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r>
              <a:rPr lang="ar-SA" smtClean="0"/>
              <a:t>جامعة الملك عبدالعزيز</a:t>
            </a:r>
            <a:endParaRPr lang="ar-SA"/>
          </a:p>
        </p:txBody>
      </p:sp>
      <p:sp>
        <p:nvSpPr>
          <p:cNvPr id="3" name="عنصر نائب للتاريخ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5E5A405E-0DF6-4C1B-B4A5-357C9215AFD1}" type="datetimeFigureOut">
              <a:rPr lang="ar-SA" smtClean="0"/>
              <a:t>29/10/32</a:t>
            </a:fld>
            <a:endParaRPr lang="ar-SA"/>
          </a:p>
        </p:txBody>
      </p:sp>
      <p:sp>
        <p:nvSpPr>
          <p:cNvPr id="4" name="عنصر نائب للتذييل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r>
              <a:rPr lang="ar-SA" smtClean="0"/>
              <a:t>أ. حسام براهيم فلاته</a:t>
            </a:r>
            <a:endParaRPr lang="ar-SA"/>
          </a:p>
        </p:txBody>
      </p:sp>
      <p:sp>
        <p:nvSpPr>
          <p:cNvPr id="5" name="عنصر نائب لرقم الشريحة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B10AC332-56A3-463E-AAFA-F9F7A9C4B68B}" type="slidenum">
              <a:rPr lang="ar-SA" smtClean="0"/>
              <a:t>‹#›</a:t>
            </a:fld>
            <a:endParaRPr lang="ar-SA"/>
          </a:p>
        </p:txBody>
      </p:sp>
    </p:spTree>
    <p:extLst>
      <p:ext uri="{BB962C8B-B14F-4D97-AF65-F5344CB8AC3E}">
        <p14:creationId xmlns:p14="http://schemas.microsoft.com/office/powerpoint/2010/main" val="22456851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r>
              <a:rPr lang="ar-SA" smtClean="0"/>
              <a:t>جامعة الملك عبدالعزيز</a:t>
            </a:r>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730898E-A7B7-45DB-B6B5-8D5B6F371B64}" type="datetimeFigureOut">
              <a:rPr lang="ar-SA" smtClean="0"/>
              <a:t>29/10/32</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r>
              <a:rPr lang="ar-SA" smtClean="0"/>
              <a:t>أ. حسام براهيم فلاته</a:t>
            </a:r>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6144AC4-813B-4190-B471-0C774C88CA09}" type="slidenum">
              <a:rPr lang="ar-SA" smtClean="0"/>
              <a:t>‹#›</a:t>
            </a:fld>
            <a:endParaRPr lang="ar-SA"/>
          </a:p>
        </p:txBody>
      </p:sp>
    </p:spTree>
    <p:extLst>
      <p:ext uri="{BB962C8B-B14F-4D97-AF65-F5344CB8AC3E}">
        <p14:creationId xmlns:p14="http://schemas.microsoft.com/office/powerpoint/2010/main" val="1822530209"/>
      </p:ext>
    </p:extLst>
  </p:cSld>
  <p:clrMap bg1="lt1" tx1="dk1" bg2="lt2" tx2="dk2" accent1="accent1" accent2="accent2" accent3="accent3" accent4="accent4" accent5="accent5" accent6="accent6" hlink="hlink" folHlink="folHlink"/>
  <p:hf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B6144AC4-813B-4190-B471-0C774C88CA09}" type="slidenum">
              <a:rPr lang="ar-SA" smtClean="0"/>
              <a:t>1</a:t>
            </a:fld>
            <a:endParaRPr lang="ar-SA"/>
          </a:p>
        </p:txBody>
      </p:sp>
      <p:sp>
        <p:nvSpPr>
          <p:cNvPr id="6" name="عنصر نائب للتذييل 5"/>
          <p:cNvSpPr>
            <a:spLocks noGrp="1"/>
          </p:cNvSpPr>
          <p:nvPr>
            <p:ph type="ftr" sz="quarter" idx="12"/>
          </p:nvPr>
        </p:nvSpPr>
        <p:spPr/>
        <p:txBody>
          <a:bodyPr/>
          <a:lstStyle/>
          <a:p>
            <a:r>
              <a:rPr lang="ar-SA" smtClean="0"/>
              <a:t>أ. حسام براهيم فلاته</a:t>
            </a:r>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0DEB5FCC-22B7-4C02-BD74-161B2D456980}" type="datetime1">
              <a:rPr lang="ar-SA" smtClean="0"/>
              <a:t>29/10/32</a:t>
            </a:fld>
            <a:endParaRPr lang="ar-SA"/>
          </a:p>
        </p:txBody>
      </p:sp>
      <p:sp>
        <p:nvSpPr>
          <p:cNvPr id="5" name="عنصر نائب للتذييل 4"/>
          <p:cNvSpPr>
            <a:spLocks noGrp="1"/>
          </p:cNvSpPr>
          <p:nvPr>
            <p:ph type="ftr" sz="quarter" idx="11"/>
          </p:nvPr>
        </p:nvSpPr>
        <p:spPr/>
        <p:txBody>
          <a:bodyPr/>
          <a:lstStyle/>
          <a:p>
            <a:r>
              <a:rPr lang="ar-SA" dirty="0" smtClean="0"/>
              <a:t>أ.حسام إبراهيم فلاتة</a:t>
            </a:r>
            <a:endParaRPr lang="ar-SA" dirty="0"/>
          </a:p>
        </p:txBody>
      </p:sp>
      <p:sp>
        <p:nvSpPr>
          <p:cNvPr id="6" name="عنصر نائب لرقم الشريحة 5"/>
          <p:cNvSpPr>
            <a:spLocks noGrp="1"/>
          </p:cNvSpPr>
          <p:nvPr>
            <p:ph type="sldNum" sz="quarter" idx="12"/>
          </p:nvPr>
        </p:nvSpPr>
        <p:spPr/>
        <p:txBody>
          <a:bodyPr/>
          <a:lstStyle/>
          <a:p>
            <a:fld id="{FFA9BD07-E877-4868-BFFD-A3B0C61F2B79}"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1575AF-B5BB-4D11-BF9B-BF7CFEE464EE}" type="datetime1">
              <a:rPr lang="ar-SA" smtClean="0"/>
              <a:t>29/10/32</a:t>
            </a:fld>
            <a:endParaRPr lang="ar-SA"/>
          </a:p>
        </p:txBody>
      </p:sp>
      <p:sp>
        <p:nvSpPr>
          <p:cNvPr id="5" name="عنصر نائب للتذييل 4"/>
          <p:cNvSpPr>
            <a:spLocks noGrp="1"/>
          </p:cNvSpPr>
          <p:nvPr>
            <p:ph type="ftr" sz="quarter" idx="11"/>
          </p:nvPr>
        </p:nvSpPr>
        <p:spPr/>
        <p:txBody>
          <a:bodyPr/>
          <a:lstStyle/>
          <a:p>
            <a:r>
              <a:rPr lang="ar-SA" dirty="0" smtClean="0"/>
              <a:t>أ.حسام إبراهيم فلاتة</a:t>
            </a:r>
            <a:endParaRPr lang="ar-SA" dirty="0"/>
          </a:p>
        </p:txBody>
      </p:sp>
      <p:sp>
        <p:nvSpPr>
          <p:cNvPr id="6" name="عنصر نائب لرقم الشريحة 5"/>
          <p:cNvSpPr>
            <a:spLocks noGrp="1"/>
          </p:cNvSpPr>
          <p:nvPr>
            <p:ph type="sldNum" sz="quarter" idx="12"/>
          </p:nvPr>
        </p:nvSpPr>
        <p:spPr/>
        <p:txBody>
          <a:bodyPr/>
          <a:lstStyle/>
          <a:p>
            <a:fld id="{FFA9BD07-E877-4868-BFFD-A3B0C61F2B79}"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1E3FAA6-F41B-4D0B-A35C-491D7E2A85CA}" type="datetime1">
              <a:rPr lang="ar-SA" smtClean="0"/>
              <a:t>29/10/32</a:t>
            </a:fld>
            <a:endParaRPr lang="ar-SA"/>
          </a:p>
        </p:txBody>
      </p:sp>
      <p:sp>
        <p:nvSpPr>
          <p:cNvPr id="5" name="عنصر نائب للتذييل 4"/>
          <p:cNvSpPr>
            <a:spLocks noGrp="1"/>
          </p:cNvSpPr>
          <p:nvPr>
            <p:ph type="ftr" sz="quarter" idx="11"/>
          </p:nvPr>
        </p:nvSpPr>
        <p:spPr/>
        <p:txBody>
          <a:bodyPr/>
          <a:lstStyle/>
          <a:p>
            <a:r>
              <a:rPr lang="ar-SA" dirty="0" smtClean="0"/>
              <a:t>أ.حسام إبراهيم فلاتة</a:t>
            </a:r>
            <a:endParaRPr lang="ar-SA" dirty="0"/>
          </a:p>
        </p:txBody>
      </p:sp>
      <p:sp>
        <p:nvSpPr>
          <p:cNvPr id="6" name="عنصر نائب لرقم الشريحة 5"/>
          <p:cNvSpPr>
            <a:spLocks noGrp="1"/>
          </p:cNvSpPr>
          <p:nvPr>
            <p:ph type="sldNum" sz="quarter" idx="12"/>
          </p:nvPr>
        </p:nvSpPr>
        <p:spPr/>
        <p:txBody>
          <a:bodyPr/>
          <a:lstStyle/>
          <a:p>
            <a:fld id="{FFA9BD07-E877-4868-BFFD-A3B0C61F2B79}"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BC69BF1-44C6-498A-8AE5-0BBCF22E9E03}" type="datetime1">
              <a:rPr lang="ar-SA" smtClean="0"/>
              <a:t>29/10/32</a:t>
            </a:fld>
            <a:endParaRPr lang="ar-SA"/>
          </a:p>
        </p:txBody>
      </p:sp>
      <p:sp>
        <p:nvSpPr>
          <p:cNvPr id="5" name="عنصر نائب للتذييل 4"/>
          <p:cNvSpPr>
            <a:spLocks noGrp="1"/>
          </p:cNvSpPr>
          <p:nvPr>
            <p:ph type="ftr" sz="quarter" idx="11"/>
          </p:nvPr>
        </p:nvSpPr>
        <p:spPr/>
        <p:txBody>
          <a:bodyPr/>
          <a:lstStyle/>
          <a:p>
            <a:r>
              <a:rPr lang="ar-SA" dirty="0" smtClean="0"/>
              <a:t>أ.حسام إبراهيم فلاتة</a:t>
            </a:r>
            <a:endParaRPr lang="ar-SA" dirty="0"/>
          </a:p>
        </p:txBody>
      </p:sp>
      <p:sp>
        <p:nvSpPr>
          <p:cNvPr id="6" name="عنصر نائب لرقم الشريحة 5"/>
          <p:cNvSpPr>
            <a:spLocks noGrp="1"/>
          </p:cNvSpPr>
          <p:nvPr>
            <p:ph type="sldNum" sz="quarter" idx="12"/>
          </p:nvPr>
        </p:nvSpPr>
        <p:spPr/>
        <p:txBody>
          <a:bodyPr/>
          <a:lstStyle/>
          <a:p>
            <a:fld id="{FFA9BD07-E877-4868-BFFD-A3B0C61F2B79}"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FE5D158-C773-4C04-8EDF-D4752AC63032}" type="datetime1">
              <a:rPr lang="ar-SA" smtClean="0"/>
              <a:t>29/10/32</a:t>
            </a:fld>
            <a:endParaRPr lang="ar-SA"/>
          </a:p>
        </p:txBody>
      </p:sp>
      <p:sp>
        <p:nvSpPr>
          <p:cNvPr id="5" name="عنصر نائب للتذييل 4"/>
          <p:cNvSpPr>
            <a:spLocks noGrp="1"/>
          </p:cNvSpPr>
          <p:nvPr>
            <p:ph type="ftr" sz="quarter" idx="11"/>
          </p:nvPr>
        </p:nvSpPr>
        <p:spPr/>
        <p:txBody>
          <a:bodyPr/>
          <a:lstStyle/>
          <a:p>
            <a:r>
              <a:rPr lang="ar-SA" dirty="0" smtClean="0"/>
              <a:t>أ.حسام إبراهيم فلاتة</a:t>
            </a:r>
            <a:endParaRPr lang="ar-SA" dirty="0"/>
          </a:p>
        </p:txBody>
      </p:sp>
      <p:sp>
        <p:nvSpPr>
          <p:cNvPr id="6" name="عنصر نائب لرقم الشريحة 5"/>
          <p:cNvSpPr>
            <a:spLocks noGrp="1"/>
          </p:cNvSpPr>
          <p:nvPr>
            <p:ph type="sldNum" sz="quarter" idx="12"/>
          </p:nvPr>
        </p:nvSpPr>
        <p:spPr/>
        <p:txBody>
          <a:bodyPr/>
          <a:lstStyle/>
          <a:p>
            <a:fld id="{FFA9BD07-E877-4868-BFFD-A3B0C61F2B79}"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2025EDB8-4C74-4F9E-86ED-2096650AA4F4}" type="datetime1">
              <a:rPr lang="ar-SA" smtClean="0"/>
              <a:t>29/10/32</a:t>
            </a:fld>
            <a:endParaRPr lang="ar-SA"/>
          </a:p>
        </p:txBody>
      </p:sp>
      <p:sp>
        <p:nvSpPr>
          <p:cNvPr id="6" name="عنصر نائب للتذييل 5"/>
          <p:cNvSpPr>
            <a:spLocks noGrp="1"/>
          </p:cNvSpPr>
          <p:nvPr>
            <p:ph type="ftr" sz="quarter" idx="11"/>
          </p:nvPr>
        </p:nvSpPr>
        <p:spPr/>
        <p:txBody>
          <a:bodyPr/>
          <a:lstStyle/>
          <a:p>
            <a:r>
              <a:rPr lang="ar-SA" dirty="0" smtClean="0"/>
              <a:t>أ.حسام إبراهيم فلاتة</a:t>
            </a:r>
            <a:endParaRPr lang="ar-SA" dirty="0"/>
          </a:p>
        </p:txBody>
      </p:sp>
      <p:sp>
        <p:nvSpPr>
          <p:cNvPr id="7" name="عنصر نائب لرقم الشريحة 6"/>
          <p:cNvSpPr>
            <a:spLocks noGrp="1"/>
          </p:cNvSpPr>
          <p:nvPr>
            <p:ph type="sldNum" sz="quarter" idx="12"/>
          </p:nvPr>
        </p:nvSpPr>
        <p:spPr/>
        <p:txBody>
          <a:bodyPr/>
          <a:lstStyle/>
          <a:p>
            <a:fld id="{FFA9BD07-E877-4868-BFFD-A3B0C61F2B79}"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90CD8352-56F5-414C-B3A4-8E227F01A977}" type="datetime1">
              <a:rPr lang="ar-SA" smtClean="0"/>
              <a:t>29/10/32</a:t>
            </a:fld>
            <a:endParaRPr lang="ar-SA"/>
          </a:p>
        </p:txBody>
      </p:sp>
      <p:sp>
        <p:nvSpPr>
          <p:cNvPr id="8" name="عنصر نائب للتذييل 7"/>
          <p:cNvSpPr>
            <a:spLocks noGrp="1"/>
          </p:cNvSpPr>
          <p:nvPr>
            <p:ph type="ftr" sz="quarter" idx="11"/>
          </p:nvPr>
        </p:nvSpPr>
        <p:spPr/>
        <p:txBody>
          <a:bodyPr/>
          <a:lstStyle/>
          <a:p>
            <a:r>
              <a:rPr lang="ar-SA" dirty="0" smtClean="0"/>
              <a:t>أ.حسام إبراهيم فلاتة</a:t>
            </a:r>
            <a:endParaRPr lang="ar-SA" dirty="0"/>
          </a:p>
        </p:txBody>
      </p:sp>
      <p:sp>
        <p:nvSpPr>
          <p:cNvPr id="9" name="عنصر نائب لرقم الشريحة 8"/>
          <p:cNvSpPr>
            <a:spLocks noGrp="1"/>
          </p:cNvSpPr>
          <p:nvPr>
            <p:ph type="sldNum" sz="quarter" idx="12"/>
          </p:nvPr>
        </p:nvSpPr>
        <p:spPr/>
        <p:txBody>
          <a:bodyPr/>
          <a:lstStyle/>
          <a:p>
            <a:fld id="{FFA9BD07-E877-4868-BFFD-A3B0C61F2B79}"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F06FF9E7-EE93-4A1D-B139-4571662F3902}" type="datetime1">
              <a:rPr lang="ar-SA" smtClean="0"/>
              <a:t>29/10/32</a:t>
            </a:fld>
            <a:endParaRPr lang="ar-SA"/>
          </a:p>
        </p:txBody>
      </p:sp>
      <p:sp>
        <p:nvSpPr>
          <p:cNvPr id="4" name="عنصر نائب للتذييل 3"/>
          <p:cNvSpPr>
            <a:spLocks noGrp="1"/>
          </p:cNvSpPr>
          <p:nvPr>
            <p:ph type="ftr" sz="quarter" idx="11"/>
          </p:nvPr>
        </p:nvSpPr>
        <p:spPr/>
        <p:txBody>
          <a:bodyPr/>
          <a:lstStyle/>
          <a:p>
            <a:r>
              <a:rPr lang="ar-SA" dirty="0" smtClean="0"/>
              <a:t>أ.حسام إبراهيم فلاتة</a:t>
            </a:r>
            <a:endParaRPr lang="ar-SA" dirty="0"/>
          </a:p>
        </p:txBody>
      </p:sp>
      <p:sp>
        <p:nvSpPr>
          <p:cNvPr id="5" name="عنصر نائب لرقم الشريحة 4"/>
          <p:cNvSpPr>
            <a:spLocks noGrp="1"/>
          </p:cNvSpPr>
          <p:nvPr>
            <p:ph type="sldNum" sz="quarter" idx="12"/>
          </p:nvPr>
        </p:nvSpPr>
        <p:spPr/>
        <p:txBody>
          <a:bodyPr/>
          <a:lstStyle/>
          <a:p>
            <a:fld id="{FFA9BD07-E877-4868-BFFD-A3B0C61F2B79}"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B5A5868-1885-4D99-9590-C405C4E776CB}" type="datetime1">
              <a:rPr lang="ar-SA" smtClean="0"/>
              <a:t>29/10/32</a:t>
            </a:fld>
            <a:endParaRPr lang="ar-SA"/>
          </a:p>
        </p:txBody>
      </p:sp>
      <p:sp>
        <p:nvSpPr>
          <p:cNvPr id="3" name="عنصر نائب للتذييل 2"/>
          <p:cNvSpPr>
            <a:spLocks noGrp="1"/>
          </p:cNvSpPr>
          <p:nvPr>
            <p:ph type="ftr" sz="quarter" idx="11"/>
          </p:nvPr>
        </p:nvSpPr>
        <p:spPr/>
        <p:txBody>
          <a:bodyPr/>
          <a:lstStyle/>
          <a:p>
            <a:r>
              <a:rPr lang="ar-SA" dirty="0" smtClean="0"/>
              <a:t>أ.حسام إبراهيم فلاتة</a:t>
            </a:r>
            <a:endParaRPr lang="ar-SA" dirty="0"/>
          </a:p>
        </p:txBody>
      </p:sp>
      <p:sp>
        <p:nvSpPr>
          <p:cNvPr id="4" name="عنصر نائب لرقم الشريحة 3"/>
          <p:cNvSpPr>
            <a:spLocks noGrp="1"/>
          </p:cNvSpPr>
          <p:nvPr>
            <p:ph type="sldNum" sz="quarter" idx="12"/>
          </p:nvPr>
        </p:nvSpPr>
        <p:spPr/>
        <p:txBody>
          <a:bodyPr/>
          <a:lstStyle/>
          <a:p>
            <a:fld id="{FFA9BD07-E877-4868-BFFD-A3B0C61F2B79}"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6972EC1-94EC-482D-BAB5-F5F0D5A32F92}" type="datetime1">
              <a:rPr lang="ar-SA" smtClean="0"/>
              <a:t>29/10/32</a:t>
            </a:fld>
            <a:endParaRPr lang="ar-SA"/>
          </a:p>
        </p:txBody>
      </p:sp>
      <p:sp>
        <p:nvSpPr>
          <p:cNvPr id="6" name="عنصر نائب للتذييل 5"/>
          <p:cNvSpPr>
            <a:spLocks noGrp="1"/>
          </p:cNvSpPr>
          <p:nvPr>
            <p:ph type="ftr" sz="quarter" idx="11"/>
          </p:nvPr>
        </p:nvSpPr>
        <p:spPr/>
        <p:txBody>
          <a:bodyPr/>
          <a:lstStyle/>
          <a:p>
            <a:r>
              <a:rPr lang="ar-SA" dirty="0" smtClean="0"/>
              <a:t>أ.حسام إبراهيم فلاتة</a:t>
            </a:r>
            <a:endParaRPr lang="ar-SA" dirty="0"/>
          </a:p>
        </p:txBody>
      </p:sp>
      <p:sp>
        <p:nvSpPr>
          <p:cNvPr id="7" name="عنصر نائب لرقم الشريحة 6"/>
          <p:cNvSpPr>
            <a:spLocks noGrp="1"/>
          </p:cNvSpPr>
          <p:nvPr>
            <p:ph type="sldNum" sz="quarter" idx="12"/>
          </p:nvPr>
        </p:nvSpPr>
        <p:spPr/>
        <p:txBody>
          <a:bodyPr/>
          <a:lstStyle/>
          <a:p>
            <a:fld id="{FFA9BD07-E877-4868-BFFD-A3B0C61F2B79}"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719BE93-E3BF-42A9-BD99-490B82F75213}" type="datetime1">
              <a:rPr lang="ar-SA" smtClean="0"/>
              <a:t>29/10/32</a:t>
            </a:fld>
            <a:endParaRPr lang="ar-SA"/>
          </a:p>
        </p:txBody>
      </p:sp>
      <p:sp>
        <p:nvSpPr>
          <p:cNvPr id="6" name="عنصر نائب للتذييل 5"/>
          <p:cNvSpPr>
            <a:spLocks noGrp="1"/>
          </p:cNvSpPr>
          <p:nvPr>
            <p:ph type="ftr" sz="quarter" idx="11"/>
          </p:nvPr>
        </p:nvSpPr>
        <p:spPr/>
        <p:txBody>
          <a:bodyPr/>
          <a:lstStyle/>
          <a:p>
            <a:r>
              <a:rPr lang="ar-SA" dirty="0" smtClean="0"/>
              <a:t>أ.حسام إبراهيم فلاتة</a:t>
            </a:r>
            <a:endParaRPr lang="ar-SA" dirty="0"/>
          </a:p>
        </p:txBody>
      </p:sp>
      <p:sp>
        <p:nvSpPr>
          <p:cNvPr id="7" name="عنصر نائب لرقم الشريحة 6"/>
          <p:cNvSpPr>
            <a:spLocks noGrp="1"/>
          </p:cNvSpPr>
          <p:nvPr>
            <p:ph type="sldNum" sz="quarter" idx="12"/>
          </p:nvPr>
        </p:nvSpPr>
        <p:spPr/>
        <p:txBody>
          <a:bodyPr/>
          <a:lstStyle/>
          <a:p>
            <a:fld id="{FFA9BD07-E877-4868-BFFD-A3B0C61F2B79}"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3110B29-CFB4-4127-8799-3D1CF4BB918C}" type="datetime1">
              <a:rPr lang="ar-SA" smtClean="0"/>
              <a:t>29/10/32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SA" dirty="0" smtClean="0"/>
              <a:t>أ.حسام إبراهيم فلاتة</a:t>
            </a:r>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FA9BD07-E877-4868-BFFD-A3B0C61F2B79}"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صورة 13" descr="15104.jpg"/>
          <p:cNvPicPr>
            <a:picLocks noChangeAspect="1"/>
          </p:cNvPicPr>
          <p:nvPr/>
        </p:nvPicPr>
        <p:blipFill>
          <a:blip r:embed="rId3" cstate="print">
            <a:extLst>
              <a:ext uri="{BEBA8EAE-BF5A-486C-A8C5-ECC9F3942E4B}">
                <a14:imgProps xmlns:a14="http://schemas.microsoft.com/office/drawing/2010/main">
                  <a14:imgLayer r:embed="rId4">
                    <a14:imgEffect>
                      <a14:brightnessContrast bright="40000"/>
                    </a14:imgEffect>
                  </a14:imgLayer>
                </a14:imgProps>
              </a:ext>
            </a:extLst>
          </a:blip>
          <a:stretch>
            <a:fillRect/>
          </a:stretch>
        </p:blipFill>
        <p:spPr>
          <a:xfrm>
            <a:off x="0" y="27385"/>
            <a:ext cx="9144000" cy="6857999"/>
          </a:xfrm>
          <a:prstGeom prst="rect">
            <a:avLst/>
          </a:prstGeom>
        </p:spPr>
      </p:pic>
      <p:sp>
        <p:nvSpPr>
          <p:cNvPr id="2" name="عنوان 1"/>
          <p:cNvSpPr>
            <a:spLocks noGrp="1"/>
          </p:cNvSpPr>
          <p:nvPr>
            <p:ph type="ctrTitle"/>
          </p:nvPr>
        </p:nvSpPr>
        <p:spPr>
          <a:xfrm>
            <a:off x="0" y="1196751"/>
            <a:ext cx="9144000" cy="2403699"/>
          </a:xfrm>
        </p:spPr>
        <p:txBody>
          <a:bodyPr/>
          <a:lstStyle/>
          <a:p>
            <a:r>
              <a:rPr lang="ar-SA" b="1" dirty="0" smtClean="0"/>
              <a:t>قانون الأعمال (</a:t>
            </a:r>
            <a:r>
              <a:rPr lang="en-US" b="1" dirty="0" smtClean="0"/>
              <a:t>(BLA251</a:t>
            </a:r>
            <a:endParaRPr lang="ar-SA" b="1" dirty="0"/>
          </a:p>
        </p:txBody>
      </p:sp>
      <p:sp>
        <p:nvSpPr>
          <p:cNvPr id="3" name="عنوان فرعي 2"/>
          <p:cNvSpPr>
            <a:spLocks noGrp="1"/>
          </p:cNvSpPr>
          <p:nvPr>
            <p:ph type="subTitle" idx="1"/>
          </p:nvPr>
        </p:nvSpPr>
        <p:spPr/>
        <p:txBody>
          <a:bodyPr/>
          <a:lstStyle/>
          <a:p>
            <a:r>
              <a:rPr lang="ar-SA" b="1" dirty="0" smtClean="0">
                <a:solidFill>
                  <a:schemeClr val="tx1"/>
                </a:solidFill>
              </a:rPr>
              <a:t>المحاضرة الثانية</a:t>
            </a:r>
          </a:p>
          <a:p>
            <a:r>
              <a:rPr lang="ar-SA" b="1" dirty="0" smtClean="0">
                <a:solidFill>
                  <a:schemeClr val="tx1"/>
                </a:solidFill>
              </a:rPr>
              <a:t>(تعليم عن بعد)</a:t>
            </a:r>
            <a:endParaRPr lang="ar-SA" b="1" dirty="0">
              <a:solidFill>
                <a:schemeClr val="tx1"/>
              </a:solidFill>
            </a:endParaRPr>
          </a:p>
        </p:txBody>
      </p:sp>
      <p:sp>
        <p:nvSpPr>
          <p:cNvPr id="9" name="مربع نص 8"/>
          <p:cNvSpPr txBox="1"/>
          <p:nvPr/>
        </p:nvSpPr>
        <p:spPr>
          <a:xfrm>
            <a:off x="7020272" y="260648"/>
            <a:ext cx="1920719" cy="1200329"/>
          </a:xfrm>
          <a:prstGeom prst="rect">
            <a:avLst/>
          </a:prstGeom>
          <a:noFill/>
        </p:spPr>
        <p:txBody>
          <a:bodyPr wrap="none" rtlCol="1">
            <a:spAutoFit/>
          </a:bodyPr>
          <a:lstStyle/>
          <a:p>
            <a:r>
              <a:rPr lang="ar-SA" b="1" dirty="0" smtClean="0"/>
              <a:t>وزارة التعليم العالي</a:t>
            </a:r>
          </a:p>
          <a:p>
            <a:r>
              <a:rPr lang="ar-SA" b="1" dirty="0" smtClean="0"/>
              <a:t>جامعة الملك عبد العزيز</a:t>
            </a:r>
          </a:p>
          <a:p>
            <a:r>
              <a:rPr lang="ar-SA" b="1" dirty="0" smtClean="0"/>
              <a:t>كلية الأعمال برابغ</a:t>
            </a:r>
          </a:p>
          <a:p>
            <a:r>
              <a:rPr lang="ar-SA" b="1" dirty="0" smtClean="0"/>
              <a:t>قسم القانون</a:t>
            </a:r>
            <a:endParaRPr lang="ar-SA" b="1" dirty="0"/>
          </a:p>
        </p:txBody>
      </p:sp>
      <p:pic>
        <p:nvPicPr>
          <p:cNvPr id="15" name="صورة 14" descr="law scale.jpg"/>
          <p:cNvPicPr>
            <a:picLocks noChangeAspect="1"/>
          </p:cNvPicPr>
          <p:nvPr/>
        </p:nvPicPr>
        <p:blipFill>
          <a:blip r:embed="rId5" cstate="print"/>
          <a:stretch>
            <a:fillRect/>
          </a:stretch>
        </p:blipFill>
        <p:spPr>
          <a:xfrm>
            <a:off x="0" y="1"/>
            <a:ext cx="1331640" cy="1337638"/>
          </a:xfrm>
          <a:prstGeom prst="rect">
            <a:avLst/>
          </a:prstGeom>
          <a:ln>
            <a:noFill/>
          </a:ln>
          <a:effectLst>
            <a:softEdge rad="112500"/>
          </a:effectLst>
        </p:spPr>
      </p:pic>
      <p:sp>
        <p:nvSpPr>
          <p:cNvPr id="16" name="عنصر نائب للتذييل 15"/>
          <p:cNvSpPr>
            <a:spLocks noGrp="1"/>
          </p:cNvSpPr>
          <p:nvPr>
            <p:ph type="ftr" sz="quarter" idx="11"/>
          </p:nvPr>
        </p:nvSpPr>
        <p:spPr/>
        <p:txBody>
          <a:bodyPr/>
          <a:lstStyle/>
          <a:p>
            <a:r>
              <a:rPr lang="ar-SA" dirty="0" smtClean="0"/>
              <a:t>أ.حسام إبراهيم فلاتة</a:t>
            </a:r>
            <a:endParaRPr lang="ar-SA" dirty="0"/>
          </a:p>
        </p:txBody>
      </p:sp>
      <p:sp>
        <p:nvSpPr>
          <p:cNvPr id="17" name="مربع نص 16"/>
          <p:cNvSpPr txBox="1"/>
          <p:nvPr/>
        </p:nvSpPr>
        <p:spPr>
          <a:xfrm>
            <a:off x="3131550" y="5589240"/>
            <a:ext cx="2808602" cy="461665"/>
          </a:xfrm>
          <a:prstGeom prst="rect">
            <a:avLst/>
          </a:prstGeom>
          <a:noFill/>
        </p:spPr>
        <p:txBody>
          <a:bodyPr wrap="square" rtlCol="1">
            <a:spAutoFit/>
          </a:bodyPr>
          <a:lstStyle/>
          <a:p>
            <a:pPr algn="ctr"/>
            <a:r>
              <a:rPr lang="ar-SA" sz="2400" b="1" dirty="0" smtClean="0"/>
              <a:t>أ.حسام إبراهيم فلاتة</a:t>
            </a:r>
            <a:endParaRPr lang="ar-SA" sz="2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611560" y="332656"/>
            <a:ext cx="8208911" cy="5760640"/>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الأصلية</a:t>
            </a:r>
            <a:endParaRPr lang="ar-SA" b="1" dirty="0">
              <a:solidFill>
                <a:srgbClr val="C00000"/>
              </a:solidFill>
            </a:endParaRPr>
          </a:p>
        </p:txBody>
      </p:sp>
      <p:sp>
        <p:nvSpPr>
          <p:cNvPr id="3" name="عنصر نائب للمحتوى 2"/>
          <p:cNvSpPr>
            <a:spLocks noGrp="1"/>
          </p:cNvSpPr>
          <p:nvPr>
            <p:ph idx="1"/>
          </p:nvPr>
        </p:nvSpPr>
        <p:spPr/>
        <p:txBody>
          <a:bodyPr>
            <a:normAutofit lnSpcReduction="10000"/>
          </a:bodyPr>
          <a:lstStyle/>
          <a:p>
            <a:pPr marL="0" indent="0">
              <a:buNone/>
            </a:pPr>
            <a:r>
              <a:rPr lang="ar-SA" dirty="0" smtClean="0"/>
              <a:t> </a:t>
            </a:r>
            <a:r>
              <a:rPr lang="ar-SA" b="1" dirty="0">
                <a:solidFill>
                  <a:schemeClr val="tx2"/>
                </a:solidFill>
              </a:rPr>
              <a:t>رابعاً: عقود السمسرة: </a:t>
            </a:r>
            <a:r>
              <a:rPr lang="ar-SA" dirty="0" smtClean="0"/>
              <a:t>تعرف </a:t>
            </a:r>
            <a:r>
              <a:rPr lang="ar-SA" dirty="0"/>
              <a:t>السمسرة بأنها التقريب بين طرفي العقد مقابل أجر يكون عادة نسبة مئوية من قيمة العقد، فالسمسار ليس طرفاً في العقد وإنما هو وسيط يستحق عمولته بمجرد إتمام الصفقة ولا يتحمل أي التزام قد يرتبه العقد على </a:t>
            </a:r>
            <a:r>
              <a:rPr lang="ar-SA" dirty="0" smtClean="0"/>
              <a:t>طرفيه.</a:t>
            </a:r>
          </a:p>
          <a:p>
            <a:pPr marL="0" indent="0">
              <a:buNone/>
            </a:pPr>
            <a:r>
              <a:rPr lang="ar-SA" dirty="0"/>
              <a:t>ويعد عمل السمسار تجارياً بغض النظر عن صفة الشخص القائم بالعملية أو طبيعة العملية التي توسط في إبرامها والسبب في هذه التجارية هو صريح نظام المحكمة التجارية فضلاً عن أنه تطبيقاً لنظرية التداول يعد وسيطاً في تداول الثروات. </a:t>
            </a:r>
            <a:endParaRPr lang="en-US" dirty="0"/>
          </a:p>
          <a:p>
            <a:pPr marL="0" indent="0">
              <a:buNone/>
            </a:pPr>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3671604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683568" y="332656"/>
            <a:ext cx="8064895" cy="5976664"/>
          </a:xfrm>
          <a:prstGeom prst="rect">
            <a:avLst/>
          </a:prstGeom>
        </p:spPr>
      </p:pic>
      <p:sp>
        <p:nvSpPr>
          <p:cNvPr id="2" name="عنوان 1"/>
          <p:cNvSpPr>
            <a:spLocks noGrp="1"/>
          </p:cNvSpPr>
          <p:nvPr>
            <p:ph type="title"/>
          </p:nvPr>
        </p:nvSpPr>
        <p:spPr>
          <a:xfrm>
            <a:off x="457200" y="260648"/>
            <a:ext cx="8229600" cy="1143000"/>
          </a:xfrm>
        </p:spPr>
        <p:txBody>
          <a:bodyPr/>
          <a:lstStyle/>
          <a:p>
            <a:r>
              <a:rPr lang="ar-SA" b="1" dirty="0" smtClean="0">
                <a:solidFill>
                  <a:srgbClr val="C00000"/>
                </a:solidFill>
              </a:rPr>
              <a:t>الأعمال التجارية الأصلية</a:t>
            </a:r>
            <a:endParaRPr lang="ar-SA" b="1" dirty="0">
              <a:solidFill>
                <a:srgbClr val="C00000"/>
              </a:solidFill>
            </a:endParaRPr>
          </a:p>
        </p:txBody>
      </p:sp>
      <p:sp>
        <p:nvSpPr>
          <p:cNvPr id="3" name="عنصر نائب للمحتوى 2"/>
          <p:cNvSpPr>
            <a:spLocks noGrp="1"/>
          </p:cNvSpPr>
          <p:nvPr>
            <p:ph idx="1"/>
          </p:nvPr>
        </p:nvSpPr>
        <p:spPr/>
        <p:txBody>
          <a:bodyPr/>
          <a:lstStyle/>
          <a:p>
            <a:r>
              <a:rPr lang="ar-SA" b="1" dirty="0">
                <a:solidFill>
                  <a:schemeClr val="tx2"/>
                </a:solidFill>
              </a:rPr>
              <a:t>خامساً: </a:t>
            </a:r>
            <a:r>
              <a:rPr lang="ar-SA" b="1" dirty="0" smtClean="0">
                <a:solidFill>
                  <a:schemeClr val="tx2"/>
                </a:solidFill>
              </a:rPr>
              <a:t>الأعمال </a:t>
            </a:r>
            <a:r>
              <a:rPr lang="ar-SA" b="1" dirty="0">
                <a:solidFill>
                  <a:schemeClr val="tx2"/>
                </a:solidFill>
              </a:rPr>
              <a:t>التجارية البحرية: </a:t>
            </a:r>
            <a:endParaRPr lang="en-US" dirty="0">
              <a:solidFill>
                <a:schemeClr val="tx2"/>
              </a:solidFill>
            </a:endParaRPr>
          </a:p>
          <a:p>
            <a:pPr marL="0" indent="0">
              <a:buNone/>
            </a:pPr>
            <a:r>
              <a:rPr lang="ar-SA" dirty="0" smtClean="0"/>
              <a:t>  - هي </a:t>
            </a:r>
            <a:r>
              <a:rPr lang="ar-SA" dirty="0"/>
              <a:t>الأعمال المتعلقة بإنشاء السفن التجارية أو الشراعية وجميع الأعمال المتعلقة بها من إصلاح أو بيع أو شراء أو استئجار أو تأجير أو بيع أو شراء الأدوات اللازمة لها واستخدام الملاحين والقروض البحرية والتأمين البحري على السفينة والبضائع وكافة المسائل المتعلقة بالتجارة البحرية. </a:t>
            </a:r>
            <a:endParaRPr lang="ar-SA" dirty="0"/>
          </a:p>
        </p:txBody>
      </p:sp>
      <p:sp>
        <p:nvSpPr>
          <p:cNvPr id="4" name="عنصر نائب للتذييل 3"/>
          <p:cNvSpPr>
            <a:spLocks noGrp="1"/>
          </p:cNvSpPr>
          <p:nvPr>
            <p:ph type="ftr" sz="quarter" idx="11"/>
          </p:nvPr>
        </p:nvSpPr>
        <p:spPr/>
        <p:txBody>
          <a:bodyPr/>
          <a:lstStyle/>
          <a:p>
            <a:r>
              <a:rPr lang="ar-SA" dirty="0" smtClean="0"/>
              <a:t>أ. حسام  إبراهيم فلاتة</a:t>
            </a:r>
            <a:endParaRPr lang="ar-SA" dirty="0"/>
          </a:p>
        </p:txBody>
      </p:sp>
    </p:spTree>
    <p:extLst>
      <p:ext uri="{BB962C8B-B14F-4D97-AF65-F5344CB8AC3E}">
        <p14:creationId xmlns:p14="http://schemas.microsoft.com/office/powerpoint/2010/main" val="2017631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67544" y="332656"/>
            <a:ext cx="8280919" cy="5904656"/>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الأصلية</a:t>
            </a:r>
            <a:endParaRPr lang="ar-SA" b="1" dirty="0">
              <a:solidFill>
                <a:srgbClr val="C00000"/>
              </a:solidFill>
            </a:endParaRPr>
          </a:p>
        </p:txBody>
      </p:sp>
      <p:sp>
        <p:nvSpPr>
          <p:cNvPr id="3" name="عنصر نائب للمحتوى 2"/>
          <p:cNvSpPr>
            <a:spLocks noGrp="1"/>
          </p:cNvSpPr>
          <p:nvPr>
            <p:ph idx="1"/>
          </p:nvPr>
        </p:nvSpPr>
        <p:spPr/>
        <p:txBody>
          <a:bodyPr/>
          <a:lstStyle/>
          <a:p>
            <a:pPr marL="0" indent="0">
              <a:buNone/>
            </a:pPr>
            <a:r>
              <a:rPr lang="ar-SA" dirty="0" smtClean="0"/>
              <a:t> </a:t>
            </a:r>
            <a:r>
              <a:rPr lang="ar-SA" b="1" dirty="0" smtClean="0">
                <a:solidFill>
                  <a:srgbClr val="FF0000"/>
                </a:solidFill>
              </a:rPr>
              <a:t>ب – عن طريق المقاولة: </a:t>
            </a:r>
            <a:r>
              <a:rPr lang="ar-SA" dirty="0"/>
              <a:t>يقصد بالمقاولة قيام شخص بنشاط تجاري في شكل مشروع منظم له مقومات مادية وبشرية بقصد تحقيق الربح، تعتمد الأعمال التجارية بطريق المقاولة على النظرية الشخصية التي تعتمد بالشخص القائم بالعمل، بحيث يكتسب العمل الصفة التجارية إذا صدر من مشروع مما يعني احتراف صاحبه لحرفة التجارة، بخلاف الأعمال التجارية المنفردة التي تقوم على أساس النظرية الموضوعية التي تعتد بطبيعة العمل لا بشخص القائم به لإضفاء الصفة التجارية على </a:t>
            </a:r>
            <a:r>
              <a:rPr lang="ar-SA" dirty="0" smtClean="0"/>
              <a:t>العمل.</a:t>
            </a:r>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345972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67544" y="404664"/>
            <a:ext cx="8208911" cy="5832648"/>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الأصلية</a:t>
            </a:r>
            <a:endParaRPr lang="ar-SA" b="1" dirty="0">
              <a:solidFill>
                <a:srgbClr val="C00000"/>
              </a:solidFill>
            </a:endParaRPr>
          </a:p>
        </p:txBody>
      </p:sp>
      <p:sp>
        <p:nvSpPr>
          <p:cNvPr id="3" name="عنصر نائب للمحتوى 2"/>
          <p:cNvSpPr>
            <a:spLocks noGrp="1"/>
          </p:cNvSpPr>
          <p:nvPr>
            <p:ph idx="1"/>
          </p:nvPr>
        </p:nvSpPr>
        <p:spPr/>
        <p:txBody>
          <a:bodyPr/>
          <a:lstStyle/>
          <a:p>
            <a:r>
              <a:rPr lang="ar-SA" b="1" dirty="0" smtClean="0">
                <a:solidFill>
                  <a:srgbClr val="FF0000"/>
                </a:solidFill>
              </a:rPr>
              <a:t>عن طريق المقاولة:</a:t>
            </a:r>
          </a:p>
          <a:p>
            <a:pPr marL="0" indent="0">
              <a:buNone/>
            </a:pPr>
            <a:r>
              <a:rPr lang="ar-SA" dirty="0"/>
              <a:t> </a:t>
            </a:r>
            <a:r>
              <a:rPr lang="ar-SA" dirty="0"/>
              <a:t>نص نظام المحكمة التجارية على مجموعة من المقاولات التي تعد أعمالاً تجارية وهي على التفصيل التالي</a:t>
            </a:r>
            <a:r>
              <a:rPr lang="ar-SA" dirty="0" smtClean="0"/>
              <a:t>:</a:t>
            </a:r>
          </a:p>
          <a:p>
            <a:pPr marL="514350" indent="-514350">
              <a:buFont typeface="+mj-lt"/>
              <a:buAutoNum type="arabicPeriod"/>
            </a:pPr>
            <a:r>
              <a:rPr lang="ar-SA" dirty="0" smtClean="0">
                <a:solidFill>
                  <a:schemeClr val="tx2"/>
                </a:solidFill>
              </a:rPr>
              <a:t>مقاولة الصناعة    2- مقاولة التوريد  3- الوكالة بالعمولة</a:t>
            </a:r>
          </a:p>
          <a:p>
            <a:pPr marL="0" indent="0">
              <a:buNone/>
            </a:pPr>
            <a:r>
              <a:rPr lang="ar-SA" dirty="0">
                <a:solidFill>
                  <a:schemeClr val="tx2"/>
                </a:solidFill>
              </a:rPr>
              <a:t> </a:t>
            </a:r>
            <a:r>
              <a:rPr lang="ar-SA" dirty="0" smtClean="0">
                <a:solidFill>
                  <a:schemeClr val="tx2"/>
                </a:solidFill>
              </a:rPr>
              <a:t>4- مقاولة النقل  5- مقاولة محلات ومكاتب الأعمال</a:t>
            </a:r>
          </a:p>
          <a:p>
            <a:pPr marL="0" indent="0">
              <a:buNone/>
            </a:pPr>
            <a:r>
              <a:rPr lang="ar-SA" dirty="0">
                <a:solidFill>
                  <a:schemeClr val="tx2"/>
                </a:solidFill>
              </a:rPr>
              <a:t> </a:t>
            </a:r>
            <a:r>
              <a:rPr lang="ar-SA" dirty="0" smtClean="0">
                <a:solidFill>
                  <a:schemeClr val="tx2"/>
                </a:solidFill>
              </a:rPr>
              <a:t>6- مقاولة البيع بالمزاد العلني    7.مقاولة إنشاء المباني</a:t>
            </a:r>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26639943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67544" y="260648"/>
            <a:ext cx="8280919" cy="5976664"/>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الأصلية</a:t>
            </a:r>
            <a:endParaRPr lang="ar-SA" b="1" dirty="0">
              <a:solidFill>
                <a:srgbClr val="C00000"/>
              </a:solidFill>
            </a:endParaRPr>
          </a:p>
        </p:txBody>
      </p:sp>
      <p:sp>
        <p:nvSpPr>
          <p:cNvPr id="3" name="عنصر نائب للمحتوى 2"/>
          <p:cNvSpPr>
            <a:spLocks noGrp="1"/>
          </p:cNvSpPr>
          <p:nvPr>
            <p:ph idx="1"/>
          </p:nvPr>
        </p:nvSpPr>
        <p:spPr/>
        <p:txBody>
          <a:bodyPr/>
          <a:lstStyle/>
          <a:p>
            <a:r>
              <a:rPr lang="ar-SA" b="1" dirty="0">
                <a:solidFill>
                  <a:schemeClr val="tx2"/>
                </a:solidFill>
              </a:rPr>
              <a:t>أولاً: مقاولة الصناعة: </a:t>
            </a:r>
            <a:r>
              <a:rPr lang="ar-SA" dirty="0" smtClean="0"/>
              <a:t>يقصد </a:t>
            </a:r>
            <a:r>
              <a:rPr lang="ar-SA" dirty="0"/>
              <a:t>بالصناعة "تحويل المواد الأولية أو نصف المصنوعة إلى سلع نصف مصنعة أو تامة الصنع بحيث تكون صالحة لإشباع حاجات الإنسان"، وكذلك كل تعديل يزيد من قيمة الأشياء، ومن أمثلة ذلك صناعة الآلات والأثاث والنسيج والحديد وتكرير البترول. </a:t>
            </a:r>
            <a:endParaRPr lang="ar-SA" dirty="0" smtClean="0"/>
          </a:p>
          <a:p>
            <a:r>
              <a:rPr lang="ar-SA" dirty="0" smtClean="0"/>
              <a:t>تعتبر مقاولة الصناعة تجارية للأسباب التالية :</a:t>
            </a:r>
          </a:p>
          <a:p>
            <a:pPr marL="0" indent="0">
              <a:buNone/>
            </a:pPr>
            <a:r>
              <a:rPr lang="ar-SA" dirty="0"/>
              <a:t> </a:t>
            </a:r>
            <a:r>
              <a:rPr lang="ar-SA" dirty="0" smtClean="0"/>
              <a:t>  </a:t>
            </a:r>
            <a:r>
              <a:rPr lang="ar-SA" b="1" dirty="0" smtClean="0">
                <a:solidFill>
                  <a:schemeClr val="accent3">
                    <a:lumMod val="50000"/>
                  </a:schemeClr>
                </a:solidFill>
              </a:rPr>
              <a:t>1- من قبيل الأعمال التجارية   2- توفر الشراء لأجل البيع</a:t>
            </a:r>
            <a:endParaRPr lang="en-US" b="1" dirty="0">
              <a:solidFill>
                <a:schemeClr val="accent3">
                  <a:lumMod val="50000"/>
                </a:schemeClr>
              </a:solidFill>
            </a:endParaRPr>
          </a:p>
          <a:p>
            <a:r>
              <a:rPr lang="ar-SA" b="1" dirty="0" smtClean="0">
                <a:solidFill>
                  <a:schemeClr val="accent3">
                    <a:lumMod val="50000"/>
                  </a:schemeClr>
                </a:solidFill>
              </a:rPr>
              <a:t>3- توفر عنصر الربح           4 – توفر عنصر المضاربة</a:t>
            </a:r>
            <a:endParaRPr lang="ar-SA" b="1" dirty="0">
              <a:solidFill>
                <a:schemeClr val="accent3">
                  <a:lumMod val="50000"/>
                </a:schemeClr>
              </a:solidFill>
            </a:endParaRPr>
          </a:p>
        </p:txBody>
      </p:sp>
      <p:sp>
        <p:nvSpPr>
          <p:cNvPr id="4" name="عنصر نائب للتذييل 3"/>
          <p:cNvSpPr>
            <a:spLocks noGrp="1"/>
          </p:cNvSpPr>
          <p:nvPr>
            <p:ph type="ftr" sz="quarter" idx="11"/>
          </p:nvPr>
        </p:nvSpPr>
        <p:spPr/>
        <p:txBody>
          <a:bodyPr/>
          <a:lstStyle/>
          <a:p>
            <a:r>
              <a:rPr lang="ar-SA" dirty="0" err="1" smtClean="0"/>
              <a:t>أ.حسام</a:t>
            </a:r>
            <a:r>
              <a:rPr lang="ar-SA" dirty="0" smtClean="0"/>
              <a:t> إبراهيم فلاتة</a:t>
            </a:r>
            <a:endParaRPr lang="ar-SA" dirty="0"/>
          </a:p>
        </p:txBody>
      </p:sp>
    </p:spTree>
    <p:extLst>
      <p:ext uri="{BB962C8B-B14F-4D97-AF65-F5344CB8AC3E}">
        <p14:creationId xmlns:p14="http://schemas.microsoft.com/office/powerpoint/2010/main" val="35074666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67544" y="332656"/>
            <a:ext cx="8280919" cy="5904656"/>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الأصلية</a:t>
            </a:r>
            <a:endParaRPr lang="ar-SA" b="1" dirty="0">
              <a:solidFill>
                <a:srgbClr val="C00000"/>
              </a:solidFill>
            </a:endParaRPr>
          </a:p>
        </p:txBody>
      </p:sp>
      <p:sp>
        <p:nvSpPr>
          <p:cNvPr id="3" name="عنصر نائب للمحتوى 2"/>
          <p:cNvSpPr>
            <a:spLocks noGrp="1"/>
          </p:cNvSpPr>
          <p:nvPr>
            <p:ph idx="1"/>
          </p:nvPr>
        </p:nvSpPr>
        <p:spPr/>
        <p:txBody>
          <a:bodyPr>
            <a:normAutofit/>
          </a:bodyPr>
          <a:lstStyle/>
          <a:p>
            <a:r>
              <a:rPr lang="ar-SA" dirty="0" smtClean="0">
                <a:solidFill>
                  <a:srgbClr val="FF0000"/>
                </a:solidFill>
              </a:rPr>
              <a:t>استثناء من مقاولة الصناعة !!</a:t>
            </a:r>
          </a:p>
          <a:p>
            <a:r>
              <a:rPr lang="ar-SA" dirty="0"/>
              <a:t>ولا يعد تجارياً عمل الحرفي كالنجار </a:t>
            </a:r>
            <a:r>
              <a:rPr lang="ar-SA" dirty="0" smtClean="0"/>
              <a:t>والحداد والسباك, والسبب </a:t>
            </a:r>
            <a:r>
              <a:rPr lang="ar-SA" dirty="0"/>
              <a:t>في عدم تجارية أعمال الحرفي يعود للآتي: </a:t>
            </a:r>
            <a:endParaRPr lang="en-US" dirty="0"/>
          </a:p>
          <a:p>
            <a:pPr marL="0" lvl="0" indent="0">
              <a:buNone/>
            </a:pPr>
            <a:r>
              <a:rPr lang="ar-SA" dirty="0" smtClean="0"/>
              <a:t>  </a:t>
            </a:r>
            <a:r>
              <a:rPr lang="ar-SA" dirty="0" smtClean="0">
                <a:solidFill>
                  <a:schemeClr val="tx2"/>
                </a:solidFill>
              </a:rPr>
              <a:t>1- عدم </a:t>
            </a:r>
            <a:r>
              <a:rPr lang="ar-SA" dirty="0">
                <a:solidFill>
                  <a:schemeClr val="tx2"/>
                </a:solidFill>
              </a:rPr>
              <a:t>توفر شرط المقاولة (المشروع). </a:t>
            </a:r>
            <a:endParaRPr lang="en-US" dirty="0">
              <a:solidFill>
                <a:schemeClr val="tx2"/>
              </a:solidFill>
            </a:endParaRPr>
          </a:p>
          <a:p>
            <a:pPr marL="0" lvl="0" indent="0">
              <a:buNone/>
            </a:pPr>
            <a:r>
              <a:rPr lang="ar-SA" dirty="0" smtClean="0">
                <a:solidFill>
                  <a:schemeClr val="tx2"/>
                </a:solidFill>
              </a:rPr>
              <a:t>  2- عدم </a:t>
            </a:r>
            <a:r>
              <a:rPr lang="ar-SA" dirty="0">
                <a:solidFill>
                  <a:schemeClr val="tx2"/>
                </a:solidFill>
              </a:rPr>
              <a:t>توفر شرط الشراء فعمله لا يعدو مجرد استغلال لنشاطه ومهاراته اليدوية. </a:t>
            </a:r>
            <a:endParaRPr lang="en-US" dirty="0">
              <a:solidFill>
                <a:schemeClr val="tx2"/>
              </a:solidFill>
            </a:endParaRPr>
          </a:p>
          <a:p>
            <a:pPr marL="0" lvl="0" indent="0">
              <a:buNone/>
            </a:pPr>
            <a:r>
              <a:rPr lang="ar-SA" dirty="0" smtClean="0">
                <a:solidFill>
                  <a:schemeClr val="tx2"/>
                </a:solidFill>
              </a:rPr>
              <a:t>  3- عدم </a:t>
            </a:r>
            <a:r>
              <a:rPr lang="ar-SA" dirty="0">
                <a:solidFill>
                  <a:schemeClr val="tx2"/>
                </a:solidFill>
              </a:rPr>
              <a:t>مساهمته في تداول الثروات أو المضاربة على استخدام جهد العمال والآلات كما أنه لا يهدف إلى تحقيق الربح. </a:t>
            </a:r>
            <a:endParaRPr lang="en-US" dirty="0">
              <a:solidFill>
                <a:schemeClr val="tx2"/>
              </a:solidFill>
            </a:endParaRPr>
          </a:p>
          <a:p>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16807617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39552" y="332656"/>
            <a:ext cx="8136903" cy="5904656"/>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الأصلية</a:t>
            </a:r>
            <a:endParaRPr lang="ar-SA" b="1" dirty="0">
              <a:solidFill>
                <a:srgbClr val="C00000"/>
              </a:solidFill>
            </a:endParaRPr>
          </a:p>
        </p:txBody>
      </p:sp>
      <p:sp>
        <p:nvSpPr>
          <p:cNvPr id="3" name="عنصر نائب للمحتوى 2"/>
          <p:cNvSpPr>
            <a:spLocks noGrp="1"/>
          </p:cNvSpPr>
          <p:nvPr>
            <p:ph idx="1"/>
          </p:nvPr>
        </p:nvSpPr>
        <p:spPr/>
        <p:txBody>
          <a:bodyPr/>
          <a:lstStyle/>
          <a:p>
            <a:r>
              <a:rPr lang="ar-SA" b="1" dirty="0">
                <a:solidFill>
                  <a:schemeClr val="tx2"/>
                </a:solidFill>
              </a:rPr>
              <a:t>ثانياً: مقاولة التوريد: </a:t>
            </a:r>
            <a:r>
              <a:rPr lang="ar-SA" dirty="0" smtClean="0"/>
              <a:t>هو </a:t>
            </a:r>
            <a:r>
              <a:rPr lang="ar-SA" dirty="0"/>
              <a:t>عقد يتعهد بمقتضاه شخص بتقديم خدمات أو أشياء أو عمال لمصلحة شخص آخر بصورة منتظمة ومستمرة لفترة زمنية (سنة مثلاً) مقابل أجر يدفعه المتعهد للمورد. ومن أمثلته توريد الغاز والكهرباء للمستهلكين وتوريد الأغذية أو الملابس للمدارس والمستشفيات. </a:t>
            </a:r>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22600100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67544" y="404664"/>
            <a:ext cx="8208911" cy="5832648"/>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الأصلية</a:t>
            </a:r>
            <a:endParaRPr lang="ar-SA" b="1" dirty="0">
              <a:solidFill>
                <a:srgbClr val="C00000"/>
              </a:solidFill>
            </a:endParaRPr>
          </a:p>
        </p:txBody>
      </p:sp>
      <p:sp>
        <p:nvSpPr>
          <p:cNvPr id="3" name="عنصر نائب للمحتوى 2"/>
          <p:cNvSpPr>
            <a:spLocks noGrp="1"/>
          </p:cNvSpPr>
          <p:nvPr>
            <p:ph idx="1"/>
          </p:nvPr>
        </p:nvSpPr>
        <p:spPr/>
        <p:txBody>
          <a:bodyPr/>
          <a:lstStyle/>
          <a:p>
            <a:r>
              <a:rPr lang="ar-SA" b="1" dirty="0">
                <a:solidFill>
                  <a:schemeClr val="tx2"/>
                </a:solidFill>
              </a:rPr>
              <a:t>ثالثاً: الوكالة بالعمولة: </a:t>
            </a:r>
            <a:endParaRPr lang="en-US" dirty="0">
              <a:solidFill>
                <a:schemeClr val="tx2"/>
              </a:solidFill>
            </a:endParaRPr>
          </a:p>
          <a:p>
            <a:r>
              <a:rPr lang="ar-SA" dirty="0"/>
              <a:t>يعرف الوكيل بالعمولة على أنه الشخص الذي يقوم بعمل قانوني باسمه الخاص لحساب موكله (الأصيل) مقابل أجر يسمى العمولة، ومن أمثلته: الوكيل الذي يبرم عقد النقل لحساب شركات النقل كمكاتب السفر السياحية. </a:t>
            </a:r>
            <a:endParaRPr lang="en-US" dirty="0"/>
          </a:p>
          <a:p>
            <a:r>
              <a:rPr lang="ar-SA" dirty="0"/>
              <a:t> </a:t>
            </a:r>
            <a:r>
              <a:rPr lang="ar-SA" dirty="0" smtClean="0"/>
              <a:t>أعمال </a:t>
            </a:r>
            <a:r>
              <a:rPr lang="ar-SA" dirty="0"/>
              <a:t>الوكيل بالعمولة تعد تجارية دائماً بصرف النظر عن طبيعة العملية التي يعقدها الوكيل بالعمولة فهي تستمد الصفة التجارية من العمولة إضافة إلى التوسط في تداول الثروات. </a:t>
            </a:r>
            <a:endParaRPr lang="en-US" dirty="0"/>
          </a:p>
          <a:p>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3503567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95536" y="404664"/>
            <a:ext cx="8280919" cy="5832648"/>
          </a:xfrm>
          <a:prstGeom prst="rect">
            <a:avLst/>
          </a:prstGeom>
        </p:spPr>
      </p:pic>
      <p:sp>
        <p:nvSpPr>
          <p:cNvPr id="2" name="عنوان 1"/>
          <p:cNvSpPr>
            <a:spLocks noGrp="1"/>
          </p:cNvSpPr>
          <p:nvPr>
            <p:ph type="title"/>
          </p:nvPr>
        </p:nvSpPr>
        <p:spPr/>
        <p:txBody>
          <a:bodyPr/>
          <a:lstStyle/>
          <a:p>
            <a:r>
              <a:rPr lang="ar-SA" b="1" dirty="0">
                <a:solidFill>
                  <a:srgbClr val="C00000"/>
                </a:solidFill>
              </a:rPr>
              <a:t>الأعمال التجارية الأصلية</a:t>
            </a:r>
          </a:p>
        </p:txBody>
      </p:sp>
      <p:sp>
        <p:nvSpPr>
          <p:cNvPr id="3" name="عنصر نائب للمحتوى 2"/>
          <p:cNvSpPr>
            <a:spLocks noGrp="1"/>
          </p:cNvSpPr>
          <p:nvPr>
            <p:ph idx="1"/>
          </p:nvPr>
        </p:nvSpPr>
        <p:spPr/>
        <p:txBody>
          <a:bodyPr>
            <a:normAutofit fontScale="92500" lnSpcReduction="10000"/>
          </a:bodyPr>
          <a:lstStyle/>
          <a:p>
            <a:r>
              <a:rPr lang="ar-SA" b="1" dirty="0">
                <a:solidFill>
                  <a:schemeClr val="tx2"/>
                </a:solidFill>
              </a:rPr>
              <a:t>رابعاً: مقاولة النقل: </a:t>
            </a:r>
            <a:endParaRPr lang="en-US" dirty="0">
              <a:solidFill>
                <a:schemeClr val="tx2"/>
              </a:solidFill>
            </a:endParaRPr>
          </a:p>
          <a:p>
            <a:r>
              <a:rPr lang="ar-SA" dirty="0"/>
              <a:t>يعرف عقد النقل بأنه هو العقد الذي يتعهد بمقتضاه شخص يسمى "أمين النقل" بنقل أشخاص أو أشياء من مكان لآخر مقابل أجر متفق عليه. </a:t>
            </a:r>
            <a:endParaRPr lang="en-US" dirty="0"/>
          </a:p>
          <a:p>
            <a:r>
              <a:rPr lang="ar-SA" dirty="0"/>
              <a:t>وتعد الأعمال التي يقوم بها الناقل تجارية لأنها تعد من قبيل الأعمال التجارية بطريق المقاولة كما أنها تتضمن معنى الوساطة وتهدف إلى تحقيق الربح. </a:t>
            </a:r>
            <a:endParaRPr lang="en-US" dirty="0"/>
          </a:p>
          <a:p>
            <a:r>
              <a:rPr lang="ar-SA" dirty="0"/>
              <a:t>وأعمال الناقل تعد تجارية بغض النظر عن وسيلته أو الشخص القائم به أي سواء كان القائم بالنقل مؤسسة عامة كالخطوط السعودية أو شركة خاصة. </a:t>
            </a:r>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13239605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67544" y="404664"/>
            <a:ext cx="8208911" cy="5832648"/>
          </a:xfrm>
          <a:prstGeom prst="rect">
            <a:avLst/>
          </a:prstGeom>
        </p:spPr>
      </p:pic>
      <p:sp>
        <p:nvSpPr>
          <p:cNvPr id="2" name="عنوان 1"/>
          <p:cNvSpPr>
            <a:spLocks noGrp="1"/>
          </p:cNvSpPr>
          <p:nvPr>
            <p:ph type="title"/>
          </p:nvPr>
        </p:nvSpPr>
        <p:spPr>
          <a:xfrm>
            <a:off x="457200" y="341784"/>
            <a:ext cx="8229600" cy="1143000"/>
          </a:xfrm>
        </p:spPr>
        <p:txBody>
          <a:bodyPr/>
          <a:lstStyle/>
          <a:p>
            <a:r>
              <a:rPr lang="ar-SA" b="1" dirty="0">
                <a:solidFill>
                  <a:srgbClr val="C00000"/>
                </a:solidFill>
              </a:rPr>
              <a:t>الأعمال التجارية الأصلية</a:t>
            </a:r>
          </a:p>
        </p:txBody>
      </p:sp>
      <p:sp>
        <p:nvSpPr>
          <p:cNvPr id="3" name="عنصر نائب للمحتوى 2"/>
          <p:cNvSpPr>
            <a:spLocks noGrp="1"/>
          </p:cNvSpPr>
          <p:nvPr>
            <p:ph idx="1"/>
          </p:nvPr>
        </p:nvSpPr>
        <p:spPr/>
        <p:txBody>
          <a:bodyPr>
            <a:normAutofit fontScale="92500" lnSpcReduction="20000"/>
          </a:bodyPr>
          <a:lstStyle/>
          <a:p>
            <a:r>
              <a:rPr lang="ar-SA" b="1" dirty="0">
                <a:solidFill>
                  <a:schemeClr val="tx2"/>
                </a:solidFill>
              </a:rPr>
              <a:t>خامساً: مقاولة محلات ومكاتب الأعمال: </a:t>
            </a:r>
            <a:endParaRPr lang="en-US" dirty="0">
              <a:solidFill>
                <a:schemeClr val="tx2"/>
              </a:solidFill>
            </a:endParaRPr>
          </a:p>
          <a:p>
            <a:r>
              <a:rPr lang="ar-SA" dirty="0"/>
              <a:t>تعرف المكاتب التجارية بأنها المكاتب التي تقوم بخدمات متنوعة للجمهور مقابل أجر، من أمثلة المكاتب التجارية مكاتب تحصيل الديون واستخراج الرخص واستخراج براءات الاختراع والتخليص الجمركي. نصت الفقرة (ب) من المادة الثانية من نظام المحكمة التجارية على أنه يعتبر من الأعمال التجارية كل ما يتعلق بالمحلات والمكاتب التجارية. </a:t>
            </a:r>
            <a:endParaRPr lang="en-US" dirty="0"/>
          </a:p>
          <a:p>
            <a:r>
              <a:rPr lang="ar-SA" dirty="0"/>
              <a:t>الأصل أن الأعمال التي تقوم بها المكاتب التجارية لا تعد بطبيعتها تجارية لأنها لا تتعلق بتداول الثروات وهي بمثابة بيع أو تأجير للجهد والخبرة الشخصية، ولكن استثناءً صبغها المشرع بالصبغة التجارية لاحتراف موضوع النشاط (وجود مقاولة</a:t>
            </a:r>
            <a:r>
              <a:rPr lang="ar-SA" dirty="0" smtClean="0"/>
              <a:t>). </a:t>
            </a:r>
            <a:endParaRPr lang="en-US" dirty="0"/>
          </a:p>
          <a:p>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1924029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67544" y="260648"/>
            <a:ext cx="8208911" cy="6048672"/>
          </a:xfrm>
          <a:prstGeom prst="rect">
            <a:avLst/>
          </a:prstGeom>
        </p:spPr>
      </p:pic>
      <p:sp>
        <p:nvSpPr>
          <p:cNvPr id="2" name="عنوان 1"/>
          <p:cNvSpPr>
            <a:spLocks noGrp="1"/>
          </p:cNvSpPr>
          <p:nvPr>
            <p:ph type="title"/>
          </p:nvPr>
        </p:nvSpPr>
        <p:spPr/>
        <p:txBody>
          <a:bodyPr/>
          <a:lstStyle/>
          <a:p>
            <a:r>
              <a:rPr lang="ar-SA" b="1" i="1" dirty="0" smtClean="0">
                <a:solidFill>
                  <a:srgbClr val="C00000"/>
                </a:solidFill>
              </a:rPr>
              <a:t>التمييز بين الاعمال التجارية والمدنية</a:t>
            </a:r>
            <a:endParaRPr lang="ar-SA" b="1" i="1" dirty="0">
              <a:solidFill>
                <a:srgbClr val="C00000"/>
              </a:solidFill>
            </a:endParaRPr>
          </a:p>
        </p:txBody>
      </p:sp>
      <p:sp>
        <p:nvSpPr>
          <p:cNvPr id="3" name="عنصر نائب للمحتوى 2"/>
          <p:cNvSpPr>
            <a:spLocks noGrp="1"/>
          </p:cNvSpPr>
          <p:nvPr>
            <p:ph idx="1"/>
          </p:nvPr>
        </p:nvSpPr>
        <p:spPr/>
        <p:txBody>
          <a:bodyPr>
            <a:normAutofit/>
          </a:bodyPr>
          <a:lstStyle/>
          <a:p>
            <a:r>
              <a:rPr lang="ar-SA" b="1" i="1" dirty="0" smtClean="0">
                <a:solidFill>
                  <a:schemeClr val="tx2"/>
                </a:solidFill>
              </a:rPr>
              <a:t>الاعمال التجارية </a:t>
            </a:r>
            <a:r>
              <a:rPr lang="ar-SA" b="1" i="1" dirty="0" smtClean="0">
                <a:solidFill>
                  <a:schemeClr val="tx2"/>
                </a:solidFill>
              </a:rPr>
              <a:t>الأصلية وتنقسم إلى </a:t>
            </a:r>
            <a:r>
              <a:rPr lang="ar-SA" b="1" i="1" dirty="0" smtClean="0">
                <a:solidFill>
                  <a:schemeClr val="tx2"/>
                </a:solidFill>
              </a:rPr>
              <a:t>: </a:t>
            </a:r>
          </a:p>
          <a:p>
            <a:pPr marL="0" indent="0">
              <a:buNone/>
            </a:pPr>
            <a:r>
              <a:rPr lang="ar-SA" dirty="0" smtClean="0"/>
              <a:t>  أ- الأعمال </a:t>
            </a:r>
            <a:r>
              <a:rPr lang="ar-SA" dirty="0" smtClean="0"/>
              <a:t>التجارية </a:t>
            </a:r>
            <a:r>
              <a:rPr lang="ar-SA" dirty="0" smtClean="0"/>
              <a:t>المنفردة  ب- الأعمال </a:t>
            </a:r>
            <a:r>
              <a:rPr lang="ar-SA" dirty="0" smtClean="0"/>
              <a:t>التجارية </a:t>
            </a:r>
            <a:r>
              <a:rPr lang="ar-SA" dirty="0" smtClean="0"/>
              <a:t>بالمقاولة.</a:t>
            </a:r>
            <a:endParaRPr lang="ar-SA" dirty="0" smtClean="0"/>
          </a:p>
          <a:p>
            <a:pPr marL="0" indent="0">
              <a:buNone/>
            </a:pPr>
            <a:endParaRPr lang="ar-SA" dirty="0" smtClean="0"/>
          </a:p>
          <a:p>
            <a:r>
              <a:rPr lang="ar-SA" b="1" dirty="0" smtClean="0">
                <a:solidFill>
                  <a:schemeClr val="tx2"/>
                </a:solidFill>
              </a:rPr>
              <a:t> الأعمال التجارية بالتبعية .</a:t>
            </a:r>
          </a:p>
          <a:p>
            <a:pPr marL="0" indent="0">
              <a:buNone/>
            </a:pPr>
            <a:endParaRPr lang="ar-SA" dirty="0" smtClean="0"/>
          </a:p>
          <a:p>
            <a:r>
              <a:rPr lang="ar-SA" b="1" dirty="0" smtClean="0">
                <a:solidFill>
                  <a:schemeClr val="tx2"/>
                </a:solidFill>
              </a:rPr>
              <a:t> الأعمال التجارية المختلطة .</a:t>
            </a:r>
            <a:endParaRPr lang="ar-SA" b="1" dirty="0">
              <a:solidFill>
                <a:schemeClr val="tx2"/>
              </a:solidFill>
            </a:endParaRPr>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5947305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611560" y="332656"/>
            <a:ext cx="8064895" cy="5904656"/>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الأصلية</a:t>
            </a:r>
            <a:endParaRPr lang="ar-SA" b="1" dirty="0">
              <a:solidFill>
                <a:srgbClr val="C00000"/>
              </a:solidFill>
            </a:endParaRPr>
          </a:p>
        </p:txBody>
      </p:sp>
      <p:sp>
        <p:nvSpPr>
          <p:cNvPr id="3" name="عنصر نائب للمحتوى 2"/>
          <p:cNvSpPr>
            <a:spLocks noGrp="1"/>
          </p:cNvSpPr>
          <p:nvPr>
            <p:ph idx="1"/>
          </p:nvPr>
        </p:nvSpPr>
        <p:spPr/>
        <p:txBody>
          <a:bodyPr>
            <a:normAutofit/>
          </a:bodyPr>
          <a:lstStyle/>
          <a:p>
            <a:r>
              <a:rPr lang="ar-SA" b="1" dirty="0">
                <a:solidFill>
                  <a:schemeClr val="tx2"/>
                </a:solidFill>
              </a:rPr>
              <a:t>سادساً: مقاولة البيع بالمزاد العلني: </a:t>
            </a:r>
            <a:endParaRPr lang="en-US" dirty="0">
              <a:solidFill>
                <a:schemeClr val="tx2"/>
              </a:solidFill>
            </a:endParaRPr>
          </a:p>
          <a:p>
            <a:r>
              <a:rPr lang="ar-SA" dirty="0"/>
              <a:t>هي المحلات التي يجري فيها بيع المنقولات أو البضائع المملوكة للغير سواء كانت جديدة أو مستعملة </a:t>
            </a:r>
            <a:r>
              <a:rPr lang="ar-SA" dirty="0" smtClean="0"/>
              <a:t>ويرسى </a:t>
            </a:r>
            <a:r>
              <a:rPr lang="ar-SA" dirty="0"/>
              <a:t>البيع فيها لمن يقدم عطاءً (ثمناً) أعلى وتتقاضى هذه المحلات أجر يكون عادة نسبة مئوية تستقطع من ثمن المبيع، ويعد البيع بالنسبة لصاحب المحل تجارياً بسبب </a:t>
            </a:r>
            <a:r>
              <a:rPr lang="ar-SA" dirty="0" smtClean="0"/>
              <a:t>تصريح </a:t>
            </a:r>
            <a:r>
              <a:rPr lang="ar-SA" dirty="0"/>
              <a:t>المادة 2/ب من نظام المحكمة </a:t>
            </a:r>
            <a:r>
              <a:rPr lang="ar-SA" dirty="0" smtClean="0"/>
              <a:t>التجارية.</a:t>
            </a:r>
          </a:p>
          <a:p>
            <a:r>
              <a:rPr lang="ar-SA" dirty="0" smtClean="0">
                <a:solidFill>
                  <a:srgbClr val="FF0000"/>
                </a:solidFill>
              </a:rPr>
              <a:t>س / ماذا لو كانت البضاعة مملوكة لصحب المحل نفسه ؟؟</a:t>
            </a:r>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2798647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67544" y="332656"/>
            <a:ext cx="8280919" cy="5976664"/>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الاعمال التجارية الأصلية</a:t>
            </a:r>
            <a:endParaRPr lang="ar-SA" b="1" dirty="0">
              <a:solidFill>
                <a:srgbClr val="C00000"/>
              </a:solidFill>
            </a:endParaRPr>
          </a:p>
        </p:txBody>
      </p:sp>
      <p:sp>
        <p:nvSpPr>
          <p:cNvPr id="3" name="عنصر نائب للمحتوى 2"/>
          <p:cNvSpPr>
            <a:spLocks noGrp="1"/>
          </p:cNvSpPr>
          <p:nvPr>
            <p:ph idx="1"/>
          </p:nvPr>
        </p:nvSpPr>
        <p:spPr/>
        <p:txBody>
          <a:bodyPr>
            <a:normAutofit fontScale="92500"/>
          </a:bodyPr>
          <a:lstStyle/>
          <a:p>
            <a:r>
              <a:rPr lang="ar-SA" b="1" dirty="0">
                <a:solidFill>
                  <a:schemeClr val="tx2"/>
                </a:solidFill>
              </a:rPr>
              <a:t>سابعاً: مقاولة إنشاء المباني: </a:t>
            </a:r>
            <a:endParaRPr lang="en-US" dirty="0">
              <a:solidFill>
                <a:schemeClr val="tx2"/>
              </a:solidFill>
            </a:endParaRPr>
          </a:p>
          <a:p>
            <a:pPr marL="0" indent="0">
              <a:buNone/>
            </a:pPr>
            <a:r>
              <a:rPr lang="ar-SA" dirty="0" smtClean="0"/>
              <a:t>  - يقصد </a:t>
            </a:r>
            <a:r>
              <a:rPr lang="ar-SA" dirty="0"/>
              <a:t>بها الأعمال المتعلقة بإنشاء المباني وترميمها وإنشاء الطرق والجسور ومد القنوات والسكك الحديدية، تعد تجارية إذا تعهد المقاول (صاحب المؤسسة) بتوريد المؤن والأدوات اللازمة لأعمال البناء أو تعهد المقاول بتقديم العمال فقط، ففي الحالة الأولى يكون العمل تجارياً لأن عمل المقاول يعد شراء لأجل البيع أي شراء الأدوات وتقديم المؤن ومن ثم بيعها في شكل مبنى، أما السبب في تجارية العمل في الحالة الثانية فيعود إلى تحقيق الربح من خلال المضاربة على عمل العمال أي الحصول على ثمرة جهدهم. </a:t>
            </a:r>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2811465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611560" y="332656"/>
            <a:ext cx="8136903" cy="5832648"/>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بالتبعية</a:t>
            </a:r>
            <a:endParaRPr lang="ar-SA" b="1" dirty="0">
              <a:solidFill>
                <a:srgbClr val="C00000"/>
              </a:solidFill>
            </a:endParaRPr>
          </a:p>
        </p:txBody>
      </p:sp>
      <p:sp>
        <p:nvSpPr>
          <p:cNvPr id="3" name="عنصر نائب للمحتوى 2"/>
          <p:cNvSpPr>
            <a:spLocks noGrp="1"/>
          </p:cNvSpPr>
          <p:nvPr>
            <p:ph idx="1"/>
          </p:nvPr>
        </p:nvSpPr>
        <p:spPr>
          <a:xfrm>
            <a:off x="457200" y="1639341"/>
            <a:ext cx="8229600" cy="4525963"/>
          </a:xfrm>
        </p:spPr>
        <p:txBody>
          <a:bodyPr>
            <a:normAutofit fontScale="92500" lnSpcReduction="10000"/>
          </a:bodyPr>
          <a:lstStyle/>
          <a:p>
            <a:r>
              <a:rPr lang="ar-SA" dirty="0" smtClean="0">
                <a:solidFill>
                  <a:srgbClr val="FF0000"/>
                </a:solidFill>
              </a:rPr>
              <a:t>الأعمال التجارية بالتبعية </a:t>
            </a:r>
            <a:r>
              <a:rPr lang="ar-SA" dirty="0" smtClean="0"/>
              <a:t>هي </a:t>
            </a:r>
            <a:r>
              <a:rPr lang="ar-SA" dirty="0"/>
              <a:t>أعمال مدنية بطبيعتها، ولكنها تكتسب الصفة التجارية بسبب صدورها من تاجر لحاجات </a:t>
            </a:r>
            <a:r>
              <a:rPr lang="ar-SA" dirty="0" smtClean="0"/>
              <a:t>تجارته.</a:t>
            </a:r>
          </a:p>
          <a:p>
            <a:r>
              <a:rPr lang="ar-SA" dirty="0" smtClean="0"/>
              <a:t> </a:t>
            </a:r>
            <a:r>
              <a:rPr lang="ar-SA" dirty="0"/>
              <a:t>فمصدر تجارية هذه الأعمال ليس في طبيعتها </a:t>
            </a:r>
            <a:r>
              <a:rPr lang="ar-SA" dirty="0">
                <a:solidFill>
                  <a:srgbClr val="FF0000"/>
                </a:solidFill>
              </a:rPr>
              <a:t>وإنما في مهنة القائم بها</a:t>
            </a:r>
            <a:r>
              <a:rPr lang="ar-SA" dirty="0"/>
              <a:t>، أي أن المهنة تؤثر في الأعمال التابعة لها وتكسبها صفتها، فالتاجر الذي يشتري سيارات لنقل البضائع إلى العملاء أو يشتري الأثاث والمهمات اللازمة للمتجر إنما يشتري للاستهلاك أو بقصد إعادة البيع، ومع ذلك تكتسب هذه الأعمال الصفة التجارية بالرغم من أنها أعمال مدنية، لأن من قام بها تاجر ولحاجات تجارية بحكم أن الفرع يتبع </a:t>
            </a:r>
            <a:r>
              <a:rPr lang="ar-SA" dirty="0" smtClean="0"/>
              <a:t>الأصل.</a:t>
            </a:r>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24946036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611560" y="404664"/>
            <a:ext cx="8136903" cy="5760640"/>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الاعمال التجارية المختلطة</a:t>
            </a:r>
            <a:endParaRPr lang="ar-SA" b="1" dirty="0">
              <a:solidFill>
                <a:srgbClr val="C00000"/>
              </a:solidFill>
            </a:endParaRPr>
          </a:p>
        </p:txBody>
      </p:sp>
      <p:sp>
        <p:nvSpPr>
          <p:cNvPr id="3" name="عنصر نائب للمحتوى 2"/>
          <p:cNvSpPr>
            <a:spLocks noGrp="1"/>
          </p:cNvSpPr>
          <p:nvPr>
            <p:ph idx="1"/>
          </p:nvPr>
        </p:nvSpPr>
        <p:spPr/>
        <p:txBody>
          <a:bodyPr/>
          <a:lstStyle/>
          <a:p>
            <a:r>
              <a:rPr lang="ar-SA" b="1" dirty="0" smtClean="0">
                <a:solidFill>
                  <a:srgbClr val="FF0000"/>
                </a:solidFill>
              </a:rPr>
              <a:t>تعريف : </a:t>
            </a:r>
            <a:r>
              <a:rPr lang="ar-SA" dirty="0"/>
              <a:t>العمل المختلط هو الذي يكون تجارياً بالنسبة إلى أحد الطرفين ومدنياً بالنسبة إلى الطرف </a:t>
            </a:r>
            <a:r>
              <a:rPr lang="ar-SA" dirty="0" smtClean="0"/>
              <a:t>الآخر.</a:t>
            </a:r>
          </a:p>
          <a:p>
            <a:r>
              <a:rPr lang="ar-SA" dirty="0"/>
              <a:t>المشاكل التي يثيرها العمل المختلط </a:t>
            </a:r>
            <a:r>
              <a:rPr lang="ar-SA" dirty="0" smtClean="0"/>
              <a:t>:</a:t>
            </a:r>
          </a:p>
          <a:p>
            <a:endParaRPr lang="ar-SA" dirty="0" smtClean="0"/>
          </a:p>
          <a:p>
            <a:r>
              <a:rPr lang="ar-SA" dirty="0" smtClean="0">
                <a:solidFill>
                  <a:schemeClr val="tx2"/>
                </a:solidFill>
              </a:rPr>
              <a:t>1- المحكمة المختصة بالنزاع</a:t>
            </a:r>
          </a:p>
          <a:p>
            <a:endParaRPr lang="ar-SA" dirty="0" smtClean="0"/>
          </a:p>
          <a:p>
            <a:r>
              <a:rPr lang="ar-SA" dirty="0" smtClean="0">
                <a:solidFill>
                  <a:schemeClr val="tx2"/>
                </a:solidFill>
              </a:rPr>
              <a:t>2-  القانون الواجب التطبيق على النزاع</a:t>
            </a:r>
            <a:endParaRPr lang="ar-SA" dirty="0">
              <a:solidFill>
                <a:schemeClr val="tx2"/>
              </a:solidFill>
            </a:endParaRPr>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3887905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39552" y="332656"/>
            <a:ext cx="8136903" cy="5904656"/>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المختلطة</a:t>
            </a:r>
            <a:endParaRPr lang="ar-SA" b="1" dirty="0">
              <a:solidFill>
                <a:srgbClr val="C00000"/>
              </a:solidFill>
            </a:endParaRPr>
          </a:p>
        </p:txBody>
      </p:sp>
      <p:sp>
        <p:nvSpPr>
          <p:cNvPr id="3" name="عنصر نائب للمحتوى 2"/>
          <p:cNvSpPr>
            <a:spLocks noGrp="1"/>
          </p:cNvSpPr>
          <p:nvPr>
            <p:ph idx="1"/>
          </p:nvPr>
        </p:nvSpPr>
        <p:spPr/>
        <p:txBody>
          <a:bodyPr/>
          <a:lstStyle/>
          <a:p>
            <a:r>
              <a:rPr lang="ar-SA" b="1" dirty="0">
                <a:solidFill>
                  <a:schemeClr val="tx2"/>
                </a:solidFill>
              </a:rPr>
              <a:t>أولاً: المحكمة المختصة بالفصل في النزاع: </a:t>
            </a:r>
            <a:endParaRPr lang="en-US" dirty="0">
              <a:solidFill>
                <a:schemeClr val="tx2"/>
              </a:solidFill>
            </a:endParaRPr>
          </a:p>
          <a:p>
            <a:r>
              <a:rPr lang="ar-SA" dirty="0"/>
              <a:t>مع عدم الإخلال بقاعدة المدعي يتبع محكمة المدعى عليه فإنه يجب النظر إلى صفة الشخص الذي يريد إقامة الدعوى (صفة المدعي) هل هو مدني أو تاجر؟</a:t>
            </a:r>
            <a:endParaRPr lang="en-US" dirty="0"/>
          </a:p>
          <a:p>
            <a:r>
              <a:rPr lang="ar-SA" dirty="0">
                <a:solidFill>
                  <a:srgbClr val="FF0000"/>
                </a:solidFill>
              </a:rPr>
              <a:t>أولاً: </a:t>
            </a:r>
            <a:r>
              <a:rPr lang="ar-SA" dirty="0"/>
              <a:t>عندما يكون المدعي شخصاً مدنياً فيكون له الخيار في رفع الدعوى أمام المحكمة التجارية أو المحكمة الشرعية. </a:t>
            </a:r>
            <a:endParaRPr lang="en-US" dirty="0"/>
          </a:p>
          <a:p>
            <a:r>
              <a:rPr lang="ar-SA" dirty="0">
                <a:solidFill>
                  <a:srgbClr val="FF0000"/>
                </a:solidFill>
              </a:rPr>
              <a:t>ثانياً: </a:t>
            </a:r>
            <a:r>
              <a:rPr lang="ar-SA" dirty="0"/>
              <a:t>عندما يكون المدعي تاجراً فيجب عليه أن يرفع دعواه أمام المحكمة الشرعية. </a:t>
            </a:r>
            <a:endParaRPr lang="en-US" dirty="0"/>
          </a:p>
          <a:p>
            <a:endParaRPr lang="ar-SA" dirty="0"/>
          </a:p>
        </p:txBody>
      </p:sp>
      <p:sp>
        <p:nvSpPr>
          <p:cNvPr id="4" name="عنصر نائب للتذييل 3"/>
          <p:cNvSpPr>
            <a:spLocks noGrp="1"/>
          </p:cNvSpPr>
          <p:nvPr>
            <p:ph type="ftr" sz="quarter" idx="11"/>
          </p:nvPr>
        </p:nvSpPr>
        <p:spPr/>
        <p:txBody>
          <a:bodyPr/>
          <a:lstStyle/>
          <a:p>
            <a:r>
              <a:rPr lang="ar-SA" dirty="0" err="1" smtClean="0"/>
              <a:t>أ.حسام</a:t>
            </a:r>
            <a:r>
              <a:rPr lang="ar-SA" dirty="0" smtClean="0"/>
              <a:t> إبراهيم فلاتة</a:t>
            </a:r>
            <a:endParaRPr lang="ar-SA" dirty="0"/>
          </a:p>
        </p:txBody>
      </p:sp>
    </p:spTree>
    <p:extLst>
      <p:ext uri="{BB962C8B-B14F-4D97-AF65-F5344CB8AC3E}">
        <p14:creationId xmlns:p14="http://schemas.microsoft.com/office/powerpoint/2010/main" val="40775370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67544" y="332656"/>
            <a:ext cx="8136903" cy="5904656"/>
          </a:xfrm>
          <a:prstGeom prst="rect">
            <a:avLst/>
          </a:prstGeom>
        </p:spPr>
      </p:pic>
      <p:sp>
        <p:nvSpPr>
          <p:cNvPr id="2" name="عنوان 1"/>
          <p:cNvSpPr>
            <a:spLocks noGrp="1"/>
          </p:cNvSpPr>
          <p:nvPr>
            <p:ph type="title"/>
          </p:nvPr>
        </p:nvSpPr>
        <p:spPr/>
        <p:txBody>
          <a:bodyPr/>
          <a:lstStyle/>
          <a:p>
            <a:r>
              <a:rPr lang="ar-SA" b="1" dirty="0">
                <a:solidFill>
                  <a:srgbClr val="C00000"/>
                </a:solidFill>
              </a:rPr>
              <a:t>الأعمال التجارية المختلطة</a:t>
            </a:r>
          </a:p>
        </p:txBody>
      </p:sp>
      <p:sp>
        <p:nvSpPr>
          <p:cNvPr id="3" name="عنصر نائب للمحتوى 2"/>
          <p:cNvSpPr>
            <a:spLocks noGrp="1"/>
          </p:cNvSpPr>
          <p:nvPr>
            <p:ph idx="1"/>
          </p:nvPr>
        </p:nvSpPr>
        <p:spPr/>
        <p:txBody>
          <a:bodyPr>
            <a:normAutofit lnSpcReduction="10000"/>
          </a:bodyPr>
          <a:lstStyle/>
          <a:p>
            <a:r>
              <a:rPr lang="ar-SA" b="1" dirty="0">
                <a:solidFill>
                  <a:schemeClr val="tx2"/>
                </a:solidFill>
              </a:rPr>
              <a:t>ثانياً: القانون الواجب التطبيق على النزاع: </a:t>
            </a:r>
            <a:endParaRPr lang="ar-SA" b="1" dirty="0" smtClean="0">
              <a:solidFill>
                <a:schemeClr val="tx2"/>
              </a:solidFill>
            </a:endParaRPr>
          </a:p>
          <a:p>
            <a:pPr marL="0" indent="0">
              <a:buNone/>
            </a:pPr>
            <a:r>
              <a:rPr lang="ar-SA" dirty="0"/>
              <a:t> </a:t>
            </a:r>
            <a:r>
              <a:rPr lang="ar-SA" dirty="0" smtClean="0"/>
              <a:t>- أمثلة :</a:t>
            </a:r>
          </a:p>
          <a:p>
            <a:r>
              <a:rPr lang="ar-SA" dirty="0" smtClean="0">
                <a:solidFill>
                  <a:srgbClr val="FF0000"/>
                </a:solidFill>
              </a:rPr>
              <a:t>1</a:t>
            </a:r>
            <a:r>
              <a:rPr lang="ar-SA" b="1" dirty="0" smtClean="0">
                <a:solidFill>
                  <a:srgbClr val="FF0000"/>
                </a:solidFill>
              </a:rPr>
              <a:t>- </a:t>
            </a:r>
            <a:r>
              <a:rPr lang="ar-SA" b="1" dirty="0">
                <a:solidFill>
                  <a:srgbClr val="FF0000"/>
                </a:solidFill>
              </a:rPr>
              <a:t>الإثبات: </a:t>
            </a:r>
            <a:r>
              <a:rPr lang="ar-SA" dirty="0" smtClean="0"/>
              <a:t>يتم </a:t>
            </a:r>
            <a:r>
              <a:rPr lang="ar-SA" dirty="0"/>
              <a:t>تطبيق قواعد الإثبات التجارية على من يعتبر العمل تجارياً بالنسبة له، أي عندما يكون المدعى عليه تاجراً ويكون المدعي مدنياً وبالتالي فإن الشخص المدني يستطيع أن يستفيد من قاعدة حرية الإثبات المتوفرة في المسائل التجارية. أما قواعد الإثبات المدنية فيتم اللجوء إليها على من يعد العمل مدنياً له أي عندما يكون المدعى عليه شخصاً مدنياً والمدعي تاجراً. </a:t>
            </a:r>
            <a:endParaRPr lang="ar-SA" dirty="0" smtClean="0"/>
          </a:p>
          <a:p>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35876399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39552" y="260648"/>
            <a:ext cx="8208911" cy="6048672"/>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المختلطة</a:t>
            </a:r>
            <a:endParaRPr lang="ar-SA" b="1" dirty="0">
              <a:solidFill>
                <a:srgbClr val="C00000"/>
              </a:solidFill>
            </a:endParaRPr>
          </a:p>
        </p:txBody>
      </p:sp>
      <p:sp>
        <p:nvSpPr>
          <p:cNvPr id="3" name="عنصر نائب للمحتوى 2"/>
          <p:cNvSpPr>
            <a:spLocks noGrp="1"/>
          </p:cNvSpPr>
          <p:nvPr>
            <p:ph idx="1"/>
          </p:nvPr>
        </p:nvSpPr>
        <p:spPr/>
        <p:txBody>
          <a:bodyPr/>
          <a:lstStyle/>
          <a:p>
            <a:r>
              <a:rPr lang="ar-SA" dirty="0"/>
              <a:t> </a:t>
            </a:r>
            <a:r>
              <a:rPr lang="ar-SA" dirty="0" smtClean="0">
                <a:solidFill>
                  <a:srgbClr val="FF0000"/>
                </a:solidFill>
              </a:rPr>
              <a:t>2 - </a:t>
            </a:r>
            <a:r>
              <a:rPr lang="ar-SA" b="1" dirty="0">
                <a:solidFill>
                  <a:srgbClr val="FF0000"/>
                </a:solidFill>
              </a:rPr>
              <a:t>الرهن: </a:t>
            </a:r>
            <a:endParaRPr lang="en-US" dirty="0">
              <a:solidFill>
                <a:srgbClr val="FF0000"/>
              </a:solidFill>
            </a:endParaRPr>
          </a:p>
          <a:p>
            <a:r>
              <a:rPr lang="ar-SA" dirty="0"/>
              <a:t>تتحدد طبيعة القواعد التي تحكم الرهن بطبيعة الدين بالنسبة للمدين. </a:t>
            </a:r>
            <a:endParaRPr lang="en-US" dirty="0"/>
          </a:p>
          <a:p>
            <a:r>
              <a:rPr lang="ar-SA" dirty="0">
                <a:solidFill>
                  <a:srgbClr val="FF0000"/>
                </a:solidFill>
              </a:rPr>
              <a:t>(أ) </a:t>
            </a:r>
            <a:r>
              <a:rPr lang="ar-SA" dirty="0"/>
              <a:t>متى تطبق القواعد التجارية على الرهن؟ </a:t>
            </a:r>
            <a:endParaRPr lang="en-US" dirty="0"/>
          </a:p>
          <a:p>
            <a:r>
              <a:rPr lang="ar-SA" dirty="0"/>
              <a:t>تطبق في الحالة التي يقوم فيها المدين بعمل تجاري. </a:t>
            </a:r>
            <a:endParaRPr lang="en-US" dirty="0"/>
          </a:p>
          <a:p>
            <a:r>
              <a:rPr lang="ar-SA" dirty="0">
                <a:solidFill>
                  <a:srgbClr val="FF0000"/>
                </a:solidFill>
              </a:rPr>
              <a:t>(ب) </a:t>
            </a:r>
            <a:r>
              <a:rPr lang="ar-SA" dirty="0"/>
              <a:t>متى تطبق القواعد المدنية على الرهن؟ </a:t>
            </a:r>
            <a:endParaRPr lang="en-US" dirty="0"/>
          </a:p>
          <a:p>
            <a:r>
              <a:rPr lang="ar-SA" dirty="0"/>
              <a:t>تطبق في الحالة التي يقوم فيها المدين بعمل مدني. </a:t>
            </a:r>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13546530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67544" y="260648"/>
            <a:ext cx="8208911" cy="6120680"/>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المختلطة</a:t>
            </a:r>
            <a:endParaRPr lang="ar-SA" b="1" dirty="0">
              <a:solidFill>
                <a:srgbClr val="C00000"/>
              </a:solidFill>
            </a:endParaRPr>
          </a:p>
        </p:txBody>
      </p:sp>
      <p:sp>
        <p:nvSpPr>
          <p:cNvPr id="3" name="عنصر نائب للمحتوى 2"/>
          <p:cNvSpPr>
            <a:spLocks noGrp="1"/>
          </p:cNvSpPr>
          <p:nvPr>
            <p:ph idx="1"/>
          </p:nvPr>
        </p:nvSpPr>
        <p:spPr/>
        <p:txBody>
          <a:bodyPr>
            <a:normAutofit fontScale="92500"/>
          </a:bodyPr>
          <a:lstStyle/>
          <a:p>
            <a:r>
              <a:rPr lang="ar-SA" b="1" dirty="0">
                <a:solidFill>
                  <a:srgbClr val="FF0000"/>
                </a:solidFill>
              </a:rPr>
              <a:t>الخلاصة، </a:t>
            </a:r>
            <a:r>
              <a:rPr lang="ar-SA" dirty="0"/>
              <a:t>أن الأعمال التي يقوم بها الأشخاص المدنيين أو التجار لا يمكن أن تخرج عن أحد الحالات التالية: </a:t>
            </a:r>
            <a:endParaRPr lang="en-US" dirty="0"/>
          </a:p>
          <a:p>
            <a:pPr lvl="0"/>
            <a:r>
              <a:rPr lang="ar-SA" dirty="0"/>
              <a:t>عمل تجاري منفرد يقوم به شخص ما – كشراء شخص سلعة بغرض إعادة بيعها – أو عمليات يقوم بها سمسار أو قيام شخص بتحرير كمبيالات، فهذه الأعمال تخضع لأحكام القانون التجاري بغض النظر عن صفة القائم بها وبغض النظر عن طبيعة العملية محل العقد. </a:t>
            </a:r>
            <a:endParaRPr lang="en-US" dirty="0"/>
          </a:p>
          <a:p>
            <a:pPr lvl="0"/>
            <a:r>
              <a:rPr lang="ar-SA" dirty="0"/>
              <a:t>تحرير شخص ما لشيكات وسندات </a:t>
            </a:r>
            <a:r>
              <a:rPr lang="ar-SA" dirty="0" smtClean="0"/>
              <a:t>إذنيه </a:t>
            </a:r>
            <a:r>
              <a:rPr lang="ar-SA" dirty="0"/>
              <a:t>وهذه الأوراق تخضع لأحكام القانون التجاري إذا ترتب تحريرها على عمليات تجارية. </a:t>
            </a:r>
            <a:endParaRPr lang="en-US"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171255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611560" y="404664"/>
            <a:ext cx="7920879" cy="5832648"/>
          </a:xfrm>
          <a:prstGeom prst="rect">
            <a:avLst/>
          </a:prstGeom>
        </p:spPr>
      </p:pic>
      <p:sp>
        <p:nvSpPr>
          <p:cNvPr id="2" name="عنوان 1"/>
          <p:cNvSpPr>
            <a:spLocks noGrp="1"/>
          </p:cNvSpPr>
          <p:nvPr>
            <p:ph type="title"/>
          </p:nvPr>
        </p:nvSpPr>
        <p:spPr/>
        <p:txBody>
          <a:bodyPr/>
          <a:lstStyle/>
          <a:p>
            <a:r>
              <a:rPr lang="ar-SA" b="1" dirty="0">
                <a:solidFill>
                  <a:srgbClr val="C00000"/>
                </a:solidFill>
              </a:rPr>
              <a:t>الأعمال التجارية المختلطة</a:t>
            </a:r>
          </a:p>
        </p:txBody>
      </p:sp>
      <p:sp>
        <p:nvSpPr>
          <p:cNvPr id="3" name="عنصر نائب للمحتوى 2"/>
          <p:cNvSpPr>
            <a:spLocks noGrp="1"/>
          </p:cNvSpPr>
          <p:nvPr>
            <p:ph idx="1"/>
          </p:nvPr>
        </p:nvSpPr>
        <p:spPr>
          <a:xfrm>
            <a:off x="611560" y="1600200"/>
            <a:ext cx="8075240" cy="4525963"/>
          </a:xfrm>
        </p:spPr>
        <p:txBody>
          <a:bodyPr>
            <a:normAutofit fontScale="92500" lnSpcReduction="20000"/>
          </a:bodyPr>
          <a:lstStyle/>
          <a:p>
            <a:pPr lvl="0"/>
            <a:r>
              <a:rPr lang="ar-SA" dirty="0" smtClean="0"/>
              <a:t>أعمال مدنية أصلية كالأعمال أو العقود التي يقوم بها أصحاب المهن الحرة أو المزارعين أو الأشخاص الذين يقومون بالعمليات الاستخراجية والإنتاج الذهني والفني والفكري، ومن أمثلتها قيام مزارع ببيع محصول مزرعته أو بيع المطرب لألبومه الغنائي أو بيع الرسام للوحته الفنية أو تعاقد محامي مع تاجر بغرض الترافع نيابة عنه، فهذه أعمال مدنية أصلية لافتقارها لعنصر الشراء. </a:t>
            </a:r>
            <a:endParaRPr lang="en-US" dirty="0" smtClean="0"/>
          </a:p>
          <a:p>
            <a:r>
              <a:rPr lang="ar-SA" dirty="0" smtClean="0"/>
              <a:t>أعمال مدنية بالتبعية وهي الأعمال الثانوية التي تخدم النشاط المدني الأصلي وبالتالي فهي تخضع لأحكام القانون المدني تطبيقاً لقاعدة الفرع يتبع الأصل. ومن أمثلتها تعاقد المزارع مع عمال لجني المحصول. </a:t>
            </a:r>
          </a:p>
          <a:p>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9088220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51520" y="548680"/>
            <a:ext cx="8568951" cy="5904656"/>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المختلطة</a:t>
            </a:r>
            <a:endParaRPr lang="ar-SA" b="1" dirty="0">
              <a:solidFill>
                <a:srgbClr val="C00000"/>
              </a:solidFill>
            </a:endParaRPr>
          </a:p>
        </p:txBody>
      </p:sp>
      <p:sp>
        <p:nvSpPr>
          <p:cNvPr id="3" name="عنصر نائب للمحتوى 2"/>
          <p:cNvSpPr>
            <a:spLocks noGrp="1"/>
          </p:cNvSpPr>
          <p:nvPr>
            <p:ph idx="1"/>
          </p:nvPr>
        </p:nvSpPr>
        <p:spPr/>
        <p:txBody>
          <a:bodyPr>
            <a:normAutofit fontScale="85000" lnSpcReduction="20000"/>
          </a:bodyPr>
          <a:lstStyle/>
          <a:p>
            <a:pPr lvl="0"/>
            <a:r>
              <a:rPr lang="ar-SA" dirty="0"/>
              <a:t>أعمال تجارية بطريق المقاولة وهي تخضع لأحكام القانون التجاري نظراً للصفة الاحترافية لموضوع النشاط، ومن أمثلتها: تعهد مقاول إنشاء مبان لمتعاقد بتزويده بالحديد لبناء مجمع سكني. </a:t>
            </a:r>
            <a:endParaRPr lang="en-US" dirty="0"/>
          </a:p>
          <a:p>
            <a:pPr lvl="0"/>
            <a:r>
              <a:rPr lang="ar-SA" dirty="0"/>
              <a:t>أعمال تجارية بالتبعية وهي الأعمال التي يقوم بها التاجر وتخدم نشاط مقاولته وتخضع لأحكام القانون التجاري تطبيقاً لقاعدة الفرع يتبع الأصل، ومن أمثلتها: تعاقد صاحب مصنع مع عمال بغرض العمل في المصنع. </a:t>
            </a:r>
            <a:endParaRPr lang="en-US" dirty="0"/>
          </a:p>
          <a:p>
            <a:r>
              <a:rPr lang="ar-SA" dirty="0"/>
              <a:t>الأعمال المدنية للتجار وهي أعمال تخدم الحياة المدنية للتاجر ولا تكون ذات صلة بمشروع التاجر، وبالتالي فهي تخضع لأحكام القانون المدني، ومن أمثلتها: اقتراض التاجر مبلغ من بنك الرياض بغرض تخصيصه لبناء سكن لأسرته وشراء التاجر سيارة لابنه كهدية له بمناسبة تفوقه في الدراسة. </a:t>
            </a:r>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1176595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251520" y="332656"/>
            <a:ext cx="8496943" cy="5976664"/>
          </a:xfrm>
          <a:prstGeom prst="rect">
            <a:avLst/>
          </a:prstGeom>
        </p:spPr>
      </p:pic>
      <p:sp>
        <p:nvSpPr>
          <p:cNvPr id="2" name="عنوان 1"/>
          <p:cNvSpPr>
            <a:spLocks noGrp="1"/>
          </p:cNvSpPr>
          <p:nvPr>
            <p:ph type="title"/>
          </p:nvPr>
        </p:nvSpPr>
        <p:spPr/>
        <p:txBody>
          <a:bodyPr/>
          <a:lstStyle/>
          <a:p>
            <a:r>
              <a:rPr lang="ar-SA" b="1" i="1" dirty="0" smtClean="0">
                <a:solidFill>
                  <a:srgbClr val="C00000"/>
                </a:solidFill>
              </a:rPr>
              <a:t>الأعمال التجارية الأصلية</a:t>
            </a:r>
            <a:endParaRPr lang="ar-SA" b="1" i="1" dirty="0">
              <a:solidFill>
                <a:srgbClr val="C00000"/>
              </a:solidFill>
            </a:endParaRPr>
          </a:p>
        </p:txBody>
      </p:sp>
      <p:sp>
        <p:nvSpPr>
          <p:cNvPr id="3" name="عنصر نائب للمحتوى 2"/>
          <p:cNvSpPr>
            <a:spLocks noGrp="1"/>
          </p:cNvSpPr>
          <p:nvPr>
            <p:ph idx="1"/>
          </p:nvPr>
        </p:nvSpPr>
        <p:spPr/>
        <p:txBody>
          <a:bodyPr/>
          <a:lstStyle/>
          <a:p>
            <a:r>
              <a:rPr lang="ar-SA" b="1" i="1" dirty="0" smtClean="0">
                <a:solidFill>
                  <a:srgbClr val="FF0000"/>
                </a:solidFill>
              </a:rPr>
              <a:t>الأعمال التجارية المنفردة :</a:t>
            </a:r>
          </a:p>
          <a:p>
            <a:pPr marL="0" indent="0">
              <a:buNone/>
            </a:pPr>
            <a:r>
              <a:rPr lang="ar-SA" dirty="0"/>
              <a:t> </a:t>
            </a:r>
            <a:r>
              <a:rPr lang="ar-SA" b="1" dirty="0" smtClean="0">
                <a:solidFill>
                  <a:schemeClr val="tx2"/>
                </a:solidFill>
              </a:rPr>
              <a:t>- تعريف :  </a:t>
            </a:r>
            <a:r>
              <a:rPr lang="ar-SA" dirty="0" smtClean="0"/>
              <a:t>الأعمال </a:t>
            </a:r>
            <a:r>
              <a:rPr lang="ar-SA" dirty="0"/>
              <a:t>التجارية المنفردة هي الأعمال التي تعد تجارية </a:t>
            </a:r>
            <a:r>
              <a:rPr lang="ar-SA" dirty="0" smtClean="0"/>
              <a:t>ولو </a:t>
            </a:r>
            <a:r>
              <a:rPr lang="ar-SA" dirty="0"/>
              <a:t>وقعت لمرة واحدة وبغض النظر عن صفة الشخص القائم </a:t>
            </a:r>
            <a:r>
              <a:rPr lang="ar-SA" dirty="0" smtClean="0"/>
              <a:t>بها وتشمل :</a:t>
            </a:r>
          </a:p>
          <a:p>
            <a:pPr marL="514350" indent="-514350">
              <a:buFont typeface="+mj-lt"/>
              <a:buAutoNum type="arabicPeriod"/>
            </a:pPr>
            <a:r>
              <a:rPr lang="ar-SA" dirty="0" smtClean="0"/>
              <a:t> الشراء </a:t>
            </a:r>
            <a:r>
              <a:rPr lang="ar-SA" dirty="0"/>
              <a:t>لأجل البيع أو </a:t>
            </a:r>
            <a:r>
              <a:rPr lang="ar-SA" dirty="0" smtClean="0"/>
              <a:t>التأجير</a:t>
            </a:r>
          </a:p>
          <a:p>
            <a:pPr marL="514350" indent="-514350">
              <a:buFont typeface="+mj-lt"/>
              <a:buAutoNum type="arabicPeriod"/>
            </a:pPr>
            <a:r>
              <a:rPr lang="ar-SA" dirty="0" smtClean="0"/>
              <a:t> </a:t>
            </a:r>
            <a:r>
              <a:rPr lang="ar-SA" dirty="0"/>
              <a:t>الأوراق </a:t>
            </a:r>
            <a:r>
              <a:rPr lang="ar-SA" dirty="0" smtClean="0"/>
              <a:t>التجارية</a:t>
            </a:r>
          </a:p>
          <a:p>
            <a:pPr marL="514350" indent="-514350">
              <a:buFont typeface="+mj-lt"/>
              <a:buAutoNum type="arabicPeriod"/>
            </a:pPr>
            <a:r>
              <a:rPr lang="ar-SA" dirty="0" smtClean="0"/>
              <a:t>أعمال </a:t>
            </a:r>
            <a:r>
              <a:rPr lang="ar-SA" dirty="0"/>
              <a:t>الصرف </a:t>
            </a:r>
            <a:r>
              <a:rPr lang="ar-SA" dirty="0" smtClean="0"/>
              <a:t>والبنوك</a:t>
            </a:r>
          </a:p>
          <a:p>
            <a:pPr marL="514350" indent="-514350">
              <a:buFont typeface="+mj-lt"/>
              <a:buAutoNum type="arabicPeriod"/>
            </a:pPr>
            <a:r>
              <a:rPr lang="ar-SA" dirty="0" smtClean="0"/>
              <a:t>السمسرة </a:t>
            </a:r>
            <a:r>
              <a:rPr lang="ar-SA" dirty="0"/>
              <a:t>وأعمال التجارة البحرية. </a:t>
            </a:r>
            <a:endParaRPr lang="ar-SA" dirty="0" smtClean="0"/>
          </a:p>
          <a:p>
            <a:pPr marL="0" indent="0">
              <a:buNone/>
            </a:pPr>
            <a:endParaRPr lang="ar-SA" dirty="0" smtClean="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5528493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611560" y="620688"/>
            <a:ext cx="7992887" cy="5904656"/>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المختلطة</a:t>
            </a:r>
            <a:endParaRPr lang="ar-SA" b="1" dirty="0">
              <a:solidFill>
                <a:srgbClr val="C00000"/>
              </a:solidFill>
            </a:endParaRPr>
          </a:p>
        </p:txBody>
      </p:sp>
      <p:sp>
        <p:nvSpPr>
          <p:cNvPr id="3" name="عنصر نائب للمحتوى 2"/>
          <p:cNvSpPr>
            <a:spLocks noGrp="1"/>
          </p:cNvSpPr>
          <p:nvPr>
            <p:ph idx="1"/>
          </p:nvPr>
        </p:nvSpPr>
        <p:spPr/>
        <p:txBody>
          <a:bodyPr>
            <a:normAutofit fontScale="85000" lnSpcReduction="20000"/>
          </a:bodyPr>
          <a:lstStyle/>
          <a:p>
            <a:pPr lvl="0"/>
            <a:r>
              <a:rPr lang="ar-SA" b="1" dirty="0" smtClean="0">
                <a:solidFill>
                  <a:srgbClr val="FF0000"/>
                </a:solidFill>
              </a:rPr>
              <a:t>الخلاصة : </a:t>
            </a:r>
          </a:p>
          <a:p>
            <a:pPr lvl="0"/>
            <a:r>
              <a:rPr lang="ar-SA" dirty="0" smtClean="0"/>
              <a:t>أن المشاكل </a:t>
            </a:r>
            <a:r>
              <a:rPr lang="ar-SA" dirty="0"/>
              <a:t>التي يثيرها العقد المختلط </a:t>
            </a:r>
            <a:r>
              <a:rPr lang="ar-SA" dirty="0" smtClean="0"/>
              <a:t>هي:</a:t>
            </a:r>
          </a:p>
          <a:p>
            <a:pPr lvl="0"/>
            <a:r>
              <a:rPr lang="ar-SA" dirty="0" smtClean="0"/>
              <a:t> </a:t>
            </a:r>
            <a:r>
              <a:rPr lang="ar-SA" dirty="0"/>
              <a:t>معرفة النظام القانوني الذي يحكم العقد في حال وجود نزاع ، أي معرفة طبيعة المحكمة المختصة بالفصل في النزاع وطبيعة القواعد القانونية التي تحكم النزاع. </a:t>
            </a:r>
            <a:endParaRPr lang="en-US" dirty="0"/>
          </a:p>
          <a:p>
            <a:pPr lvl="0"/>
            <a:r>
              <a:rPr lang="ar-SA" dirty="0"/>
              <a:t>منح القانون ضمانات للأشخاص المدنيين تجاه خصومهم التجار إذ يستطيع المدني أن يرفع دعواه ضد خصمه التاجر إلى المحكمة المدنية (الشرعية) أو المحكمة التجارية. </a:t>
            </a:r>
            <a:endParaRPr lang="en-US" dirty="0"/>
          </a:p>
          <a:p>
            <a:r>
              <a:rPr lang="ar-SA" dirty="0"/>
              <a:t>منع القانون ضمانات للمدني (غير التاجر) فيما يتعلق بإثبات الحقوق ضد خصمه التاجر إذ يستطيع المدني أن يثبت حقه بكافة طرق الإثبات (شهادة الشهود والقرائن: الفواتير، سندات القبض، الأوراق التجارية، البيانات المقيدة في دفاتر التاجر). </a:t>
            </a:r>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41101100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755576" y="620688"/>
            <a:ext cx="7992888" cy="5688632"/>
          </a:xfrm>
          <a:prstGeom prst="rect">
            <a:avLst/>
          </a:prstGeom>
        </p:spPr>
      </p:pic>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
        <p:nvSpPr>
          <p:cNvPr id="6" name="عنصر نائب للمحتوى 5"/>
          <p:cNvSpPr>
            <a:spLocks noGrp="1"/>
          </p:cNvSpPr>
          <p:nvPr>
            <p:ph idx="1"/>
          </p:nvPr>
        </p:nvSpPr>
        <p:spPr/>
        <p:txBody>
          <a:bodyPr/>
          <a:lstStyle/>
          <a:p>
            <a:pPr algn="ctr"/>
            <a:endParaRPr lang="ar-SA" b="1" i="1" dirty="0" smtClean="0">
              <a:cs typeface="AdvertisingBold" pitchFamily="2" charset="-78"/>
            </a:endParaRPr>
          </a:p>
          <a:p>
            <a:pPr algn="ctr"/>
            <a:endParaRPr lang="ar-SA" b="1" i="1" dirty="0">
              <a:cs typeface="AdvertisingBold" pitchFamily="2" charset="-78"/>
            </a:endParaRPr>
          </a:p>
          <a:p>
            <a:pPr algn="ctr"/>
            <a:r>
              <a:rPr lang="ar-SA" b="1" i="1" dirty="0" smtClean="0">
                <a:cs typeface="AdvertisingBold" pitchFamily="2" charset="-78"/>
              </a:rPr>
              <a:t>إلى اللقاء في المحاضرة القادمة</a:t>
            </a:r>
          </a:p>
          <a:p>
            <a:pPr algn="ctr"/>
            <a:r>
              <a:rPr lang="ar-SA" b="1" i="1" dirty="0" smtClean="0">
                <a:cs typeface="AdvertisingBold" pitchFamily="2" charset="-78"/>
              </a:rPr>
              <a:t>تمنياتي لكم بالتوفيـــق</a:t>
            </a:r>
            <a:endParaRPr lang="ar-SA" b="1" i="1" dirty="0">
              <a:cs typeface="AdvertisingBold" pitchFamily="2" charset="-78"/>
            </a:endParaRPr>
          </a:p>
        </p:txBody>
      </p:sp>
    </p:spTree>
    <p:extLst>
      <p:ext uri="{BB962C8B-B14F-4D97-AF65-F5344CB8AC3E}">
        <p14:creationId xmlns:p14="http://schemas.microsoft.com/office/powerpoint/2010/main" val="1961924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611560" y="332656"/>
            <a:ext cx="8064895" cy="5976664"/>
          </a:xfrm>
          <a:prstGeom prst="rect">
            <a:avLst/>
          </a:prstGeom>
        </p:spPr>
      </p:pic>
      <p:sp>
        <p:nvSpPr>
          <p:cNvPr id="2" name="عنوان 1"/>
          <p:cNvSpPr>
            <a:spLocks noGrp="1"/>
          </p:cNvSpPr>
          <p:nvPr>
            <p:ph type="title"/>
          </p:nvPr>
        </p:nvSpPr>
        <p:spPr>
          <a:xfrm>
            <a:off x="457200" y="260648"/>
            <a:ext cx="8229600" cy="1143000"/>
          </a:xfrm>
        </p:spPr>
        <p:txBody>
          <a:bodyPr/>
          <a:lstStyle/>
          <a:p>
            <a:r>
              <a:rPr lang="ar-SA" b="1" i="1" dirty="0" smtClean="0">
                <a:solidFill>
                  <a:srgbClr val="C00000"/>
                </a:solidFill>
              </a:rPr>
              <a:t>الأعمال التجارية الأصلية</a:t>
            </a:r>
            <a:endParaRPr lang="ar-SA" b="1" i="1" dirty="0">
              <a:solidFill>
                <a:srgbClr val="C00000"/>
              </a:solidFill>
            </a:endParaRPr>
          </a:p>
        </p:txBody>
      </p:sp>
      <p:sp>
        <p:nvSpPr>
          <p:cNvPr id="3" name="عنصر نائب للمحتوى 2"/>
          <p:cNvSpPr>
            <a:spLocks noGrp="1"/>
          </p:cNvSpPr>
          <p:nvPr>
            <p:ph idx="1"/>
          </p:nvPr>
        </p:nvSpPr>
        <p:spPr/>
        <p:txBody>
          <a:bodyPr/>
          <a:lstStyle/>
          <a:p>
            <a:r>
              <a:rPr lang="ar-SA" b="1" i="1" dirty="0" smtClean="0">
                <a:solidFill>
                  <a:srgbClr val="FF0000"/>
                </a:solidFill>
              </a:rPr>
              <a:t>الأعمال التجارية المنفردة:</a:t>
            </a:r>
          </a:p>
          <a:p>
            <a:pPr>
              <a:buFontTx/>
              <a:buChar char="-"/>
            </a:pPr>
            <a:r>
              <a:rPr lang="ar-SA" b="1" dirty="0" smtClean="0">
                <a:solidFill>
                  <a:schemeClr val="tx2"/>
                </a:solidFill>
              </a:rPr>
              <a:t>الشراء لأجل البيع او التأجير:</a:t>
            </a:r>
          </a:p>
          <a:p>
            <a:pPr marL="0" indent="0">
              <a:buNone/>
            </a:pPr>
            <a:r>
              <a:rPr lang="ar-SA" dirty="0"/>
              <a:t> </a:t>
            </a:r>
            <a:r>
              <a:rPr lang="ar-SA" dirty="0" smtClean="0"/>
              <a:t>- يشترط توفر اربع شروط </a:t>
            </a:r>
            <a:r>
              <a:rPr lang="ar-SA" dirty="0"/>
              <a:t>لكي يعد العمل </a:t>
            </a:r>
            <a:r>
              <a:rPr lang="ar-SA" dirty="0" smtClean="0"/>
              <a:t>تجارياً هي</a:t>
            </a:r>
            <a:r>
              <a:rPr lang="ar-SA" dirty="0"/>
              <a:t>: </a:t>
            </a:r>
            <a:endParaRPr lang="ar-SA" dirty="0" smtClean="0"/>
          </a:p>
          <a:p>
            <a:pPr marL="514350" indent="-514350">
              <a:buFont typeface="+mj-lt"/>
              <a:buAutoNum type="arabicPeriod"/>
            </a:pPr>
            <a:r>
              <a:rPr lang="ar-SA" dirty="0" smtClean="0"/>
              <a:t> </a:t>
            </a:r>
            <a:r>
              <a:rPr lang="ar-SA" dirty="0"/>
              <a:t>أن يكون هناك </a:t>
            </a:r>
            <a:r>
              <a:rPr lang="ar-SA" dirty="0" smtClean="0"/>
              <a:t>شراء</a:t>
            </a:r>
            <a:endParaRPr lang="ar-SA" dirty="0"/>
          </a:p>
          <a:p>
            <a:pPr marL="514350" indent="-514350">
              <a:buFont typeface="+mj-lt"/>
              <a:buAutoNum type="arabicPeriod"/>
            </a:pPr>
            <a:r>
              <a:rPr lang="ar-SA" dirty="0" smtClean="0"/>
              <a:t> </a:t>
            </a:r>
            <a:r>
              <a:rPr lang="ar-SA" dirty="0"/>
              <a:t>أن يرد الشراء على </a:t>
            </a:r>
            <a:r>
              <a:rPr lang="ar-SA" dirty="0" smtClean="0"/>
              <a:t>منقول</a:t>
            </a:r>
            <a:endParaRPr lang="ar-SA" dirty="0"/>
          </a:p>
          <a:p>
            <a:pPr marL="514350" indent="-514350">
              <a:buFont typeface="+mj-lt"/>
              <a:buAutoNum type="arabicPeriod"/>
            </a:pPr>
            <a:r>
              <a:rPr lang="ar-SA" dirty="0" smtClean="0"/>
              <a:t> </a:t>
            </a:r>
            <a:r>
              <a:rPr lang="ar-SA" dirty="0"/>
              <a:t>أن يكون هناك إعادة </a:t>
            </a:r>
            <a:r>
              <a:rPr lang="ar-SA" dirty="0" smtClean="0"/>
              <a:t>بيع</a:t>
            </a:r>
            <a:endParaRPr lang="ar-SA" dirty="0"/>
          </a:p>
          <a:p>
            <a:pPr marL="514350" indent="-514350">
              <a:buFont typeface="+mj-lt"/>
              <a:buAutoNum type="arabicPeriod"/>
            </a:pPr>
            <a:r>
              <a:rPr lang="ar-SA" dirty="0" smtClean="0"/>
              <a:t> </a:t>
            </a:r>
            <a:r>
              <a:rPr lang="ar-SA" dirty="0"/>
              <a:t>أن تهدف عملية البيع إلى تحقيق الربح</a:t>
            </a:r>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1066501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67544" y="404664"/>
            <a:ext cx="8208911" cy="5904656"/>
          </a:xfrm>
          <a:prstGeom prst="rect">
            <a:avLst/>
          </a:prstGeom>
        </p:spPr>
      </p:pic>
      <p:sp>
        <p:nvSpPr>
          <p:cNvPr id="2" name="عنوان 1"/>
          <p:cNvSpPr>
            <a:spLocks noGrp="1"/>
          </p:cNvSpPr>
          <p:nvPr>
            <p:ph type="title"/>
          </p:nvPr>
        </p:nvSpPr>
        <p:spPr/>
        <p:txBody>
          <a:bodyPr/>
          <a:lstStyle/>
          <a:p>
            <a:r>
              <a:rPr lang="ar-SA" b="1" i="1" dirty="0" smtClean="0">
                <a:solidFill>
                  <a:srgbClr val="C00000"/>
                </a:solidFill>
              </a:rPr>
              <a:t>الأعمال التجارية الأصلية</a:t>
            </a:r>
            <a:endParaRPr lang="ar-SA" b="1" i="1" dirty="0">
              <a:solidFill>
                <a:srgbClr val="C00000"/>
              </a:solidFill>
            </a:endParaRPr>
          </a:p>
        </p:txBody>
      </p:sp>
      <p:sp>
        <p:nvSpPr>
          <p:cNvPr id="3" name="عنصر نائب للمحتوى 2"/>
          <p:cNvSpPr>
            <a:spLocks noGrp="1"/>
          </p:cNvSpPr>
          <p:nvPr>
            <p:ph idx="1"/>
          </p:nvPr>
        </p:nvSpPr>
        <p:spPr/>
        <p:txBody>
          <a:bodyPr>
            <a:normAutofit fontScale="92500" lnSpcReduction="20000"/>
          </a:bodyPr>
          <a:lstStyle/>
          <a:p>
            <a:r>
              <a:rPr lang="ar-SA" dirty="0">
                <a:solidFill>
                  <a:schemeClr val="tx2"/>
                </a:solidFill>
              </a:rPr>
              <a:t> </a:t>
            </a:r>
            <a:r>
              <a:rPr lang="ar-SA" b="1" i="1" dirty="0" smtClean="0">
                <a:solidFill>
                  <a:schemeClr val="tx2"/>
                </a:solidFill>
              </a:rPr>
              <a:t>الشراء لأجل البيع او التأجير:</a:t>
            </a:r>
          </a:p>
          <a:p>
            <a:pPr marL="0" indent="0">
              <a:buNone/>
            </a:pPr>
            <a:r>
              <a:rPr lang="ar-SA" dirty="0" smtClean="0"/>
              <a:t>  </a:t>
            </a:r>
            <a:r>
              <a:rPr lang="ar-SA" b="1" dirty="0" smtClean="0">
                <a:solidFill>
                  <a:srgbClr val="FF0000"/>
                </a:solidFill>
              </a:rPr>
              <a:t>- </a:t>
            </a:r>
            <a:r>
              <a:rPr lang="ar-SA" b="1" dirty="0">
                <a:solidFill>
                  <a:srgbClr val="FF0000"/>
                </a:solidFill>
              </a:rPr>
              <a:t>يترتب على تطبيق هذه الشروط النتائج التالية: </a:t>
            </a:r>
            <a:endParaRPr lang="en-US" b="1" dirty="0">
              <a:solidFill>
                <a:srgbClr val="FF0000"/>
              </a:solidFill>
            </a:endParaRPr>
          </a:p>
          <a:p>
            <a:pPr marL="0" indent="0">
              <a:buNone/>
            </a:pPr>
            <a:r>
              <a:rPr lang="ar-SA" dirty="0" smtClean="0"/>
              <a:t>  </a:t>
            </a:r>
            <a:r>
              <a:rPr lang="ar-SA" dirty="0" smtClean="0">
                <a:solidFill>
                  <a:srgbClr val="C00000"/>
                </a:solidFill>
              </a:rPr>
              <a:t>أولاً</a:t>
            </a:r>
            <a:r>
              <a:rPr lang="ar-SA" dirty="0">
                <a:solidFill>
                  <a:srgbClr val="C00000"/>
                </a:solidFill>
              </a:rPr>
              <a:t>: </a:t>
            </a:r>
            <a:r>
              <a:rPr lang="ar-SA" dirty="0"/>
              <a:t>استبعاد المسائل التي لم يسبقها شراء من دائرة الأعمال التجارية. </a:t>
            </a:r>
            <a:endParaRPr lang="en-US" dirty="0"/>
          </a:p>
          <a:p>
            <a:pPr marL="0" indent="0">
              <a:buNone/>
            </a:pPr>
            <a:r>
              <a:rPr lang="ar-SA" dirty="0"/>
              <a:t> </a:t>
            </a:r>
            <a:r>
              <a:rPr lang="ar-SA" dirty="0" smtClean="0"/>
              <a:t> </a:t>
            </a:r>
            <a:r>
              <a:rPr lang="ar-SA" dirty="0" smtClean="0">
                <a:solidFill>
                  <a:srgbClr val="C00000"/>
                </a:solidFill>
              </a:rPr>
              <a:t>ثانياً</a:t>
            </a:r>
            <a:r>
              <a:rPr lang="ar-SA" dirty="0">
                <a:solidFill>
                  <a:srgbClr val="C00000"/>
                </a:solidFill>
              </a:rPr>
              <a:t>: </a:t>
            </a:r>
            <a:r>
              <a:rPr lang="ar-SA" dirty="0"/>
              <a:t>استبعاد المسائل المتعلقة بالاستغلال الزراعي، والثروات الطبيعية والإنتاج الفكري، والفني والمهن الحرة، وأعمال الحرفيين من دائرة الأعمال التجارية وذلك بسبب عدم توفر شرط الشراء في هذه المسائل. </a:t>
            </a:r>
            <a:endParaRPr lang="en-US" dirty="0"/>
          </a:p>
          <a:p>
            <a:pPr marL="0" indent="0">
              <a:buNone/>
            </a:pPr>
            <a:r>
              <a:rPr lang="ar-SA" dirty="0" smtClean="0"/>
              <a:t>  </a:t>
            </a:r>
            <a:r>
              <a:rPr lang="ar-SA" dirty="0" smtClean="0">
                <a:solidFill>
                  <a:srgbClr val="C00000"/>
                </a:solidFill>
              </a:rPr>
              <a:t>ثالثاً</a:t>
            </a:r>
            <a:r>
              <a:rPr lang="ar-SA" dirty="0">
                <a:solidFill>
                  <a:srgbClr val="C00000"/>
                </a:solidFill>
              </a:rPr>
              <a:t>: </a:t>
            </a:r>
            <a:r>
              <a:rPr lang="ar-SA" dirty="0"/>
              <a:t>استبعاد العقود المتعلقة بالعقارات، والجمعيات الخيرية من نطاق الأعمال التجارية وذلك بسبب عدم ورود هذه المسائل على أموال منقولة، فضلاً عن عدم توفر شرط تحقيق الربح.</a:t>
            </a:r>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1274510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67544" y="332656"/>
            <a:ext cx="8208911" cy="5904656"/>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الأصلية</a:t>
            </a:r>
            <a:endParaRPr lang="ar-SA" b="1" dirty="0">
              <a:solidFill>
                <a:srgbClr val="C00000"/>
              </a:solidFill>
            </a:endParaRPr>
          </a:p>
        </p:txBody>
      </p:sp>
      <p:sp>
        <p:nvSpPr>
          <p:cNvPr id="3" name="عنصر نائب للمحتوى 2"/>
          <p:cNvSpPr>
            <a:spLocks noGrp="1"/>
          </p:cNvSpPr>
          <p:nvPr>
            <p:ph idx="1"/>
          </p:nvPr>
        </p:nvSpPr>
        <p:spPr/>
        <p:txBody>
          <a:bodyPr/>
          <a:lstStyle/>
          <a:p>
            <a:pPr marL="0" indent="0">
              <a:buNone/>
            </a:pPr>
            <a:r>
              <a:rPr lang="ar-SA" dirty="0">
                <a:solidFill>
                  <a:schemeClr val="tx2"/>
                </a:solidFill>
              </a:rPr>
              <a:t> </a:t>
            </a:r>
            <a:r>
              <a:rPr lang="ar-SA" dirty="0" smtClean="0">
                <a:solidFill>
                  <a:schemeClr val="tx2"/>
                </a:solidFill>
              </a:rPr>
              <a:t> </a:t>
            </a:r>
            <a:r>
              <a:rPr lang="ar-SA" b="1" dirty="0">
                <a:solidFill>
                  <a:schemeClr val="tx2"/>
                </a:solidFill>
              </a:rPr>
              <a:t>ثانياً: الأوراق التجارية: </a:t>
            </a:r>
            <a:endParaRPr lang="en-US" dirty="0">
              <a:solidFill>
                <a:schemeClr val="tx2"/>
              </a:solidFill>
            </a:endParaRPr>
          </a:p>
          <a:p>
            <a:r>
              <a:rPr lang="ar-SA" dirty="0"/>
              <a:t>تعرف </a:t>
            </a:r>
            <a:r>
              <a:rPr lang="ar-SA" dirty="0" smtClean="0"/>
              <a:t>الأوراق التجارية بأنها </a:t>
            </a:r>
            <a:r>
              <a:rPr lang="ar-SA" dirty="0"/>
              <a:t>محررات مكتوبة وفقاً لأوضاع نظامية محددة وتتضمن بيانات معينة قابلة للتداول بالطرق التجارية وتمثل حقاً محله مبلغاً من النقود مستحق الوفاء بمجرد </a:t>
            </a:r>
            <a:r>
              <a:rPr lang="ar-SA" dirty="0" smtClean="0"/>
              <a:t>الاطلاع </a:t>
            </a:r>
            <a:r>
              <a:rPr lang="ar-SA" dirty="0"/>
              <a:t>أو في ميعاد معين أو قابل </a:t>
            </a:r>
            <a:r>
              <a:rPr lang="ar-SA" dirty="0" smtClean="0"/>
              <a:t>للتعيين.</a:t>
            </a:r>
          </a:p>
          <a:p>
            <a:r>
              <a:rPr lang="ar-SA" b="1" dirty="0" smtClean="0">
                <a:solidFill>
                  <a:srgbClr val="FF0000"/>
                </a:solidFill>
              </a:rPr>
              <a:t>1- الكمبيالة     2- السند لأمر    3- الشيك </a:t>
            </a:r>
            <a:endParaRPr lang="ar-SA" b="1" dirty="0">
              <a:solidFill>
                <a:srgbClr val="FF0000"/>
              </a:solidFill>
            </a:endParaRPr>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2749337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95536" y="260648"/>
            <a:ext cx="8424935" cy="6048672"/>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الأصلية</a:t>
            </a:r>
            <a:endParaRPr lang="ar-SA" b="1" dirty="0">
              <a:solidFill>
                <a:srgbClr val="C00000"/>
              </a:solidFill>
            </a:endParaRPr>
          </a:p>
        </p:txBody>
      </p:sp>
      <p:sp>
        <p:nvSpPr>
          <p:cNvPr id="3" name="عنصر نائب للمحتوى 2"/>
          <p:cNvSpPr>
            <a:spLocks noGrp="1"/>
          </p:cNvSpPr>
          <p:nvPr>
            <p:ph idx="1"/>
          </p:nvPr>
        </p:nvSpPr>
        <p:spPr/>
        <p:txBody>
          <a:bodyPr/>
          <a:lstStyle/>
          <a:p>
            <a:r>
              <a:rPr lang="ar-SA" b="1" dirty="0" smtClean="0">
                <a:solidFill>
                  <a:schemeClr val="tx2"/>
                </a:solidFill>
              </a:rPr>
              <a:t>الأوراق التجارية:</a:t>
            </a:r>
          </a:p>
          <a:p>
            <a:pPr marL="0" indent="0">
              <a:buNone/>
            </a:pPr>
            <a:r>
              <a:rPr lang="ar-SA" b="1" dirty="0" smtClean="0">
                <a:solidFill>
                  <a:srgbClr val="FF0000"/>
                </a:solidFill>
              </a:rPr>
              <a:t>- الكمبيالة </a:t>
            </a:r>
            <a:r>
              <a:rPr lang="ar-SA" dirty="0" smtClean="0"/>
              <a:t>تعد </a:t>
            </a:r>
            <a:r>
              <a:rPr lang="ar-SA" dirty="0"/>
              <a:t>جميع العمليات المتعلقة بتحرير الكمبيالة تجارية بغض النظر عن صفة محررها (سواء كان تاجراً أم مدنياً) أو طبيعة العملية (سواء كانت مدنية أو تجارية) التي حررت من أجلها. كما أن الكمبيالة تعد من قبيل عمليات </a:t>
            </a:r>
            <a:r>
              <a:rPr lang="ar-SA" dirty="0" smtClean="0"/>
              <a:t>البنوك.</a:t>
            </a:r>
          </a:p>
          <a:p>
            <a:pPr marL="0" indent="0">
              <a:buNone/>
            </a:pPr>
            <a:r>
              <a:rPr lang="ar-SA" dirty="0" smtClean="0">
                <a:solidFill>
                  <a:srgbClr val="FF0000"/>
                </a:solidFill>
              </a:rPr>
              <a:t>-  </a:t>
            </a:r>
            <a:r>
              <a:rPr lang="ar-SA" b="1" dirty="0">
                <a:solidFill>
                  <a:srgbClr val="FF0000"/>
                </a:solidFill>
              </a:rPr>
              <a:t>الشيك والسند </a:t>
            </a:r>
            <a:r>
              <a:rPr lang="ar-SA" b="1" dirty="0" smtClean="0">
                <a:solidFill>
                  <a:srgbClr val="FF0000"/>
                </a:solidFill>
              </a:rPr>
              <a:t>الأذني </a:t>
            </a:r>
            <a:r>
              <a:rPr lang="ar-SA" dirty="0" smtClean="0"/>
              <a:t>لا يعدا تجاريين </a:t>
            </a:r>
            <a:r>
              <a:rPr lang="ar-SA" dirty="0"/>
              <a:t>إلا إذا انصبَّ تحريرهما على عملية تجارية (مثل الشراء لأجل البيع) ولا أثر لصفة المحرر على تجارية </a:t>
            </a:r>
            <a:r>
              <a:rPr lang="ar-SA" dirty="0" smtClean="0"/>
              <a:t>الورقة.</a:t>
            </a:r>
            <a:endParaRPr lang="ar-SA" dirty="0"/>
          </a:p>
        </p:txBody>
      </p:sp>
      <p:sp>
        <p:nvSpPr>
          <p:cNvPr id="4" name="عنصر نائب للتذييل 3"/>
          <p:cNvSpPr>
            <a:spLocks noGrp="1"/>
          </p:cNvSpPr>
          <p:nvPr>
            <p:ph type="ftr" sz="quarter" idx="11"/>
          </p:nvPr>
        </p:nvSpPr>
        <p:spPr/>
        <p:txBody>
          <a:bodyPr/>
          <a:lstStyle/>
          <a:p>
            <a:r>
              <a:rPr lang="ar-SA" dirty="0" err="1" smtClean="0"/>
              <a:t>أ.حسام</a:t>
            </a:r>
            <a:r>
              <a:rPr lang="ar-SA" dirty="0" smtClean="0"/>
              <a:t> إبراهيم فلاتة</a:t>
            </a:r>
            <a:endParaRPr lang="ar-SA" dirty="0"/>
          </a:p>
        </p:txBody>
      </p:sp>
    </p:spTree>
    <p:extLst>
      <p:ext uri="{BB962C8B-B14F-4D97-AF65-F5344CB8AC3E}">
        <p14:creationId xmlns:p14="http://schemas.microsoft.com/office/powerpoint/2010/main" val="3558378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67544" y="332656"/>
            <a:ext cx="8208911" cy="5904656"/>
          </a:xfrm>
          <a:prstGeom prst="rect">
            <a:avLst/>
          </a:prstGeom>
        </p:spPr>
      </p:pic>
      <p:sp>
        <p:nvSpPr>
          <p:cNvPr id="2" name="عنوان 1"/>
          <p:cNvSpPr>
            <a:spLocks noGrp="1"/>
          </p:cNvSpPr>
          <p:nvPr>
            <p:ph type="title"/>
          </p:nvPr>
        </p:nvSpPr>
        <p:spPr/>
        <p:txBody>
          <a:bodyPr/>
          <a:lstStyle/>
          <a:p>
            <a:r>
              <a:rPr lang="ar-SA" b="1" dirty="0" smtClean="0">
                <a:solidFill>
                  <a:srgbClr val="C00000"/>
                </a:solidFill>
              </a:rPr>
              <a:t>الأعمال التجارية الأصلية</a:t>
            </a:r>
            <a:endParaRPr lang="ar-SA" b="1" dirty="0">
              <a:solidFill>
                <a:srgbClr val="C00000"/>
              </a:solidFill>
            </a:endParaRPr>
          </a:p>
        </p:txBody>
      </p:sp>
      <p:sp>
        <p:nvSpPr>
          <p:cNvPr id="3" name="عنصر نائب للمحتوى 2"/>
          <p:cNvSpPr>
            <a:spLocks noGrp="1"/>
          </p:cNvSpPr>
          <p:nvPr>
            <p:ph idx="1"/>
          </p:nvPr>
        </p:nvSpPr>
        <p:spPr/>
        <p:txBody>
          <a:bodyPr/>
          <a:lstStyle/>
          <a:p>
            <a:r>
              <a:rPr lang="ar-SA" b="1" dirty="0">
                <a:solidFill>
                  <a:schemeClr val="tx2"/>
                </a:solidFill>
              </a:rPr>
              <a:t>ثالثاً: عمليات البنوك: </a:t>
            </a:r>
            <a:endParaRPr lang="en-US" dirty="0">
              <a:solidFill>
                <a:schemeClr val="tx2"/>
              </a:solidFill>
            </a:endParaRPr>
          </a:p>
          <a:p>
            <a:pPr marL="0" indent="0">
              <a:buNone/>
            </a:pPr>
            <a:r>
              <a:rPr lang="ar-SA" dirty="0" smtClean="0"/>
              <a:t> - هي </a:t>
            </a:r>
            <a:r>
              <a:rPr lang="ar-SA" dirty="0"/>
              <a:t>الأعمال المتعلقة بالصرف والائتمان والأوراق المالية كالأسهم والسندات والقروض والتمويل وعمليات البورصة وفتح الحسابات والاعتمادات وقبول الودائع وتأجير الخزائن </a:t>
            </a:r>
            <a:r>
              <a:rPr lang="ar-SA" dirty="0" smtClean="0"/>
              <a:t>الحديدية.</a:t>
            </a:r>
          </a:p>
          <a:p>
            <a:pPr marL="0" indent="0">
              <a:buNone/>
            </a:pPr>
            <a:r>
              <a:rPr lang="ar-SA" dirty="0" smtClean="0"/>
              <a:t> </a:t>
            </a:r>
            <a:r>
              <a:rPr lang="ar-SA" b="1" dirty="0" smtClean="0">
                <a:solidFill>
                  <a:srgbClr val="FF0000"/>
                </a:solidFill>
              </a:rPr>
              <a:t>- سؤال : </a:t>
            </a:r>
            <a:r>
              <a:rPr lang="ar-SA" dirty="0"/>
              <a:t>ما مدى تجارية هذه </a:t>
            </a:r>
            <a:r>
              <a:rPr lang="ar-SA" dirty="0" smtClean="0"/>
              <a:t>الأعمال </a:t>
            </a:r>
            <a:r>
              <a:rPr lang="ar-SA" dirty="0"/>
              <a:t>من الأعمال التجارية الأصلية لأنها تهدف إلى تحقيق الربح وبها وساطة في تداول </a:t>
            </a:r>
            <a:r>
              <a:rPr lang="ar-SA" dirty="0" smtClean="0"/>
              <a:t>الثروات؟</a:t>
            </a:r>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3781703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611560" y="332656"/>
            <a:ext cx="8064895" cy="5832648"/>
          </a:xfrm>
          <a:prstGeom prst="rect">
            <a:avLst/>
          </a:prstGeom>
        </p:spPr>
      </p:pic>
      <p:sp>
        <p:nvSpPr>
          <p:cNvPr id="2" name="عنوان 1"/>
          <p:cNvSpPr>
            <a:spLocks noGrp="1"/>
          </p:cNvSpPr>
          <p:nvPr>
            <p:ph type="title"/>
          </p:nvPr>
        </p:nvSpPr>
        <p:spPr/>
        <p:txBody>
          <a:bodyPr/>
          <a:lstStyle/>
          <a:p>
            <a:r>
              <a:rPr lang="ar-SA" dirty="0" smtClean="0">
                <a:solidFill>
                  <a:srgbClr val="C00000"/>
                </a:solidFill>
              </a:rPr>
              <a:t>الأعمال التجارية الأصلية</a:t>
            </a:r>
            <a:endParaRPr lang="ar-SA" dirty="0">
              <a:solidFill>
                <a:srgbClr val="C00000"/>
              </a:solidFill>
            </a:endParaRPr>
          </a:p>
        </p:txBody>
      </p:sp>
      <p:sp>
        <p:nvSpPr>
          <p:cNvPr id="3" name="عنصر نائب للمحتوى 2"/>
          <p:cNvSpPr>
            <a:spLocks noGrp="1"/>
          </p:cNvSpPr>
          <p:nvPr>
            <p:ph idx="1"/>
          </p:nvPr>
        </p:nvSpPr>
        <p:spPr/>
        <p:txBody>
          <a:bodyPr/>
          <a:lstStyle/>
          <a:p>
            <a:r>
              <a:rPr lang="ar-SA" b="1" dirty="0" smtClean="0">
                <a:solidFill>
                  <a:srgbClr val="FF0000"/>
                </a:solidFill>
              </a:rPr>
              <a:t>الجواب : </a:t>
            </a:r>
          </a:p>
          <a:p>
            <a:r>
              <a:rPr lang="ar-SA" dirty="0" smtClean="0"/>
              <a:t>بالنسبة للبنك يعتبر العمل تجاري , </a:t>
            </a:r>
            <a:r>
              <a:rPr lang="ar-SA" dirty="0"/>
              <a:t>أما بالنسبة للعميل، فالعمل يعتمد على صفة صاحبه فإذا قام به تاجر ولحاجات تجارته فإنه يكن عملاً تجارياً بالتبعية كفتح حساب بنكي لمشروعه التجاري أو اقتراض مبلغ مالي من البنك بغرض سداد ديون تجارية أو تمويل مشروع </a:t>
            </a:r>
            <a:r>
              <a:rPr lang="ar-SA" dirty="0" smtClean="0"/>
              <a:t>تجاري.</a:t>
            </a:r>
            <a:endParaRPr lang="ar-SA" dirty="0"/>
          </a:p>
        </p:txBody>
      </p:sp>
      <p:sp>
        <p:nvSpPr>
          <p:cNvPr id="4" name="عنصر نائب للتذييل 3"/>
          <p:cNvSpPr>
            <a:spLocks noGrp="1"/>
          </p:cNvSpPr>
          <p:nvPr>
            <p:ph type="ftr" sz="quarter" idx="11"/>
          </p:nvPr>
        </p:nvSpPr>
        <p:spPr/>
        <p:txBody>
          <a:bodyPr/>
          <a:lstStyle/>
          <a:p>
            <a:r>
              <a:rPr lang="ar-SA" smtClean="0"/>
              <a:t>أ.حسام إبراهيم فلاتة</a:t>
            </a:r>
            <a:endParaRPr lang="ar-SA" dirty="0"/>
          </a:p>
        </p:txBody>
      </p:sp>
    </p:spTree>
    <p:extLst>
      <p:ext uri="{BB962C8B-B14F-4D97-AF65-F5344CB8AC3E}">
        <p14:creationId xmlns:p14="http://schemas.microsoft.com/office/powerpoint/2010/main" val="4081480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5046</TotalTime>
  <Words>2264</Words>
  <Application>Microsoft Office PowerPoint</Application>
  <PresentationFormat>عرض على الشاشة (3:4)‏</PresentationFormat>
  <Paragraphs>178</Paragraphs>
  <Slides>31</Slides>
  <Notes>1</Notes>
  <HiddenSlides>0</HiddenSlides>
  <MMClips>0</MMClips>
  <ScaleCrop>false</ScaleCrop>
  <HeadingPairs>
    <vt:vector size="4" baseType="variant">
      <vt:variant>
        <vt:lpstr>نسق</vt:lpstr>
      </vt:variant>
      <vt:variant>
        <vt:i4>1</vt:i4>
      </vt:variant>
      <vt:variant>
        <vt:lpstr>عناوين الشرائح</vt:lpstr>
      </vt:variant>
      <vt:variant>
        <vt:i4>31</vt:i4>
      </vt:variant>
    </vt:vector>
  </HeadingPairs>
  <TitlesOfParts>
    <vt:vector size="32" baseType="lpstr">
      <vt:lpstr>سمة Office</vt:lpstr>
      <vt:lpstr>قانون الأعمال ((BLA251</vt:lpstr>
      <vt:lpstr>التمييز بين الاعمال التجارية والمدنية</vt:lpstr>
      <vt:lpstr>الأعمال التجارية الأصلية</vt:lpstr>
      <vt:lpstr>الأعمال التجارية الأصلية</vt:lpstr>
      <vt:lpstr>الأعمال التجارية الأصلية</vt:lpstr>
      <vt:lpstr>الأعمال التجارية الأصلية</vt:lpstr>
      <vt:lpstr>الأعمال التجارية الأصلية</vt:lpstr>
      <vt:lpstr>الأعمال التجارية الأصلية</vt:lpstr>
      <vt:lpstr>الأعمال التجارية الأصلية</vt:lpstr>
      <vt:lpstr>الأعمال التجارية الأصلية</vt:lpstr>
      <vt:lpstr>الأعمال التجارية الأصلية</vt:lpstr>
      <vt:lpstr>الأعمال التجارية الأصلية</vt:lpstr>
      <vt:lpstr>الأعمال التجارية الأصلية</vt:lpstr>
      <vt:lpstr>الأعمال التجارية الأصلية</vt:lpstr>
      <vt:lpstr>الأعمال التجارية الأصلية</vt:lpstr>
      <vt:lpstr>الأعمال التجارية الأصلية</vt:lpstr>
      <vt:lpstr>الأعمال التجارية الأصلية</vt:lpstr>
      <vt:lpstr>الأعمال التجارية الأصلية</vt:lpstr>
      <vt:lpstr>الأعمال التجارية الأصلية</vt:lpstr>
      <vt:lpstr>الأعمال التجارية الأصلية</vt:lpstr>
      <vt:lpstr>الاعمال التجارية الأصلية</vt:lpstr>
      <vt:lpstr>الأعمال التجارية بالتبعية</vt:lpstr>
      <vt:lpstr>الاعمال التجارية المختلطة</vt:lpstr>
      <vt:lpstr>الأعمال التجارية المختلطة</vt:lpstr>
      <vt:lpstr>الأعمال التجارية المختلطة</vt:lpstr>
      <vt:lpstr>الأعمال التجارية المختلطة</vt:lpstr>
      <vt:lpstr>الأعمال التجارية المختلطة</vt:lpstr>
      <vt:lpstr>الأعمال التجارية المختلطة</vt:lpstr>
      <vt:lpstr>الأعمال التجارية المختلطة</vt:lpstr>
      <vt:lpstr>الأعمال التجارية المختلطة</vt:lpstr>
      <vt:lpstr>عرض تقديمي في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قانون الأعمال BLA251</dc:title>
  <dc:creator>User</dc:creator>
  <cp:lastModifiedBy>User</cp:lastModifiedBy>
  <cp:revision>86</cp:revision>
  <dcterms:created xsi:type="dcterms:W3CDTF">2011-09-12T05:26:27Z</dcterms:created>
  <dcterms:modified xsi:type="dcterms:W3CDTF">2011-09-27T16:55:18Z</dcterms:modified>
</cp:coreProperties>
</file>