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7"/>
  </p:notesMasterIdLst>
  <p:sldIdLst>
    <p:sldId id="256" r:id="rId2"/>
    <p:sldId id="257" r:id="rId3"/>
    <p:sldId id="258" r:id="rId4"/>
    <p:sldId id="260" r:id="rId5"/>
    <p:sldId id="261" r:id="rId6"/>
    <p:sldId id="259" r:id="rId7"/>
    <p:sldId id="263" r:id="rId8"/>
    <p:sldId id="264" r:id="rId9"/>
    <p:sldId id="265" r:id="rId10"/>
    <p:sldId id="267" r:id="rId11"/>
    <p:sldId id="269" r:id="rId12"/>
    <p:sldId id="268" r:id="rId13"/>
    <p:sldId id="271" r:id="rId14"/>
    <p:sldId id="270" r:id="rId15"/>
    <p:sldId id="273" r:id="rId16"/>
    <p:sldId id="274" r:id="rId17"/>
    <p:sldId id="278" r:id="rId18"/>
    <p:sldId id="275" r:id="rId19"/>
    <p:sldId id="276" r:id="rId20"/>
    <p:sldId id="277" r:id="rId21"/>
    <p:sldId id="279" r:id="rId22"/>
    <p:sldId id="280" r:id="rId23"/>
    <p:sldId id="281" r:id="rId24"/>
    <p:sldId id="282" r:id="rId25"/>
    <p:sldId id="283" r:id="rId26"/>
    <p:sldId id="284" r:id="rId27"/>
    <p:sldId id="285" r:id="rId28"/>
    <p:sldId id="290" r:id="rId29"/>
    <p:sldId id="286" r:id="rId30"/>
    <p:sldId id="287" r:id="rId31"/>
    <p:sldId id="288"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6" r:id="rId57"/>
    <p:sldId id="317" r:id="rId58"/>
    <p:sldId id="319" r:id="rId59"/>
    <p:sldId id="320" r:id="rId60"/>
    <p:sldId id="322" r:id="rId61"/>
    <p:sldId id="323" r:id="rId62"/>
    <p:sldId id="324" r:id="rId63"/>
    <p:sldId id="325" r:id="rId64"/>
    <p:sldId id="326" r:id="rId65"/>
    <p:sldId id="327"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54" autoAdjust="0"/>
    <p:restoredTop sz="94660"/>
  </p:normalViewPr>
  <p:slideViewPr>
    <p:cSldViewPr>
      <p:cViewPr>
        <p:scale>
          <a:sx n="70" d="100"/>
          <a:sy n="70" d="100"/>
        </p:scale>
        <p:origin x="-1176"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9659AE-9665-491A-B564-3E7D0B8E97DE}" type="datetimeFigureOut">
              <a:rPr lang="en-US" smtClean="0"/>
              <a:pPr/>
              <a:t>4/22/2017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8CD90B-FDE4-489D-A857-7F5BBFBD234E}" type="slidenum">
              <a:rPr lang="en-US" smtClean="0"/>
              <a:pPr/>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8CD90B-FDE4-489D-A857-7F5BBFBD234E}"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8CD90B-FDE4-489D-A857-7F5BBFBD234E}" type="slidenum">
              <a:rPr lang="en-US" smtClean="0"/>
              <a:pPr/>
              <a:t>64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2E40750-8741-43C0-8EA7-D929FF669324}" type="datetimeFigureOut">
              <a:rPr lang="en-US" smtClean="0"/>
              <a:pPr/>
              <a:t>4/22/2017</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4BD25D0-6CB5-4C40-BFEA-924109D8A69A}"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E40750-8741-43C0-8EA7-D929FF669324}" type="datetimeFigureOut">
              <a:rPr lang="en-US" smtClean="0"/>
              <a:pPr/>
              <a:t>4/22/2017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25D0-6CB5-4C40-BFEA-924109D8A69A}"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E40750-8741-43C0-8EA7-D929FF669324}" type="datetimeFigureOut">
              <a:rPr lang="en-US" smtClean="0"/>
              <a:pPr/>
              <a:t>4/22/2017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25D0-6CB5-4C40-BFEA-924109D8A69A}"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E40750-8741-43C0-8EA7-D929FF669324}" type="datetimeFigureOut">
              <a:rPr lang="en-US" smtClean="0"/>
              <a:pPr/>
              <a:t>4/22/2017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25D0-6CB5-4C40-BFEA-924109D8A69A}"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E40750-8741-43C0-8EA7-D929FF669324}" type="datetimeFigureOut">
              <a:rPr lang="en-US" smtClean="0"/>
              <a:pPr/>
              <a:t>4/22/2017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25D0-6CB5-4C40-BFEA-924109D8A69A}"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E40750-8741-43C0-8EA7-D929FF669324}" type="datetimeFigureOut">
              <a:rPr lang="en-US" smtClean="0"/>
              <a:pPr/>
              <a:t>4/22/2017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D25D0-6CB5-4C40-BFEA-924109D8A69A}"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2E40750-8741-43C0-8EA7-D929FF669324}" type="datetimeFigureOut">
              <a:rPr lang="en-US" smtClean="0"/>
              <a:pPr/>
              <a:t>4/22/2017</a:t>
            </a:fld>
            <a:endParaRPr lang="en-US"/>
          </a:p>
        </p:txBody>
      </p:sp>
      <p:sp>
        <p:nvSpPr>
          <p:cNvPr id="27" name="Slide Number Placeholder 26"/>
          <p:cNvSpPr>
            <a:spLocks noGrp="1"/>
          </p:cNvSpPr>
          <p:nvPr>
            <p:ph type="sldNum" sz="quarter" idx="11"/>
          </p:nvPr>
        </p:nvSpPr>
        <p:spPr/>
        <p:txBody>
          <a:bodyPr rtlCol="0"/>
          <a:lstStyle/>
          <a:p>
            <a:fld id="{74BD25D0-6CB5-4C40-BFEA-924109D8A69A}" type="slidenum">
              <a:rPr lang="en-US" smtClean="0"/>
              <a:pPr/>
              <a:t>‹N°›</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2E40750-8741-43C0-8EA7-D929FF669324}" type="datetimeFigureOut">
              <a:rPr lang="en-US" smtClean="0"/>
              <a:pPr/>
              <a:t>4/22/2017</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4BD25D0-6CB5-4C40-BFEA-924109D8A69A}"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40750-8741-43C0-8EA7-D929FF669324}" type="datetimeFigureOut">
              <a:rPr lang="en-US" smtClean="0"/>
              <a:pPr/>
              <a:t>4/22/2017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D25D0-6CB5-4C40-BFEA-924109D8A69A}"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E40750-8741-43C0-8EA7-D929FF669324}" type="datetimeFigureOut">
              <a:rPr lang="en-US" smtClean="0"/>
              <a:pPr/>
              <a:t>4/22/2017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D25D0-6CB5-4C40-BFEA-924109D8A69A}"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E40750-8741-43C0-8EA7-D929FF669324}" type="datetimeFigureOut">
              <a:rPr lang="en-US" smtClean="0"/>
              <a:pPr/>
              <a:t>4/22/2017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D25D0-6CB5-4C40-BFEA-924109D8A69A}"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2E40750-8741-43C0-8EA7-D929FF669324}" type="datetimeFigureOut">
              <a:rPr lang="en-US" smtClean="0"/>
              <a:pPr/>
              <a:t>4/22/2017</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4BD25D0-6CB5-4C40-BFEA-924109D8A69A}"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14"/>
            <a:ext cx="8077200" cy="5715040"/>
          </a:xfrm>
        </p:spPr>
        <p:txBody>
          <a:bodyPr>
            <a:normAutofit/>
          </a:bodyPr>
          <a:lstStyle/>
          <a:p>
            <a:pPr algn="ctr"/>
            <a:r>
              <a:rPr lang="ar-SA" sz="11500" dirty="0" smtClean="0">
                <a:solidFill>
                  <a:srgbClr val="FFFF00"/>
                </a:solidFill>
                <a:latin typeface="Arabic Typesetting" pitchFamily="66" charset="-78"/>
                <a:cs typeface="Arabic Typesetting" pitchFamily="66" charset="-78"/>
              </a:rPr>
              <a:t>محاضرات أحكام الالتزام</a:t>
            </a:r>
            <a:r>
              <a:rPr lang="ar-SA" sz="6600" dirty="0" smtClean="0">
                <a:solidFill>
                  <a:srgbClr val="FFFF00"/>
                </a:solidFill>
                <a:latin typeface="Arabic Typesetting" pitchFamily="66" charset="-78"/>
                <a:cs typeface="Arabic Typesetting" pitchFamily="66" charset="-78"/>
              </a:rPr>
              <a:t/>
            </a:r>
            <a:br>
              <a:rPr lang="ar-SA" sz="6600" dirty="0" smtClean="0">
                <a:solidFill>
                  <a:srgbClr val="FFFF00"/>
                </a:solidFill>
                <a:latin typeface="Arabic Typesetting" pitchFamily="66" charset="-78"/>
                <a:cs typeface="Arabic Typesetting" pitchFamily="66" charset="-78"/>
              </a:rPr>
            </a:br>
            <a:r>
              <a:rPr lang="en-US" sz="6600" dirty="0" smtClean="0">
                <a:solidFill>
                  <a:srgbClr val="FFFF00"/>
                </a:solidFill>
                <a:latin typeface="Arabic Typesetting" pitchFamily="66" charset="-78"/>
                <a:cs typeface="Arabic Typesetting" pitchFamily="66" charset="-78"/>
              </a:rPr>
              <a:t>BL321</a:t>
            </a:r>
            <a:r>
              <a:rPr lang="ar-SA" sz="6600" dirty="0" smtClean="0">
                <a:solidFill>
                  <a:srgbClr val="FFFF00"/>
                </a:solidFill>
                <a:latin typeface="Arabic Typesetting" pitchFamily="66" charset="-78"/>
                <a:cs typeface="Arabic Typesetting" pitchFamily="66" charset="-78"/>
              </a:rPr>
              <a:t/>
            </a:r>
            <a:br>
              <a:rPr lang="ar-SA" sz="6600" dirty="0" smtClean="0">
                <a:solidFill>
                  <a:srgbClr val="FFFF00"/>
                </a:solidFill>
                <a:latin typeface="Arabic Typesetting" pitchFamily="66" charset="-78"/>
                <a:cs typeface="Arabic Typesetting" pitchFamily="66" charset="-78"/>
              </a:rPr>
            </a:br>
            <a:r>
              <a:rPr lang="ar-SA" sz="6600" dirty="0" smtClean="0">
                <a:solidFill>
                  <a:srgbClr val="FFFF00"/>
                </a:solidFill>
                <a:latin typeface="Arabic Typesetting" pitchFamily="66" charset="-78"/>
                <a:cs typeface="Arabic Typesetting" pitchFamily="66" charset="-78"/>
              </a:rPr>
              <a:t/>
            </a:r>
            <a:br>
              <a:rPr lang="ar-SA" sz="6600" dirty="0" smtClean="0">
                <a:solidFill>
                  <a:srgbClr val="FFFF00"/>
                </a:solidFill>
                <a:latin typeface="Arabic Typesetting" pitchFamily="66" charset="-78"/>
                <a:cs typeface="Arabic Typesetting" pitchFamily="66" charset="-78"/>
              </a:rPr>
            </a:br>
            <a:r>
              <a:rPr lang="ar-SA" sz="6600" dirty="0" smtClean="0">
                <a:solidFill>
                  <a:schemeClr val="tx1"/>
                </a:solidFill>
                <a:latin typeface="Arabic Typesetting" pitchFamily="66" charset="-78"/>
                <a:cs typeface="Arabic Typesetting" pitchFamily="66" charset="-78"/>
              </a:rPr>
              <a:t>أستاذة المادة : دينا أبوزيد</a:t>
            </a:r>
            <a:r>
              <a:rPr lang="ar-SA" sz="6600" dirty="0" smtClean="0">
                <a:solidFill>
                  <a:srgbClr val="FFFF00"/>
                </a:solidFill>
                <a:latin typeface="Arabic Typesetting" pitchFamily="66" charset="-78"/>
                <a:cs typeface="Arabic Typesetting" pitchFamily="66" charset="-78"/>
              </a:rPr>
              <a:t> </a:t>
            </a:r>
            <a:endParaRPr lang="en-US" sz="6600" dirty="0">
              <a:solidFill>
                <a:srgbClr val="FFFF00"/>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يتبع</a:t>
            </a:r>
            <a:endParaRPr lang="en-US" b="1" dirty="0">
              <a:solidFill>
                <a:schemeClr val="accent2">
                  <a:lumMod val="75000"/>
                </a:schemeClr>
              </a:solidFill>
            </a:endParaRPr>
          </a:p>
        </p:txBody>
      </p:sp>
      <p:sp>
        <p:nvSpPr>
          <p:cNvPr id="6" name="Content Placeholder 2"/>
          <p:cNvSpPr>
            <a:spLocks noGrp="1"/>
          </p:cNvSpPr>
          <p:nvPr>
            <p:ph idx="1"/>
          </p:nvPr>
        </p:nvSpPr>
        <p:spPr>
          <a:xfrm>
            <a:off x="214282" y="785818"/>
            <a:ext cx="9001156" cy="6000768"/>
          </a:xfrm>
        </p:spPr>
        <p:txBody>
          <a:bodyPr>
            <a:normAutofit fontScale="92500" lnSpcReduction="20000"/>
          </a:bodyPr>
          <a:lstStyle/>
          <a:p>
            <a:pPr algn="just" rtl="1">
              <a:lnSpc>
                <a:spcPct val="120000"/>
              </a:lnSpc>
            </a:pPr>
            <a:r>
              <a:rPr lang="ar-SA" dirty="0" smtClean="0">
                <a:solidFill>
                  <a:srgbClr val="C00000"/>
                </a:solidFill>
              </a:rPr>
              <a:t>1- الدعوى غير المباشرة:</a:t>
            </a:r>
          </a:p>
          <a:p>
            <a:pPr algn="just" rtl="1">
              <a:lnSpc>
                <a:spcPct val="120000"/>
              </a:lnSpc>
            </a:pPr>
            <a:r>
              <a:rPr lang="ar-SA" dirty="0" smtClean="0"/>
              <a:t>بواسطتها يباشر الدائن حقوق مدينه قبل الغير نيابة عنه للمحافظة على الضمان العام بسبب اهمال مدينه او تقصيره في المطالبة القضائية بامواله وحقوقه المالية.</a:t>
            </a:r>
          </a:p>
          <a:p>
            <a:pPr algn="just" rtl="1">
              <a:lnSpc>
                <a:spcPct val="120000"/>
              </a:lnSpc>
            </a:pPr>
            <a:r>
              <a:rPr lang="ar-SA" dirty="0" smtClean="0">
                <a:solidFill>
                  <a:srgbClr val="C00000"/>
                </a:solidFill>
              </a:rPr>
              <a:t>2- الدعوى البوليصية:</a:t>
            </a:r>
          </a:p>
          <a:p>
            <a:pPr algn="just" rtl="1">
              <a:lnSpc>
                <a:spcPct val="120000"/>
              </a:lnSpc>
            </a:pPr>
            <a:r>
              <a:rPr lang="ar-SA" dirty="0" smtClean="0"/>
              <a:t>يصل الدائن بها الى عدم نفاذ التصرفات الصادرة من المدين المعسر في مواجهته ان كان المدين لجأ الى هذه التصرفات باهماله او تقصيره للاضرار بالدائنين.</a:t>
            </a:r>
            <a:endParaRPr lang="ar-SA" dirty="0" smtClean="0">
              <a:solidFill>
                <a:srgbClr val="C00000"/>
              </a:solidFill>
            </a:endParaRPr>
          </a:p>
          <a:p>
            <a:pPr algn="just" rtl="1">
              <a:lnSpc>
                <a:spcPct val="120000"/>
              </a:lnSpc>
            </a:pPr>
            <a:r>
              <a:rPr lang="ar-SA" dirty="0" smtClean="0">
                <a:solidFill>
                  <a:srgbClr val="C00000"/>
                </a:solidFill>
              </a:rPr>
              <a:t>3- دعوى الصورية:</a:t>
            </a:r>
          </a:p>
          <a:p>
            <a:pPr algn="just" rtl="1">
              <a:lnSpc>
                <a:spcPct val="120000"/>
              </a:lnSpc>
            </a:pPr>
            <a:r>
              <a:rPr lang="ar-SA" dirty="0" smtClean="0"/>
              <a:t>بها يظهر الدائن صورية التصرف الكاذب الذي قام به مدينه لابعاد بعض امواله وحرمانه من التنفيذ عليها امام الكافة للمحافظة على الضمان العام.</a:t>
            </a:r>
            <a:endParaRPr lang="ar-SA" dirty="0" smtClean="0">
              <a:solidFill>
                <a:srgbClr val="C00000"/>
              </a:solidFill>
            </a:endParaRPr>
          </a:p>
          <a:p>
            <a:pPr algn="just" rtl="1">
              <a:lnSpc>
                <a:spcPct val="120000"/>
              </a:lnSpc>
            </a:pPr>
            <a:r>
              <a:rPr lang="ar-SA" dirty="0" smtClean="0">
                <a:solidFill>
                  <a:srgbClr val="C00000"/>
                </a:solidFill>
              </a:rPr>
              <a:t>4- الحق في الحبس:</a:t>
            </a:r>
          </a:p>
          <a:p>
            <a:pPr algn="just" rtl="1">
              <a:lnSpc>
                <a:spcPct val="120000"/>
              </a:lnSpc>
            </a:pPr>
            <a:r>
              <a:rPr lang="ar-SA" dirty="0" smtClean="0"/>
              <a:t>وهو ضمان خاص يخول كل من التزم باداء شيء ان يمتنع عن الوفاء به مادام الطرف الآخر لم يعرض الوفاء. فيكون للدائن ان يحبس المال او الشيء الموجود تحت يده حتى يستوفي حقه كاملاً. </a:t>
            </a:r>
          </a:p>
          <a:p>
            <a:pPr algn="just" rtl="1">
              <a:lnSpc>
                <a:spcPct val="120000"/>
              </a:lnSpc>
            </a:pPr>
            <a:r>
              <a:rPr lang="ar-SA" dirty="0" smtClean="0">
                <a:solidFill>
                  <a:srgbClr val="C00000"/>
                </a:solidFill>
              </a:rPr>
              <a:t>مثل ان يحبس البائع الشيء المبيع حتى يستوفي الثمن باكمله من المشتري.</a:t>
            </a:r>
          </a:p>
          <a:p>
            <a:pPr algn="just" rtl="1">
              <a:lnSpc>
                <a:spcPct val="120000"/>
              </a:lnSpc>
            </a:pPr>
            <a:endParaRPr lang="ar-SA" dirty="0" smtClean="0">
              <a:solidFill>
                <a:srgbClr val="C00000"/>
              </a:solidFill>
            </a:endParaRPr>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يتبع</a:t>
            </a:r>
            <a:endParaRPr lang="en-US" b="1" dirty="0">
              <a:solidFill>
                <a:schemeClr val="accent2">
                  <a:lumMod val="75000"/>
                </a:schemeClr>
              </a:solidFill>
            </a:endParaRPr>
          </a:p>
        </p:txBody>
      </p:sp>
      <p:sp>
        <p:nvSpPr>
          <p:cNvPr id="6" name="Content Placeholder 2"/>
          <p:cNvSpPr>
            <a:spLocks noGrp="1"/>
          </p:cNvSpPr>
          <p:nvPr>
            <p:ph idx="1"/>
          </p:nvPr>
        </p:nvSpPr>
        <p:spPr>
          <a:xfrm>
            <a:off x="214282" y="785818"/>
            <a:ext cx="9001156" cy="6000768"/>
          </a:xfrm>
        </p:spPr>
        <p:txBody>
          <a:bodyPr>
            <a:normAutofit fontScale="92500"/>
          </a:bodyPr>
          <a:lstStyle/>
          <a:p>
            <a:pPr algn="just" rtl="1">
              <a:lnSpc>
                <a:spcPct val="120000"/>
              </a:lnSpc>
            </a:pPr>
            <a:r>
              <a:rPr lang="ar-SA" b="1" dirty="0" smtClean="0">
                <a:solidFill>
                  <a:srgbClr val="C00000"/>
                </a:solidFill>
              </a:rPr>
              <a:t>ثانياً: عدم كفاية الضمان العام:</a:t>
            </a:r>
          </a:p>
          <a:p>
            <a:pPr algn="just" rtl="1">
              <a:lnSpc>
                <a:spcPct val="120000"/>
              </a:lnSpc>
            </a:pPr>
            <a:r>
              <a:rPr lang="ar-SA" dirty="0" smtClean="0"/>
              <a:t>ان الضمان العام لا يقدم للدائن الحماية القانونية اللازمة لاستيفاء حقه الذي قد يضيع كليا او جزئيا بسبب اعسار المدين او بسبب مزاحمة باقي الدائنين له او بسبب التصرفات التي قد يتصرفها المدين بقصد الاضرار بدائنيه ويترتب عليها انقاص حقوقه او زيادة التزاماته.</a:t>
            </a:r>
          </a:p>
          <a:p>
            <a:pPr algn="just" rtl="1">
              <a:lnSpc>
                <a:spcPct val="120000"/>
              </a:lnSpc>
            </a:pPr>
            <a:r>
              <a:rPr lang="ar-SA" dirty="0" smtClean="0"/>
              <a:t>كما ان الدعاوى </a:t>
            </a:r>
            <a:r>
              <a:rPr lang="ar-SA" b="1" dirty="0" smtClean="0"/>
              <a:t>(البوليصية، الصورية، غير المباشرة) </a:t>
            </a:r>
            <a:r>
              <a:rPr lang="ar-SA" dirty="0" smtClean="0"/>
              <a:t>معقدة وصعبة الاثبات والاجراءات ومكلفة وما ينتج عنها لا يستأثر به الدائن لوحده بل يتساوى مع بقية الدائنين مما يجعل الدائن قد يتردد في الخوض فيها.</a:t>
            </a:r>
          </a:p>
          <a:p>
            <a:pPr algn="just" rtl="1">
              <a:lnSpc>
                <a:spcPct val="120000"/>
              </a:lnSpc>
            </a:pPr>
            <a:r>
              <a:rPr lang="ar-SA" dirty="0" smtClean="0"/>
              <a:t>والافضل من النواحي الاجرائية اتخاذ الدائن حلول قانونية اخرى </a:t>
            </a:r>
            <a:r>
              <a:rPr lang="ar-SA" b="1" dirty="0" smtClean="0"/>
              <a:t>كالدعوى المباشرة</a:t>
            </a:r>
            <a:r>
              <a:rPr lang="ar-SA" dirty="0" smtClean="0"/>
              <a:t> ضد مدين مدينه وباسمه الشخصي </a:t>
            </a:r>
            <a:r>
              <a:rPr lang="ar-SA" b="1" dirty="0" smtClean="0"/>
              <a:t>والمقاصة</a:t>
            </a:r>
            <a:r>
              <a:rPr lang="ar-SA" dirty="0" smtClean="0"/>
              <a:t> </a:t>
            </a:r>
            <a:r>
              <a:rPr lang="ar-SA" b="1" dirty="0" smtClean="0"/>
              <a:t>والحق في الحبس </a:t>
            </a:r>
            <a:r>
              <a:rPr lang="ar-SA" dirty="0" smtClean="0"/>
              <a:t>رغم انه لا يخول له الافضليه في استيفاء حقه ثم على الدائن البحث عن الادوات الفعالة </a:t>
            </a:r>
            <a:r>
              <a:rPr lang="ar-SA" b="1" dirty="0" smtClean="0"/>
              <a:t>كالضمانات الخاصة الشخصية (كالكفيل) او العينية لضمان استيفاء حقه كاملاً.</a:t>
            </a: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الفرع الثاني: الالتزام الطبيعي</a:t>
            </a:r>
            <a:endParaRPr lang="en-US" b="1" dirty="0">
              <a:solidFill>
                <a:schemeClr val="accent2">
                  <a:lumMod val="75000"/>
                </a:schemeClr>
              </a:solidFill>
            </a:endParaRPr>
          </a:p>
        </p:txBody>
      </p:sp>
      <p:sp>
        <p:nvSpPr>
          <p:cNvPr id="6" name="Content Placeholder 2"/>
          <p:cNvSpPr>
            <a:spLocks noGrp="1"/>
          </p:cNvSpPr>
          <p:nvPr>
            <p:ph idx="1"/>
          </p:nvPr>
        </p:nvSpPr>
        <p:spPr>
          <a:xfrm>
            <a:off x="0" y="785794"/>
            <a:ext cx="9286908" cy="6000768"/>
          </a:xfrm>
        </p:spPr>
        <p:txBody>
          <a:bodyPr>
            <a:noAutofit/>
          </a:bodyPr>
          <a:lstStyle/>
          <a:p>
            <a:pPr algn="just" rtl="1">
              <a:lnSpc>
                <a:spcPct val="120000"/>
              </a:lnSpc>
            </a:pPr>
            <a:r>
              <a:rPr lang="ar-SA" sz="2200" b="1" dirty="0" smtClean="0">
                <a:solidFill>
                  <a:srgbClr val="C00000"/>
                </a:solidFill>
              </a:rPr>
              <a:t>الفرق بين الالتزام المدني والالتزام الطبيعي</a:t>
            </a:r>
          </a:p>
          <a:p>
            <a:pPr algn="just" rtl="1">
              <a:lnSpc>
                <a:spcPct val="120000"/>
              </a:lnSpc>
            </a:pPr>
            <a:r>
              <a:rPr lang="ar-SA" sz="2200" dirty="0" smtClean="0"/>
              <a:t>الالتزام المدني هو الذي يحتوي على عنصرين : المديونية والمسئولية </a:t>
            </a:r>
          </a:p>
          <a:p>
            <a:pPr algn="just" rtl="1">
              <a:lnSpc>
                <a:spcPct val="120000"/>
              </a:lnSpc>
            </a:pPr>
            <a:r>
              <a:rPr lang="ar-SA" sz="2200" dirty="0" smtClean="0"/>
              <a:t>اما الالتزام الطبيعي فيحوي عنصراً واحداً وهو المديونية فهو التزام ناقص لا تحميه دعوى</a:t>
            </a:r>
          </a:p>
          <a:p>
            <a:pPr algn="just" rtl="1">
              <a:lnSpc>
                <a:spcPct val="120000"/>
              </a:lnSpc>
            </a:pPr>
            <a:r>
              <a:rPr lang="ar-SA" sz="2200" b="1" dirty="0" smtClean="0">
                <a:solidFill>
                  <a:srgbClr val="C00000"/>
                </a:solidFill>
              </a:rPr>
              <a:t>أولاً: مفهوم الالتزام الطبيعي:</a:t>
            </a:r>
          </a:p>
          <a:p>
            <a:pPr algn="just" rtl="1">
              <a:lnSpc>
                <a:spcPct val="120000"/>
              </a:lnSpc>
            </a:pPr>
            <a:r>
              <a:rPr lang="ar-SA" sz="2200" dirty="0" smtClean="0"/>
              <a:t>يقوم على عنصر المديونية مما يجعل الوفاء به صحيحا مبرئ للذمة ولا يجوز استرداده وليس تبرعاً. </a:t>
            </a:r>
          </a:p>
          <a:p>
            <a:pPr algn="just" rtl="1">
              <a:lnSpc>
                <a:spcPct val="120000"/>
              </a:lnSpc>
            </a:pPr>
            <a:r>
              <a:rPr lang="ar-SA" sz="2200" b="1" dirty="0" smtClean="0">
                <a:solidFill>
                  <a:srgbClr val="C00000"/>
                </a:solidFill>
              </a:rPr>
              <a:t>ثانياً: موقف الفقه الاسلامي من الالتزام الطبيعي:</a:t>
            </a:r>
          </a:p>
          <a:p>
            <a:pPr algn="just" rtl="1">
              <a:lnSpc>
                <a:spcPct val="120000"/>
              </a:lnSpc>
            </a:pPr>
            <a:r>
              <a:rPr lang="ar-SA" sz="2200" dirty="0" smtClean="0"/>
              <a:t>من التطبيقات الهامة لفكرة الالتزام الطبيعي في الفقه الاسلامي هو </a:t>
            </a:r>
            <a:r>
              <a:rPr lang="ar-SA" sz="2200" b="1" dirty="0" smtClean="0"/>
              <a:t>التقادم</a:t>
            </a:r>
            <a:r>
              <a:rPr lang="ar-SA" sz="2200" dirty="0" smtClean="0"/>
              <a:t> وقد نصت عليه م/1674 من مجلة الاحكام العدلية بانه </a:t>
            </a:r>
            <a:r>
              <a:rPr lang="ar-SA" sz="2200" b="1" dirty="0" smtClean="0"/>
              <a:t>لا يسقط الحق بتقادم الزمن</a:t>
            </a:r>
            <a:r>
              <a:rPr lang="ar-SA" sz="2200" dirty="0" smtClean="0"/>
              <a:t> </a:t>
            </a:r>
            <a:r>
              <a:rPr lang="ar-SA" sz="2200" b="1" dirty="0" smtClean="0"/>
              <a:t>ولكن الذي يسقط هو دعوى المطالبة به قضائياً ويتخلف في ذمة المدين التزام طبيعي</a:t>
            </a:r>
            <a:r>
              <a:rPr lang="ar-SA" sz="2200" dirty="0" smtClean="0"/>
              <a:t>.</a:t>
            </a:r>
          </a:p>
          <a:p>
            <a:pPr algn="just" rtl="1">
              <a:lnSpc>
                <a:spcPct val="120000"/>
              </a:lnSpc>
            </a:pPr>
            <a:r>
              <a:rPr lang="ar-SA" sz="2200" b="1" dirty="0" smtClean="0">
                <a:solidFill>
                  <a:srgbClr val="C00000"/>
                </a:solidFill>
              </a:rPr>
              <a:t>ثالثاً: حالات الالتزام الطيعي:</a:t>
            </a:r>
          </a:p>
          <a:p>
            <a:pPr algn="just" rtl="1">
              <a:lnSpc>
                <a:spcPct val="120000"/>
              </a:lnSpc>
            </a:pPr>
            <a:r>
              <a:rPr lang="ar-SA" sz="2200" dirty="0" smtClean="0"/>
              <a:t>كالتزام شخص بتعويض آخر عن الضرر غير المباشر، والتزام شخص بالانفاق على طليقته او اقارب له لا تلزمه نفقتهم شرعاً والتزام الاب بتجهيز ابنته او مساعدة ولده في تكاليف الزواج والتزام الورثة بتنفيذ هبات مورثهم والتزام شخص بتقديم مبلغ من المال لمن أدى إليه خدمات لمدة طويلة</a:t>
            </a:r>
          </a:p>
          <a:p>
            <a:pPr algn="just" rtl="1">
              <a:lnSpc>
                <a:spcPct val="120000"/>
              </a:lnSpc>
            </a:pPr>
            <a:endParaRPr lang="ar-SA" sz="2200" dirty="0" smtClean="0"/>
          </a:p>
          <a:p>
            <a:pPr algn="just" rtl="1">
              <a:lnSpc>
                <a:spcPct val="120000"/>
              </a:lnSpc>
            </a:pPr>
            <a:endParaRPr lang="ar-SA" sz="2200" dirty="0" smtClean="0"/>
          </a:p>
          <a:p>
            <a:pPr algn="just" rtl="1">
              <a:lnSpc>
                <a:spcPct val="120000"/>
              </a:lnSpc>
              <a:buNone/>
            </a:pPr>
            <a:endParaRPr lang="ar-SA" sz="2200" dirty="0" smtClean="0">
              <a:solidFill>
                <a:srgbClr val="C00000"/>
              </a:solidFill>
            </a:endParaRPr>
          </a:p>
          <a:p>
            <a:pPr algn="just" rtl="1">
              <a:lnSpc>
                <a:spcPct val="120000"/>
              </a:lnSpc>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يتبع</a:t>
            </a:r>
            <a:endParaRPr lang="en-US" b="1" dirty="0">
              <a:solidFill>
                <a:schemeClr val="accent2">
                  <a:lumMod val="75000"/>
                </a:schemeClr>
              </a:solidFill>
            </a:endParaRPr>
          </a:p>
        </p:txBody>
      </p:sp>
      <p:sp>
        <p:nvSpPr>
          <p:cNvPr id="6" name="Content Placeholder 2"/>
          <p:cNvSpPr>
            <a:spLocks noGrp="1"/>
          </p:cNvSpPr>
          <p:nvPr>
            <p:ph idx="1"/>
          </p:nvPr>
        </p:nvSpPr>
        <p:spPr>
          <a:xfrm>
            <a:off x="0" y="714380"/>
            <a:ext cx="9286908" cy="5882972"/>
          </a:xfrm>
        </p:spPr>
        <p:txBody>
          <a:bodyPr>
            <a:noAutofit/>
          </a:bodyPr>
          <a:lstStyle/>
          <a:p>
            <a:pPr algn="just" rtl="1"/>
            <a:r>
              <a:rPr lang="ar-SA" sz="2200" b="1" dirty="0" smtClean="0">
                <a:solidFill>
                  <a:srgbClr val="C00000"/>
                </a:solidFill>
              </a:rPr>
              <a:t>رابعاً: سلطة القاضي تقديرية في الالتزام الطبيعي:</a:t>
            </a:r>
          </a:p>
          <a:p>
            <a:pPr algn="just" rtl="1"/>
            <a:r>
              <a:rPr lang="ar-SA" sz="2200" dirty="0" smtClean="0"/>
              <a:t>مسالة </a:t>
            </a:r>
            <a:r>
              <a:rPr lang="ar-SA" sz="2200" b="1" dirty="0" smtClean="0"/>
              <a:t>موضوعية</a:t>
            </a:r>
            <a:r>
              <a:rPr lang="ar-SA" sz="2200" dirty="0" smtClean="0"/>
              <a:t> تختلف باختلاف ظروفها المحيطة وسلطة القاضي ليست مطلقة وترد </a:t>
            </a:r>
            <a:r>
              <a:rPr lang="ar-SA" sz="2200" b="1" dirty="0" smtClean="0"/>
              <a:t>عليها قيدين:</a:t>
            </a:r>
          </a:p>
          <a:p>
            <a:pPr algn="just" rtl="1"/>
            <a:r>
              <a:rPr lang="ar-SA" sz="2200" dirty="0" smtClean="0"/>
              <a:t>1</a:t>
            </a:r>
            <a:r>
              <a:rPr lang="ar-SA" sz="2200" b="1" dirty="0" smtClean="0"/>
              <a:t>- الاساس الخلقي </a:t>
            </a:r>
            <a:r>
              <a:rPr lang="ar-SA" sz="2200" dirty="0" smtClean="0"/>
              <a:t>القائم على اعتبارات خلقية مستقرة في الضمير الى حد معرفة وجوب الوفاء بها كمبدأ الوفاء بالعهد فهنا يرتقي </a:t>
            </a:r>
            <a:r>
              <a:rPr lang="ar-SA" sz="2200" b="1" dirty="0" smtClean="0"/>
              <a:t>الواجب الخلقي بالأداء الى الالتزام الطبيعي وليس (تبرعاً</a:t>
            </a:r>
            <a:r>
              <a:rPr lang="ar-SA" sz="2200" dirty="0" smtClean="0"/>
              <a:t>). وهو يقوم على معيار </a:t>
            </a:r>
            <a:r>
              <a:rPr lang="ar-SA" sz="2200" b="1" dirty="0" smtClean="0"/>
              <a:t>موضوعي</a:t>
            </a:r>
            <a:r>
              <a:rPr lang="ar-SA" sz="2200" dirty="0" smtClean="0"/>
              <a:t> (شعور الجماعة بصفة عامة) وليس </a:t>
            </a:r>
            <a:r>
              <a:rPr lang="ar-SA" sz="2200" b="1" dirty="0" smtClean="0"/>
              <a:t>ذاتي</a:t>
            </a:r>
            <a:r>
              <a:rPr lang="ar-SA" sz="2200" dirty="0" smtClean="0"/>
              <a:t> (شعور القاضي بصفة خاصة)</a:t>
            </a:r>
          </a:p>
          <a:p>
            <a:pPr algn="just" rtl="1"/>
            <a:r>
              <a:rPr lang="ar-SA" sz="2200" b="1" dirty="0" smtClean="0"/>
              <a:t>2- عدم تعارض الالتزام الطبيعي مع النظام العام والاداب </a:t>
            </a:r>
            <a:r>
              <a:rPr lang="ar-SA" sz="2200" dirty="0" smtClean="0"/>
              <a:t>ومن ثم فان ديون المقامرة او الفوائد الربوية او الرهان لا يتخلف عنها التزام طبيعي او اخلاقي (في الدول الاسلامية).</a:t>
            </a:r>
          </a:p>
          <a:p>
            <a:pPr algn="just" rtl="1"/>
            <a:endParaRPr lang="ar-SA" sz="100" dirty="0" smtClean="0"/>
          </a:p>
          <a:p>
            <a:pPr algn="just" rtl="1"/>
            <a:endParaRPr lang="ar-SA" sz="100" dirty="0" smtClean="0"/>
          </a:p>
          <a:p>
            <a:pPr algn="just" rtl="1"/>
            <a:endParaRPr lang="ar-SA" sz="100" dirty="0" smtClean="0"/>
          </a:p>
          <a:p>
            <a:pPr algn="just" rtl="1"/>
            <a:endParaRPr lang="ar-SA" sz="100" dirty="0" smtClean="0"/>
          </a:p>
          <a:p>
            <a:pPr algn="just" rtl="1"/>
            <a:endParaRPr lang="ar-SA" sz="100" dirty="0" smtClean="0"/>
          </a:p>
          <a:p>
            <a:pPr algn="just" rtl="1"/>
            <a:r>
              <a:rPr lang="ar-SA" sz="2200" b="1" dirty="0" smtClean="0">
                <a:solidFill>
                  <a:srgbClr val="C00000"/>
                </a:solidFill>
              </a:rPr>
              <a:t>خامساً: آثار الالتزام الطبيعي:</a:t>
            </a:r>
          </a:p>
          <a:p>
            <a:pPr algn="just" rtl="1"/>
            <a:r>
              <a:rPr lang="ar-SA" sz="2200" b="1" dirty="0" smtClean="0"/>
              <a:t>لايجوز للدائن جبر مدينه على تنفيذ التزامه؛ ولا تجوز المقاصة القانونية </a:t>
            </a:r>
            <a:r>
              <a:rPr lang="ar-SA" sz="2200" dirty="0" smtClean="0"/>
              <a:t>بين دين طبيعي ودين مدني لأنها تتطلب المساواة بين الدينين في القوة اما </a:t>
            </a:r>
            <a:r>
              <a:rPr lang="ar-SA" sz="2200" b="1" dirty="0" smtClean="0"/>
              <a:t>المقاصة الاتفاقية </a:t>
            </a:r>
            <a:r>
              <a:rPr lang="ar-SA" sz="2200" dirty="0" smtClean="0"/>
              <a:t>فلا مانع لانها برضا المدين وارادته ؛ </a:t>
            </a:r>
            <a:r>
              <a:rPr lang="ar-SA" sz="2200" b="1" dirty="0" smtClean="0"/>
              <a:t>ولا تجوز كفالة الالتزام الطبيعي ولا تامينه برهن </a:t>
            </a:r>
            <a:r>
              <a:rPr lang="ar-SA" sz="2200" dirty="0" smtClean="0"/>
              <a:t>لأنها التزامات اقوى من التزام المدين الاصلي. </a:t>
            </a:r>
          </a:p>
          <a:p>
            <a:pPr algn="just" rtl="1"/>
            <a:r>
              <a:rPr lang="ar-SA" sz="2200" b="1" dirty="0" smtClean="0"/>
              <a:t>لكن بالرغم من ذلك فان للالتزام الطبيعي اثرين هامين:</a:t>
            </a:r>
          </a:p>
          <a:p>
            <a:pPr algn="just" rtl="1"/>
            <a:r>
              <a:rPr lang="ar-SA" sz="2200" b="1" dirty="0" smtClean="0"/>
              <a:t>1- صحة الوفاء الاختياري به؛ </a:t>
            </a:r>
            <a:r>
              <a:rPr lang="ar-SA" sz="2200" dirty="0" smtClean="0"/>
              <a:t>يكتفى فيه بالاهلية والسلامة من عيوب الارادة</a:t>
            </a:r>
            <a:endParaRPr lang="en-US" sz="2200" dirty="0" smtClean="0"/>
          </a:p>
          <a:p>
            <a:pPr algn="just" rtl="1"/>
            <a:r>
              <a:rPr lang="ar-SA" sz="2200" dirty="0" smtClean="0"/>
              <a:t> </a:t>
            </a:r>
            <a:r>
              <a:rPr lang="ar-SA" sz="2200" b="1" dirty="0" smtClean="0"/>
              <a:t>2- الالتزام الطبيعي يصلح سبباً للالتزام المدني </a:t>
            </a:r>
            <a:r>
              <a:rPr lang="ar-SA" sz="2200" dirty="0" smtClean="0"/>
              <a:t>ويلزم لصحة ذلك ان يكون قاصداً التزاماً مدنياً </a:t>
            </a:r>
          </a:p>
          <a:p>
            <a:pPr algn="just" rtl="1">
              <a:buNone/>
            </a:pPr>
            <a:endParaRPr lang="ar-SA" sz="2200" dirty="0" smtClean="0">
              <a:solidFill>
                <a:srgbClr val="C00000"/>
              </a:solidFill>
            </a:endParaRPr>
          </a:p>
          <a:p>
            <a:pPr algn="just" rtl="1">
              <a:buNone/>
            </a:pPr>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28596" y="1643050"/>
            <a:ext cx="8077200" cy="1673352"/>
          </a:xfrm>
        </p:spPr>
        <p:txBody>
          <a:bodyPr>
            <a:noAutofit/>
          </a:bodyPr>
          <a:lstStyle/>
          <a:p>
            <a:pPr algn="ctr"/>
            <a:r>
              <a:rPr lang="ar-SA" sz="6000" b="1" dirty="0" smtClean="0">
                <a:solidFill>
                  <a:srgbClr val="FFC000"/>
                </a:solidFill>
              </a:rPr>
              <a:t>الفصل الأول</a:t>
            </a:r>
            <a:br>
              <a:rPr lang="ar-SA" sz="6000" b="1" dirty="0" smtClean="0">
                <a:solidFill>
                  <a:srgbClr val="FFC000"/>
                </a:solidFill>
              </a:rPr>
            </a:br>
            <a:r>
              <a:rPr lang="ar-SA" sz="6000" b="1" dirty="0" smtClean="0">
                <a:solidFill>
                  <a:srgbClr val="FFC000"/>
                </a:solidFill>
              </a:rPr>
              <a:t>آثار الالتزام</a:t>
            </a:r>
            <a:endParaRPr lang="en-US" sz="6000" b="1" dirty="0">
              <a:solidFill>
                <a:srgbClr val="FFC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الفرع الأول: التنفيذ العيني</a:t>
            </a:r>
            <a:endParaRPr lang="en-US" b="1" dirty="0">
              <a:solidFill>
                <a:schemeClr val="accent2">
                  <a:lumMod val="75000"/>
                </a:schemeClr>
              </a:solidFill>
            </a:endParaRPr>
          </a:p>
        </p:txBody>
      </p:sp>
      <p:sp>
        <p:nvSpPr>
          <p:cNvPr id="6" name="Content Placeholder 2"/>
          <p:cNvSpPr>
            <a:spLocks noGrp="1"/>
          </p:cNvSpPr>
          <p:nvPr>
            <p:ph idx="1"/>
          </p:nvPr>
        </p:nvSpPr>
        <p:spPr>
          <a:xfrm>
            <a:off x="214282" y="1000108"/>
            <a:ext cx="9001156" cy="6000768"/>
          </a:xfrm>
        </p:spPr>
        <p:txBody>
          <a:bodyPr>
            <a:normAutofit fontScale="85000" lnSpcReduction="20000"/>
          </a:bodyPr>
          <a:lstStyle/>
          <a:p>
            <a:pPr algn="just" rtl="1">
              <a:lnSpc>
                <a:spcPct val="120000"/>
              </a:lnSpc>
            </a:pPr>
            <a:r>
              <a:rPr lang="ar-SA" dirty="0" smtClean="0">
                <a:solidFill>
                  <a:srgbClr val="C00000"/>
                </a:solidFill>
              </a:rPr>
              <a:t>أولاً: المقصود بالتنفيذ العيني:</a:t>
            </a:r>
          </a:p>
          <a:p>
            <a:pPr algn="just" rtl="1">
              <a:lnSpc>
                <a:spcPct val="120000"/>
              </a:lnSpc>
            </a:pPr>
            <a:r>
              <a:rPr lang="ar-SA" dirty="0" smtClean="0"/>
              <a:t>هو أداء المدين عين ما التزم به مختاراً متى كان ذلك ممكناً، طبقاً لما اشتمل عليه العقد وبطريقة تتفق مع مبدأ حسن النية في التنفيذ وقصد المتعاقدين وفقاً لقواعد الأمانة والنزاهة والثقة المتبادلة في نطاق الالتزامات التعاقدية.</a:t>
            </a:r>
          </a:p>
          <a:p>
            <a:pPr algn="just" rtl="1">
              <a:lnSpc>
                <a:spcPct val="120000"/>
              </a:lnSpc>
            </a:pPr>
            <a:endParaRPr lang="ar-SA" sz="1100" dirty="0" smtClean="0"/>
          </a:p>
          <a:p>
            <a:pPr algn="just" rtl="1">
              <a:lnSpc>
                <a:spcPct val="120000"/>
              </a:lnSpc>
            </a:pPr>
            <a:r>
              <a:rPr lang="ar-SA" dirty="0" smtClean="0">
                <a:solidFill>
                  <a:schemeClr val="accent6">
                    <a:lumMod val="75000"/>
                  </a:schemeClr>
                </a:solidFill>
              </a:rPr>
              <a:t>يختلف الالتزام بالتنفيذ العيني باختلاف موضوع الالتزام على النحو الآتي:</a:t>
            </a:r>
          </a:p>
          <a:p>
            <a:pPr algn="just" rtl="1">
              <a:lnSpc>
                <a:spcPct val="120000"/>
              </a:lnSpc>
            </a:pPr>
            <a:r>
              <a:rPr lang="ar-SA" dirty="0" smtClean="0">
                <a:solidFill>
                  <a:srgbClr val="FF0000"/>
                </a:solidFill>
              </a:rPr>
              <a:t>1- الالتزام باعطاء شيء</a:t>
            </a:r>
            <a:r>
              <a:rPr lang="ar-SA" dirty="0" smtClean="0"/>
              <a:t>، اي بنقل حق عيني او انشائه فيكون الوفاء بتسليم هذا الشيء المعين (منقول او عقار) مع ملحقاته والمحافظة عليه حتى يتم التسليم القانوني بالكيفية المطلوبة.  </a:t>
            </a:r>
          </a:p>
          <a:p>
            <a:pPr algn="just" rtl="1">
              <a:lnSpc>
                <a:spcPct val="120000"/>
              </a:lnSpc>
            </a:pPr>
            <a:r>
              <a:rPr lang="ar-SA" dirty="0" smtClean="0"/>
              <a:t>التسليم يكون في الاشياء المعينة بالذات بتسليمها بعينها وتنتقل ملكيتها بمجرد انعقاد العقد</a:t>
            </a:r>
          </a:p>
          <a:p>
            <a:pPr algn="just" rtl="1">
              <a:lnSpc>
                <a:spcPct val="120000"/>
              </a:lnSpc>
            </a:pPr>
            <a:r>
              <a:rPr lang="ar-SA" dirty="0" smtClean="0"/>
              <a:t>اما الاشياء المعينة بالنوع فتنتقل ملكيتها عند فرزها وتجنيبها لأن الفرز والتجنيب يحول الشيء المعين بالنوع الى معين بالذات.</a:t>
            </a:r>
          </a:p>
          <a:p>
            <a:pPr algn="just" rtl="1">
              <a:lnSpc>
                <a:spcPct val="120000"/>
              </a:lnSpc>
            </a:pPr>
            <a:r>
              <a:rPr lang="ar-SA" dirty="0" smtClean="0"/>
              <a:t>ان امتنع المدين عن تنفيذ التزامه جاز للدائن ان يحصل على شيء من النوع ذاته ويجوز ان يطلب قيمة الشيء من غير اخلال بالتعويض.</a:t>
            </a:r>
          </a:p>
          <a:p>
            <a:pPr algn="just" rtl="1">
              <a:lnSpc>
                <a:spcPct val="120000"/>
              </a:lnSpc>
            </a:pPr>
            <a:r>
              <a:rPr lang="ar-SA" b="1" dirty="0" smtClean="0">
                <a:solidFill>
                  <a:schemeClr val="accent4">
                    <a:lumMod val="75000"/>
                  </a:schemeClr>
                </a:solidFill>
              </a:rPr>
              <a:t>الالتزام </a:t>
            </a:r>
            <a:r>
              <a:rPr lang="ar-SA" b="1" dirty="0" err="1" smtClean="0">
                <a:solidFill>
                  <a:schemeClr val="accent4">
                    <a:lumMod val="75000"/>
                  </a:schemeClr>
                </a:solidFill>
              </a:rPr>
              <a:t>باعطاء</a:t>
            </a:r>
            <a:r>
              <a:rPr lang="ar-SA" b="1" dirty="0" smtClean="0">
                <a:solidFill>
                  <a:schemeClr val="accent4">
                    <a:lumMod val="75000"/>
                  </a:schemeClr>
                </a:solidFill>
              </a:rPr>
              <a:t> شيء هو دائما التزام بتحقيق نتيجة </a:t>
            </a:r>
          </a:p>
          <a:p>
            <a:pPr algn="just" rtl="1">
              <a:lnSpc>
                <a:spcPct val="120000"/>
              </a:lnSpc>
            </a:pPr>
            <a:endParaRPr lang="ar-SA" b="1" dirty="0" smtClean="0">
              <a:solidFill>
                <a:srgbClr val="C00000"/>
              </a:solidFill>
            </a:endParaRPr>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الفرع الأول: التنفيذ العيني</a:t>
            </a:r>
            <a:endParaRPr lang="en-US" b="1" dirty="0">
              <a:solidFill>
                <a:schemeClr val="accent2">
                  <a:lumMod val="75000"/>
                </a:schemeClr>
              </a:solidFill>
            </a:endParaRPr>
          </a:p>
        </p:txBody>
      </p:sp>
      <p:sp>
        <p:nvSpPr>
          <p:cNvPr id="6" name="Content Placeholder 2"/>
          <p:cNvSpPr>
            <a:spLocks noGrp="1"/>
          </p:cNvSpPr>
          <p:nvPr>
            <p:ph idx="1"/>
          </p:nvPr>
        </p:nvSpPr>
        <p:spPr>
          <a:xfrm>
            <a:off x="214282" y="1028632"/>
            <a:ext cx="9001156" cy="6000768"/>
          </a:xfrm>
        </p:spPr>
        <p:txBody>
          <a:bodyPr>
            <a:normAutofit fontScale="85000" lnSpcReduction="10000"/>
          </a:bodyPr>
          <a:lstStyle/>
          <a:p>
            <a:pPr algn="just" rtl="1">
              <a:lnSpc>
                <a:spcPct val="120000"/>
              </a:lnSpc>
            </a:pPr>
            <a:r>
              <a:rPr lang="ar-SA" dirty="0" smtClean="0">
                <a:solidFill>
                  <a:srgbClr val="FF0000"/>
                </a:solidFill>
              </a:rPr>
              <a:t>2- الالتزام بعمل معين، </a:t>
            </a:r>
            <a:r>
              <a:rPr lang="ar-SA" dirty="0" smtClean="0"/>
              <a:t>فيتم التنفيذ العيني ان قام المدين باداء العمل من حيث الهدف (بنفسه او عن طريق غيره) او من حيث وجوب قيام المدين شخصياً بانجازه متى كانت شخصيته مؤثرة في الالتزام، مثل التزام الفنان برسم لوحة تشكيلية والتزام المحامي بالدفاع في قضية والتزام الطبيب باداء عملية جراحية.</a:t>
            </a:r>
          </a:p>
          <a:p>
            <a:pPr algn="just" rtl="1">
              <a:lnSpc>
                <a:spcPct val="120000"/>
              </a:lnSpc>
            </a:pPr>
            <a:r>
              <a:rPr lang="ar-SA" dirty="0" smtClean="0"/>
              <a:t>ان امتنع المدين عن التنفيذ بنفسه جاز للدائن ان يطلب من القضاء التنفيذ العيني على نفقة المدين كلما كان </a:t>
            </a:r>
            <a:r>
              <a:rPr lang="ar-SA" dirty="0" err="1" smtClean="0"/>
              <a:t>ممكنا.</a:t>
            </a:r>
            <a:r>
              <a:rPr lang="ar-SA" dirty="0" smtClean="0"/>
              <a:t> فان تم التنفيذ على نفقة المدين قام مقام التنفيذ الاصلي.</a:t>
            </a:r>
          </a:p>
          <a:p>
            <a:pPr algn="just" rtl="1">
              <a:lnSpc>
                <a:spcPct val="120000"/>
              </a:lnSpc>
            </a:pPr>
            <a:r>
              <a:rPr lang="ar-SA" dirty="0" smtClean="0"/>
              <a:t>اما ان امتنع المدين عن الاداء بنفسه والاداء على نفقته جاز للدائن حق المطالبة بالتعويض.</a:t>
            </a:r>
          </a:p>
          <a:p>
            <a:pPr algn="just" rtl="1">
              <a:lnSpc>
                <a:spcPct val="120000"/>
              </a:lnSpc>
            </a:pPr>
            <a:r>
              <a:rPr lang="ar-SA" b="1" dirty="0" smtClean="0">
                <a:solidFill>
                  <a:schemeClr val="accent4">
                    <a:lumMod val="75000"/>
                  </a:schemeClr>
                </a:solidFill>
              </a:rPr>
              <a:t>الالتزام بعمل هو دائما ما يكون التزام ببذل عناية </a:t>
            </a:r>
          </a:p>
          <a:p>
            <a:pPr algn="just" rtl="1">
              <a:lnSpc>
                <a:spcPct val="120000"/>
              </a:lnSpc>
            </a:pPr>
            <a:r>
              <a:rPr lang="ar-SA" dirty="0" smtClean="0">
                <a:solidFill>
                  <a:srgbClr val="FF0000"/>
                </a:solidFill>
              </a:rPr>
              <a:t>3- الالتزام بامتناع عن العمل</a:t>
            </a:r>
            <a:r>
              <a:rPr lang="ar-SA" dirty="0" smtClean="0"/>
              <a:t>، كالتزام الطبيب بالالتزام بعدم افشاء اسرار مريضه والتزام لاعب الكرة بعدم اللعب لصالح فرق اخرى والمقاول ان خالف توجيهات صاحب المنزل </a:t>
            </a:r>
          </a:p>
          <a:p>
            <a:pPr algn="just" rtl="1">
              <a:lnSpc>
                <a:spcPct val="120000"/>
              </a:lnSpc>
            </a:pPr>
            <a:r>
              <a:rPr lang="ar-SA" dirty="0" err="1" smtClean="0"/>
              <a:t>فالاخلال</a:t>
            </a:r>
            <a:r>
              <a:rPr lang="ar-SA" dirty="0" smtClean="0"/>
              <a:t> بهذا الالتزام هو بالقيام </a:t>
            </a:r>
            <a:r>
              <a:rPr lang="ar-SA" dirty="0" err="1" smtClean="0"/>
              <a:t>باداء</a:t>
            </a:r>
            <a:r>
              <a:rPr lang="ar-SA" dirty="0" smtClean="0"/>
              <a:t> هذا العمل ويجوز للدائن عندها ان يطلب ازالة العمل على نفقة المدين ان امكن، فان استحال التنفيذ العيني فيكون التعويض العادل لصالح الدائن</a:t>
            </a:r>
          </a:p>
          <a:p>
            <a:pPr algn="just" rtl="1">
              <a:lnSpc>
                <a:spcPct val="120000"/>
              </a:lnSpc>
            </a:pPr>
            <a:r>
              <a:rPr lang="ar-SA" b="1" dirty="0" smtClean="0">
                <a:solidFill>
                  <a:schemeClr val="accent4">
                    <a:lumMod val="75000"/>
                  </a:schemeClr>
                </a:solidFill>
              </a:rPr>
              <a:t>الالتزام بامتناع عن العمل هو دائما التزام بتحقيق نتيجة </a:t>
            </a:r>
          </a:p>
          <a:p>
            <a:pPr algn="just" rtl="1">
              <a:lnSpc>
                <a:spcPct val="120000"/>
              </a:lnSpc>
            </a:pPr>
            <a:endParaRPr lang="ar-SA" b="1" dirty="0" smtClean="0">
              <a:solidFill>
                <a:srgbClr val="C00000"/>
              </a:solidFill>
            </a:endParaRPr>
          </a:p>
          <a:p>
            <a:pPr algn="just" rtl="1">
              <a:lnSpc>
                <a:spcPct val="120000"/>
              </a:lnSpc>
            </a:pPr>
            <a:endParaRPr lang="ar-SA" sz="400"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 y="142852"/>
            <a:ext cx="8229600" cy="1066800"/>
          </a:xfrm>
        </p:spPr>
        <p:txBody>
          <a:bodyPr>
            <a:normAutofit/>
          </a:bodyPr>
          <a:lstStyle/>
          <a:p>
            <a:r>
              <a:rPr lang="ar-SA" sz="3200" b="1" dirty="0" smtClean="0">
                <a:solidFill>
                  <a:schemeClr val="accent2">
                    <a:lumMod val="75000"/>
                  </a:schemeClr>
                </a:solidFill>
              </a:rPr>
              <a:t>المبحث الاول: التنفيذ العيني الاختياري</a:t>
            </a:r>
            <a:endParaRPr lang="en-US" sz="3200" b="1" dirty="0">
              <a:solidFill>
                <a:schemeClr val="accent2">
                  <a:lumMod val="75000"/>
                </a:schemeClr>
              </a:solidFill>
            </a:endParaRPr>
          </a:p>
        </p:txBody>
      </p:sp>
      <p:sp>
        <p:nvSpPr>
          <p:cNvPr id="6" name="Content Placeholder 2"/>
          <p:cNvSpPr>
            <a:spLocks noGrp="1"/>
          </p:cNvSpPr>
          <p:nvPr>
            <p:ph idx="1"/>
          </p:nvPr>
        </p:nvSpPr>
        <p:spPr>
          <a:xfrm>
            <a:off x="214282" y="812608"/>
            <a:ext cx="9001156" cy="6000768"/>
          </a:xfrm>
        </p:spPr>
        <p:txBody>
          <a:bodyPr>
            <a:normAutofit fontScale="92500" lnSpcReduction="20000"/>
          </a:bodyPr>
          <a:lstStyle/>
          <a:p>
            <a:pPr algn="just" rtl="1">
              <a:lnSpc>
                <a:spcPct val="120000"/>
              </a:lnSpc>
            </a:pPr>
            <a:r>
              <a:rPr lang="ar-SA" dirty="0" smtClean="0"/>
              <a:t>هو التنفيذ الصادر من المدين للوفاء بالدين ويتم برضا المدين واختياره وبحسن نية بأداء عين ما التزم به طالما كان ذلك ممكنا </a:t>
            </a:r>
          </a:p>
          <a:p>
            <a:pPr algn="just" rtl="1">
              <a:lnSpc>
                <a:spcPct val="120000"/>
              </a:lnSpc>
            </a:pPr>
            <a:r>
              <a:rPr lang="ar-SA" b="1" dirty="0" smtClean="0"/>
              <a:t>لكل من الدائن والمدين التمسك بالتنفيذ العيني للالتزام </a:t>
            </a:r>
            <a:r>
              <a:rPr lang="ar-SA" dirty="0" smtClean="0"/>
              <a:t>حتى لو عرض التنفيذ بمقابل بطريق التعويض والتعويض قد يكون نقدا او عينا </a:t>
            </a:r>
            <a:r>
              <a:rPr lang="ar-SA" dirty="0" err="1" smtClean="0"/>
              <a:t>بازالة</a:t>
            </a:r>
            <a:r>
              <a:rPr lang="ar-SA" dirty="0" smtClean="0"/>
              <a:t> المخالفة التي وقعت من المدين.</a:t>
            </a:r>
          </a:p>
          <a:p>
            <a:pPr algn="just" rtl="1">
              <a:lnSpc>
                <a:spcPct val="120000"/>
              </a:lnSpc>
            </a:pPr>
            <a:r>
              <a:rPr lang="ar-SA" sz="3300" b="1" dirty="0" smtClean="0">
                <a:solidFill>
                  <a:schemeClr val="accent2">
                    <a:lumMod val="75000"/>
                  </a:schemeClr>
                </a:solidFill>
              </a:rPr>
              <a:t>المطلب الاول: الاحكام العامة </a:t>
            </a:r>
            <a:r>
              <a:rPr lang="ar-SA" sz="3300" b="1" dirty="0" err="1" smtClean="0">
                <a:solidFill>
                  <a:schemeClr val="accent2">
                    <a:lumMod val="75000"/>
                  </a:schemeClr>
                </a:solidFill>
              </a:rPr>
              <a:t>للوفاء:</a:t>
            </a:r>
            <a:endParaRPr lang="ar-SA" sz="3300" b="1" dirty="0" smtClean="0">
              <a:solidFill>
                <a:schemeClr val="accent2">
                  <a:lumMod val="75000"/>
                </a:schemeClr>
              </a:solidFill>
            </a:endParaRPr>
          </a:p>
          <a:p>
            <a:pPr algn="just" rtl="1">
              <a:lnSpc>
                <a:spcPct val="120000"/>
              </a:lnSpc>
            </a:pPr>
            <a:r>
              <a:rPr lang="ar-SA" b="1" dirty="0" smtClean="0"/>
              <a:t>الوفاء</a:t>
            </a:r>
            <a:r>
              <a:rPr lang="ar-SA" dirty="0" smtClean="0"/>
              <a:t> هو عمل قانوني يقوم </a:t>
            </a:r>
            <a:r>
              <a:rPr lang="ar-SA" dirty="0" err="1" smtClean="0"/>
              <a:t>به</a:t>
            </a:r>
            <a:r>
              <a:rPr lang="ar-SA" dirty="0" smtClean="0"/>
              <a:t> المدين يؤدي الى انقضاء الالتزام أيا كان محله سواء تمثل في دفع مبلغ من النقود او تسليم شيء محدد او نقل ملكية شيء او امتناع عن عمل.</a:t>
            </a:r>
          </a:p>
          <a:p>
            <a:pPr algn="just" rtl="1">
              <a:lnSpc>
                <a:spcPct val="120000"/>
              </a:lnSpc>
            </a:pPr>
            <a:r>
              <a:rPr lang="ar-SA" dirty="0" smtClean="0"/>
              <a:t> ويجب ان يتوافر فيه </a:t>
            </a:r>
            <a:r>
              <a:rPr lang="ar-SA" b="1" dirty="0" smtClean="0"/>
              <a:t>الشروط القانونية المتعلقة </a:t>
            </a:r>
            <a:r>
              <a:rPr lang="ar-SA" dirty="0" smtClean="0"/>
              <a:t>بالرضا والمحل والسبب </a:t>
            </a:r>
            <a:r>
              <a:rPr lang="ar-SA" dirty="0" err="1" smtClean="0"/>
              <a:t>و </a:t>
            </a:r>
            <a:r>
              <a:rPr lang="ar-SA" dirty="0" smtClean="0"/>
              <a:t>(ان يكون المدين والدائن كاملا اهلية</a:t>
            </a:r>
            <a:r>
              <a:rPr lang="ar-SA" dirty="0" err="1" smtClean="0"/>
              <a:t>)</a:t>
            </a:r>
            <a:endParaRPr lang="ar-SA" dirty="0" smtClean="0"/>
          </a:p>
          <a:p>
            <a:pPr algn="just" rtl="1">
              <a:lnSpc>
                <a:spcPct val="120000"/>
              </a:lnSpc>
            </a:pPr>
            <a:r>
              <a:rPr lang="ar-SA" dirty="0" smtClean="0"/>
              <a:t> </a:t>
            </a:r>
            <a:r>
              <a:rPr lang="ar-SA" dirty="0" err="1" smtClean="0"/>
              <a:t>فاذا</a:t>
            </a:r>
            <a:r>
              <a:rPr lang="ar-SA" dirty="0" smtClean="0"/>
              <a:t> كان الدائن </a:t>
            </a:r>
            <a:r>
              <a:rPr lang="ar-SA" b="1" dirty="0" smtClean="0"/>
              <a:t>غير كامل اهلية </a:t>
            </a:r>
            <a:r>
              <a:rPr lang="ar-SA" dirty="0" smtClean="0"/>
              <a:t>كان الوفاء لوليه وليس للدائن ولا تبرا ذمة المدين، ولو تم ضياع او هلاك الشيء محل الوفاء في يد الدائن ناقص الاهلية كان لولي الدائن ان يطلب بسداد الدين.</a:t>
            </a: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sz="400"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يتبع</a:t>
            </a:r>
            <a:endParaRPr lang="en-US" b="1" dirty="0">
              <a:solidFill>
                <a:schemeClr val="accent2">
                  <a:lumMod val="75000"/>
                </a:schemeClr>
              </a:solidFill>
            </a:endParaRPr>
          </a:p>
        </p:txBody>
      </p:sp>
      <p:sp>
        <p:nvSpPr>
          <p:cNvPr id="6" name="Content Placeholder 2"/>
          <p:cNvSpPr>
            <a:spLocks noGrp="1"/>
          </p:cNvSpPr>
          <p:nvPr>
            <p:ph idx="1"/>
          </p:nvPr>
        </p:nvSpPr>
        <p:spPr>
          <a:xfrm>
            <a:off x="214282" y="598294"/>
            <a:ext cx="9001156" cy="6331168"/>
          </a:xfrm>
        </p:spPr>
        <p:txBody>
          <a:bodyPr>
            <a:normAutofit fontScale="85000" lnSpcReduction="20000"/>
          </a:bodyPr>
          <a:lstStyle/>
          <a:p>
            <a:pPr algn="just" rtl="1">
              <a:lnSpc>
                <a:spcPct val="120000"/>
              </a:lnSpc>
            </a:pPr>
            <a:r>
              <a:rPr lang="ar-SA" b="1" dirty="0" smtClean="0">
                <a:solidFill>
                  <a:srgbClr val="C00000"/>
                </a:solidFill>
              </a:rPr>
              <a:t>أولاً: طرفا </a:t>
            </a:r>
            <a:r>
              <a:rPr lang="ar-SA" b="1" dirty="0" err="1" smtClean="0">
                <a:solidFill>
                  <a:srgbClr val="C00000"/>
                </a:solidFill>
              </a:rPr>
              <a:t>الوفاء:</a:t>
            </a:r>
            <a:endParaRPr lang="ar-SA" b="1" dirty="0" smtClean="0">
              <a:solidFill>
                <a:srgbClr val="C00000"/>
              </a:solidFill>
            </a:endParaRPr>
          </a:p>
          <a:p>
            <a:pPr algn="just" rtl="1">
              <a:lnSpc>
                <a:spcPct val="120000"/>
              </a:lnSpc>
            </a:pPr>
            <a:r>
              <a:rPr lang="ar-SA" dirty="0" smtClean="0"/>
              <a:t>قد يكون الوفاء من قبل </a:t>
            </a:r>
            <a:r>
              <a:rPr lang="ar-SA" b="1" dirty="0" smtClean="0"/>
              <a:t>المدين</a:t>
            </a:r>
            <a:r>
              <a:rPr lang="ar-SA" dirty="0" smtClean="0"/>
              <a:t> نفسه وهذا هو الاصل، وقد ينوب عنه </a:t>
            </a:r>
            <a:r>
              <a:rPr lang="ar-SA" b="1" dirty="0" smtClean="0"/>
              <a:t>نائبه </a:t>
            </a:r>
            <a:r>
              <a:rPr lang="ar-SA" b="1" dirty="0" err="1" smtClean="0"/>
              <a:t>الاتفاقي</a:t>
            </a:r>
            <a:r>
              <a:rPr lang="ar-SA" b="1" dirty="0" smtClean="0"/>
              <a:t> او القانوني كالوكيل والولي</a:t>
            </a:r>
            <a:r>
              <a:rPr lang="ar-SA" dirty="0" smtClean="0"/>
              <a:t> في القيام بالوفاء، </a:t>
            </a:r>
            <a:r>
              <a:rPr lang="ar-SA" b="1" dirty="0" smtClean="0"/>
              <a:t>ويعتبر ذا صفة من يقدم للمدين مخالصة </a:t>
            </a:r>
            <a:r>
              <a:rPr lang="ar-SA" dirty="0" smtClean="0"/>
              <a:t>صادرة من الدائن حيث تعد قرينة كافية على وجود النيابة </a:t>
            </a:r>
            <a:r>
              <a:rPr lang="ar-SA" dirty="0" err="1" smtClean="0"/>
              <a:t>الا</a:t>
            </a:r>
            <a:r>
              <a:rPr lang="ar-SA" dirty="0" smtClean="0"/>
              <a:t> لو تم نفيها بالاتفاق الاصلي.</a:t>
            </a:r>
          </a:p>
          <a:p>
            <a:pPr algn="just" rtl="1">
              <a:lnSpc>
                <a:spcPct val="120000"/>
              </a:lnSpc>
            </a:pPr>
            <a:r>
              <a:rPr lang="ar-SA" dirty="0" smtClean="0"/>
              <a:t> وقد يقوم بالوفاء عنه </a:t>
            </a:r>
            <a:r>
              <a:rPr lang="ar-SA" b="1" dirty="0" smtClean="0"/>
              <a:t>الغير</a:t>
            </a:r>
            <a:r>
              <a:rPr lang="ar-SA" dirty="0" smtClean="0"/>
              <a:t> ممن له مصلحة في انتهاء الالتزام </a:t>
            </a:r>
            <a:r>
              <a:rPr lang="ar-SA" b="1" dirty="0" smtClean="0"/>
              <a:t>كالمدين المتضامن او </a:t>
            </a:r>
            <a:r>
              <a:rPr lang="ar-SA" b="1" dirty="0" err="1" smtClean="0"/>
              <a:t>كفيله</a:t>
            </a:r>
            <a:r>
              <a:rPr lang="ar-SA" dirty="0" err="1" smtClean="0"/>
              <a:t>.</a:t>
            </a:r>
            <a:r>
              <a:rPr lang="ar-SA" dirty="0" smtClean="0"/>
              <a:t> ولهذا الغير الرجوع على المدين بما دفعه </a:t>
            </a:r>
            <a:r>
              <a:rPr lang="ar-SA" dirty="0" err="1" smtClean="0"/>
              <a:t>الا</a:t>
            </a:r>
            <a:r>
              <a:rPr lang="ar-SA" dirty="0" smtClean="0"/>
              <a:t> لو كانت نيته انصرفت الى التبرع.</a:t>
            </a:r>
          </a:p>
          <a:p>
            <a:pPr algn="just" rtl="1">
              <a:lnSpc>
                <a:spcPct val="120000"/>
              </a:lnSpc>
            </a:pPr>
            <a:r>
              <a:rPr lang="ar-SA" b="1" dirty="0" smtClean="0">
                <a:solidFill>
                  <a:srgbClr val="C00000"/>
                </a:solidFill>
              </a:rPr>
              <a:t>ثانياً: رفض الدائن </a:t>
            </a:r>
            <a:r>
              <a:rPr lang="ar-SA" b="1" dirty="0" err="1" smtClean="0">
                <a:solidFill>
                  <a:srgbClr val="C00000"/>
                </a:solidFill>
              </a:rPr>
              <a:t>للوفاء:</a:t>
            </a:r>
            <a:endParaRPr lang="ar-SA" b="1" dirty="0" smtClean="0">
              <a:solidFill>
                <a:srgbClr val="C00000"/>
              </a:solidFill>
            </a:endParaRPr>
          </a:p>
          <a:p>
            <a:pPr algn="just" rtl="1">
              <a:lnSpc>
                <a:spcPct val="120000"/>
              </a:lnSpc>
            </a:pPr>
            <a:r>
              <a:rPr lang="ar-SA" b="1" dirty="0" smtClean="0"/>
              <a:t>ان امتنع الدائن عن استيفاء حقه </a:t>
            </a:r>
            <a:r>
              <a:rPr lang="ar-SA" dirty="0" smtClean="0"/>
              <a:t>مثل لو رفض دون مبرر او اعلن انه لن يقبل الوفاء مثل للدائن ان يرفض استيفاء حقه النقدي عن طريق الشيكات لان الشيك وفاء معلق على شرط تحصيله.  </a:t>
            </a:r>
            <a:r>
              <a:rPr lang="ar-SA" b="1" dirty="0" smtClean="0"/>
              <a:t>ويترتب على رفض الدائن النتائج التالية:</a:t>
            </a:r>
          </a:p>
          <a:p>
            <a:pPr algn="just" rtl="1">
              <a:lnSpc>
                <a:spcPct val="120000"/>
              </a:lnSpc>
            </a:pPr>
            <a:r>
              <a:rPr lang="ar-SA" dirty="0" smtClean="0"/>
              <a:t>1- تحمل الدائن تبعة هلاك الشيء محل الوفاء او تلفه.</a:t>
            </a:r>
          </a:p>
          <a:p>
            <a:pPr algn="just" rtl="1">
              <a:lnSpc>
                <a:spcPct val="120000"/>
              </a:lnSpc>
            </a:pPr>
            <a:r>
              <a:rPr lang="ar-SA" dirty="0" smtClean="0"/>
              <a:t>2- وقف سريان الفوائد القانونية او الاتفاقية</a:t>
            </a:r>
          </a:p>
          <a:p>
            <a:pPr algn="just" rtl="1">
              <a:lnSpc>
                <a:spcPct val="120000"/>
              </a:lnSpc>
            </a:pPr>
            <a:r>
              <a:rPr lang="ar-SA" dirty="0" smtClean="0"/>
              <a:t>3- حق المدين في التعويض عن الاضرار التي </a:t>
            </a:r>
            <a:r>
              <a:rPr lang="ar-SA" dirty="0" err="1" smtClean="0"/>
              <a:t>لحقته</a:t>
            </a:r>
            <a:r>
              <a:rPr lang="ar-SA" dirty="0" smtClean="0"/>
              <a:t> بسبب امتناع الدائن عن قبول الوفاء </a:t>
            </a:r>
          </a:p>
          <a:p>
            <a:pPr algn="just" rtl="1">
              <a:lnSpc>
                <a:spcPct val="120000"/>
              </a:lnSpc>
            </a:pPr>
            <a:r>
              <a:rPr lang="ar-SA" dirty="0" smtClean="0"/>
              <a:t>4- احتمالية فسخ العقد خاصة لو كان محل العقد اداء عمل (كالمقاولة).</a:t>
            </a:r>
          </a:p>
          <a:p>
            <a:pPr algn="just" rtl="1">
              <a:lnSpc>
                <a:spcPct val="120000"/>
              </a:lnSpc>
            </a:pPr>
            <a:r>
              <a:rPr lang="ar-SA" dirty="0" smtClean="0"/>
              <a:t>5- حق المدين في اتخاذ اجراءات الوفاء كايداع الشيء لدى الجهة المختصة كالمحكمة</a:t>
            </a:r>
          </a:p>
          <a:p>
            <a:pPr algn="just" rtl="1">
              <a:lnSpc>
                <a:spcPct val="120000"/>
              </a:lnSpc>
            </a:pPr>
            <a:endParaRPr lang="ar-SA" dirty="0" smtClean="0"/>
          </a:p>
          <a:p>
            <a:pPr algn="just" rtl="1">
              <a:lnSpc>
                <a:spcPct val="120000"/>
              </a:lnSpc>
              <a:buNone/>
            </a:pPr>
            <a:endParaRPr lang="ar-SA" sz="400"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يتبع</a:t>
            </a:r>
            <a:endParaRPr lang="en-US" b="1" dirty="0">
              <a:solidFill>
                <a:schemeClr val="accent2">
                  <a:lumMod val="75000"/>
                </a:schemeClr>
              </a:solidFill>
            </a:endParaRPr>
          </a:p>
        </p:txBody>
      </p:sp>
      <p:sp>
        <p:nvSpPr>
          <p:cNvPr id="6" name="Content Placeholder 2"/>
          <p:cNvSpPr>
            <a:spLocks noGrp="1"/>
          </p:cNvSpPr>
          <p:nvPr>
            <p:ph idx="1"/>
          </p:nvPr>
        </p:nvSpPr>
        <p:spPr>
          <a:xfrm>
            <a:off x="-37776" y="642918"/>
            <a:ext cx="9324684" cy="6215082"/>
          </a:xfrm>
        </p:spPr>
        <p:txBody>
          <a:bodyPr>
            <a:normAutofit fontScale="77500" lnSpcReduction="20000"/>
          </a:bodyPr>
          <a:lstStyle/>
          <a:p>
            <a:pPr algn="just" rtl="1">
              <a:lnSpc>
                <a:spcPct val="120000"/>
              </a:lnSpc>
            </a:pPr>
            <a:r>
              <a:rPr lang="ar-SA" b="1" dirty="0" smtClean="0">
                <a:solidFill>
                  <a:srgbClr val="C00000"/>
                </a:solidFill>
              </a:rPr>
              <a:t>ثالثاً: محل الوفاء:</a:t>
            </a:r>
          </a:p>
          <a:p>
            <a:pPr algn="just" rtl="1">
              <a:lnSpc>
                <a:spcPct val="120000"/>
              </a:lnSpc>
            </a:pPr>
            <a:r>
              <a:rPr lang="ar-SA" dirty="0" smtClean="0"/>
              <a:t>ان الوفاء يكون </a:t>
            </a:r>
            <a:r>
              <a:rPr lang="ar-SA" b="1" dirty="0" smtClean="0"/>
              <a:t>بذات الشيء المعين</a:t>
            </a:r>
            <a:r>
              <a:rPr lang="ar-SA" dirty="0" smtClean="0"/>
              <a:t> المستحق على المدين دون غيره </a:t>
            </a:r>
            <a:r>
              <a:rPr lang="ar-SA" dirty="0" err="1" smtClean="0"/>
              <a:t>وبه</a:t>
            </a:r>
            <a:r>
              <a:rPr lang="ar-SA" dirty="0" smtClean="0"/>
              <a:t> كله لا بعضه </a:t>
            </a:r>
            <a:r>
              <a:rPr lang="ar-SA" dirty="0" err="1" smtClean="0"/>
              <a:t>بالاضافه</a:t>
            </a:r>
            <a:r>
              <a:rPr lang="ar-SA" dirty="0" smtClean="0"/>
              <a:t> الى ملحقاته وتوابعه </a:t>
            </a:r>
            <a:r>
              <a:rPr lang="ar-SA" dirty="0" err="1" smtClean="0"/>
              <a:t>ومستلزماته،</a:t>
            </a:r>
            <a:r>
              <a:rPr lang="ar-SA" dirty="0" smtClean="0"/>
              <a:t> </a:t>
            </a:r>
          </a:p>
          <a:p>
            <a:pPr algn="just" rtl="1">
              <a:lnSpc>
                <a:spcPct val="120000"/>
              </a:lnSpc>
            </a:pPr>
            <a:r>
              <a:rPr lang="ar-SA" dirty="0" smtClean="0"/>
              <a:t>لا يجبر الدائن على قبول شيء غيره </a:t>
            </a:r>
            <a:r>
              <a:rPr lang="ar-SA" b="1" dirty="0" smtClean="0"/>
              <a:t>ولو كان مساوياً في القيمة للشيء المستحق او كان ذا قيمة اعلى </a:t>
            </a:r>
            <a:r>
              <a:rPr lang="ar-SA" dirty="0" smtClean="0"/>
              <a:t>ويجوز الاتفاق على خلاف ذلك بان يقبل الدائن شيء آخر بديلا عن الشيء الاصلي الوارد في العقد ويسمى الوفاء بمقابل وينقضي عليه الالتزام قانونا.</a:t>
            </a:r>
          </a:p>
          <a:p>
            <a:pPr algn="just" rtl="1">
              <a:lnSpc>
                <a:spcPct val="120000"/>
              </a:lnSpc>
            </a:pPr>
            <a:r>
              <a:rPr lang="ar-SA" dirty="0" smtClean="0"/>
              <a:t>الاصل هو وجوب </a:t>
            </a:r>
            <a:r>
              <a:rPr lang="ar-SA" b="1" dirty="0" smtClean="0"/>
              <a:t>وفاء المدين بكل الدين المستحق </a:t>
            </a:r>
            <a:r>
              <a:rPr lang="ar-SA" dirty="0" smtClean="0"/>
              <a:t>وهي قاعدة </a:t>
            </a:r>
            <a:r>
              <a:rPr lang="ar-SA" b="1" dirty="0" smtClean="0"/>
              <a:t>عدم تجزئة الوفاء </a:t>
            </a:r>
            <a:r>
              <a:rPr lang="ar-SA" dirty="0" smtClean="0"/>
              <a:t>حتى ولو كان قابلا بطبيعته للتجزئة.  ويدخل في تحديد الدين مايتبعه من ملحقات وفوائد، الا اذا تم الاتفاق على غير ذلك.</a:t>
            </a:r>
          </a:p>
          <a:p>
            <a:pPr algn="just" rtl="1">
              <a:lnSpc>
                <a:spcPct val="120000"/>
              </a:lnSpc>
            </a:pPr>
            <a:r>
              <a:rPr lang="ar-SA" dirty="0" smtClean="0"/>
              <a:t>وقد يسمح القاضي </a:t>
            </a:r>
            <a:r>
              <a:rPr lang="ar-SA" b="1" dirty="0" smtClean="0"/>
              <a:t>بتقسيط</a:t>
            </a:r>
            <a:r>
              <a:rPr lang="ar-SA" dirty="0" smtClean="0"/>
              <a:t> </a:t>
            </a:r>
            <a:r>
              <a:rPr lang="ar-SA" b="1" dirty="0" smtClean="0"/>
              <a:t>الدين</a:t>
            </a:r>
            <a:r>
              <a:rPr lang="ar-SA" dirty="0" smtClean="0"/>
              <a:t> احيانا للمدين حسن النية وتسمى </a:t>
            </a:r>
            <a:r>
              <a:rPr lang="ar-SA" b="1" dirty="0" smtClean="0"/>
              <a:t>بنظرة الميسرة </a:t>
            </a:r>
            <a:r>
              <a:rPr lang="ar-SA" dirty="0" smtClean="0"/>
              <a:t>ويسمى ايضا الاجل القضائي.</a:t>
            </a:r>
          </a:p>
          <a:p>
            <a:pPr algn="just" rtl="1">
              <a:lnSpc>
                <a:spcPct val="120000"/>
              </a:lnSpc>
            </a:pPr>
            <a:r>
              <a:rPr lang="ar-SA" b="1" dirty="0" smtClean="0">
                <a:solidFill>
                  <a:srgbClr val="C00000"/>
                </a:solidFill>
              </a:rPr>
              <a:t>رابعاً: ظروف الوفاء</a:t>
            </a:r>
            <a:r>
              <a:rPr lang="en-US" b="1" dirty="0" smtClean="0">
                <a:solidFill>
                  <a:srgbClr val="C00000"/>
                </a:solidFill>
              </a:rPr>
              <a:t>  </a:t>
            </a:r>
            <a:r>
              <a:rPr lang="ar-SA" b="1" dirty="0" smtClean="0">
                <a:solidFill>
                  <a:srgbClr val="C00000"/>
                </a:solidFill>
              </a:rPr>
              <a:t> (زمان الوفاء، مكانه ، نفقاته ، اثباته): </a:t>
            </a:r>
          </a:p>
          <a:p>
            <a:pPr algn="just" rtl="1">
              <a:lnSpc>
                <a:spcPct val="120000"/>
              </a:lnSpc>
            </a:pPr>
            <a:r>
              <a:rPr lang="ar-SA" b="1" dirty="0" smtClean="0">
                <a:solidFill>
                  <a:schemeClr val="accent6">
                    <a:lumMod val="75000"/>
                  </a:schemeClr>
                </a:solidFill>
              </a:rPr>
              <a:t>أ- زمان الوفاء: </a:t>
            </a:r>
          </a:p>
          <a:p>
            <a:pPr algn="just" rtl="1">
              <a:lnSpc>
                <a:spcPct val="120000"/>
              </a:lnSpc>
            </a:pPr>
            <a:r>
              <a:rPr lang="ar-SA" dirty="0" smtClean="0"/>
              <a:t>ان الالتزام يتم تنفيذه فور نشوئه متى كان مستحق الاداء الا ان اتفق على اضافته الى جل او تعليقه على شرط واقف. مثل البيع بالتقسيط. </a:t>
            </a:r>
          </a:p>
          <a:p>
            <a:pPr algn="just" rtl="1">
              <a:lnSpc>
                <a:spcPct val="120000"/>
              </a:lnSpc>
            </a:pPr>
            <a:r>
              <a:rPr lang="ar-SA" b="1" dirty="0" smtClean="0">
                <a:solidFill>
                  <a:schemeClr val="accent6">
                    <a:lumMod val="75000"/>
                  </a:schemeClr>
                </a:solidFill>
              </a:rPr>
              <a:t>ب- مكان الوفاء: </a:t>
            </a:r>
          </a:p>
          <a:p>
            <a:pPr algn="just" rtl="1">
              <a:lnSpc>
                <a:spcPct val="120000"/>
              </a:lnSpc>
            </a:pPr>
            <a:r>
              <a:rPr lang="ar-SA" dirty="0" smtClean="0"/>
              <a:t>ان الاصل ان يتفق المتعاقدان على تحديد مكان الوفاء صراحة او ضمناً واما ان يكون موطن المدين او موطن الدائن او مكان وجود الشيء محل الالتزام. </a:t>
            </a:r>
          </a:p>
          <a:p>
            <a:pPr algn="just" rtl="1">
              <a:lnSpc>
                <a:spcPct val="120000"/>
              </a:lnSpc>
            </a:pPr>
            <a:endParaRPr lang="ar-SA" dirty="0" smtClean="0"/>
          </a:p>
          <a:p>
            <a:pPr algn="just" rtl="1">
              <a:lnSpc>
                <a:spcPct val="120000"/>
              </a:lnSpc>
            </a:pPr>
            <a:endParaRPr lang="ar-SA" dirty="0" smtClean="0"/>
          </a:p>
          <a:p>
            <a:pPr algn="just" rtl="1">
              <a:lnSpc>
                <a:spcPct val="120000"/>
              </a:lnSpc>
            </a:pPr>
            <a:endParaRPr lang="ar-SA" b="1" dirty="0" smtClean="0">
              <a:solidFill>
                <a:srgbClr val="C00000"/>
              </a:solidFill>
            </a:endParaRP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sz="400"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4812"/>
            <a:ext cx="8229600" cy="1066800"/>
          </a:xfrm>
        </p:spPr>
        <p:txBody>
          <a:bodyPr/>
          <a:lstStyle/>
          <a:p>
            <a:r>
              <a:rPr lang="ar-SA" b="1" dirty="0" smtClean="0">
                <a:solidFill>
                  <a:schemeClr val="accent2">
                    <a:lumMod val="75000"/>
                  </a:schemeClr>
                </a:solidFill>
              </a:rPr>
              <a:t>اسم الكتاب</a:t>
            </a:r>
            <a:endParaRPr lang="en-US" b="1" dirty="0">
              <a:solidFill>
                <a:schemeClr val="accent2">
                  <a:lumMod val="75000"/>
                </a:schemeClr>
              </a:solidFill>
            </a:endParaRPr>
          </a:p>
        </p:txBody>
      </p:sp>
      <p:sp>
        <p:nvSpPr>
          <p:cNvPr id="3" name="Content Placeholder 2"/>
          <p:cNvSpPr>
            <a:spLocks noGrp="1"/>
          </p:cNvSpPr>
          <p:nvPr>
            <p:ph idx="1"/>
          </p:nvPr>
        </p:nvSpPr>
        <p:spPr>
          <a:xfrm>
            <a:off x="1142976" y="2803919"/>
            <a:ext cx="8229600" cy="4625609"/>
          </a:xfrm>
        </p:spPr>
        <p:txBody>
          <a:bodyPr/>
          <a:lstStyle/>
          <a:p>
            <a:pPr>
              <a:buNone/>
            </a:pPr>
            <a:r>
              <a:rPr lang="ar-SA" b="1" dirty="0" smtClean="0"/>
              <a:t>أحكام الالتزام في ضوء الشريعة الاسلامية دراسة مقارنة    </a:t>
            </a:r>
          </a:p>
          <a:p>
            <a:pPr>
              <a:buNone/>
            </a:pPr>
            <a:r>
              <a:rPr lang="ar-SA" b="1" dirty="0" smtClean="0"/>
              <a:t>   للأستاذ الدكتور بلحاج أحمد العربي     </a:t>
            </a:r>
          </a:p>
          <a:p>
            <a:pPr>
              <a:buNone/>
            </a:pPr>
            <a:r>
              <a:rPr lang="ar-SA" b="1" dirty="0" smtClean="0"/>
              <a:t>مرجع مساعد مجلد احكام التزام للسنهوري </a:t>
            </a:r>
          </a:p>
          <a:p>
            <a:pPr>
              <a:buNone/>
            </a:pPr>
            <a:r>
              <a:rPr lang="ar-SA" b="1" dirty="0" smtClean="0"/>
              <a:t>احكام الالتزام دراسة مقارنة للدكتور ايمن سليم         </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lstStyle/>
          <a:p>
            <a:r>
              <a:rPr lang="ar-SA" b="1" dirty="0" smtClean="0">
                <a:solidFill>
                  <a:schemeClr val="accent2">
                    <a:lumMod val="75000"/>
                  </a:schemeClr>
                </a:solidFill>
              </a:rPr>
              <a:t>يتبع</a:t>
            </a:r>
            <a:endParaRPr lang="en-US" b="1" dirty="0">
              <a:solidFill>
                <a:schemeClr val="accent2">
                  <a:lumMod val="75000"/>
                </a:schemeClr>
              </a:solidFill>
            </a:endParaRPr>
          </a:p>
        </p:txBody>
      </p:sp>
      <p:sp>
        <p:nvSpPr>
          <p:cNvPr id="6" name="Content Placeholder 2"/>
          <p:cNvSpPr>
            <a:spLocks noGrp="1"/>
          </p:cNvSpPr>
          <p:nvPr>
            <p:ph idx="1"/>
          </p:nvPr>
        </p:nvSpPr>
        <p:spPr>
          <a:xfrm>
            <a:off x="-32" y="590314"/>
            <a:ext cx="9286908" cy="6696338"/>
          </a:xfrm>
        </p:spPr>
        <p:txBody>
          <a:bodyPr>
            <a:normAutofit fontScale="77500" lnSpcReduction="20000"/>
          </a:bodyPr>
          <a:lstStyle/>
          <a:p>
            <a:pPr algn="just" rtl="1">
              <a:lnSpc>
                <a:spcPct val="120000"/>
              </a:lnSpc>
            </a:pPr>
            <a:r>
              <a:rPr lang="ar-SA" b="1" dirty="0" smtClean="0">
                <a:solidFill>
                  <a:schemeClr val="accent3">
                    <a:lumMod val="75000"/>
                  </a:schemeClr>
                </a:solidFill>
              </a:rPr>
              <a:t>فان لم يوجد اتفاق فيتم العودة الى القواعد العامة وهي تختلف باختلاف محل الالتزام: </a:t>
            </a:r>
          </a:p>
          <a:p>
            <a:pPr algn="just" rtl="1">
              <a:lnSpc>
                <a:spcPct val="120000"/>
              </a:lnSpc>
            </a:pPr>
            <a:r>
              <a:rPr lang="ar-SA" dirty="0" smtClean="0"/>
              <a:t>ان كان </a:t>
            </a:r>
            <a:r>
              <a:rPr lang="ar-SA" b="1" dirty="0" smtClean="0"/>
              <a:t>شيء معين بالذات </a:t>
            </a:r>
            <a:r>
              <a:rPr lang="ar-SA" dirty="0" smtClean="0"/>
              <a:t>كعقار او سيارة وجب تسليمه في المكان الذي كان موجود فيه وقت نشوء الالتزام </a:t>
            </a:r>
          </a:p>
          <a:p>
            <a:pPr algn="just" rtl="1">
              <a:lnSpc>
                <a:spcPct val="120000"/>
              </a:lnSpc>
            </a:pPr>
            <a:r>
              <a:rPr lang="ar-SA" dirty="0" smtClean="0"/>
              <a:t>اما </a:t>
            </a:r>
            <a:r>
              <a:rPr lang="ar-SA" b="1" dirty="0" smtClean="0"/>
              <a:t>الالتزامات الاخرى </a:t>
            </a:r>
            <a:r>
              <a:rPr lang="ar-SA" dirty="0" smtClean="0"/>
              <a:t>(الالتزام بعمل + الالتزام بالامتناع عن عمل + شيء معين بنوعه كالحبوب) فيكون الوفاء في المكان الذي يوجد فيه موطن المدين وقت الوفاء او مكان مركز اعمال المدين. </a:t>
            </a:r>
          </a:p>
          <a:p>
            <a:pPr algn="just" rtl="1">
              <a:lnSpc>
                <a:spcPct val="120000"/>
              </a:lnSpc>
            </a:pPr>
            <a:r>
              <a:rPr lang="ar-SA" b="1" dirty="0" smtClean="0">
                <a:solidFill>
                  <a:schemeClr val="accent3">
                    <a:lumMod val="75000"/>
                  </a:schemeClr>
                </a:solidFill>
              </a:rPr>
              <a:t>وهذا الاختلاف متماشياً مع القاعدة القانونية (الدين مطلوب وليس محمول).</a:t>
            </a:r>
          </a:p>
          <a:p>
            <a:pPr algn="just" rtl="1">
              <a:lnSpc>
                <a:spcPct val="120000"/>
              </a:lnSpc>
            </a:pPr>
            <a:r>
              <a:rPr lang="ar-SA" dirty="0" smtClean="0"/>
              <a:t>بالنسبة </a:t>
            </a:r>
            <a:r>
              <a:rPr lang="ar-SA" b="1" dirty="0" smtClean="0">
                <a:solidFill>
                  <a:schemeClr val="accent3">
                    <a:lumMod val="75000"/>
                  </a:schemeClr>
                </a:solidFill>
              </a:rPr>
              <a:t>لتبعات الهلاك </a:t>
            </a:r>
            <a:r>
              <a:rPr lang="ar-SA" dirty="0" smtClean="0"/>
              <a:t>فان المعيار القانوني المطبق هو </a:t>
            </a:r>
            <a:r>
              <a:rPr lang="ar-SA" b="1" dirty="0" smtClean="0"/>
              <a:t>تبعية الرسول المكلف بالنقل</a:t>
            </a:r>
            <a:r>
              <a:rPr lang="ar-SA" dirty="0" smtClean="0"/>
              <a:t>. فان كان الرسول يتبع للمدين وهلك الشيء محل الالتزام كانت تبعات هلاكه على المدين. اما اذا هلك الشيء بيد رسول الدائن فتبعة هلاك الشيء على الدائن وتبرأ ذمة المدين من الدين.</a:t>
            </a:r>
            <a:endParaRPr lang="ar-SA" b="1" dirty="0" smtClean="0">
              <a:solidFill>
                <a:srgbClr val="C00000"/>
              </a:solidFill>
            </a:endParaRPr>
          </a:p>
          <a:p>
            <a:pPr algn="just" rtl="1">
              <a:lnSpc>
                <a:spcPct val="120000"/>
              </a:lnSpc>
            </a:pPr>
            <a:r>
              <a:rPr lang="ar-SA" b="1" dirty="0" smtClean="0">
                <a:solidFill>
                  <a:schemeClr val="accent6">
                    <a:lumMod val="75000"/>
                  </a:schemeClr>
                </a:solidFill>
              </a:rPr>
              <a:t>أ- نفقات الوفاء: </a:t>
            </a:r>
          </a:p>
          <a:p>
            <a:pPr algn="just" rtl="1">
              <a:lnSpc>
                <a:spcPct val="120000"/>
              </a:lnSpc>
            </a:pPr>
            <a:r>
              <a:rPr lang="ar-SA" dirty="0" smtClean="0"/>
              <a:t>الاصل بان تكون على المدين الا ان وجد قانون او اتفاق بخلاف ذلك فهي ليست من النظام العام.</a:t>
            </a:r>
          </a:p>
          <a:p>
            <a:pPr algn="just" rtl="1">
              <a:lnSpc>
                <a:spcPct val="120000"/>
              </a:lnSpc>
            </a:pPr>
            <a:r>
              <a:rPr lang="ar-SA" b="1" dirty="0" smtClean="0"/>
              <a:t>مثل</a:t>
            </a:r>
            <a:r>
              <a:rPr lang="ar-SA" dirty="0" smtClean="0"/>
              <a:t> نفقات افراز الشيء المبيع المعين بالنوع تمهيداً لتسليمه للمشتري بالمقاس او الوزن او الكيل.</a:t>
            </a:r>
          </a:p>
          <a:p>
            <a:pPr algn="just" rtl="1">
              <a:lnSpc>
                <a:spcPct val="120000"/>
              </a:lnSpc>
            </a:pPr>
            <a:r>
              <a:rPr lang="ar-SA" dirty="0" smtClean="0"/>
              <a:t>ونفقات اعداد الشيء المبيع للتسليم كالحزم والتغليف. ونفقات شحن البضاعة الى مكان التسليم.</a:t>
            </a:r>
          </a:p>
          <a:p>
            <a:pPr algn="just" rtl="1">
              <a:lnSpc>
                <a:spcPct val="120000"/>
              </a:lnSpc>
            </a:pPr>
            <a:r>
              <a:rPr lang="ar-SA" dirty="0" smtClean="0"/>
              <a:t>ونفقات ارسال الدين الى الدائن ونفقات نقل الملكية والتحويل من حساب المدين الى حساب الدائن.</a:t>
            </a:r>
          </a:p>
          <a:p>
            <a:pPr algn="just" rtl="1">
              <a:lnSpc>
                <a:spcPct val="120000"/>
              </a:lnSpc>
            </a:pPr>
            <a:r>
              <a:rPr lang="ar-SA" b="1" dirty="0" smtClean="0">
                <a:solidFill>
                  <a:schemeClr val="accent6">
                    <a:lumMod val="75000"/>
                  </a:schemeClr>
                </a:solidFill>
              </a:rPr>
              <a:t>ب- اثبات الوفاء: </a:t>
            </a:r>
          </a:p>
          <a:p>
            <a:pPr algn="just" rtl="1">
              <a:lnSpc>
                <a:spcPct val="120000"/>
              </a:lnSpc>
            </a:pPr>
            <a:r>
              <a:rPr lang="ar-SA" dirty="0" smtClean="0"/>
              <a:t>ان عبء اثبات الوفاء بوصفه تصرف قانوني يقع على عاتق المدين وفقاً للقواعد العامة للاثبات بالطرق النظامية والشرعية. </a:t>
            </a:r>
          </a:p>
          <a:p>
            <a:pPr algn="just" rtl="1">
              <a:lnSpc>
                <a:spcPct val="120000"/>
              </a:lnSpc>
              <a:buNone/>
            </a:pPr>
            <a:endParaRPr lang="ar-SA" dirty="0" smtClean="0"/>
          </a:p>
          <a:p>
            <a:pPr algn="just" rtl="1">
              <a:lnSpc>
                <a:spcPct val="120000"/>
              </a:lnSpc>
            </a:pPr>
            <a:endParaRPr lang="ar-SA" dirty="0" smtClean="0"/>
          </a:p>
          <a:p>
            <a:pPr algn="just" rtl="1">
              <a:lnSpc>
                <a:spcPct val="120000"/>
              </a:lnSpc>
            </a:pPr>
            <a:endParaRPr lang="ar-SA" b="1" dirty="0" smtClean="0">
              <a:solidFill>
                <a:srgbClr val="C00000"/>
              </a:solidFill>
            </a:endParaRP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sz="400"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32" y="928670"/>
            <a:ext cx="9286908" cy="6482024"/>
          </a:xfrm>
        </p:spPr>
        <p:txBody>
          <a:bodyPr>
            <a:normAutofit fontScale="77500" lnSpcReduction="20000"/>
          </a:bodyPr>
          <a:lstStyle/>
          <a:p>
            <a:pPr algn="just" rtl="1">
              <a:lnSpc>
                <a:spcPct val="120000"/>
              </a:lnSpc>
              <a:buFont typeface="Wingdings" pitchFamily="2" charset="2"/>
              <a:buChar char="ü"/>
            </a:pPr>
            <a:r>
              <a:rPr lang="ar-SA" sz="2600" dirty="0" smtClean="0"/>
              <a:t>مثل الكتابة في بعض الانظمة العربية المقارنة ان وصلت لنصاب معين اما في السعودية فلا يوجد حد يجب حين بلوغه كتابة الالتزام.</a:t>
            </a:r>
          </a:p>
          <a:p>
            <a:pPr algn="just" rtl="1">
              <a:lnSpc>
                <a:spcPct val="120000"/>
              </a:lnSpc>
              <a:buFont typeface="Wingdings" pitchFamily="2" charset="2"/>
              <a:buChar char="ü"/>
            </a:pPr>
            <a:r>
              <a:rPr lang="ar-SA" sz="2600" dirty="0" smtClean="0"/>
              <a:t>بكتابة مخالصة مؤرخة وموقعة من الدائن توضح سداد الدين وتعتبر المخالصة بحكم السندالكتابي مع التاشيرعلى سند الدين بحصول على هذا الوفاء ولو كان جزئياً.</a:t>
            </a:r>
          </a:p>
          <a:p>
            <a:pPr algn="just" rtl="1">
              <a:lnSpc>
                <a:spcPct val="120000"/>
              </a:lnSpc>
              <a:buFont typeface="Wingdings" pitchFamily="2" charset="2"/>
              <a:buChar char="ü"/>
            </a:pPr>
            <a:r>
              <a:rPr lang="ar-SA" sz="2600" dirty="0" smtClean="0"/>
              <a:t>بشهادة الشهود او بالقرائن او اليمين الحاسمة.</a:t>
            </a:r>
          </a:p>
          <a:p>
            <a:pPr algn="just" rtl="1">
              <a:lnSpc>
                <a:spcPct val="120000"/>
              </a:lnSpc>
              <a:buFont typeface="Wingdings" pitchFamily="2" charset="2"/>
              <a:buChar char="ü"/>
            </a:pPr>
            <a:r>
              <a:rPr lang="ar-SA" sz="2600" dirty="0" smtClean="0"/>
              <a:t>ان كانت من المعاملات الالكترونية يجوز اثبات الوفاء بالايميل او بالتوقيع الالكتروني للدائن بشرط التاكد من هوية الشخص الذي اصدره  لكي يضمن سلامته من الغش والتزوير.</a:t>
            </a:r>
          </a:p>
          <a:p>
            <a:pPr algn="just" rtl="1">
              <a:lnSpc>
                <a:spcPct val="120000"/>
              </a:lnSpc>
            </a:pPr>
            <a:endParaRPr lang="ar-SA" sz="600" b="1" dirty="0" smtClean="0"/>
          </a:p>
          <a:p>
            <a:pPr algn="just" rtl="1">
              <a:lnSpc>
                <a:spcPct val="120000"/>
              </a:lnSpc>
            </a:pPr>
            <a:r>
              <a:rPr lang="ar-SA" sz="2600" b="1" dirty="0" smtClean="0"/>
              <a:t>يترتب على الوفاء انقضاء الالتزام بصفة نهائية</a:t>
            </a:r>
            <a:r>
              <a:rPr lang="ar-SA" sz="2600" dirty="0" smtClean="0"/>
              <a:t>. ويستوي ان يكون المدين او غيره مما يؤدي الى براءه ذمة المدين في مواجهة الدائن الموفى له. او من له الصفة في استيفاء الدين لكن ذمته ترتبط بدين آخر وهو حق الغير الذي وفى للدائن، فانه لهذا الغير الحلول محل الدائن في الرجوع على المدين بقدر ما دفع طالما كان غير متبرع للمدين بما وفاه</a:t>
            </a:r>
            <a:r>
              <a:rPr lang="ar-SA" dirty="0" smtClean="0"/>
              <a:t>. </a:t>
            </a:r>
          </a:p>
          <a:p>
            <a:pPr algn="just" rtl="1">
              <a:lnSpc>
                <a:spcPct val="120000"/>
              </a:lnSpc>
            </a:pPr>
            <a:r>
              <a:rPr lang="ar-SA" b="1" dirty="0" smtClean="0">
                <a:solidFill>
                  <a:srgbClr val="C00000"/>
                </a:solidFill>
              </a:rPr>
              <a:t>أولاً: رجوع الموفي على المدين:</a:t>
            </a:r>
          </a:p>
          <a:p>
            <a:pPr algn="just" rtl="1">
              <a:lnSpc>
                <a:spcPct val="120000"/>
              </a:lnSpc>
            </a:pPr>
            <a:r>
              <a:rPr lang="ar-SA" b="1" dirty="0" smtClean="0"/>
              <a:t>يجوز للغير الذي وفى للدائن أيضاً الرجوع على المدين بدعوى الحلول بمقدار ما اوفى </a:t>
            </a:r>
            <a:r>
              <a:rPr lang="ar-SA" dirty="0" smtClean="0"/>
              <a:t>حيث يحل محل الدائن الذي استوفى حقه وبنفس الحق القديم وليس بحق جديد فيحل محله في كافة حقوقه ودفوعه وتأميناته الشخصية او العينية التي كانت ضامنة للدين الذي وفاه فيحصل على الحماية القانونية. </a:t>
            </a:r>
          </a:p>
          <a:p>
            <a:pPr algn="just" rtl="1">
              <a:lnSpc>
                <a:spcPct val="120000"/>
              </a:lnSpc>
            </a:pPr>
            <a:r>
              <a:rPr lang="ar-SA" b="1" dirty="0" smtClean="0"/>
              <a:t>اما ان تم الوفاء دون امر المدين </a:t>
            </a:r>
            <a:r>
              <a:rPr lang="ar-SA" dirty="0" smtClean="0"/>
              <a:t>فليس للموفي حق الرجوع على المدين بما دفعه لأنه في هذه الحالة يعتبر متبرعا.</a:t>
            </a:r>
          </a:p>
          <a:p>
            <a:pPr algn="just" rtl="1">
              <a:lnSpc>
                <a:spcPct val="120000"/>
              </a:lnSpc>
              <a:buFont typeface="Wingdings" pitchFamily="2" charset="2"/>
              <a:buChar char="ü"/>
            </a:pPr>
            <a:endParaRPr lang="ar-SA" dirty="0" smtClean="0"/>
          </a:p>
          <a:p>
            <a:pPr algn="just" rtl="1">
              <a:lnSpc>
                <a:spcPct val="120000"/>
              </a:lnSpc>
              <a:buNone/>
            </a:pPr>
            <a:endParaRPr lang="ar-SA" dirty="0" smtClean="0"/>
          </a:p>
          <a:p>
            <a:pPr algn="just" rtl="1">
              <a:lnSpc>
                <a:spcPct val="120000"/>
              </a:lnSpc>
            </a:pPr>
            <a:endParaRPr lang="ar-SA" dirty="0" smtClean="0"/>
          </a:p>
          <a:p>
            <a:pPr algn="just" rtl="1">
              <a:lnSpc>
                <a:spcPct val="120000"/>
              </a:lnSpc>
            </a:pPr>
            <a:endParaRPr lang="ar-SA" b="1" dirty="0" smtClean="0">
              <a:solidFill>
                <a:srgbClr val="C00000"/>
              </a:solidFill>
            </a:endParaRP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sz="400"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
        <p:nvSpPr>
          <p:cNvPr id="4" name="Title 1"/>
          <p:cNvSpPr txBox="1">
            <a:spLocks/>
          </p:cNvSpPr>
          <p:nvPr/>
        </p:nvSpPr>
        <p:spPr>
          <a:xfrm>
            <a:off x="0" y="116632"/>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ar-SA" sz="4000" b="1" i="0" u="none" strike="noStrike" kern="1200" cap="none" spc="0" normalizeH="0" baseline="0" noProof="0" dirty="0" smtClean="0">
                <a:ln>
                  <a:noFill/>
                </a:ln>
                <a:solidFill>
                  <a:schemeClr val="accent2">
                    <a:lumMod val="75000"/>
                  </a:schemeClr>
                </a:solidFill>
                <a:effectLst/>
                <a:uLnTx/>
                <a:uFillTx/>
                <a:latin typeface="+mj-lt"/>
                <a:ea typeface="+mj-ea"/>
                <a:cs typeface="+mj-cs"/>
              </a:rPr>
              <a:t>المطلب الثاني: الوفاء مع الحلول</a:t>
            </a:r>
            <a:endParaRPr kumimoji="0" lang="en-US" sz="4000" b="1"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7622"/>
            <a:ext cx="8229600" cy="1066800"/>
          </a:xfrm>
        </p:spPr>
        <p:txBody>
          <a:bodyPr/>
          <a:lstStyle/>
          <a:p>
            <a:r>
              <a:rPr lang="ar-SA" b="1" dirty="0" smtClean="0">
                <a:solidFill>
                  <a:schemeClr val="accent2">
                    <a:lumMod val="75000"/>
                  </a:schemeClr>
                </a:solidFill>
              </a:rPr>
              <a:t>المطلب الثاني: الوفاء مع الحلول</a:t>
            </a:r>
            <a:endParaRPr lang="en-US" b="1" dirty="0">
              <a:solidFill>
                <a:schemeClr val="accent2">
                  <a:lumMod val="75000"/>
                </a:schemeClr>
              </a:solidFill>
            </a:endParaRPr>
          </a:p>
        </p:txBody>
      </p:sp>
      <p:sp>
        <p:nvSpPr>
          <p:cNvPr id="6" name="Content Placeholder 2"/>
          <p:cNvSpPr>
            <a:spLocks noGrp="1"/>
          </p:cNvSpPr>
          <p:nvPr>
            <p:ph idx="1"/>
          </p:nvPr>
        </p:nvSpPr>
        <p:spPr>
          <a:xfrm>
            <a:off x="-32" y="1142984"/>
            <a:ext cx="9286908" cy="5715040"/>
          </a:xfrm>
        </p:spPr>
        <p:txBody>
          <a:bodyPr>
            <a:normAutofit fontScale="85000" lnSpcReduction="10000"/>
          </a:bodyPr>
          <a:lstStyle/>
          <a:p>
            <a:pPr algn="just" rtl="1">
              <a:lnSpc>
                <a:spcPct val="120000"/>
              </a:lnSpc>
            </a:pPr>
            <a:r>
              <a:rPr lang="ar-SA" b="1" dirty="0" smtClean="0">
                <a:solidFill>
                  <a:srgbClr val="C00000"/>
                </a:solidFill>
              </a:rPr>
              <a:t>ثانياً: حالات الوفاء مع الحلول:</a:t>
            </a:r>
          </a:p>
          <a:p>
            <a:pPr algn="just" rtl="1">
              <a:lnSpc>
                <a:spcPct val="120000"/>
              </a:lnSpc>
            </a:pPr>
            <a:r>
              <a:rPr lang="ar-SA" dirty="0" smtClean="0"/>
              <a:t>لا يقع الحلول الا بنص القانون وهو (الحلول القانوني) واما بالاتفاق وهو (الحلول الاتفاقي).</a:t>
            </a:r>
          </a:p>
          <a:p>
            <a:pPr algn="just" rtl="1">
              <a:lnSpc>
                <a:spcPct val="120000"/>
              </a:lnSpc>
            </a:pPr>
            <a:r>
              <a:rPr lang="ar-SA" b="1" dirty="0" smtClean="0">
                <a:solidFill>
                  <a:schemeClr val="accent2">
                    <a:lumMod val="75000"/>
                  </a:schemeClr>
                </a:solidFill>
              </a:rPr>
              <a:t>أ- الحلول القانوني وهي كالآتي: </a:t>
            </a:r>
          </a:p>
          <a:p>
            <a:pPr algn="just" rtl="1">
              <a:lnSpc>
                <a:spcPct val="120000"/>
              </a:lnSpc>
            </a:pPr>
            <a:r>
              <a:rPr lang="ar-SA" dirty="0" smtClean="0"/>
              <a:t>اذا كان الموفي ملزما بالدين مع المدين او عنه كما لو كان احد </a:t>
            </a:r>
            <a:r>
              <a:rPr lang="ar-SA" b="1" dirty="0" smtClean="0"/>
              <a:t>المدينين المتضامنين. </a:t>
            </a:r>
          </a:p>
          <a:p>
            <a:pPr algn="just" rtl="1">
              <a:lnSpc>
                <a:spcPct val="120000"/>
              </a:lnSpc>
            </a:pPr>
            <a:r>
              <a:rPr lang="ar-SA" dirty="0" smtClean="0"/>
              <a:t>وجود نص قانوني يقرر الحلول مثل حلول </a:t>
            </a:r>
            <a:r>
              <a:rPr lang="ar-SA" b="1" dirty="0" smtClean="0"/>
              <a:t>المؤمن محل المؤمن له </a:t>
            </a:r>
            <a:r>
              <a:rPr lang="ar-SA" dirty="0" smtClean="0"/>
              <a:t>بما دفعه من ضمان عن ضرر.</a:t>
            </a:r>
          </a:p>
          <a:p>
            <a:pPr algn="just" rtl="1">
              <a:lnSpc>
                <a:spcPct val="120000"/>
              </a:lnSpc>
            </a:pPr>
            <a:r>
              <a:rPr lang="ar-SA" b="1" dirty="0" smtClean="0">
                <a:solidFill>
                  <a:schemeClr val="accent2">
                    <a:lumMod val="75000"/>
                  </a:schemeClr>
                </a:solidFill>
              </a:rPr>
              <a:t>ب- الحلول الاتفاقي:</a:t>
            </a:r>
          </a:p>
          <a:p>
            <a:pPr algn="just" rtl="1">
              <a:lnSpc>
                <a:spcPct val="120000"/>
              </a:lnSpc>
            </a:pPr>
            <a:r>
              <a:rPr lang="ar-SA" dirty="0" smtClean="0"/>
              <a:t>اما باتفاق الموفي مع الدائن على ان يكون بناء على ورقة رسمية </a:t>
            </a:r>
          </a:p>
          <a:p>
            <a:pPr algn="just" rtl="1">
              <a:lnSpc>
                <a:spcPct val="120000"/>
              </a:lnSpc>
            </a:pPr>
            <a:r>
              <a:rPr lang="ar-SA" dirty="0" smtClean="0"/>
              <a:t>او باتفاق الموفي مع المدين فانه يشترط لوقوعه ان </a:t>
            </a:r>
            <a:r>
              <a:rPr lang="ar-SA" b="1" dirty="0" smtClean="0"/>
              <a:t>يبرم المدين قرضا مع الغير </a:t>
            </a:r>
            <a:r>
              <a:rPr lang="ar-SA" dirty="0" smtClean="0"/>
              <a:t>بقصد الحصول على المال اللازم للوفاء بحق الدائن وان يذكر الدائن في المخالصة التي يقر فيها باستيفاء حقه ان الوفاء كان بالمال موضوع </a:t>
            </a:r>
            <a:r>
              <a:rPr lang="ar-SA" dirty="0" err="1" smtClean="0"/>
              <a:t>القرض.</a:t>
            </a:r>
            <a:r>
              <a:rPr lang="ar-SA" dirty="0" smtClean="0"/>
              <a:t>  </a:t>
            </a:r>
          </a:p>
          <a:p>
            <a:pPr algn="just" rtl="1">
              <a:lnSpc>
                <a:spcPct val="120000"/>
              </a:lnSpc>
            </a:pPr>
            <a:r>
              <a:rPr lang="ar-SA" dirty="0" smtClean="0"/>
              <a:t>وهذا يقتضي ان يكون القرض قبل الوفاء وان يكون كلا من عقد القرض ولسند المخالصة تاريخ ثابت سابق على نشأة حق الغير حتى يمكن الاحتجاج بها. </a:t>
            </a:r>
          </a:p>
          <a:p>
            <a:pPr algn="just" rtl="1">
              <a:lnSpc>
                <a:spcPct val="120000"/>
              </a:lnSpc>
            </a:pPr>
            <a:endParaRPr lang="ar-SA" dirty="0" smtClean="0"/>
          </a:p>
          <a:p>
            <a:pPr algn="just" rtl="1">
              <a:lnSpc>
                <a:spcPct val="120000"/>
              </a:lnSpc>
            </a:pPr>
            <a:endParaRPr lang="ar-SA" dirty="0" smtClean="0"/>
          </a:p>
          <a:p>
            <a:pPr algn="just" rtl="1">
              <a:lnSpc>
                <a:spcPct val="120000"/>
              </a:lnSpc>
            </a:pPr>
            <a:endParaRPr lang="ar-SA" sz="400"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7622"/>
            <a:ext cx="8229600" cy="1066800"/>
          </a:xfrm>
        </p:spPr>
        <p:txBody>
          <a:bodyPr/>
          <a:lstStyle/>
          <a:p>
            <a:r>
              <a:rPr lang="ar-SA" b="1" dirty="0" smtClean="0">
                <a:solidFill>
                  <a:schemeClr val="accent2">
                    <a:lumMod val="75000"/>
                  </a:schemeClr>
                </a:solidFill>
              </a:rPr>
              <a:t>المطلب الثاني: الوفاء مع الحلول</a:t>
            </a:r>
            <a:endParaRPr lang="en-US" b="1" dirty="0">
              <a:solidFill>
                <a:schemeClr val="accent2">
                  <a:lumMod val="75000"/>
                </a:schemeClr>
              </a:solidFill>
            </a:endParaRPr>
          </a:p>
        </p:txBody>
      </p:sp>
      <p:sp>
        <p:nvSpPr>
          <p:cNvPr id="6" name="Content Placeholder 2"/>
          <p:cNvSpPr>
            <a:spLocks noGrp="1"/>
          </p:cNvSpPr>
          <p:nvPr>
            <p:ph idx="1"/>
          </p:nvPr>
        </p:nvSpPr>
        <p:spPr>
          <a:xfrm>
            <a:off x="-32" y="857232"/>
            <a:ext cx="9286908" cy="6143668"/>
          </a:xfrm>
        </p:spPr>
        <p:txBody>
          <a:bodyPr>
            <a:normAutofit fontScale="85000" lnSpcReduction="10000"/>
          </a:bodyPr>
          <a:lstStyle/>
          <a:p>
            <a:pPr algn="just" rtl="1">
              <a:lnSpc>
                <a:spcPct val="120000"/>
              </a:lnSpc>
            </a:pPr>
            <a:r>
              <a:rPr lang="ar-SA" b="1" dirty="0" smtClean="0">
                <a:solidFill>
                  <a:srgbClr val="C00000"/>
                </a:solidFill>
              </a:rPr>
              <a:t>ثالثاً: آثار الوفاء مع الحلول:</a:t>
            </a:r>
          </a:p>
          <a:p>
            <a:pPr algn="just" rtl="1">
              <a:lnSpc>
                <a:spcPct val="120000"/>
              </a:lnSpc>
            </a:pPr>
            <a:r>
              <a:rPr lang="ar-SA" dirty="0" smtClean="0"/>
              <a:t>يترتب على الوفاء مع الحلول ايا كانت صورته حلول الموفي محل الدائن في نفس الحق الذي كان له فانه يحل محله في الرجوع على المدين بمقدار ما اوفى. بمعنى ان الموفي ينتقل اليه الحق بتوابعه وفوائده وتأميناته والضمانات القانونية المقررة للوفاء به سواء كانت شخصية (كالكفالة او التضامن مع مدين آخر) او عينية ( كرهن او امتياز). </a:t>
            </a:r>
          </a:p>
          <a:p>
            <a:pPr algn="just" rtl="1">
              <a:lnSpc>
                <a:spcPct val="120000"/>
              </a:lnSpc>
            </a:pPr>
            <a:r>
              <a:rPr lang="ar-SA" b="1" dirty="0" smtClean="0"/>
              <a:t>ويترتب عليه، ان فكرة الوفاء مع الحلول ذات شقين هما: </a:t>
            </a:r>
          </a:p>
          <a:p>
            <a:pPr algn="just" rtl="1">
              <a:lnSpc>
                <a:spcPct val="120000"/>
              </a:lnSpc>
            </a:pPr>
            <a:r>
              <a:rPr lang="ar-SA" dirty="0" smtClean="0"/>
              <a:t>1- وفاء بالنسبة للدائن الاصلي.</a:t>
            </a:r>
          </a:p>
          <a:p>
            <a:pPr algn="just" rtl="1">
              <a:lnSpc>
                <a:spcPct val="120000"/>
              </a:lnSpc>
            </a:pPr>
            <a:r>
              <a:rPr lang="ar-SA" dirty="0" smtClean="0"/>
              <a:t>2- انتقال الحق الى الموفي (الدائن الجديد).</a:t>
            </a:r>
          </a:p>
          <a:p>
            <a:pPr algn="just" rtl="1">
              <a:lnSpc>
                <a:spcPct val="120000"/>
              </a:lnSpc>
            </a:pPr>
            <a:r>
              <a:rPr lang="ar-SA" dirty="0" smtClean="0"/>
              <a:t>ويشترط ان يكون الوفاء صحيح لان الحلول يترتب على الوفاء الصحيح فان كان باطل فلا يرتب حلول</a:t>
            </a:r>
          </a:p>
          <a:p>
            <a:pPr algn="just" rtl="1">
              <a:lnSpc>
                <a:spcPct val="120000"/>
              </a:lnSpc>
            </a:pPr>
            <a:r>
              <a:rPr lang="ar-SA" b="1" dirty="0" smtClean="0">
                <a:solidFill>
                  <a:srgbClr val="C00000"/>
                </a:solidFill>
              </a:rPr>
              <a:t>رابعاً: الحلول الجزئي:</a:t>
            </a:r>
          </a:p>
          <a:p>
            <a:pPr algn="just" rtl="1">
              <a:lnSpc>
                <a:spcPct val="120000"/>
              </a:lnSpc>
            </a:pPr>
            <a:r>
              <a:rPr lang="ar-SA" dirty="0" smtClean="0"/>
              <a:t>ان حلول الموفي محل الدائن يقتصر على قدر ما وفاه له فان كان الوفاء جزئي فينحصر الحلول في حدود الجزء هذا فقط. مثل لو تنازل الدائن عن جزء من الدين فلا يجوز للموفي ان يرجع على المدين بالدين كله.</a:t>
            </a: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7622"/>
            <a:ext cx="8229600" cy="1066800"/>
          </a:xfrm>
        </p:spPr>
        <p:txBody>
          <a:bodyPr>
            <a:normAutofit/>
          </a:bodyPr>
          <a:lstStyle/>
          <a:p>
            <a:r>
              <a:rPr lang="ar-SA" sz="3200" b="1" dirty="0" smtClean="0">
                <a:solidFill>
                  <a:schemeClr val="accent2">
                    <a:lumMod val="75000"/>
                  </a:schemeClr>
                </a:solidFill>
              </a:rPr>
              <a:t>المبحث الثاني: التنفيذ العيني الجبري</a:t>
            </a:r>
            <a:endParaRPr lang="en-US" sz="3200" b="1" dirty="0">
              <a:solidFill>
                <a:schemeClr val="accent2">
                  <a:lumMod val="75000"/>
                </a:schemeClr>
              </a:solidFill>
            </a:endParaRPr>
          </a:p>
        </p:txBody>
      </p:sp>
      <p:sp>
        <p:nvSpPr>
          <p:cNvPr id="6" name="Content Placeholder 2"/>
          <p:cNvSpPr>
            <a:spLocks noGrp="1"/>
          </p:cNvSpPr>
          <p:nvPr>
            <p:ph idx="1"/>
          </p:nvPr>
        </p:nvSpPr>
        <p:spPr>
          <a:xfrm>
            <a:off x="-32" y="928670"/>
            <a:ext cx="9286908" cy="7143800"/>
          </a:xfrm>
        </p:spPr>
        <p:txBody>
          <a:bodyPr>
            <a:normAutofit fontScale="77500" lnSpcReduction="20000"/>
          </a:bodyPr>
          <a:lstStyle/>
          <a:p>
            <a:pPr algn="just" rtl="1">
              <a:lnSpc>
                <a:spcPct val="120000"/>
              </a:lnSpc>
            </a:pPr>
            <a:r>
              <a:rPr lang="ar-SA" dirty="0" smtClean="0"/>
              <a:t>هو عبارة عن مجموعة الاجراءات الجبرية التي تتخذ في مواجهة المدين لدفعه واكراهه على الوفاء بالتزامه في حال عدم قيامه بالتنفيذ باختياره.</a:t>
            </a:r>
          </a:p>
          <a:p>
            <a:pPr algn="just" rtl="1">
              <a:lnSpc>
                <a:spcPct val="120000"/>
              </a:lnSpc>
            </a:pPr>
            <a:r>
              <a:rPr lang="ar-SA" dirty="0" smtClean="0"/>
              <a:t>يرد التنفيذ الجبري على مال المدين لا شخصه ويتم بواسطة السلطة العامة بشرط ان يكون الحق محقق ومستقر في الذمة ومعين المقدار ومستحق الاداء وخالي من النزاع. فلا يجوز للدائن اخذ حقه بنفسه.</a:t>
            </a:r>
          </a:p>
          <a:p>
            <a:pPr algn="just" rtl="1">
              <a:lnSpc>
                <a:spcPct val="120000"/>
              </a:lnSpc>
            </a:pPr>
            <a:r>
              <a:rPr lang="ar-SA" b="1" dirty="0" smtClean="0">
                <a:solidFill>
                  <a:schemeClr val="accent4">
                    <a:lumMod val="75000"/>
                  </a:schemeClr>
                </a:solidFill>
              </a:rPr>
              <a:t>التنفيذ العيني في الفقه الاسلامي:</a:t>
            </a:r>
          </a:p>
          <a:p>
            <a:pPr algn="just" rtl="1">
              <a:lnSpc>
                <a:spcPct val="120000"/>
              </a:lnSpc>
            </a:pPr>
            <a:r>
              <a:rPr lang="ar-SA" dirty="0" smtClean="0"/>
              <a:t>قيام كل المتعاقدين باداء كل ما عليه من التزامات تعاقدية اداء كامل لا نقص فيه بحسن نية، وعليه فانه يجب الوفاء بعين الالتزام المحدد متى كان ممكناً فان تعذر الوفاء رجع الى الوفاء ببديل عن الالتزام الاصلي على الا يجبر الدائن على قبول البدل ويصير التنفيذ بمقابل (بالتعويض) لعدم الوفاء بالالتزام. </a:t>
            </a:r>
          </a:p>
          <a:p>
            <a:pPr algn="just" rtl="1">
              <a:lnSpc>
                <a:spcPct val="120000"/>
              </a:lnSpc>
            </a:pPr>
            <a:r>
              <a:rPr lang="ar-SA" dirty="0" smtClean="0"/>
              <a:t>من التطبيقات للتنفيذ العيني في الفقه التزام المغصوب (من اخذ مال غيره بغصب او سرقة او وديعه) برد ما اغتصبه ما دام هذا المغصوب قائماً فان استحال رده عيناً رد قيمته وفق مذهب الحنابلة.</a:t>
            </a:r>
          </a:p>
          <a:p>
            <a:pPr algn="just" rtl="1">
              <a:lnSpc>
                <a:spcPct val="120000"/>
              </a:lnSpc>
            </a:pPr>
            <a:r>
              <a:rPr lang="ar-SA" b="1" dirty="0" smtClean="0">
                <a:solidFill>
                  <a:srgbClr val="C00000"/>
                </a:solidFill>
              </a:rPr>
              <a:t>المطلب الاول: خصائص التنفيذ الجبري:</a:t>
            </a:r>
          </a:p>
          <a:p>
            <a:pPr algn="just" rtl="1">
              <a:lnSpc>
                <a:spcPct val="120000"/>
              </a:lnSpc>
            </a:pPr>
            <a:r>
              <a:rPr lang="ar-SA" dirty="0" smtClean="0"/>
              <a:t>يتميز بخصائص ثلاث فهو : 1- عام ، 2- مدني، 3- يقع على مال المدين لا جسمه.</a:t>
            </a:r>
          </a:p>
          <a:p>
            <a:pPr algn="just" rtl="1">
              <a:lnSpc>
                <a:spcPct val="120000"/>
              </a:lnSpc>
            </a:pPr>
            <a:r>
              <a:rPr lang="ar-SA" b="1" dirty="0" smtClean="0"/>
              <a:t>أولاً: التنفيذ الجبري هو تنفيذ عام: </a:t>
            </a:r>
          </a:p>
          <a:p>
            <a:pPr algn="just" rtl="1">
              <a:lnSpc>
                <a:spcPct val="120000"/>
              </a:lnSpc>
            </a:pPr>
            <a:r>
              <a:rPr lang="ar-SA" dirty="0" smtClean="0"/>
              <a:t>بمعنى الذي يملك الجبر هي السلطة العامة التي تنفذ الاجراءات الجبرية لان ضرورة اللجوء للسلطة العامة هي قاعدة من قواعد النظام العام لا يجوز مخالفتها، كالحجز على اموال المدين سواء ان كانت مؤجلة او معلقة على شرط او ما يكون للمدين في يد الغير  او الزامه بتسليم الشيء محل الالتزام.</a:t>
            </a: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70" y="147622"/>
            <a:ext cx="8229600" cy="1066800"/>
          </a:xfrm>
        </p:spPr>
        <p:txBody>
          <a:bodyPr>
            <a:normAutofit/>
          </a:bodyPr>
          <a:lstStyle/>
          <a:p>
            <a:r>
              <a:rPr lang="ar-SA" sz="3200" b="1" dirty="0" smtClean="0">
                <a:solidFill>
                  <a:schemeClr val="accent2">
                    <a:lumMod val="75000"/>
                  </a:schemeClr>
                </a:solidFill>
              </a:rPr>
              <a:t>يتبع  </a:t>
            </a:r>
            <a:endParaRPr lang="en-US" sz="3200" b="1" dirty="0">
              <a:solidFill>
                <a:schemeClr val="accent2">
                  <a:lumMod val="75000"/>
                </a:schemeClr>
              </a:solidFill>
            </a:endParaRPr>
          </a:p>
        </p:txBody>
      </p:sp>
      <p:sp>
        <p:nvSpPr>
          <p:cNvPr id="6" name="Content Placeholder 2"/>
          <p:cNvSpPr>
            <a:spLocks noGrp="1"/>
          </p:cNvSpPr>
          <p:nvPr>
            <p:ph idx="1"/>
          </p:nvPr>
        </p:nvSpPr>
        <p:spPr>
          <a:xfrm>
            <a:off x="0" y="714356"/>
            <a:ext cx="9286908" cy="6572296"/>
          </a:xfrm>
        </p:spPr>
        <p:txBody>
          <a:bodyPr>
            <a:normAutofit fontScale="77500" lnSpcReduction="20000"/>
          </a:bodyPr>
          <a:lstStyle/>
          <a:p>
            <a:pPr algn="just" rtl="1">
              <a:lnSpc>
                <a:spcPct val="120000"/>
              </a:lnSpc>
            </a:pPr>
            <a:r>
              <a:rPr lang="ar-SA" b="1" dirty="0" smtClean="0"/>
              <a:t>ثانياً: التنفيذ الجبري هو قهر مدني بحت: </a:t>
            </a:r>
          </a:p>
          <a:p>
            <a:pPr algn="just" rtl="1">
              <a:lnSpc>
                <a:spcPct val="120000"/>
              </a:lnSpc>
            </a:pPr>
            <a:r>
              <a:rPr lang="ar-SA" dirty="0" smtClean="0"/>
              <a:t>لان الاخلال بالالتزام لا ينشئ جريمة ولا يرتب جزائ جنائياً، محاولات حث المدين لتنفيذ التزامه محاولات مدنية فإن استحالت كان التعويض مقابل استحالة تنفيذ الالتزام لصالح الدائن.</a:t>
            </a:r>
            <a:endParaRPr lang="ar-SA" b="1" dirty="0" smtClean="0"/>
          </a:p>
          <a:p>
            <a:pPr algn="just" rtl="1">
              <a:lnSpc>
                <a:spcPct val="120000"/>
              </a:lnSpc>
            </a:pPr>
            <a:r>
              <a:rPr lang="ar-SA" b="1" dirty="0" smtClean="0"/>
              <a:t>ثالثاً: التنفيذ الجبري يقع على اموال المدين: </a:t>
            </a:r>
          </a:p>
          <a:p>
            <a:pPr algn="just" rtl="1">
              <a:lnSpc>
                <a:spcPct val="120000"/>
              </a:lnSpc>
            </a:pPr>
            <a:r>
              <a:rPr lang="ar-SA" dirty="0" smtClean="0"/>
              <a:t>في الانظمة الحديثة لم يعد التنفيذ يقع على جسد المدين بل امواله (عن طريق التعويض او الحجز التحفظي او حجز ما للمدين لدى الغير) كما كان الحال في الانظمة القديمه </a:t>
            </a:r>
          </a:p>
          <a:p>
            <a:pPr algn="just" rtl="1">
              <a:lnSpc>
                <a:spcPct val="120000"/>
              </a:lnSpc>
            </a:pPr>
            <a:r>
              <a:rPr lang="ar-SA" dirty="0" smtClean="0"/>
              <a:t>استثناءاً في حاله امتناع المدين عن تنفيذ الالتزام الصادر عنه حكم نهائي في دين مستقر في الذمة ومستحق الاداء لغير عذر الاعسار بوقف الممتنع لمدة لا تزيد عن 10 ايام.</a:t>
            </a:r>
          </a:p>
          <a:p>
            <a:pPr algn="just" rtl="1">
              <a:lnSpc>
                <a:spcPct val="120000"/>
              </a:lnSpc>
            </a:pPr>
            <a:r>
              <a:rPr lang="ar-SA" b="1" dirty="0" smtClean="0">
                <a:solidFill>
                  <a:srgbClr val="C00000"/>
                </a:solidFill>
              </a:rPr>
              <a:t>المطلب الثاني: شروط التنفيذ الجبري:</a:t>
            </a:r>
          </a:p>
          <a:p>
            <a:pPr algn="just" rtl="1">
              <a:lnSpc>
                <a:spcPct val="120000"/>
              </a:lnSpc>
            </a:pPr>
            <a:r>
              <a:rPr lang="ar-SA" dirty="0" smtClean="0"/>
              <a:t>1- ان يكون التنفيذ العيني ممكناً.</a:t>
            </a:r>
          </a:p>
          <a:p>
            <a:pPr algn="just" rtl="1">
              <a:lnSpc>
                <a:spcPct val="120000"/>
              </a:lnSpc>
            </a:pPr>
            <a:r>
              <a:rPr lang="ar-SA" dirty="0" smtClean="0"/>
              <a:t>2- الا يكون فيه ارهاق للمدين</a:t>
            </a:r>
          </a:p>
          <a:p>
            <a:pPr algn="just" rtl="1">
              <a:lnSpc>
                <a:spcPct val="120000"/>
              </a:lnSpc>
            </a:pPr>
            <a:r>
              <a:rPr lang="ar-SA" dirty="0" smtClean="0"/>
              <a:t>3- ان يطلبه الدائن بعد اعذار المدين</a:t>
            </a:r>
          </a:p>
          <a:p>
            <a:pPr algn="just" rtl="1">
              <a:lnSpc>
                <a:spcPct val="120000"/>
              </a:lnSpc>
            </a:pPr>
            <a:r>
              <a:rPr lang="ar-SA" b="1" dirty="0" smtClean="0"/>
              <a:t>اولا: ان يكون التنفيذ العيني ممكناً: </a:t>
            </a:r>
          </a:p>
          <a:p>
            <a:pPr algn="just" rtl="1">
              <a:lnSpc>
                <a:spcPct val="120000"/>
              </a:lnSpc>
            </a:pPr>
            <a:r>
              <a:rPr lang="ar-SA" dirty="0" smtClean="0"/>
              <a:t>بمعنى انه اذا صار الالتزام مستحيلا سواء كانت الاستحالة بفعل المدين او لسبب اجنبي وسواء كانت الاستحالة </a:t>
            </a:r>
            <a:r>
              <a:rPr lang="ar-SA" b="1" dirty="0" smtClean="0"/>
              <a:t>مادية</a:t>
            </a:r>
            <a:r>
              <a:rPr lang="ar-SA" dirty="0" smtClean="0"/>
              <a:t> (كهلاك الشيء بفعل الحريق او نزع الملكية للنفع العام) او استحالة </a:t>
            </a:r>
            <a:r>
              <a:rPr lang="ar-SA" b="1" dirty="0" smtClean="0"/>
              <a:t>قانونية</a:t>
            </a:r>
            <a:r>
              <a:rPr lang="ar-SA" dirty="0" smtClean="0"/>
              <a:t> (كمنع التعامل في الشيء محل العقد)، فان تحققت الاستحالة فانه يصبح حق الدائن المطالبة بالتعويض.</a:t>
            </a:r>
          </a:p>
          <a:p>
            <a:pPr algn="just" rtl="1">
              <a:lnSpc>
                <a:spcPct val="120000"/>
              </a:lnSpc>
              <a:buNone/>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2" y="71414"/>
            <a:ext cx="8229600" cy="1066800"/>
          </a:xfrm>
        </p:spPr>
        <p:txBody>
          <a:bodyPr>
            <a:normAutofit/>
          </a:bodyPr>
          <a:lstStyle/>
          <a:p>
            <a:r>
              <a:rPr lang="ar-SA" sz="3200" b="1" dirty="0" smtClean="0">
                <a:solidFill>
                  <a:schemeClr val="accent2">
                    <a:lumMod val="75000"/>
                  </a:schemeClr>
                </a:solidFill>
              </a:rPr>
              <a:t>يتبع</a:t>
            </a:r>
            <a:endParaRPr lang="en-US" sz="3200" b="1" dirty="0">
              <a:solidFill>
                <a:schemeClr val="accent2">
                  <a:lumMod val="75000"/>
                </a:schemeClr>
              </a:solidFill>
            </a:endParaRPr>
          </a:p>
        </p:txBody>
      </p:sp>
      <p:sp>
        <p:nvSpPr>
          <p:cNvPr id="6" name="Content Placeholder 2"/>
          <p:cNvSpPr>
            <a:spLocks noGrp="1"/>
          </p:cNvSpPr>
          <p:nvPr>
            <p:ph idx="1"/>
          </p:nvPr>
        </p:nvSpPr>
        <p:spPr>
          <a:xfrm>
            <a:off x="0" y="857256"/>
            <a:ext cx="9286908" cy="6143644"/>
          </a:xfrm>
        </p:spPr>
        <p:txBody>
          <a:bodyPr>
            <a:normAutofit fontScale="92500" lnSpcReduction="20000"/>
          </a:bodyPr>
          <a:lstStyle/>
          <a:p>
            <a:pPr algn="just" rtl="1">
              <a:lnSpc>
                <a:spcPct val="120000"/>
              </a:lnSpc>
            </a:pPr>
            <a:r>
              <a:rPr lang="ar-SA" b="1" dirty="0" smtClean="0"/>
              <a:t>ثانيا: الا يكون في التنفيذ العيني ارهاق للمدين: </a:t>
            </a:r>
          </a:p>
          <a:p>
            <a:pPr algn="just" rtl="1">
              <a:lnSpc>
                <a:spcPct val="120000"/>
              </a:lnSpc>
            </a:pPr>
            <a:r>
              <a:rPr lang="ar-SA" dirty="0" smtClean="0"/>
              <a:t>ولا نعني بالارهاق الاستحالة! ولكن الصعوبة الشديدة لتنفيذ عين ما التزم به المدين مما قد يلحق به خسارة شديدة وهي مسالة تترك للسلطة التقديرية. </a:t>
            </a:r>
          </a:p>
          <a:p>
            <a:pPr algn="just" rtl="1">
              <a:lnSpc>
                <a:spcPct val="120000"/>
              </a:lnSpc>
            </a:pPr>
            <a:r>
              <a:rPr lang="ar-SA" dirty="0" smtClean="0"/>
              <a:t>فان كان التنفيذ العيني مرهق للمدين ففي هذه الحالة يكون للمدين يقتصر على دفع تعويض نقدي ولا يسوغ للدائن ان يطالب بالتنفيذ العيني بل يقتصر حقه على التعويض. </a:t>
            </a:r>
          </a:p>
          <a:p>
            <a:pPr algn="just" rtl="1">
              <a:lnSpc>
                <a:spcPct val="120000"/>
              </a:lnSpc>
            </a:pPr>
            <a:r>
              <a:rPr lang="ar-SA" dirty="0" smtClean="0"/>
              <a:t>اما ان كان التنفيذ بطريق التعويض يلحق بالدائن ضرراً جسيماً فلا يقبل من المدين التعويض النقدي بل يتعين التنفيذ العيني لان الدائن اولى بالرعاية القانونية.</a:t>
            </a:r>
          </a:p>
          <a:p>
            <a:pPr algn="just" rtl="1">
              <a:lnSpc>
                <a:spcPct val="120000"/>
              </a:lnSpc>
            </a:pPr>
            <a:r>
              <a:rPr lang="ar-SA" b="1" dirty="0" smtClean="0"/>
              <a:t>ثالثاً: ان يطلبه الدائن بعد اعذار المدين: </a:t>
            </a:r>
          </a:p>
          <a:p>
            <a:pPr algn="just" rtl="1">
              <a:lnSpc>
                <a:spcPct val="120000"/>
              </a:lnSpc>
            </a:pPr>
            <a:r>
              <a:rPr lang="ar-SA" dirty="0" smtClean="0"/>
              <a:t>يجب على الدائن قبل اتخاذ اساليب اجبار المدين على التنفيذ العيبي ان يقوم باعذار المدين (انذاره واخطاره) على ضرورة الوفاء بالالتزام كي يوضع المدين موضع المتاخر في تنفيذ التزامه.</a:t>
            </a:r>
          </a:p>
          <a:p>
            <a:pPr algn="just" rtl="1">
              <a:lnSpc>
                <a:spcPct val="120000"/>
              </a:lnSpc>
            </a:pPr>
            <a:r>
              <a:rPr lang="ar-SA" dirty="0" smtClean="0"/>
              <a:t>الاعذار هو اجراء لازم لاعتبار المدين مقصراً في التنفيذ وهو عبارة عن ورقة رسمية تعلن للمدين متضمنة الدعوة الى تنفيذ التزامه وتعتبر المطالبة القضائية اعذاراً. </a:t>
            </a:r>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908" y="142852"/>
            <a:ext cx="8229600" cy="1066800"/>
          </a:xfrm>
        </p:spPr>
        <p:txBody>
          <a:bodyPr>
            <a:normAutofit/>
          </a:bodyPr>
          <a:lstStyle/>
          <a:p>
            <a:r>
              <a:rPr lang="ar-SA" sz="2800" b="1" dirty="0" smtClean="0">
                <a:solidFill>
                  <a:schemeClr val="accent2">
                    <a:lumMod val="75000"/>
                  </a:schemeClr>
                </a:solidFill>
              </a:rPr>
              <a:t>المطلب الثالث: وسائل التنفيذ العيني الجبري </a:t>
            </a:r>
            <a:endParaRPr lang="en-US" sz="2800" b="1" dirty="0">
              <a:solidFill>
                <a:schemeClr val="accent2">
                  <a:lumMod val="75000"/>
                </a:schemeClr>
              </a:solidFill>
            </a:endParaRPr>
          </a:p>
        </p:txBody>
      </p:sp>
      <p:sp>
        <p:nvSpPr>
          <p:cNvPr id="6" name="Content Placeholder 2"/>
          <p:cNvSpPr>
            <a:spLocks noGrp="1"/>
          </p:cNvSpPr>
          <p:nvPr>
            <p:ph idx="1"/>
          </p:nvPr>
        </p:nvSpPr>
        <p:spPr>
          <a:xfrm>
            <a:off x="-32" y="692696"/>
            <a:ext cx="9286908" cy="7056784"/>
          </a:xfrm>
        </p:spPr>
        <p:txBody>
          <a:bodyPr>
            <a:normAutofit fontScale="70000" lnSpcReduction="20000"/>
          </a:bodyPr>
          <a:lstStyle/>
          <a:p>
            <a:pPr algn="just" rtl="1">
              <a:lnSpc>
                <a:spcPct val="120000"/>
              </a:lnSpc>
            </a:pPr>
            <a:r>
              <a:rPr lang="ar-SA" b="1" dirty="0" smtClean="0">
                <a:solidFill>
                  <a:srgbClr val="C00000"/>
                </a:solidFill>
              </a:rPr>
              <a:t>المطلب الثالث: وسائل التنفيذ العيني الجبري:</a:t>
            </a:r>
          </a:p>
          <a:p>
            <a:pPr algn="just" rtl="1">
              <a:lnSpc>
                <a:spcPct val="120000"/>
              </a:lnSpc>
            </a:pPr>
            <a:r>
              <a:rPr lang="ar-SA" dirty="0" smtClean="0"/>
              <a:t>1- الحجز على اموال المدين</a:t>
            </a:r>
          </a:p>
          <a:p>
            <a:pPr algn="just" rtl="1">
              <a:lnSpc>
                <a:spcPct val="120000"/>
              </a:lnSpc>
            </a:pPr>
            <a:r>
              <a:rPr lang="ar-SA" dirty="0" smtClean="0"/>
              <a:t>2-ملازمة المدين ومنعه من السفر</a:t>
            </a:r>
          </a:p>
          <a:p>
            <a:pPr algn="just" rtl="1">
              <a:lnSpc>
                <a:spcPct val="120000"/>
              </a:lnSpc>
            </a:pPr>
            <a:r>
              <a:rPr lang="ar-SA" dirty="0" smtClean="0"/>
              <a:t>3-الغرامة </a:t>
            </a:r>
            <a:r>
              <a:rPr lang="ar-SA" dirty="0" err="1" smtClean="0"/>
              <a:t>التهديدية</a:t>
            </a:r>
            <a:r>
              <a:rPr lang="ar-SA" dirty="0" smtClean="0"/>
              <a:t> </a:t>
            </a:r>
          </a:p>
          <a:p>
            <a:pPr algn="ctr" rtl="1">
              <a:lnSpc>
                <a:spcPct val="120000"/>
              </a:lnSpc>
              <a:spcBef>
                <a:spcPts val="0"/>
              </a:spcBef>
              <a:buNone/>
            </a:pPr>
            <a:r>
              <a:rPr lang="ar-SA" sz="3400" b="1" dirty="0" smtClean="0">
                <a:solidFill>
                  <a:schemeClr val="accent2">
                    <a:lumMod val="75000"/>
                  </a:schemeClr>
                </a:solidFill>
              </a:rPr>
              <a:t>				 			    اولاً: الحجز على اموال المدين</a:t>
            </a:r>
            <a:endParaRPr lang="ar-SA" sz="3400" dirty="0" smtClean="0"/>
          </a:p>
          <a:p>
            <a:pPr algn="just" rtl="1">
              <a:lnSpc>
                <a:spcPct val="120000"/>
              </a:lnSpc>
            </a:pPr>
            <a:r>
              <a:rPr lang="ar-SA" dirty="0" smtClean="0"/>
              <a:t>للدائن بعد استنفاذ جميع الوسائل النظامية بما </a:t>
            </a:r>
            <a:r>
              <a:rPr lang="ar-SA" smtClean="0"/>
              <a:t>فيها ان </a:t>
            </a:r>
            <a:r>
              <a:rPr lang="ar-SA" dirty="0" smtClean="0"/>
              <a:t>يطلب من القضاء بعد اعذار مدينه التنفيذ على اموال المملوكة لمدينه باستعمال القوة العمومية الجبرية سواء كان المال من النقود او منقولات او عقارات او حجز ما للمدين لدى الغير من اموال منقولة.</a:t>
            </a:r>
          </a:p>
          <a:p>
            <a:pPr algn="just" rtl="1">
              <a:lnSpc>
                <a:spcPct val="120000"/>
              </a:lnSpc>
            </a:pPr>
            <a:r>
              <a:rPr lang="ar-SA" dirty="0" smtClean="0"/>
              <a:t>كما للدائن طلب الحجز التحفظي على منقولات مدينه في حالة الضرورة ان لم يكن للمدين محل اقامة ثابت في المملكة او خشي </a:t>
            </a:r>
            <a:r>
              <a:rPr lang="ar-SA" dirty="0" err="1" smtClean="0"/>
              <a:t>لاسباب</a:t>
            </a:r>
            <a:r>
              <a:rPr lang="ar-SA" dirty="0" smtClean="0"/>
              <a:t> مقبولة اختفاء او تهريب الاموال.</a:t>
            </a:r>
          </a:p>
          <a:p>
            <a:pPr algn="ctr" rtl="1">
              <a:lnSpc>
                <a:spcPct val="120000"/>
              </a:lnSpc>
              <a:spcBef>
                <a:spcPts val="0"/>
              </a:spcBef>
              <a:buNone/>
            </a:pPr>
            <a:r>
              <a:rPr lang="ar-SA" sz="3400" b="1" dirty="0" smtClean="0">
                <a:solidFill>
                  <a:schemeClr val="accent2">
                    <a:lumMod val="75000"/>
                  </a:schemeClr>
                </a:solidFill>
              </a:rPr>
              <a:t>						        ثانياً: ملازمة المدين ومنعه من السفر</a:t>
            </a:r>
            <a:endParaRPr lang="ar-SA" sz="3400" dirty="0" smtClean="0"/>
          </a:p>
          <a:p>
            <a:pPr algn="just" rtl="1">
              <a:lnSpc>
                <a:spcPct val="120000"/>
              </a:lnSpc>
            </a:pPr>
            <a:r>
              <a:rPr lang="ar-SA" dirty="0" smtClean="0"/>
              <a:t>وضع الفقه الاسلامي احكام ملازمة المدين المماطل </a:t>
            </a:r>
            <a:r>
              <a:rPr lang="ar-SA" dirty="0" err="1" smtClean="0"/>
              <a:t>والاغلاظ</a:t>
            </a:r>
            <a:r>
              <a:rPr lang="ar-SA" dirty="0" smtClean="0"/>
              <a:t> عليه بالقول كقول له يا ظالم او يا معتد ونحو ذلك من الفاظ توقظ ضميره لحثه على الوفاء بالتزامه خاصة ان كان موسراً وممتنع عن اداء التزامه بدون عذر شرعي كانت مماطلته ظلم يجب ازالته </a:t>
            </a:r>
            <a:r>
              <a:rPr lang="ar-SA" dirty="0" err="1" smtClean="0"/>
              <a:t>شرعاً.</a:t>
            </a:r>
            <a:r>
              <a:rPr lang="ar-SA" dirty="0" smtClean="0"/>
              <a:t> </a:t>
            </a:r>
          </a:p>
          <a:p>
            <a:pPr algn="just" rtl="1">
              <a:lnSpc>
                <a:spcPct val="120000"/>
              </a:lnSpc>
            </a:pPr>
            <a:r>
              <a:rPr lang="ar-SA" dirty="0" smtClean="0"/>
              <a:t>انفرد الفقه الاسلامي بالنص على امكانية منع المدين المعسر سيء النية من السفر ان لم يكن لديه ضمان عيني او شخصي كرهن او كفالة لحثه على الوفاء ويعد هذا امر متروك للقاضي وذلك بطلب من </a:t>
            </a:r>
            <a:r>
              <a:rPr lang="ar-SA" dirty="0" err="1" smtClean="0"/>
              <a:t>الدائن.</a:t>
            </a:r>
            <a:r>
              <a:rPr lang="ar-SA" dirty="0" smtClean="0"/>
              <a:t> </a:t>
            </a:r>
          </a:p>
          <a:p>
            <a:pPr algn="just" rtl="1">
              <a:lnSpc>
                <a:spcPct val="120000"/>
              </a:lnSpc>
            </a:pPr>
            <a:r>
              <a:rPr lang="ar-SA" dirty="0" smtClean="0"/>
              <a:t>يكون المنع من السفر خياراً في حال ان كان السفر يضر الدائن من وراء سفر مدينه وقد يرى الدائن ضرورة منع المدين وكفيله من السفر ولقاضي الموضوع سلطة تقديرية لتقدير ضرورة منع كفيله ام منع احدهما</a:t>
            </a:r>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908" y="142852"/>
            <a:ext cx="8229600" cy="1066800"/>
          </a:xfrm>
        </p:spPr>
        <p:txBody>
          <a:bodyPr>
            <a:normAutofit/>
          </a:bodyPr>
          <a:lstStyle/>
          <a:p>
            <a:r>
              <a:rPr lang="ar-SA" sz="3200" b="1" dirty="0" smtClean="0">
                <a:solidFill>
                  <a:schemeClr val="accent2">
                    <a:lumMod val="75000"/>
                  </a:schemeClr>
                </a:solidFill>
              </a:rPr>
              <a:t>يتبع  </a:t>
            </a:r>
            <a:endParaRPr lang="en-US" sz="3200" b="1" dirty="0">
              <a:solidFill>
                <a:schemeClr val="accent2">
                  <a:lumMod val="75000"/>
                </a:schemeClr>
              </a:solidFill>
            </a:endParaRPr>
          </a:p>
        </p:txBody>
      </p:sp>
      <p:sp>
        <p:nvSpPr>
          <p:cNvPr id="6" name="Content Placeholder 2"/>
          <p:cNvSpPr>
            <a:spLocks noGrp="1"/>
          </p:cNvSpPr>
          <p:nvPr>
            <p:ph idx="1"/>
          </p:nvPr>
        </p:nvSpPr>
        <p:spPr>
          <a:xfrm>
            <a:off x="-32" y="785794"/>
            <a:ext cx="9286908" cy="6286544"/>
          </a:xfrm>
        </p:spPr>
        <p:txBody>
          <a:bodyPr>
            <a:normAutofit fontScale="77500" lnSpcReduction="20000"/>
          </a:bodyPr>
          <a:lstStyle/>
          <a:p>
            <a:pPr algn="just" rtl="1">
              <a:lnSpc>
                <a:spcPct val="120000"/>
              </a:lnSpc>
            </a:pPr>
            <a:r>
              <a:rPr lang="ar-SA" sz="3100" b="1" dirty="0" smtClean="0">
                <a:solidFill>
                  <a:schemeClr val="accent6">
                    <a:lumMod val="75000"/>
                  </a:schemeClr>
                </a:solidFill>
              </a:rPr>
              <a:t>ثالثاً: الغرامة التهديدية: </a:t>
            </a:r>
          </a:p>
          <a:p>
            <a:pPr algn="just" rtl="1">
              <a:lnSpc>
                <a:spcPct val="120000"/>
              </a:lnSpc>
            </a:pPr>
            <a:r>
              <a:rPr lang="ar-SA" dirty="0" smtClean="0"/>
              <a:t>وهي تتمثل في الحكم على المدين بغرامة مالية تهديدية عن كل يوم او كل اسبوع او كل شهر او اي وحدة زمنية لحمله على تنفيذ التزامه عيناً في ميعاد تحدده المحكمة. وتعد افضل وسيلة حديثة لجبر المدين على التنفيذ العيني لالتزامه كوسيلة غير مباشرة لحمل المدين ودفعه على تنفيذ العيني.</a:t>
            </a:r>
          </a:p>
          <a:p>
            <a:pPr algn="just" rtl="1">
              <a:lnSpc>
                <a:spcPct val="120000"/>
              </a:lnSpc>
            </a:pPr>
            <a:r>
              <a:rPr lang="ar-SA" dirty="0" smtClean="0"/>
              <a:t>ليس المقصود بالغرامة التهديدية تعويض الدائن عن تاخر المدين في تنفيذ التزامه بل المقصود هو الضغط على المدين لتنفيذ التزامه العيني وخاصة في الالتزامات التي لا تنفذ عيناً الا ان قام بها المدين بنفسه (كالطبيب والمحامي ومقاول معروف).</a:t>
            </a:r>
          </a:p>
          <a:p>
            <a:pPr algn="just" rtl="1">
              <a:lnSpc>
                <a:spcPct val="120000"/>
              </a:lnSpc>
            </a:pPr>
            <a:r>
              <a:rPr lang="ar-SA" dirty="0" smtClean="0"/>
              <a:t>ونظام الغرامة التهديدية هو نظام مدني بحت وليس المقصود منه العقوبة الجنائية والحكم القضائي التهديدي الذي يقضى بالغرامة التهديدية هو حكم وقتي يتزايد مع استمرار اصرار المدين وتعنته على الامتناع عن التنفيذ ثم يحل محله حكم نهائي لجمع مبلغ الغرامة النهائي وتقدير التعويض الذي يتحمله المدين عن تاخيره في التنفيذ مراعياً مقدار الضرر الذي لحق بالدائن. وعليه فالقاضي يقدر التعويض الذي اصاب الدائن مقدار العنت من قبل المدين. ويجوز للقاضي ان يزيد مقدار هذه الغرامة ان ظهر استمرار تعنت المدين.</a:t>
            </a:r>
          </a:p>
          <a:p>
            <a:pPr algn="just" rtl="1">
              <a:lnSpc>
                <a:spcPct val="120000"/>
              </a:lnSpc>
            </a:pPr>
            <a:r>
              <a:rPr lang="ar-SA" dirty="0" smtClean="0"/>
              <a:t>ويترتب عليه انه لا محل لمطالبة المدين بالتنفيذ العيني وفي هذه الحالة ينقضي التزام المدين دون تعويض </a:t>
            </a:r>
            <a:r>
              <a:rPr lang="ar-SA" dirty="0" err="1" smtClean="0"/>
              <a:t>لانه</a:t>
            </a:r>
            <a:r>
              <a:rPr lang="ar-SA" b="1" dirty="0" smtClean="0"/>
              <a:t> لا التزام بمستحيل و لا تكليف </a:t>
            </a:r>
            <a:r>
              <a:rPr lang="ar-SA" b="1" dirty="0" err="1" smtClean="0"/>
              <a:t>بمستحيل.</a:t>
            </a:r>
            <a:r>
              <a:rPr lang="ar-SA" b="1" dirty="0" smtClean="0"/>
              <a:t> </a:t>
            </a:r>
          </a:p>
          <a:p>
            <a:pPr algn="just" rtl="1">
              <a:lnSpc>
                <a:spcPct val="120000"/>
              </a:lnSpc>
            </a:pPr>
            <a:r>
              <a:rPr lang="ar-SA" dirty="0" smtClean="0"/>
              <a:t>ينقضي الالتزام قانونا حيث ينشا الالتزام ممكن ثم يستحيل تنفيذه في وقت </a:t>
            </a:r>
            <a:r>
              <a:rPr lang="ar-SA" dirty="0" err="1" smtClean="0"/>
              <a:t>لاحق </a:t>
            </a:r>
            <a:r>
              <a:rPr lang="ar-SA" dirty="0" smtClean="0"/>
              <a:t>، اما ان كانت الاستحالة </a:t>
            </a:r>
            <a:r>
              <a:rPr lang="ar-SA" dirty="0" err="1" smtClean="0"/>
              <a:t>منوقت</a:t>
            </a:r>
            <a:r>
              <a:rPr lang="ar-SA" dirty="0" smtClean="0"/>
              <a:t> نشوء الالتزام فان الالتزام لا ينشأ لاستحالة المحل.</a:t>
            </a: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7622"/>
            <a:ext cx="8229600" cy="1066800"/>
          </a:xfrm>
        </p:spPr>
        <p:txBody>
          <a:bodyPr>
            <a:normAutofit/>
          </a:bodyPr>
          <a:lstStyle/>
          <a:p>
            <a:r>
              <a:rPr lang="ar-SA" sz="3200" b="1" dirty="0" smtClean="0">
                <a:solidFill>
                  <a:schemeClr val="accent2">
                    <a:lumMod val="75000"/>
                  </a:schemeClr>
                </a:solidFill>
              </a:rPr>
              <a:t>يتبع</a:t>
            </a:r>
            <a:endParaRPr lang="en-US" sz="3200" b="1" dirty="0">
              <a:solidFill>
                <a:schemeClr val="accent2">
                  <a:lumMod val="75000"/>
                </a:schemeClr>
              </a:solidFill>
            </a:endParaRPr>
          </a:p>
        </p:txBody>
      </p:sp>
      <p:sp>
        <p:nvSpPr>
          <p:cNvPr id="6" name="Content Placeholder 2"/>
          <p:cNvSpPr>
            <a:spLocks noGrp="1"/>
          </p:cNvSpPr>
          <p:nvPr>
            <p:ph idx="1"/>
          </p:nvPr>
        </p:nvSpPr>
        <p:spPr>
          <a:xfrm>
            <a:off x="-32" y="692696"/>
            <a:ext cx="9286908" cy="6429420"/>
          </a:xfrm>
        </p:spPr>
        <p:txBody>
          <a:bodyPr>
            <a:normAutofit fontScale="92500" lnSpcReduction="10000"/>
          </a:bodyPr>
          <a:lstStyle/>
          <a:p>
            <a:pPr algn="just" rtl="1">
              <a:lnSpc>
                <a:spcPct val="120000"/>
              </a:lnSpc>
            </a:pPr>
            <a:r>
              <a:rPr lang="ar-SA" b="1" dirty="0" smtClean="0">
                <a:solidFill>
                  <a:srgbClr val="C00000"/>
                </a:solidFill>
              </a:rPr>
              <a:t>ستتم دراسة الغرامة التهديدية من خلال: </a:t>
            </a:r>
          </a:p>
          <a:p>
            <a:pPr algn="just" rtl="1">
              <a:lnSpc>
                <a:spcPct val="120000"/>
              </a:lnSpc>
            </a:pPr>
            <a:r>
              <a:rPr lang="ar-SA" dirty="0" smtClean="0"/>
              <a:t>1- شروط الحكم بالغرامة التهديدية </a:t>
            </a:r>
          </a:p>
          <a:p>
            <a:pPr algn="just" rtl="1">
              <a:lnSpc>
                <a:spcPct val="120000"/>
              </a:lnSpc>
            </a:pPr>
            <a:r>
              <a:rPr lang="ar-SA" dirty="0" smtClean="0"/>
              <a:t>2- طبيعة الحكم بالغرامة التهديدية</a:t>
            </a:r>
          </a:p>
          <a:p>
            <a:pPr algn="just" rtl="1">
              <a:lnSpc>
                <a:spcPct val="120000"/>
              </a:lnSpc>
            </a:pPr>
            <a:r>
              <a:rPr lang="ar-SA" dirty="0" smtClean="0"/>
              <a:t>3- آثار الحكم بالغرامة التهديدية</a:t>
            </a:r>
          </a:p>
          <a:p>
            <a:pPr algn="just" rtl="1">
              <a:lnSpc>
                <a:spcPct val="120000"/>
              </a:lnSpc>
            </a:pPr>
            <a:r>
              <a:rPr lang="ar-SA" b="1" dirty="0" smtClean="0">
                <a:solidFill>
                  <a:schemeClr val="accent4">
                    <a:lumMod val="75000"/>
                  </a:schemeClr>
                </a:solidFill>
              </a:rPr>
              <a:t>1- شروط الحكم بالغرامة التهديدية: </a:t>
            </a:r>
          </a:p>
          <a:p>
            <a:pPr algn="just" rtl="1">
              <a:lnSpc>
                <a:spcPct val="120000"/>
              </a:lnSpc>
            </a:pPr>
            <a:r>
              <a:rPr lang="ar-SA" dirty="0" smtClean="0"/>
              <a:t>يشترط ثلاثة شروط اساسية: </a:t>
            </a:r>
          </a:p>
          <a:p>
            <a:pPr algn="just" rtl="1">
              <a:lnSpc>
                <a:spcPct val="120000"/>
              </a:lnSpc>
            </a:pPr>
            <a:r>
              <a:rPr lang="ar-SA" dirty="0" smtClean="0"/>
              <a:t>أ- ان يكون تنفيذ الالتزام عيناً لا يزال ممكناً.</a:t>
            </a:r>
          </a:p>
          <a:p>
            <a:pPr algn="just" rtl="1">
              <a:lnSpc>
                <a:spcPct val="120000"/>
              </a:lnSpc>
            </a:pPr>
            <a:r>
              <a:rPr lang="ar-SA" dirty="0" smtClean="0"/>
              <a:t>ب- ان يكون التنفيذ العيني للالتزام غير ممكن او غير ملائم الا لو قام به المدين بنفسه</a:t>
            </a:r>
          </a:p>
          <a:p>
            <a:pPr algn="just" rtl="1">
              <a:lnSpc>
                <a:spcPct val="120000"/>
              </a:lnSpc>
            </a:pPr>
            <a:r>
              <a:rPr lang="ar-SA" dirty="0" smtClean="0"/>
              <a:t>ج- ان يقوم الدائن بطلب الحكم بالغرامة التهديدية.</a:t>
            </a:r>
          </a:p>
          <a:p>
            <a:pPr algn="just" rtl="1">
              <a:lnSpc>
                <a:spcPct val="120000"/>
              </a:lnSpc>
            </a:pPr>
            <a:r>
              <a:rPr lang="ar-SA" b="1" dirty="0" smtClean="0">
                <a:solidFill>
                  <a:schemeClr val="accent6">
                    <a:lumMod val="75000"/>
                  </a:schemeClr>
                </a:solidFill>
              </a:rPr>
              <a:t>أ- ان يكون تنفيذ الالتزام عيناً لا يزال ممكناً:</a:t>
            </a:r>
          </a:p>
          <a:p>
            <a:pPr algn="just" rtl="1">
              <a:lnSpc>
                <a:spcPct val="120000"/>
              </a:lnSpc>
            </a:pPr>
            <a:r>
              <a:rPr lang="ar-SA" dirty="0" smtClean="0"/>
              <a:t>لان الحكم بالغرامة التهديدية يهدف الى حمل المدين على الوفاء واكراهه واجباره على تنفيذ عين ما التزم به فان تبين ان التنفيذ اصبح مستحيل فانه لا مجال لاستخدام التهديد المالي لفوات الغرض منه. </a:t>
            </a: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6800"/>
          </a:xfrm>
        </p:spPr>
        <p:txBody>
          <a:bodyPr>
            <a:normAutofit/>
          </a:bodyPr>
          <a:lstStyle/>
          <a:p>
            <a:r>
              <a:rPr lang="ar-SA" sz="5400" b="1" dirty="0" smtClean="0">
                <a:solidFill>
                  <a:schemeClr val="accent2">
                    <a:lumMod val="75000"/>
                  </a:schemeClr>
                </a:solidFill>
              </a:rPr>
              <a:t>مقدمة</a:t>
            </a:r>
            <a:endParaRPr lang="en-US" sz="5400" b="1" dirty="0">
              <a:solidFill>
                <a:schemeClr val="accent2">
                  <a:lumMod val="75000"/>
                </a:schemeClr>
              </a:solidFill>
            </a:endParaRPr>
          </a:p>
        </p:txBody>
      </p:sp>
      <p:sp>
        <p:nvSpPr>
          <p:cNvPr id="3" name="Content Placeholder 2"/>
          <p:cNvSpPr>
            <a:spLocks noGrp="1"/>
          </p:cNvSpPr>
          <p:nvPr>
            <p:ph idx="1"/>
          </p:nvPr>
        </p:nvSpPr>
        <p:spPr>
          <a:xfrm>
            <a:off x="0" y="857232"/>
            <a:ext cx="9144000" cy="6500858"/>
          </a:xfrm>
        </p:spPr>
        <p:txBody>
          <a:bodyPr>
            <a:normAutofit fontScale="77500" lnSpcReduction="20000"/>
          </a:bodyPr>
          <a:lstStyle/>
          <a:p>
            <a:pPr algn="just" rtl="1">
              <a:lnSpc>
                <a:spcPct val="120000"/>
              </a:lnSpc>
            </a:pPr>
            <a:r>
              <a:rPr lang="ar-SA" dirty="0" smtClean="0">
                <a:solidFill>
                  <a:srgbClr val="C00000"/>
                </a:solidFill>
              </a:rPr>
              <a:t>ما المقصود بالالتزام؟</a:t>
            </a:r>
          </a:p>
          <a:p>
            <a:pPr algn="just" rtl="1">
              <a:lnSpc>
                <a:spcPct val="120000"/>
              </a:lnSpc>
            </a:pPr>
            <a:r>
              <a:rPr lang="ar-SA" dirty="0" smtClean="0"/>
              <a:t>رابطة قانونية يلتزم المدين بأداء شيء او القيام بعمل او الامتناع عن عمل لمصلحة الدائن. وهو بذلك ينطوي على عنصر المديونية وهو الواجب الملقى على عاتق المدين للوفاء بالتزامه وعنصر المسئولية وهو الذي يمكن الدائن من اجبار المدين على الوفاء بالتزامه في حال عدم تنفيذه.</a:t>
            </a:r>
            <a:endParaRPr lang="ar-SA" dirty="0" smtClean="0">
              <a:solidFill>
                <a:srgbClr val="C00000"/>
              </a:solidFill>
            </a:endParaRPr>
          </a:p>
          <a:p>
            <a:pPr algn="just" rtl="1">
              <a:lnSpc>
                <a:spcPct val="120000"/>
              </a:lnSpc>
            </a:pPr>
            <a:r>
              <a:rPr lang="ar-SA" dirty="0" smtClean="0">
                <a:solidFill>
                  <a:srgbClr val="C00000"/>
                </a:solidFill>
              </a:rPr>
              <a:t>ما المقصود بأحكام الالتزام؟</a:t>
            </a:r>
          </a:p>
          <a:p>
            <a:pPr algn="just" rtl="1">
              <a:lnSpc>
                <a:spcPct val="120000"/>
              </a:lnSpc>
              <a:buNone/>
            </a:pPr>
            <a:r>
              <a:rPr lang="ar-SA" dirty="0" smtClean="0"/>
              <a:t>هي مجموعة النتائج القانونية الناجمة عن الالتزام أي ما يترتب من آثار وقواعد منذ نشوء الالتزام وحتى انقضائه.</a:t>
            </a:r>
          </a:p>
          <a:p>
            <a:pPr algn="just" rtl="1">
              <a:lnSpc>
                <a:spcPct val="120000"/>
              </a:lnSpc>
            </a:pPr>
            <a:r>
              <a:rPr lang="ar-SA" dirty="0" smtClean="0">
                <a:solidFill>
                  <a:srgbClr val="C00000"/>
                </a:solidFill>
              </a:rPr>
              <a:t>ما الأثر الجوهري للالتزام بعد نشوئه؟</a:t>
            </a:r>
          </a:p>
          <a:p>
            <a:pPr algn="just" rtl="1">
              <a:lnSpc>
                <a:spcPct val="120000"/>
              </a:lnSpc>
              <a:buNone/>
            </a:pPr>
            <a:r>
              <a:rPr lang="ar-SA" dirty="0" smtClean="0"/>
              <a:t>وجوب تنفيذه من طرف المدين وبحسن نية.</a:t>
            </a:r>
          </a:p>
          <a:p>
            <a:pPr algn="just" rtl="1">
              <a:lnSpc>
                <a:spcPct val="120000"/>
              </a:lnSpc>
            </a:pPr>
            <a:r>
              <a:rPr lang="ar-SA" dirty="0" smtClean="0"/>
              <a:t>ان مواضيع احكام الالتزام تدور حول الحقوق والوسائل النظامية التي يملكها الدائن لضمان استحصال حقوقه من مدينه ولو كان ذلك عن طريق السلطة العامة (الشرطة، المحكمة وغيره).</a:t>
            </a:r>
          </a:p>
          <a:p>
            <a:pPr algn="just" rtl="1">
              <a:lnSpc>
                <a:spcPct val="120000"/>
              </a:lnSpc>
            </a:pPr>
            <a:r>
              <a:rPr lang="ar-SA" dirty="0" smtClean="0">
                <a:solidFill>
                  <a:srgbClr val="C00000"/>
                </a:solidFill>
              </a:rPr>
              <a:t>وعلى هذا فان التنفيذ العيني (تنفيذ الالتزام) اما ان يكون:</a:t>
            </a:r>
          </a:p>
          <a:p>
            <a:pPr algn="just" rtl="1">
              <a:lnSpc>
                <a:spcPct val="120000"/>
              </a:lnSpc>
              <a:buNone/>
            </a:pPr>
            <a:r>
              <a:rPr lang="ar-SA" dirty="0" smtClean="0"/>
              <a:t>1- تنفيذ عيني اختياري وهو الوضع الطبيعي</a:t>
            </a:r>
          </a:p>
          <a:p>
            <a:pPr algn="just" rtl="1">
              <a:lnSpc>
                <a:spcPct val="120000"/>
              </a:lnSpc>
              <a:buNone/>
            </a:pPr>
            <a:r>
              <a:rPr lang="ar-SA" dirty="0" smtClean="0"/>
              <a:t>2- تنفيذ عيني جبرياً عن طريق السلطة العامة لجبر المدين على الوفاء بالتزامه، مثل تسليم البائع المبيع المتفق عليه.</a:t>
            </a: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normAutofit/>
          </a:bodyPr>
          <a:lstStyle/>
          <a:p>
            <a:r>
              <a:rPr lang="ar-SA" sz="3200" b="1" dirty="0" smtClean="0">
                <a:solidFill>
                  <a:schemeClr val="accent2">
                    <a:lumMod val="75000"/>
                  </a:schemeClr>
                </a:solidFill>
              </a:rPr>
              <a:t>يتبع</a:t>
            </a:r>
            <a:endParaRPr lang="en-US" sz="3200" b="1" dirty="0">
              <a:solidFill>
                <a:schemeClr val="accent2">
                  <a:lumMod val="75000"/>
                </a:schemeClr>
              </a:solidFill>
            </a:endParaRPr>
          </a:p>
        </p:txBody>
      </p:sp>
      <p:sp>
        <p:nvSpPr>
          <p:cNvPr id="6" name="Content Placeholder 2"/>
          <p:cNvSpPr>
            <a:spLocks noGrp="1"/>
          </p:cNvSpPr>
          <p:nvPr>
            <p:ph idx="1"/>
          </p:nvPr>
        </p:nvSpPr>
        <p:spPr>
          <a:xfrm>
            <a:off x="-32" y="857232"/>
            <a:ext cx="9286908" cy="6286544"/>
          </a:xfrm>
        </p:spPr>
        <p:txBody>
          <a:bodyPr>
            <a:normAutofit fontScale="77500" lnSpcReduction="20000"/>
          </a:bodyPr>
          <a:lstStyle/>
          <a:p>
            <a:pPr algn="just" rtl="1">
              <a:lnSpc>
                <a:spcPct val="120000"/>
              </a:lnSpc>
            </a:pPr>
            <a:r>
              <a:rPr lang="ar-SA" b="1" dirty="0" smtClean="0">
                <a:solidFill>
                  <a:schemeClr val="accent6">
                    <a:lumMod val="75000"/>
                  </a:schemeClr>
                </a:solidFill>
              </a:rPr>
              <a:t>ب- ان يكون التنفيذ العيني للالتزام غير ممكن او غير ملائم الا لو قام به المدين بنفسه </a:t>
            </a:r>
          </a:p>
          <a:p>
            <a:pPr algn="just" rtl="1">
              <a:lnSpc>
                <a:spcPct val="120000"/>
              </a:lnSpc>
            </a:pPr>
            <a:r>
              <a:rPr lang="ar-SA" dirty="0" smtClean="0"/>
              <a:t>اي ان يقتضي تنفيذ الالتزام تدخل المدين شخصياً (الالتزام بعمل ) كما لو كان المدين ينفرد بالعلم او المهارة او الخبرة لتنفيذ الالتزام. كالتزام الفنان بالتمثيل او الغناء او رسم لوحة والطبيب والمهندس المعماري. والالتزام بامتناع عن عمل كالتزام لاعب الكره بشخصه بعدم اللعب في فريق منافس.</a:t>
            </a:r>
          </a:p>
          <a:p>
            <a:pPr algn="just" rtl="1">
              <a:lnSpc>
                <a:spcPct val="120000"/>
              </a:lnSpc>
            </a:pPr>
            <a:r>
              <a:rPr lang="ar-SA" dirty="0" smtClean="0"/>
              <a:t>وعليه فانه لا محل للحكم بالغرامة التهديدية ان كان الالتزام محله اعطاء شيء كنقل ملكية منقول او عقار او اداء مبلغ لان التنفيذ يكون مباشر وبحكم القانون ودون حاجة الى تدخل المدين شخصياً. </a:t>
            </a:r>
          </a:p>
          <a:p>
            <a:pPr algn="just" rtl="1">
              <a:lnSpc>
                <a:spcPct val="120000"/>
              </a:lnSpc>
            </a:pPr>
            <a:r>
              <a:rPr lang="ar-SA" dirty="0" smtClean="0"/>
              <a:t>ولا يجوز الحكم بالغرامة التهديدية ان انطوت على مساس بشخصية المدين (حقوقه اللصيقة بالشخصية) كالحقوق الفكرية وحقه في منع نشر مؤلفه حتى لو تنازل عن حقه المالي للناشر. </a:t>
            </a:r>
          </a:p>
          <a:p>
            <a:pPr algn="just" rtl="1">
              <a:lnSpc>
                <a:spcPct val="120000"/>
              </a:lnSpc>
            </a:pPr>
            <a:r>
              <a:rPr lang="ar-SA" b="1" dirty="0" smtClean="0">
                <a:solidFill>
                  <a:schemeClr val="accent6">
                    <a:lumMod val="75000"/>
                  </a:schemeClr>
                </a:solidFill>
              </a:rPr>
              <a:t>ج- ان يقوم الدائن بطلب الحكم بالغرامة التهديدية: </a:t>
            </a:r>
          </a:p>
          <a:p>
            <a:pPr algn="just" rtl="1">
              <a:lnSpc>
                <a:spcPct val="120000"/>
              </a:lnSpc>
            </a:pPr>
            <a:r>
              <a:rPr lang="ar-SA" dirty="0" smtClean="0"/>
              <a:t>وذلك لان المحكمة لا تحكم بالغرامة التهديدية من تلقاء نفسها بل يجب ان يكون ذلك بطلب من الدائن ولقاضي الموضوع سلطة تقديرية في الحكم بالغرامة ويجوز رفضها. </a:t>
            </a:r>
          </a:p>
          <a:p>
            <a:pPr algn="just" rtl="1">
              <a:lnSpc>
                <a:spcPct val="120000"/>
              </a:lnSpc>
            </a:pPr>
            <a:r>
              <a:rPr lang="ar-SA" b="1" dirty="0" smtClean="0">
                <a:solidFill>
                  <a:schemeClr val="accent4">
                    <a:lumMod val="75000"/>
                  </a:schemeClr>
                </a:solidFill>
              </a:rPr>
              <a:t>2- طبيعة الحكم بالغرامة التهديدية:</a:t>
            </a:r>
          </a:p>
          <a:p>
            <a:pPr algn="just" rtl="1">
              <a:lnSpc>
                <a:spcPct val="120000"/>
              </a:lnSpc>
            </a:pPr>
            <a:r>
              <a:rPr lang="ar-SA" dirty="0" smtClean="0"/>
              <a:t>الحكم بالغرامة التهديدية ليس حكم قطعي او حاسم او نهائي يفصل في موضوع النزاع بل هو حكم موؤقت مصيره التصفية حسب ما ينتهي اليه موقف المدين الممتنع. </a:t>
            </a:r>
          </a:p>
          <a:p>
            <a:pPr algn="just" rtl="1">
              <a:lnSpc>
                <a:spcPct val="120000"/>
              </a:lnSpc>
            </a:pPr>
            <a:r>
              <a:rPr lang="ar-SA" dirty="0" smtClean="0"/>
              <a:t>ويترتب عليه جواز رجوع القاضي عنه ان تبين عدم جدواه او تعديله بالزيادة ليكون اكثر فعالية في تهديد المدين.</a:t>
            </a:r>
          </a:p>
          <a:p>
            <a:pPr algn="just" rtl="1">
              <a:lnSpc>
                <a:spcPct val="120000"/>
              </a:lnSpc>
            </a:pPr>
            <a:endParaRPr lang="ar-SA" dirty="0" smtClean="0"/>
          </a:p>
          <a:p>
            <a:pPr algn="just" rtl="1">
              <a:lnSpc>
                <a:spcPct val="120000"/>
              </a:lnSpc>
            </a:pP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7622"/>
            <a:ext cx="8229600" cy="1066800"/>
          </a:xfrm>
        </p:spPr>
        <p:txBody>
          <a:bodyPr>
            <a:normAutofit/>
          </a:bodyPr>
          <a:lstStyle/>
          <a:p>
            <a:r>
              <a:rPr lang="ar-SA" sz="3200" b="1" dirty="0" smtClean="0">
                <a:solidFill>
                  <a:schemeClr val="accent2">
                    <a:lumMod val="75000"/>
                  </a:schemeClr>
                </a:solidFill>
              </a:rPr>
              <a:t>يتبع</a:t>
            </a:r>
            <a:endParaRPr lang="en-US" sz="3200" b="1" dirty="0">
              <a:solidFill>
                <a:schemeClr val="accent2">
                  <a:lumMod val="75000"/>
                </a:schemeClr>
              </a:solidFill>
            </a:endParaRPr>
          </a:p>
        </p:txBody>
      </p:sp>
      <p:sp>
        <p:nvSpPr>
          <p:cNvPr id="6" name="Content Placeholder 2"/>
          <p:cNvSpPr>
            <a:spLocks noGrp="1"/>
          </p:cNvSpPr>
          <p:nvPr>
            <p:ph idx="1"/>
          </p:nvPr>
        </p:nvSpPr>
        <p:spPr>
          <a:xfrm>
            <a:off x="-32" y="1000108"/>
            <a:ext cx="9286908" cy="6286544"/>
          </a:xfrm>
        </p:spPr>
        <p:txBody>
          <a:bodyPr>
            <a:normAutofit fontScale="85000" lnSpcReduction="10000"/>
          </a:bodyPr>
          <a:lstStyle/>
          <a:p>
            <a:pPr algn="just" rtl="1">
              <a:lnSpc>
                <a:spcPct val="120000"/>
              </a:lnSpc>
            </a:pPr>
            <a:r>
              <a:rPr lang="ar-SA" dirty="0" smtClean="0"/>
              <a:t>وللتفرقه بين الغرامة التهديدية والتعويض الذي قد يقرر لصالح الدائن بسبب اخلال المدين بالتزامه فاننا نرجع الى مقدار المبلغ المحكوم به ، فان تبين انه يقارب التعويض عن الضرر الناجم عن الاخلال بالالتزام كان المبلغ تعويض عن الضرر والا فهو غرامة تهديدية لا غير.</a:t>
            </a:r>
          </a:p>
          <a:p>
            <a:pPr algn="just" rtl="1">
              <a:lnSpc>
                <a:spcPct val="120000"/>
              </a:lnSpc>
            </a:pPr>
            <a:r>
              <a:rPr lang="ar-SA" dirty="0" smtClean="0"/>
              <a:t>وعليه فان لم يجدِ اسلوب الغرامة التهديدية فعلى الدائن الرجوع الى المحكمة المختصة التي اصدرت حكم الغرامة التهديدية لتقضي بالحكم بالتعويض من اموال المدين. </a:t>
            </a:r>
            <a:endParaRPr lang="ar-SA" b="1" dirty="0" smtClean="0">
              <a:solidFill>
                <a:schemeClr val="accent4">
                  <a:lumMod val="75000"/>
                </a:schemeClr>
              </a:solidFill>
            </a:endParaRPr>
          </a:p>
          <a:p>
            <a:pPr algn="just" rtl="1">
              <a:lnSpc>
                <a:spcPct val="120000"/>
              </a:lnSpc>
            </a:pPr>
            <a:r>
              <a:rPr lang="ar-SA" b="1" dirty="0" smtClean="0">
                <a:solidFill>
                  <a:schemeClr val="accent4">
                    <a:lumMod val="75000"/>
                  </a:schemeClr>
                </a:solidFill>
              </a:rPr>
              <a:t>3- آثار الحكم بالغرامة التهديدية:</a:t>
            </a:r>
          </a:p>
          <a:p>
            <a:pPr algn="just" rtl="1">
              <a:lnSpc>
                <a:spcPct val="120000"/>
              </a:lnSpc>
            </a:pPr>
            <a:r>
              <a:rPr lang="ar-SA" dirty="0" smtClean="0"/>
              <a:t>ان احدث الحكم بالغرامة اثره في حمل المدين على التنفيذ العيني لالتزامه ينتهي أثر هذا الحكم التهديدي المالي المؤقت ويرجع الدائن الى المحكمة للمطالبة بالتعويض عن الاضرار التي لحقته من فترة التاخير في تنفيذ الالتزام.</a:t>
            </a:r>
          </a:p>
          <a:p>
            <a:pPr algn="just" rtl="1">
              <a:lnSpc>
                <a:spcPct val="120000"/>
              </a:lnSpc>
            </a:pPr>
            <a:r>
              <a:rPr lang="ar-SA" dirty="0" smtClean="0"/>
              <a:t>اما ان اصر المدين على عدم تنفيذ التزامه فيرجع الدائن ايضا الى المحكمة لتقدر له التعويض بسبب عدم التنفيذ وتقدير التعويض يكون بقدر الضرر.</a:t>
            </a:r>
          </a:p>
          <a:p>
            <a:pPr algn="just" rtl="1">
              <a:lnSpc>
                <a:spcPct val="120000"/>
              </a:lnSpc>
            </a:pPr>
            <a:r>
              <a:rPr lang="ar-SA" dirty="0" smtClean="0"/>
              <a:t>ولا يجوز للحكم بالغرامة التهديدية ان تتجاوز مقدار التعويض عن الضرر الفعلي الذي نشأ والا فان الحكم بالغرامة يستوجب النقض. </a:t>
            </a:r>
          </a:p>
          <a:p>
            <a:pPr algn="ctr" rtl="1">
              <a:lnSpc>
                <a:spcPct val="120000"/>
              </a:lnSpc>
              <a:buNone/>
            </a:pPr>
            <a:r>
              <a:rPr lang="ar-SA" sz="3800" b="1" dirty="0" smtClean="0">
                <a:solidFill>
                  <a:schemeClr val="accent2">
                    <a:lumMod val="75000"/>
                  </a:schemeClr>
                </a:solidFill>
              </a:rPr>
              <a:t>					</a:t>
            </a: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7622"/>
            <a:ext cx="8229600" cy="1066800"/>
          </a:xfrm>
        </p:spPr>
        <p:txBody>
          <a:bodyPr>
            <a:normAutofit/>
          </a:bodyPr>
          <a:lstStyle/>
          <a:p>
            <a:r>
              <a:rPr lang="ar-SA" sz="3200" b="1" dirty="0" smtClean="0">
                <a:solidFill>
                  <a:schemeClr val="accent2">
                    <a:lumMod val="75000"/>
                  </a:schemeClr>
                </a:solidFill>
              </a:rPr>
              <a:t>الفرع الثاني: التنفيذ بمقابل (بطريق التعويض)</a:t>
            </a:r>
            <a:endParaRPr lang="en-US" sz="3200" b="1" dirty="0">
              <a:solidFill>
                <a:schemeClr val="accent2">
                  <a:lumMod val="75000"/>
                </a:schemeClr>
              </a:solidFill>
            </a:endParaRPr>
          </a:p>
        </p:txBody>
      </p:sp>
      <p:sp>
        <p:nvSpPr>
          <p:cNvPr id="6" name="Content Placeholder 2"/>
          <p:cNvSpPr>
            <a:spLocks noGrp="1"/>
          </p:cNvSpPr>
          <p:nvPr>
            <p:ph idx="1"/>
          </p:nvPr>
        </p:nvSpPr>
        <p:spPr>
          <a:xfrm>
            <a:off x="-32" y="928670"/>
            <a:ext cx="9286908" cy="6715172"/>
          </a:xfrm>
        </p:spPr>
        <p:txBody>
          <a:bodyPr>
            <a:normAutofit fontScale="77500" lnSpcReduction="20000"/>
          </a:bodyPr>
          <a:lstStyle/>
          <a:p>
            <a:pPr algn="just" rtl="1">
              <a:lnSpc>
                <a:spcPct val="120000"/>
              </a:lnSpc>
            </a:pPr>
            <a:r>
              <a:rPr lang="ar-SA" dirty="0" smtClean="0"/>
              <a:t>ان كان الاصل هو التنفيذ العيني للالتزام فان هناك حالات لا بد فيها من اللجوء الى التنفيذ بمقابل او عن طريق التعويض وهو يقوم مقام التنفيذ العيني لتعويض الدائن عن الاضرار التي اجابته من جراء عدم وفاء المدين بالتزامه او تاخره في الوفاء. </a:t>
            </a:r>
          </a:p>
          <a:p>
            <a:pPr algn="just" rtl="1">
              <a:lnSpc>
                <a:spcPct val="120000"/>
              </a:lnSpc>
            </a:pPr>
            <a:r>
              <a:rPr lang="ar-SA" dirty="0" smtClean="0"/>
              <a:t>والتنفيذ بمقابل او عن طريق التعويض هو طريق احتياطي لا يلجأ اليه الا ان تعذر التنفيذ العيني للالتزام. فهو ليس التزام جديد بل هو تنفيذ للالتزام الاصلي لذا فان التامينات المقررة لضمان التزام المدين تبقى لضمان الوفاء بالتعويض. </a:t>
            </a:r>
          </a:p>
          <a:p>
            <a:pPr algn="just" rtl="1">
              <a:lnSpc>
                <a:spcPct val="120000"/>
              </a:lnSpc>
            </a:pPr>
            <a:r>
              <a:rPr lang="ar-SA" b="1" dirty="0" smtClean="0">
                <a:solidFill>
                  <a:schemeClr val="accent4">
                    <a:lumMod val="75000"/>
                  </a:schemeClr>
                </a:solidFill>
              </a:rPr>
              <a:t>أولاً: حالات التنفيذ بمقابل (اي بالتعويض): </a:t>
            </a:r>
          </a:p>
          <a:p>
            <a:pPr algn="just" rtl="1">
              <a:lnSpc>
                <a:spcPct val="120000"/>
              </a:lnSpc>
            </a:pPr>
            <a:r>
              <a:rPr lang="ar-SA" dirty="0" smtClean="0"/>
              <a:t>1- ان اصبح التنفيذ العيني مستحيلاً لفوات المحل او فوات وقت اداء الالتزام.</a:t>
            </a:r>
          </a:p>
          <a:p>
            <a:pPr algn="just" rtl="1">
              <a:lnSpc>
                <a:spcPct val="120000"/>
              </a:lnSpc>
            </a:pPr>
            <a:r>
              <a:rPr lang="ar-SA" dirty="0" smtClean="0"/>
              <a:t>2- ان كان التنفيذ العيني مرهقا ًللمدين كتحقق خسارة جسيمة على المدين. </a:t>
            </a:r>
          </a:p>
          <a:p>
            <a:pPr algn="just" rtl="1">
              <a:lnSpc>
                <a:spcPct val="120000"/>
              </a:lnSpc>
            </a:pPr>
            <a:r>
              <a:rPr lang="ar-SA" dirty="0" smtClean="0"/>
              <a:t>3- ان كان تدخل المدين الشخصي ضرورياً او ملائماً لتحقيق التنفيذ العيني كالمغني والرسام والطبيب </a:t>
            </a:r>
          </a:p>
          <a:p>
            <a:pPr algn="just" rtl="1">
              <a:lnSpc>
                <a:spcPct val="120000"/>
              </a:lnSpc>
            </a:pPr>
            <a:r>
              <a:rPr lang="ar-SA" dirty="0" smtClean="0"/>
              <a:t>4- ان كان التنفيذ العيني ممكن ولكن لم يطلبه الدائن ولم يعرض المدين القيام به.</a:t>
            </a:r>
          </a:p>
          <a:p>
            <a:pPr algn="just" rtl="1">
              <a:lnSpc>
                <a:spcPct val="120000"/>
              </a:lnSpc>
            </a:pPr>
            <a:r>
              <a:rPr lang="ar-SA" b="1" dirty="0" smtClean="0">
                <a:solidFill>
                  <a:schemeClr val="accent4">
                    <a:lumMod val="75000"/>
                  </a:schemeClr>
                </a:solidFill>
              </a:rPr>
              <a:t>ثانياً: انواع التعويض: </a:t>
            </a:r>
          </a:p>
          <a:p>
            <a:pPr algn="just" rtl="1">
              <a:lnSpc>
                <a:spcPct val="120000"/>
              </a:lnSpc>
            </a:pPr>
            <a:r>
              <a:rPr lang="ar-SA" dirty="0" smtClean="0"/>
              <a:t>1- تعويض عن عدم تنفيذ الالتزام. (يحل محل التنفيذ العيني ولا يجتمع معه)</a:t>
            </a:r>
          </a:p>
          <a:p>
            <a:pPr algn="just" rtl="1">
              <a:lnSpc>
                <a:spcPct val="120000"/>
              </a:lnSpc>
            </a:pPr>
            <a:r>
              <a:rPr lang="ar-SA" dirty="0" smtClean="0"/>
              <a:t>2- تعويض عن التاخر في الوفاء بالالتزام. (لا يحل محل التنفيذ العيني او التعويض ويجتمع مع التنفيذ العيني او التعويض عن عدم التنفيذ، كما انه يحل مجتمعاً مع التنفيذ العيني الجزئي للالتزام فيقرر التعويض عن عدم التنفيذ وتعويض عن التأخر في الوفاء) .</a:t>
            </a:r>
          </a:p>
          <a:p>
            <a:pPr algn="just" rtl="1">
              <a:lnSpc>
                <a:spcPct val="120000"/>
              </a:lnSpc>
            </a:pPr>
            <a:endParaRPr lang="ar-SA" dirty="0" smtClean="0"/>
          </a:p>
          <a:p>
            <a:pPr algn="ctr" rtl="1">
              <a:lnSpc>
                <a:spcPct val="120000"/>
              </a:lnSpc>
              <a:buNone/>
            </a:pPr>
            <a:r>
              <a:rPr lang="ar-SA" sz="3800" b="1" dirty="0" smtClean="0">
                <a:solidFill>
                  <a:schemeClr val="accent2">
                    <a:lumMod val="75000"/>
                  </a:schemeClr>
                </a:solidFill>
              </a:rPr>
              <a:t>					</a:t>
            </a: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normAutofit/>
          </a:bodyPr>
          <a:lstStyle/>
          <a:p>
            <a:r>
              <a:rPr lang="ar-SA" sz="3200" b="1" dirty="0" smtClean="0">
                <a:solidFill>
                  <a:schemeClr val="accent2">
                    <a:lumMod val="75000"/>
                  </a:schemeClr>
                </a:solidFill>
              </a:rPr>
              <a:t>يتبع</a:t>
            </a:r>
            <a:endParaRPr lang="en-US" sz="3200" b="1" dirty="0">
              <a:solidFill>
                <a:schemeClr val="accent2">
                  <a:lumMod val="75000"/>
                </a:schemeClr>
              </a:solidFill>
            </a:endParaRPr>
          </a:p>
        </p:txBody>
      </p:sp>
      <p:sp>
        <p:nvSpPr>
          <p:cNvPr id="6" name="Content Placeholder 2"/>
          <p:cNvSpPr>
            <a:spLocks noGrp="1"/>
          </p:cNvSpPr>
          <p:nvPr>
            <p:ph idx="1"/>
          </p:nvPr>
        </p:nvSpPr>
        <p:spPr>
          <a:xfrm>
            <a:off x="-32" y="785794"/>
            <a:ext cx="9286908" cy="6500858"/>
          </a:xfrm>
        </p:spPr>
        <p:txBody>
          <a:bodyPr>
            <a:normAutofit fontScale="77500" lnSpcReduction="20000"/>
          </a:bodyPr>
          <a:lstStyle/>
          <a:p>
            <a:pPr algn="just" rtl="1">
              <a:lnSpc>
                <a:spcPct val="120000"/>
              </a:lnSpc>
            </a:pPr>
            <a:r>
              <a:rPr lang="ar-SA" dirty="0" smtClean="0"/>
              <a:t>التنفيذ بطريق التعويض يمكن ان يتناول اي نوع من انواع الالتزام (باعطاء شيء او عمل او امتناع عن عمل) اما ان كان محل الالتزام دفع مبلغ من النقود فلا مجال للتعويض فيه لان الالتزام قابل للتنفيذ دائماً فان تاخر المدين في الوفاء بالتزامه جاز للدائن المطالبة بالتعويض عن التاخر.</a:t>
            </a:r>
          </a:p>
          <a:p>
            <a:pPr algn="just" rtl="1">
              <a:lnSpc>
                <a:spcPct val="120000"/>
              </a:lnSpc>
            </a:pPr>
            <a:r>
              <a:rPr lang="ar-SA" dirty="0" smtClean="0"/>
              <a:t>ولا يستطيع الدائن المطالبة بالتعويض الا ان توافرت شروط المسئولية العقدية بان يثبت وقوع الخطا العقدي وان خطا المدين اصابه بضرر واثبات علاقة السببية بين الخطا والضرر. كما على الدائن ان يقوم باعذار مدينه كشرط اضافي لاستحقاق التعويض.</a:t>
            </a:r>
          </a:p>
          <a:p>
            <a:pPr algn="just" rtl="1">
              <a:lnSpc>
                <a:spcPct val="120000"/>
              </a:lnSpc>
            </a:pPr>
            <a:r>
              <a:rPr lang="ar-SA" dirty="0" smtClean="0"/>
              <a:t>عليه ستتم دراسه التنفيذ بمقابل وذلك بدراسة كلا من الاعذار وكيفية تقدير التعويض.</a:t>
            </a:r>
          </a:p>
          <a:p>
            <a:pPr algn="just" rtl="1">
              <a:lnSpc>
                <a:spcPct val="120000"/>
              </a:lnSpc>
            </a:pPr>
            <a:r>
              <a:rPr lang="ar-SA" b="1" dirty="0" smtClean="0">
                <a:solidFill>
                  <a:schemeClr val="accent4">
                    <a:lumMod val="75000"/>
                  </a:schemeClr>
                </a:solidFill>
              </a:rPr>
              <a:t>المبحث الاول: الاعذار:</a:t>
            </a:r>
          </a:p>
          <a:p>
            <a:pPr algn="just" rtl="1">
              <a:lnSpc>
                <a:spcPct val="120000"/>
              </a:lnSpc>
            </a:pPr>
            <a:r>
              <a:rPr lang="ar-SA" dirty="0" smtClean="0"/>
              <a:t>الاعذار هو اجراء يقصد به وضع المدين موضع المتاخر في تنفيذ التزامه ان لم يوف به فوراً وذلك عن طريق مطالبته رسمياً بتنفيذ التزامه اي بانذاره واخطاره والتنبيه عليه الى انه مقصر في الوفاء بالتزامه وانه سيصبح مسؤولا قانونا عن عدم التنفيذ او التاخير فيه.</a:t>
            </a:r>
          </a:p>
          <a:p>
            <a:pPr algn="just" rtl="1">
              <a:lnSpc>
                <a:spcPct val="120000"/>
              </a:lnSpc>
            </a:pPr>
            <a:r>
              <a:rPr lang="ar-SA" b="1" dirty="0" smtClean="0">
                <a:solidFill>
                  <a:schemeClr val="accent3">
                    <a:lumMod val="75000"/>
                  </a:schemeClr>
                </a:solidFill>
              </a:rPr>
              <a:t>اولاً: الاعذار كشرط لاستحقاق التعويض. </a:t>
            </a:r>
          </a:p>
          <a:p>
            <a:pPr algn="just" rtl="1">
              <a:lnSpc>
                <a:spcPct val="120000"/>
              </a:lnSpc>
            </a:pPr>
            <a:r>
              <a:rPr lang="ar-SA" dirty="0" smtClean="0"/>
              <a:t>لا يستحق التعويض قانوناً الا بعد اعذار المدين ما لم ينص على غير ذلك نظاما او اتفاقاً وسواء اكان التعويض عن عدم تنفيذ الالتزام اصلا ام عن التاخر فيه . لوضع المدين موضع المقصر في الوفاء بالالتزام لترك فرصة للمدين لكي ينفذ التزامه باختياره دون اجبار ؛ وذلك لان السكوت عن المطالبة هو موقف سلبي يحمل محمل التسامح والرضا الضمني بارجاء التنفيذ وانه غير متضرر من تاخر المدين في التنفيذ.</a:t>
            </a:r>
          </a:p>
          <a:p>
            <a:pPr algn="ctr" rtl="1">
              <a:lnSpc>
                <a:spcPct val="120000"/>
              </a:lnSpc>
              <a:buNone/>
            </a:pPr>
            <a:r>
              <a:rPr lang="ar-SA" sz="3800" b="1" dirty="0" smtClean="0">
                <a:solidFill>
                  <a:schemeClr val="accent2">
                    <a:lumMod val="75000"/>
                  </a:schemeClr>
                </a:solidFill>
              </a:rPr>
              <a:t>					</a:t>
            </a: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7622"/>
            <a:ext cx="8229600" cy="1066800"/>
          </a:xfrm>
        </p:spPr>
        <p:txBody>
          <a:bodyPr>
            <a:normAutofit/>
          </a:bodyPr>
          <a:lstStyle/>
          <a:p>
            <a:r>
              <a:rPr lang="ar-SA" sz="3200" b="1" dirty="0" smtClean="0">
                <a:solidFill>
                  <a:schemeClr val="accent2">
                    <a:lumMod val="75000"/>
                  </a:schemeClr>
                </a:solidFill>
              </a:rPr>
              <a:t>يتبع</a:t>
            </a:r>
            <a:endParaRPr lang="en-US" sz="3200" b="1" dirty="0">
              <a:solidFill>
                <a:schemeClr val="accent2">
                  <a:lumMod val="75000"/>
                </a:schemeClr>
              </a:solidFill>
            </a:endParaRPr>
          </a:p>
        </p:txBody>
      </p:sp>
      <p:sp>
        <p:nvSpPr>
          <p:cNvPr id="6" name="Content Placeholder 2"/>
          <p:cNvSpPr>
            <a:spLocks noGrp="1"/>
          </p:cNvSpPr>
          <p:nvPr>
            <p:ph idx="1"/>
          </p:nvPr>
        </p:nvSpPr>
        <p:spPr>
          <a:xfrm>
            <a:off x="-32" y="714356"/>
            <a:ext cx="9286908" cy="6786610"/>
          </a:xfrm>
        </p:spPr>
        <p:txBody>
          <a:bodyPr>
            <a:normAutofit fontScale="70000" lnSpcReduction="20000"/>
          </a:bodyPr>
          <a:lstStyle/>
          <a:p>
            <a:pPr algn="just" rtl="1">
              <a:lnSpc>
                <a:spcPct val="120000"/>
              </a:lnSpc>
            </a:pPr>
            <a:r>
              <a:rPr lang="ar-SA" sz="3400" b="1" dirty="0" smtClean="0">
                <a:solidFill>
                  <a:schemeClr val="accent3">
                    <a:lumMod val="75000"/>
                  </a:schemeClr>
                </a:solidFill>
              </a:rPr>
              <a:t>ثانياً: كيف يتم الاعذار:</a:t>
            </a:r>
          </a:p>
          <a:p>
            <a:pPr algn="just" rtl="1">
              <a:lnSpc>
                <a:spcPct val="120000"/>
              </a:lnSpc>
            </a:pPr>
            <a:r>
              <a:rPr lang="ar-SA" sz="3100" dirty="0" smtClean="0"/>
              <a:t>الاصل ان يتم اعذار المدين بانذاره كتابة بأية ورقة رسمية تعلن بواسطة اعوان القضاء من الدائن الى المدين الذي يبين فيها بوضوح رغبته في اقتضاء حقه. او بالاخطار الشفوي او الخطاب العادي لانه غير متعلق بالنظام العام.  كما انه لايتم بورقة شكلية فلا يشترط فيه بيانات محددة .</a:t>
            </a:r>
          </a:p>
          <a:p>
            <a:pPr algn="just" rtl="1">
              <a:lnSpc>
                <a:spcPct val="120000"/>
              </a:lnSpc>
            </a:pPr>
            <a:r>
              <a:rPr lang="ar-SA" sz="3100" dirty="0" smtClean="0"/>
              <a:t>على ان الفقه الاسلامي اكتفى بحلول اجل الدين باعتباره كاف بذاته لاعتبار المدين معذراً بمحض ارادته وبحسن نية ودون مماطلة.</a:t>
            </a:r>
          </a:p>
          <a:p>
            <a:pPr algn="just" rtl="1">
              <a:lnSpc>
                <a:spcPct val="120000"/>
              </a:lnSpc>
            </a:pPr>
            <a:endParaRPr lang="ar-SA" sz="3100" dirty="0" smtClean="0"/>
          </a:p>
          <a:p>
            <a:pPr algn="just" rtl="1">
              <a:lnSpc>
                <a:spcPct val="120000"/>
              </a:lnSpc>
            </a:pPr>
            <a:r>
              <a:rPr lang="ar-SA" sz="3400" b="1" dirty="0" smtClean="0">
                <a:solidFill>
                  <a:schemeClr val="accent3">
                    <a:lumMod val="75000"/>
                  </a:schemeClr>
                </a:solidFill>
              </a:rPr>
              <a:t>ثالثاً: الحالات التي لا يشترط فيها الاعذار:</a:t>
            </a:r>
          </a:p>
          <a:p>
            <a:pPr algn="just" rtl="1">
              <a:lnSpc>
                <a:spcPct val="120000"/>
              </a:lnSpc>
            </a:pPr>
            <a:r>
              <a:rPr lang="ar-SA" sz="3100" dirty="0" smtClean="0">
                <a:solidFill>
                  <a:schemeClr val="accent6">
                    <a:lumMod val="75000"/>
                  </a:schemeClr>
                </a:solidFill>
              </a:rPr>
              <a:t>1- ان اصبح تنفيذ الالتزام غير ممكن بفعل المدين </a:t>
            </a:r>
          </a:p>
          <a:p>
            <a:pPr algn="just" rtl="1">
              <a:lnSpc>
                <a:spcPct val="120000"/>
              </a:lnSpc>
            </a:pPr>
            <a:r>
              <a:rPr lang="ar-SA" sz="3100" dirty="0" smtClean="0"/>
              <a:t>مثل لو باع شخص عقاره ثم باعه مره اخرى قبل تسجيل العقار باسم الاول وتم تسجيله باسم الثاني وكان الثاني حسن النية فهنا يستحيل تنفيذ الالتزام بالنسبة للاول. اما ان كانت الاستحالة قد وقعت بسبب اجنبي فانه لا محل للتعويض وبالتالي للاعذار.</a:t>
            </a:r>
          </a:p>
          <a:p>
            <a:pPr algn="just" rtl="1">
              <a:lnSpc>
                <a:spcPct val="120000"/>
              </a:lnSpc>
            </a:pPr>
            <a:r>
              <a:rPr lang="ar-SA" sz="3100" dirty="0" smtClean="0">
                <a:solidFill>
                  <a:schemeClr val="accent6">
                    <a:lumMod val="75000"/>
                  </a:schemeClr>
                </a:solidFill>
              </a:rPr>
              <a:t>2- ان كان محل الالتزام تعويضاً ترتب على فعل غير مشروع (المسئولية التقصيرية)</a:t>
            </a:r>
          </a:p>
          <a:p>
            <a:pPr algn="just" rtl="1">
              <a:lnSpc>
                <a:spcPct val="120000"/>
              </a:lnSpc>
            </a:pPr>
            <a:r>
              <a:rPr lang="ar-SA" sz="3100" dirty="0" smtClean="0">
                <a:solidFill>
                  <a:schemeClr val="accent6">
                    <a:lumMod val="75000"/>
                  </a:schemeClr>
                </a:solidFill>
              </a:rPr>
              <a:t>3- ان كان محل الالتزام رد شيء يعلم المدين انه مسروق او مغصوب </a:t>
            </a:r>
            <a:r>
              <a:rPr lang="ar-SA" sz="3100" dirty="0" smtClean="0"/>
              <a:t>فالمدين سيء النية يلتزم بالرد دون اعذار ويلتزم ايضاً بالفوائد والارباح من يوم اصبح فيه سيء النية ويكون مسؤولا عن هلاك الشيء او ضياعه.</a:t>
            </a:r>
          </a:p>
          <a:p>
            <a:pPr algn="just" rtl="1">
              <a:lnSpc>
                <a:spcPct val="120000"/>
              </a:lnSpc>
            </a:pPr>
            <a:endParaRPr lang="ar-SA" dirty="0" smtClean="0"/>
          </a:p>
          <a:p>
            <a:pPr algn="ctr" rtl="1">
              <a:lnSpc>
                <a:spcPct val="120000"/>
              </a:lnSpc>
              <a:buNone/>
            </a:pPr>
            <a:r>
              <a:rPr lang="ar-SA" sz="3800" b="1" dirty="0" smtClean="0">
                <a:solidFill>
                  <a:schemeClr val="accent2">
                    <a:lumMod val="75000"/>
                  </a:schemeClr>
                </a:solidFill>
              </a:rPr>
              <a:t>					</a:t>
            </a: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7622"/>
            <a:ext cx="8229600" cy="1066800"/>
          </a:xfrm>
        </p:spPr>
        <p:txBody>
          <a:bodyPr>
            <a:normAutofit/>
          </a:bodyPr>
          <a:lstStyle/>
          <a:p>
            <a:r>
              <a:rPr lang="ar-SA" sz="3200" b="1" dirty="0" smtClean="0">
                <a:solidFill>
                  <a:schemeClr val="accent2">
                    <a:lumMod val="75000"/>
                  </a:schemeClr>
                </a:solidFill>
              </a:rPr>
              <a:t>يتبع</a:t>
            </a:r>
            <a:endParaRPr lang="en-US" sz="3200" b="1" dirty="0">
              <a:solidFill>
                <a:schemeClr val="accent2">
                  <a:lumMod val="75000"/>
                </a:schemeClr>
              </a:solidFill>
            </a:endParaRPr>
          </a:p>
        </p:txBody>
      </p:sp>
      <p:sp>
        <p:nvSpPr>
          <p:cNvPr id="6" name="Content Placeholder 2"/>
          <p:cNvSpPr>
            <a:spLocks noGrp="1"/>
          </p:cNvSpPr>
          <p:nvPr>
            <p:ph idx="1"/>
          </p:nvPr>
        </p:nvSpPr>
        <p:spPr>
          <a:xfrm>
            <a:off x="-32" y="928670"/>
            <a:ext cx="9286908" cy="6786610"/>
          </a:xfrm>
        </p:spPr>
        <p:txBody>
          <a:bodyPr>
            <a:normAutofit fontScale="92500"/>
          </a:bodyPr>
          <a:lstStyle/>
          <a:p>
            <a:pPr algn="just" rtl="1">
              <a:lnSpc>
                <a:spcPct val="120000"/>
              </a:lnSpc>
            </a:pPr>
            <a:r>
              <a:rPr lang="ar-SA" sz="2400" dirty="0" smtClean="0">
                <a:solidFill>
                  <a:schemeClr val="accent6">
                    <a:lumMod val="75000"/>
                  </a:schemeClr>
                </a:solidFill>
              </a:rPr>
              <a:t>4- ان صرح المدين كتابة بانه لا يريد تنفيذ التزامه </a:t>
            </a:r>
            <a:r>
              <a:rPr lang="ar-SA" sz="2400" dirty="0" smtClean="0"/>
              <a:t>ويقوم ايضا مقام الكتابة الاقرار امام القضاء واليمين.</a:t>
            </a:r>
          </a:p>
          <a:p>
            <a:pPr algn="just" rtl="1">
              <a:lnSpc>
                <a:spcPct val="120000"/>
              </a:lnSpc>
            </a:pPr>
            <a:r>
              <a:rPr lang="ar-SA" sz="2400" dirty="0" smtClean="0">
                <a:solidFill>
                  <a:schemeClr val="accent6">
                    <a:lumMod val="75000"/>
                  </a:schemeClr>
                </a:solidFill>
              </a:rPr>
              <a:t>5- ان نص القانون او اتفق الطرفان صراحة او ضمناً على عدم لزوم الاعذار  </a:t>
            </a:r>
            <a:r>
              <a:rPr lang="ar-SA" sz="2400" dirty="0" smtClean="0"/>
              <a:t>ويعتبر المدين معذرا بمجرد حلول الاجل المحدد في العقد </a:t>
            </a:r>
            <a:endParaRPr lang="ar-SA" sz="2400" b="1" dirty="0" smtClean="0"/>
          </a:p>
          <a:p>
            <a:pPr algn="just" rtl="1">
              <a:lnSpc>
                <a:spcPct val="120000"/>
              </a:lnSpc>
            </a:pPr>
            <a:r>
              <a:rPr lang="ar-SA" sz="2600" b="1" dirty="0" smtClean="0">
                <a:solidFill>
                  <a:schemeClr val="accent3">
                    <a:lumMod val="75000"/>
                  </a:schemeClr>
                </a:solidFill>
              </a:rPr>
              <a:t>رابعاً: اثار الاعذار: </a:t>
            </a:r>
          </a:p>
          <a:p>
            <a:pPr algn="just" rtl="1">
              <a:lnSpc>
                <a:spcPct val="120000"/>
              </a:lnSpc>
            </a:pPr>
            <a:r>
              <a:rPr lang="ar-SA" dirty="0" smtClean="0">
                <a:solidFill>
                  <a:schemeClr val="accent6">
                    <a:lumMod val="75000"/>
                  </a:schemeClr>
                </a:solidFill>
              </a:rPr>
              <a:t>1</a:t>
            </a:r>
            <a:r>
              <a:rPr lang="ar-SA" sz="2400" dirty="0" smtClean="0">
                <a:solidFill>
                  <a:schemeClr val="accent6">
                    <a:lumMod val="75000"/>
                  </a:schemeClr>
                </a:solidFill>
              </a:rPr>
              <a:t>- استحقاق تعويض الدائن عما لحقه من ضرر وخسائر من جراء عدم التنفيذ او التاخير فيه من وقت الاعذار. </a:t>
            </a:r>
          </a:p>
          <a:p>
            <a:pPr algn="just" rtl="1">
              <a:lnSpc>
                <a:spcPct val="120000"/>
              </a:lnSpc>
            </a:pPr>
            <a:r>
              <a:rPr lang="ar-SA" sz="2400" dirty="0" smtClean="0">
                <a:solidFill>
                  <a:schemeClr val="accent6">
                    <a:lumMod val="75000"/>
                  </a:schemeClr>
                </a:solidFill>
              </a:rPr>
              <a:t>2- انتقال تبعة الهلاك من الدائن الى المدين بعد الاعذار في الحالات التي كانت تقع فيها على الدائن </a:t>
            </a:r>
          </a:p>
          <a:p>
            <a:pPr algn="just" rtl="1">
              <a:lnSpc>
                <a:spcPct val="120000"/>
              </a:lnSpc>
            </a:pPr>
            <a:r>
              <a:rPr lang="ar-SA" sz="2400" dirty="0" smtClean="0"/>
              <a:t>مثل هلاك الشيء المبيع يكون على البائع قبل التسليم وتنتقل تبعة الهلاك الى المشتري ان اعذره البائع لتسليم المبيع ولم يفعل. </a:t>
            </a:r>
            <a:endParaRPr lang="ar-SA" sz="2400" dirty="0" smtClean="0">
              <a:solidFill>
                <a:schemeClr val="accent6">
                  <a:lumMod val="75000"/>
                </a:schemeClr>
              </a:solidFill>
            </a:endParaRPr>
          </a:p>
          <a:p>
            <a:pPr algn="just" rtl="1">
              <a:lnSpc>
                <a:spcPct val="120000"/>
              </a:lnSpc>
            </a:pPr>
            <a:r>
              <a:rPr lang="ar-SA" sz="2400" dirty="0" smtClean="0">
                <a:solidFill>
                  <a:schemeClr val="accent6">
                    <a:lumMod val="75000"/>
                  </a:schemeClr>
                </a:solidFill>
              </a:rPr>
              <a:t>3- فسخ العقد الملزم للجانبين ويجوز للدائن التمسك بالفسخ مع التعويض ان لم يقم المدين بتنفيذ التزامه بعد اعذاره مالم يتفق الطرفان على استبعاد الاعذار</a:t>
            </a:r>
          </a:p>
          <a:p>
            <a:pPr algn="just" rtl="1">
              <a:lnSpc>
                <a:spcPct val="120000"/>
              </a:lnSpc>
            </a:pPr>
            <a:endParaRPr lang="ar-SA" dirty="0" smtClean="0"/>
          </a:p>
          <a:p>
            <a:pPr algn="ctr" rtl="1">
              <a:lnSpc>
                <a:spcPct val="120000"/>
              </a:lnSpc>
              <a:buNone/>
            </a:pPr>
            <a:r>
              <a:rPr lang="ar-SA" sz="3800" b="1" dirty="0" smtClean="0">
                <a:solidFill>
                  <a:schemeClr val="accent2">
                    <a:lumMod val="75000"/>
                  </a:schemeClr>
                </a:solidFill>
              </a:rPr>
              <a:t>					</a:t>
            </a:r>
            <a:endParaRPr lang="ar-SA" dirty="0" smtClean="0"/>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normAutofit/>
          </a:bodyPr>
          <a:lstStyle/>
          <a:p>
            <a:pPr rtl="1">
              <a:lnSpc>
                <a:spcPct val="120000"/>
              </a:lnSpc>
            </a:pPr>
            <a:r>
              <a:rPr lang="ar-SA" sz="3200" b="1" dirty="0" smtClean="0">
                <a:solidFill>
                  <a:schemeClr val="accent4">
                    <a:lumMod val="75000"/>
                  </a:schemeClr>
                </a:solidFill>
              </a:rPr>
              <a:t>المبحث الثاني: كيفية تقدير التعويض:</a:t>
            </a:r>
          </a:p>
        </p:txBody>
      </p:sp>
      <p:sp>
        <p:nvSpPr>
          <p:cNvPr id="6" name="Content Placeholder 2"/>
          <p:cNvSpPr>
            <a:spLocks noGrp="1"/>
          </p:cNvSpPr>
          <p:nvPr>
            <p:ph idx="1"/>
          </p:nvPr>
        </p:nvSpPr>
        <p:spPr>
          <a:xfrm>
            <a:off x="-32" y="714356"/>
            <a:ext cx="9286908" cy="6715172"/>
          </a:xfrm>
        </p:spPr>
        <p:txBody>
          <a:bodyPr>
            <a:normAutofit fontScale="77500" lnSpcReduction="20000"/>
          </a:bodyPr>
          <a:lstStyle/>
          <a:p>
            <a:pPr algn="just" rtl="1">
              <a:lnSpc>
                <a:spcPct val="120000"/>
              </a:lnSpc>
            </a:pPr>
            <a:r>
              <a:rPr lang="ar-SA" dirty="0" smtClean="0"/>
              <a:t>ان كان تقدير التعويض من قبل القاضي فهو التعويض القضائي وقد يتم تقديره من قبل الطرفان مقدما وهو التعويض الاتفاقي (الشرط الجزائي) اما ان كان محل الالتزام نقود فقد يتولى القانون تقدير ما تسمى بالتعويض القانوني  (فوائد التاخير القانونية) .</a:t>
            </a:r>
            <a:endParaRPr lang="en-US" dirty="0" smtClean="0"/>
          </a:p>
          <a:p>
            <a:pPr algn="just" rtl="1">
              <a:lnSpc>
                <a:spcPct val="120000"/>
              </a:lnSpc>
            </a:pPr>
            <a:r>
              <a:rPr lang="ar-SA" dirty="0" smtClean="0">
                <a:solidFill>
                  <a:schemeClr val="accent6">
                    <a:lumMod val="75000"/>
                  </a:schemeClr>
                </a:solidFill>
              </a:rPr>
              <a:t>ستقسم الدراسة الى :</a:t>
            </a:r>
          </a:p>
          <a:p>
            <a:pPr algn="just" rtl="1">
              <a:lnSpc>
                <a:spcPct val="120000"/>
              </a:lnSpc>
            </a:pPr>
            <a:r>
              <a:rPr lang="ar-SA" dirty="0" smtClean="0"/>
              <a:t> 1- التعويض القضائي</a:t>
            </a:r>
          </a:p>
          <a:p>
            <a:pPr algn="just" rtl="1">
              <a:lnSpc>
                <a:spcPct val="120000"/>
              </a:lnSpc>
            </a:pPr>
            <a:r>
              <a:rPr lang="ar-SA" dirty="0" smtClean="0"/>
              <a:t>2- التعويض الاتفاقي</a:t>
            </a:r>
          </a:p>
          <a:p>
            <a:pPr algn="just" rtl="1">
              <a:lnSpc>
                <a:spcPct val="120000"/>
              </a:lnSpc>
            </a:pPr>
            <a:r>
              <a:rPr lang="ar-SA" dirty="0" smtClean="0"/>
              <a:t>3- التعويض القانوني</a:t>
            </a:r>
          </a:p>
          <a:p>
            <a:pPr algn="just" rtl="1">
              <a:lnSpc>
                <a:spcPct val="120000"/>
              </a:lnSpc>
            </a:pPr>
            <a:r>
              <a:rPr lang="ar-SA" sz="3400" b="1" dirty="0" smtClean="0">
                <a:solidFill>
                  <a:schemeClr val="accent4">
                    <a:lumMod val="75000"/>
                  </a:schemeClr>
                </a:solidFill>
              </a:rPr>
              <a:t>المطلب الاول: التعويض القضائي: </a:t>
            </a:r>
          </a:p>
          <a:p>
            <a:pPr algn="just" rtl="1">
              <a:lnSpc>
                <a:spcPct val="120000"/>
              </a:lnSpc>
            </a:pPr>
            <a:r>
              <a:rPr lang="ar-SA" dirty="0" smtClean="0">
                <a:solidFill>
                  <a:schemeClr val="accent6">
                    <a:lumMod val="75000"/>
                  </a:schemeClr>
                </a:solidFill>
              </a:rPr>
              <a:t>التعويض القضائي </a:t>
            </a:r>
            <a:r>
              <a:rPr lang="ar-SA" dirty="0" smtClean="0"/>
              <a:t>بمعنى ان القاضي هو الذي يحدده في طبيعته وفي مداه وفقاً لضوابط وأسس قانونية محددة ومعينة. ويشترط لاستحقاق التعويض القضائي توافر شروط قانونية وهي شروط تحقق الخطأ المدني عقدي كان او تقصيري والضرر وعلاقة السببية بينهما. ويشترط ايضاً ضرورة اعذار المدين مالم يوجد نص يقضي بخلاف هذا.</a:t>
            </a:r>
            <a:endParaRPr lang="ar-SA" b="1" dirty="0" smtClean="0"/>
          </a:p>
          <a:p>
            <a:pPr algn="just" rtl="1">
              <a:lnSpc>
                <a:spcPct val="120000"/>
              </a:lnSpc>
            </a:pPr>
            <a:r>
              <a:rPr lang="ar-SA" sz="3100" b="1" dirty="0" smtClean="0">
                <a:solidFill>
                  <a:schemeClr val="accent2">
                    <a:lumMod val="75000"/>
                  </a:schemeClr>
                </a:solidFill>
              </a:rPr>
              <a:t>أولاً: يتحدد التعويض في طبيعته:</a:t>
            </a:r>
          </a:p>
          <a:p>
            <a:pPr algn="just" rtl="1">
              <a:lnSpc>
                <a:spcPct val="120000"/>
              </a:lnSpc>
            </a:pPr>
            <a:r>
              <a:rPr lang="ar-SA" dirty="0" smtClean="0"/>
              <a:t>بان يحكم القاضي بالتعويض العيني ان طلبه الدائن وكان ممكناً من غير ارهاق كبير للمدين. مثل ان يحكم القاضي بازالة بناء اقامه المدين مخالفة لالتزام يمنعه من اقامته. اما ان كان التعويض العيني غير ممكن او مرهق للمدين او غير مجد بالنسبة للدائن لفوات وقته او مرتبط بشخص المدين فليس امام الدائن الا طلب التعويض</a:t>
            </a:r>
          </a:p>
          <a:p>
            <a:pPr algn="just" rtl="1">
              <a:lnSpc>
                <a:spcPct val="120000"/>
              </a:lnSpc>
              <a:buNone/>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6184"/>
            <a:ext cx="8229600" cy="1066800"/>
          </a:xfrm>
        </p:spPr>
        <p:txBody>
          <a:bodyPr>
            <a:normAutofit/>
          </a:bodyPr>
          <a:lstStyle/>
          <a:p>
            <a:r>
              <a:rPr lang="ar-SA" sz="3200" b="1" dirty="0" smtClean="0">
                <a:solidFill>
                  <a:schemeClr val="accent4">
                    <a:lumMod val="75000"/>
                  </a:schemeClr>
                </a:solidFill>
              </a:rPr>
              <a:t>يتبع</a:t>
            </a:r>
            <a:endParaRPr lang="en-US" sz="3200" b="1" dirty="0">
              <a:solidFill>
                <a:schemeClr val="accent4">
                  <a:lumMod val="75000"/>
                </a:schemeClr>
              </a:solidFill>
            </a:endParaRPr>
          </a:p>
        </p:txBody>
      </p:sp>
      <p:sp>
        <p:nvSpPr>
          <p:cNvPr id="6" name="Content Placeholder 2"/>
          <p:cNvSpPr>
            <a:spLocks noGrp="1"/>
          </p:cNvSpPr>
          <p:nvPr>
            <p:ph idx="1"/>
          </p:nvPr>
        </p:nvSpPr>
        <p:spPr>
          <a:xfrm>
            <a:off x="-32" y="714356"/>
            <a:ext cx="9286908" cy="6786610"/>
          </a:xfrm>
        </p:spPr>
        <p:txBody>
          <a:bodyPr>
            <a:normAutofit fontScale="92500"/>
          </a:bodyPr>
          <a:lstStyle/>
          <a:p>
            <a:pPr algn="just" rtl="1"/>
            <a:r>
              <a:rPr lang="ar-SA" sz="2400" dirty="0" smtClean="0"/>
              <a:t>يجوز للقاضي ان يحكم بالتعويض النقدي يراعي فيه قيمة المال (عين الالتزام) وما لحق الدائن من خسارة حقيقية وما فاته من كسب مؤكد وقت صدور الحكم القضائي.</a:t>
            </a:r>
            <a:r>
              <a:rPr lang="ar-SA" sz="3600" b="1" dirty="0" smtClean="0">
                <a:solidFill>
                  <a:schemeClr val="accent2">
                    <a:lumMod val="75000"/>
                  </a:schemeClr>
                </a:solidFill>
              </a:rPr>
              <a:t>		</a:t>
            </a:r>
            <a:endParaRPr lang="ar-SA" sz="2600" b="1" dirty="0" smtClean="0">
              <a:solidFill>
                <a:schemeClr val="accent6">
                  <a:lumMod val="75000"/>
                </a:schemeClr>
              </a:solidFill>
            </a:endParaRPr>
          </a:p>
          <a:p>
            <a:pPr algn="just" rtl="1"/>
            <a:r>
              <a:rPr lang="ar-SA" sz="2400" b="1" dirty="0" smtClean="0">
                <a:solidFill>
                  <a:schemeClr val="accent6">
                    <a:lumMod val="75000"/>
                  </a:schemeClr>
                </a:solidFill>
              </a:rPr>
              <a:t>ثانياً: كما انه يتحدد في مقداره:</a:t>
            </a:r>
          </a:p>
          <a:p>
            <a:pPr algn="just" rtl="1">
              <a:lnSpc>
                <a:spcPct val="120000"/>
              </a:lnSpc>
            </a:pPr>
            <a:r>
              <a:rPr lang="ar-SA" sz="2400" dirty="0" smtClean="0"/>
              <a:t>تقوم على عنصرين اساسيين وهما: 1- بما لحق الدائن من خسارة حقيقية و 2- ما فاته من كسب، وهو مدى الضرر المباشر الذي لحق الدائن من جراء اخلال المدين بالتزامه باشتراط ان يكون الضرر مؤكد ومحقق ناجم عن الضرر الواقع فعلا بسبب عدم تنفيذ الالتزام كلياً او جزئياً او التاخير في تنفيذه.</a:t>
            </a:r>
          </a:p>
          <a:p>
            <a:pPr algn="just" rtl="1">
              <a:lnSpc>
                <a:spcPct val="120000"/>
              </a:lnSpc>
            </a:pPr>
            <a:r>
              <a:rPr lang="ar-SA" sz="2400" dirty="0" smtClean="0"/>
              <a:t>يجوز المطالبة بالفوائد القانونية عن التاخير في تنفيذ الالتزام ان كان محله نقود لكنه في القانون الوضعي بخلاف الفقه الاسلامي الذي لم  يجز الفوائد القانونية لانها تفضي الى الربا.</a:t>
            </a:r>
            <a:endParaRPr lang="ar-SA" sz="2200" b="1" dirty="0" smtClean="0"/>
          </a:p>
          <a:p>
            <a:pPr algn="just" rtl="1">
              <a:lnSpc>
                <a:spcPct val="120000"/>
              </a:lnSpc>
            </a:pPr>
            <a:r>
              <a:rPr lang="ar-SA" sz="2400" b="1" dirty="0" smtClean="0">
                <a:solidFill>
                  <a:schemeClr val="accent6">
                    <a:lumMod val="75000"/>
                  </a:schemeClr>
                </a:solidFill>
              </a:rPr>
              <a:t>ثالثاً: لا تجوز المطالبة سوى بالضرر الفعلي المباشر:</a:t>
            </a:r>
          </a:p>
          <a:p>
            <a:pPr algn="just" rtl="1">
              <a:lnSpc>
                <a:spcPct val="120000"/>
              </a:lnSpc>
            </a:pPr>
            <a:r>
              <a:rPr lang="ar-SA" sz="2200" dirty="0" smtClean="0"/>
              <a:t>ايا كانت المسئولية عقدية ام تقصيرية فانه لا يجوز للدائن المطالبة سوى بالضرر الفعلي المادي المباشر الناتج كنتيجة طبيعية لعدم تنفيذ المدين لالتزامه التعاقدي او التاخير في تنفيذه. </a:t>
            </a:r>
          </a:p>
          <a:p>
            <a:pPr algn="just" rtl="1">
              <a:lnSpc>
                <a:spcPct val="120000"/>
              </a:lnSpc>
            </a:pPr>
            <a:r>
              <a:rPr lang="ar-SA" sz="2200" dirty="0" smtClean="0"/>
              <a:t>في المسئولية العقدية ، لا تجوز المطالبة بالضرر غير المتوقع او غير المباشر الا في حالة الغش والخطا الجسيم</a:t>
            </a:r>
          </a:p>
          <a:p>
            <a:pPr algn="just" rtl="1">
              <a:lnSpc>
                <a:spcPct val="120000"/>
              </a:lnSpc>
            </a:pPr>
            <a:r>
              <a:rPr lang="ar-SA" sz="2200" dirty="0" smtClean="0"/>
              <a:t>اما في المسئولية التقصيرية عن الفعل الضار فانه تجوز المطالبة بالضرر المباشر كله المتوقع وغير المتوقع ويشمل الخسارة التي لحقت الدائن والربح الفائت بالاضافة الى الضرر المعنوي الذي يمس الشرف او السمعة </a:t>
            </a:r>
          </a:p>
          <a:p>
            <a:pPr algn="just" rtl="1">
              <a:lnSpc>
                <a:spcPct val="120000"/>
              </a:lnSpc>
            </a:pPr>
            <a:r>
              <a:rPr lang="ar-SA" sz="2200" dirty="0" smtClean="0"/>
              <a:t>يعود تقدير الحكم بالتعويض الى قاضي الموضوع حسب خطا المدين وتدليسه دون اغفال لتعنت المدين.</a:t>
            </a:r>
          </a:p>
          <a:p>
            <a:pPr algn="just" rtl="1">
              <a:buNone/>
            </a:pPr>
            <a:endParaRPr lang="ar-SA" sz="2200" dirty="0" smtClean="0">
              <a:solidFill>
                <a:srgbClr val="C00000"/>
              </a:solidFill>
            </a:endParaRPr>
          </a:p>
          <a:p>
            <a:pPr algn="just" rtl="1">
              <a:buNone/>
            </a:pPr>
            <a:endParaRPr lang="en-US" sz="2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19060"/>
            <a:ext cx="8229600" cy="1066800"/>
          </a:xfrm>
        </p:spPr>
        <p:txBody>
          <a:bodyPr>
            <a:normAutofit/>
          </a:bodyPr>
          <a:lstStyle/>
          <a:p>
            <a:r>
              <a:rPr lang="ar-SA" sz="3200" b="1" dirty="0" smtClean="0">
                <a:solidFill>
                  <a:schemeClr val="accent4">
                    <a:lumMod val="75000"/>
                  </a:schemeClr>
                </a:solidFill>
              </a:rPr>
              <a:t>المطلب الثاني: التعويض القانوني (فوائد التاخير)</a:t>
            </a:r>
            <a:endParaRPr lang="en-US" sz="3200" b="1" dirty="0">
              <a:solidFill>
                <a:schemeClr val="accent4">
                  <a:lumMod val="75000"/>
                </a:schemeClr>
              </a:solidFill>
            </a:endParaRPr>
          </a:p>
        </p:txBody>
      </p:sp>
      <p:sp>
        <p:nvSpPr>
          <p:cNvPr id="6" name="Content Placeholder 2"/>
          <p:cNvSpPr>
            <a:spLocks noGrp="1"/>
          </p:cNvSpPr>
          <p:nvPr>
            <p:ph idx="1"/>
          </p:nvPr>
        </p:nvSpPr>
        <p:spPr>
          <a:xfrm>
            <a:off x="-32" y="928670"/>
            <a:ext cx="9286908" cy="5929330"/>
          </a:xfrm>
        </p:spPr>
        <p:txBody>
          <a:bodyPr>
            <a:normAutofit fontScale="92500" lnSpcReduction="20000"/>
          </a:bodyPr>
          <a:lstStyle/>
          <a:p>
            <a:pPr algn="just" rtl="1">
              <a:lnSpc>
                <a:spcPct val="120000"/>
              </a:lnSpc>
            </a:pPr>
            <a:r>
              <a:rPr lang="ar-SA" sz="2400" dirty="0" smtClean="0"/>
              <a:t>فوائد التاخير هي الفوائد القانونية المستحقة كتعويض عن التاخير في تنفيذ التزام مالي بمبلغ من النقود عن الاجل المحدد لوفائه. </a:t>
            </a:r>
          </a:p>
          <a:p>
            <a:pPr algn="just" rtl="1">
              <a:lnSpc>
                <a:spcPct val="120000"/>
              </a:lnSpc>
            </a:pPr>
            <a:r>
              <a:rPr lang="ar-SA" sz="2400" dirty="0" smtClean="0"/>
              <a:t>تنقسم الى فوائد تاخيرية وهي التي تستحق حال التاخر عن الوفاء بالتزام دفع المبلغ النقدي (الالتزام العيني) يحددها القانون ولذا تسمى بالفوائد التاخيرية القانونية. </a:t>
            </a:r>
          </a:p>
          <a:p>
            <a:pPr algn="just" rtl="1">
              <a:lnSpc>
                <a:spcPct val="120000"/>
              </a:lnSpc>
            </a:pPr>
            <a:r>
              <a:rPr lang="ar-SA" sz="2400" dirty="0" smtClean="0"/>
              <a:t>وفوائد استثمارية او فائدة راس المال التي يلتزم المدين بدفعها لا على اساس التعويض بل باعتبارها مقابلا اي ثمن او عوض لانتفاع المدين بالنقود (محل الالتزام) كعقد القرض بفائدة وهي فائدة اتفاقية. </a:t>
            </a:r>
          </a:p>
          <a:p>
            <a:pPr algn="just" rtl="1">
              <a:lnSpc>
                <a:spcPct val="120000"/>
              </a:lnSpc>
            </a:pPr>
            <a:r>
              <a:rPr lang="ar-SA" sz="2600" b="1" dirty="0" smtClean="0">
                <a:solidFill>
                  <a:schemeClr val="accent6">
                    <a:lumMod val="75000"/>
                  </a:schemeClr>
                </a:solidFill>
              </a:rPr>
              <a:t>موقف الفقه الاسلامي: </a:t>
            </a:r>
          </a:p>
          <a:p>
            <a:pPr algn="just" rtl="1">
              <a:lnSpc>
                <a:spcPct val="120000"/>
              </a:lnSpc>
            </a:pPr>
            <a:r>
              <a:rPr lang="ar-SA" sz="2400" dirty="0" smtClean="0"/>
              <a:t>يقع باطل كل اتفاق على تقاضي فوائد في مقابل الانتفاع بمبلغ من النقود او في التاخير بالوفاء به سواء كانت فائدة ظاهرة ام مستترة </a:t>
            </a:r>
          </a:p>
          <a:p>
            <a:pPr algn="just" rtl="1">
              <a:lnSpc>
                <a:spcPct val="120000"/>
              </a:lnSpc>
            </a:pPr>
            <a:r>
              <a:rPr lang="ar-SA" sz="2400" dirty="0" smtClean="0"/>
              <a:t>عبر مجمع الفقه الاسلامي الدولي التابع لمنظمة المؤتمر الاسلامي بجدة عن ذلك بقوله: ”لايجوز اشتراط الزيادة في الديون عند التاخير“.</a:t>
            </a:r>
          </a:p>
          <a:p>
            <a:pPr algn="just" rtl="1">
              <a:lnSpc>
                <a:spcPct val="120000"/>
              </a:lnSpc>
            </a:pPr>
            <a:r>
              <a:rPr lang="ar-SA" sz="2400" dirty="0" smtClean="0"/>
              <a:t>بناء على القاعدة الفقهية الضرر يزال فانه ان لحق الدائن ضرر نتيجة تاخر وفاء المدين بالتزامه دفع مبلغ من النقود فيجوز للدائن المطالبة بالتعويض عن الاضرار الفعلية التي لحقته وهنا نرى الفرق بين الفوائد القانونية التي تحدد مسبقاً عن الحاق الضرر بالدائن وبين موقف الفقه الذي الزم وجود الضرر لقبول فكرة جبر ذلك الضرر الفعلي لا غير فان لم يصب الدائن بضرر فليس على المدين دفع التعويض تبعا للقاعدة لا ضرر ولا ضرار .  </a:t>
            </a:r>
          </a:p>
          <a:p>
            <a:pPr algn="just" rtl="1">
              <a:lnSpc>
                <a:spcPct val="120000"/>
              </a:lnSpc>
              <a:buNone/>
            </a:pPr>
            <a:endParaRPr lang="en-US" sz="22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19060"/>
            <a:ext cx="8229600" cy="1066800"/>
          </a:xfrm>
        </p:spPr>
        <p:txBody>
          <a:bodyPr>
            <a:normAutofit/>
          </a:bodyPr>
          <a:lstStyle/>
          <a:p>
            <a:r>
              <a:rPr lang="ar-SA" sz="3200" b="1" dirty="0" smtClean="0">
                <a:solidFill>
                  <a:schemeClr val="accent4">
                    <a:lumMod val="75000"/>
                  </a:schemeClr>
                </a:solidFill>
              </a:rPr>
              <a:t>المطلب الثالث: التعويض الاتفاقي(الشرط الجزائي)</a:t>
            </a:r>
            <a:endParaRPr lang="en-US" sz="3200" b="1" dirty="0">
              <a:solidFill>
                <a:schemeClr val="accent4">
                  <a:lumMod val="75000"/>
                </a:schemeClr>
              </a:solidFill>
            </a:endParaRPr>
          </a:p>
        </p:txBody>
      </p:sp>
      <p:sp>
        <p:nvSpPr>
          <p:cNvPr id="6" name="Content Placeholder 2"/>
          <p:cNvSpPr>
            <a:spLocks noGrp="1"/>
          </p:cNvSpPr>
          <p:nvPr>
            <p:ph idx="1"/>
          </p:nvPr>
        </p:nvSpPr>
        <p:spPr>
          <a:xfrm>
            <a:off x="-32" y="857232"/>
            <a:ext cx="9286908" cy="6786610"/>
          </a:xfrm>
        </p:spPr>
        <p:txBody>
          <a:bodyPr>
            <a:normAutofit/>
          </a:bodyPr>
          <a:lstStyle/>
          <a:p>
            <a:pPr algn="just" rtl="1">
              <a:lnSpc>
                <a:spcPct val="120000"/>
              </a:lnSpc>
            </a:pPr>
            <a:r>
              <a:rPr lang="ar-SA" sz="2200" dirty="0" smtClean="0"/>
              <a:t>هو ان يتفق الدائن والمدين مقدماً على تحديد مقدار التعويض بالنص عليه في العقد الاصلي او في اتفاق لاحق قبل حدوث الضرر ان لم ينفذ المدين ما التزم به او تاخر في تنفيذه وذلك لحمل المدين على تنفيذ عين ما التزم به.</a:t>
            </a:r>
          </a:p>
          <a:p>
            <a:pPr algn="just" rtl="1">
              <a:lnSpc>
                <a:spcPct val="120000"/>
              </a:lnSpc>
            </a:pPr>
            <a:r>
              <a:rPr lang="ar-SA" sz="2200" dirty="0" smtClean="0"/>
              <a:t>الاصل ان يقع الشرط صحيحاً وينتج آثاره الشرعية والنظامية تماشياً مع مبدأ العقد شريعة المتعاقدين.</a:t>
            </a:r>
          </a:p>
          <a:p>
            <a:pPr algn="just" rtl="1">
              <a:lnSpc>
                <a:spcPct val="120000"/>
              </a:lnSpc>
            </a:pPr>
            <a:r>
              <a:rPr lang="ar-SA" sz="2200" dirty="0" smtClean="0"/>
              <a:t>يجوز ان يقع في جميع الالتزامات الناشئة عن العقود كالبائع والمشتري ، المستاجر والمؤجر، الممثل والمنتج، اللاعب وفريق الكرة، الا الالتزامات التي تقع على النقود لانها من الربا.</a:t>
            </a:r>
          </a:p>
          <a:p>
            <a:pPr algn="just" rtl="1">
              <a:lnSpc>
                <a:spcPct val="120000"/>
              </a:lnSpc>
            </a:pPr>
            <a:r>
              <a:rPr lang="ar-SA" sz="2200" dirty="0" smtClean="0"/>
              <a:t>يصح ان يكون مبلغ من النقود او شيء او عمل او امتناع عن عمل، وقد يقع مبلغ الشرط الجزائي اكبر من قيمة العقد ذاته لحمل المدين على تنفيذ عين الالتزام طالما رضي الطرفان واتفقا على قيمة الشرط الجزائي لكن يجب على الدائن حينها اثبات ان الخطا انتج ضرر فعلي لحق به وللمدين الطعن بان الضرر كي يجبر يكون ذلك بمبلغ اقل من قيمة العقد. </a:t>
            </a:r>
          </a:p>
          <a:p>
            <a:pPr algn="just" rtl="1">
              <a:lnSpc>
                <a:spcPct val="120000"/>
              </a:lnSpc>
            </a:pPr>
            <a:r>
              <a:rPr lang="ar-SA" sz="2400" b="1" dirty="0" smtClean="0">
                <a:solidFill>
                  <a:schemeClr val="accent6">
                    <a:lumMod val="75000"/>
                  </a:schemeClr>
                </a:solidFill>
              </a:rPr>
              <a:t>خصائص الشرط الجزائي: </a:t>
            </a:r>
          </a:p>
          <a:p>
            <a:pPr algn="just" rtl="1">
              <a:lnSpc>
                <a:spcPct val="120000"/>
              </a:lnSpc>
            </a:pPr>
            <a:r>
              <a:rPr lang="ar-SA" sz="2200" dirty="0" smtClean="0"/>
              <a:t>1- التزام تبعي </a:t>
            </a:r>
          </a:p>
          <a:p>
            <a:pPr algn="just" rtl="1">
              <a:lnSpc>
                <a:spcPct val="120000"/>
              </a:lnSpc>
            </a:pPr>
            <a:r>
              <a:rPr lang="ar-SA" sz="2200" dirty="0" smtClean="0"/>
              <a:t>2- التزام احتياطي</a:t>
            </a:r>
          </a:p>
          <a:p>
            <a:pPr algn="just" rtl="1">
              <a:lnSpc>
                <a:spcPct val="120000"/>
              </a:lnSpc>
            </a:pPr>
            <a:r>
              <a:rPr lang="ar-SA" sz="2200" dirty="0" smtClean="0"/>
              <a:t>3- تقدير جزافي للتعويض</a:t>
            </a:r>
          </a:p>
          <a:p>
            <a:pPr algn="just" rtl="1">
              <a:lnSpc>
                <a:spcPct val="120000"/>
              </a:lnSpc>
              <a:buNone/>
            </a:pPr>
            <a:endParaRPr lang="en-US"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8229600" cy="1066800"/>
          </a:xfrm>
        </p:spPr>
        <p:txBody>
          <a:bodyPr>
            <a:normAutofit/>
          </a:bodyPr>
          <a:lstStyle/>
          <a:p>
            <a:r>
              <a:rPr lang="ar-SA" sz="4400" b="1" dirty="0" smtClean="0">
                <a:solidFill>
                  <a:schemeClr val="accent2">
                    <a:lumMod val="75000"/>
                  </a:schemeClr>
                </a:solidFill>
              </a:rPr>
              <a:t>مقدمة</a:t>
            </a:r>
            <a:endParaRPr lang="en-US" sz="4400" b="1" dirty="0">
              <a:solidFill>
                <a:schemeClr val="accent2">
                  <a:lumMod val="75000"/>
                </a:schemeClr>
              </a:solidFill>
            </a:endParaRPr>
          </a:p>
        </p:txBody>
      </p:sp>
      <p:sp>
        <p:nvSpPr>
          <p:cNvPr id="3" name="Content Placeholder 2"/>
          <p:cNvSpPr>
            <a:spLocks noGrp="1"/>
          </p:cNvSpPr>
          <p:nvPr>
            <p:ph idx="1"/>
          </p:nvPr>
        </p:nvSpPr>
        <p:spPr>
          <a:xfrm>
            <a:off x="214282" y="1428736"/>
            <a:ext cx="8929718" cy="5143536"/>
          </a:xfrm>
        </p:spPr>
        <p:txBody>
          <a:bodyPr>
            <a:normAutofit fontScale="92500"/>
          </a:bodyPr>
          <a:lstStyle/>
          <a:p>
            <a:pPr algn="just" rtl="1">
              <a:lnSpc>
                <a:spcPct val="120000"/>
              </a:lnSpc>
            </a:pPr>
            <a:r>
              <a:rPr lang="ar-SA" dirty="0" smtClean="0">
                <a:solidFill>
                  <a:srgbClr val="C00000"/>
                </a:solidFill>
              </a:rPr>
              <a:t>قد يكون التنفيذ بمقابل او عن طريق التعويض</a:t>
            </a:r>
          </a:p>
          <a:p>
            <a:pPr algn="just" rtl="1">
              <a:lnSpc>
                <a:spcPct val="120000"/>
              </a:lnSpc>
              <a:buNone/>
            </a:pPr>
            <a:r>
              <a:rPr lang="ar-SA" dirty="0" smtClean="0"/>
              <a:t>عندما لا يستطيع المدين عن تنفيذ التزامه ”عينا“، ويجوز للدائن ان يطالب المدين بمقابل يحل محل الاداء الاصلي على ان تكون المطالبة عادلة عن الخسائر التي لحقته نتيجة عدم التنفيذ او التاخير فيه.</a:t>
            </a:r>
          </a:p>
          <a:p>
            <a:pPr algn="just" rtl="1">
              <a:lnSpc>
                <a:spcPct val="120000"/>
              </a:lnSpc>
            </a:pPr>
            <a:r>
              <a:rPr lang="ar-SA" dirty="0" smtClean="0"/>
              <a:t>قد يكون التنفيذ معلقاً على شرط او مضاف إلى أجل وقد يتعدد اطرافه او يتعدد محله وهذا هو </a:t>
            </a:r>
            <a:r>
              <a:rPr lang="ar-SA" b="1" dirty="0" smtClean="0">
                <a:solidFill>
                  <a:srgbClr val="C00000"/>
                </a:solidFill>
              </a:rPr>
              <a:t>الالتزام الموصوف</a:t>
            </a:r>
            <a:r>
              <a:rPr lang="ar-SA" dirty="0" smtClean="0"/>
              <a:t>.</a:t>
            </a:r>
          </a:p>
          <a:p>
            <a:pPr algn="just" rtl="1">
              <a:lnSpc>
                <a:spcPct val="120000"/>
              </a:lnSpc>
            </a:pPr>
            <a:r>
              <a:rPr lang="ar-SA" dirty="0" smtClean="0"/>
              <a:t>قد يتغير احد اطراف الالتزام كأن ينقل الدائن حقه الى دائن اخر او يحيل المدين دينه الى مدين اخر وهذا هو </a:t>
            </a:r>
            <a:r>
              <a:rPr lang="ar-SA" b="1" dirty="0" smtClean="0">
                <a:solidFill>
                  <a:srgbClr val="C00000"/>
                </a:solidFill>
              </a:rPr>
              <a:t>انتقال الالتزام</a:t>
            </a:r>
            <a:r>
              <a:rPr lang="ar-SA" dirty="0" smtClean="0"/>
              <a:t>.</a:t>
            </a:r>
          </a:p>
          <a:p>
            <a:pPr algn="just" rtl="1">
              <a:lnSpc>
                <a:spcPct val="120000"/>
              </a:lnSpc>
            </a:pPr>
            <a:r>
              <a:rPr lang="ar-SA" dirty="0" smtClean="0"/>
              <a:t>لا بد للالتزام ان ينقضي ويكون الانقضاء اما بسبب وفاء المدين لالتزامه او بما يعادل الوفاء كالمقاصة او بسبب اخر كالابراء وهي مواضيع </a:t>
            </a:r>
            <a:r>
              <a:rPr lang="ar-SA" b="1" dirty="0" smtClean="0">
                <a:solidFill>
                  <a:srgbClr val="C00000"/>
                </a:solidFill>
              </a:rPr>
              <a:t>انقضاء الالتزام</a:t>
            </a:r>
            <a:r>
              <a:rPr lang="ar-SA" dirty="0" smtClean="0">
                <a:solidFill>
                  <a:srgbClr val="C00000"/>
                </a:solidFill>
              </a:rPr>
              <a:t>.</a:t>
            </a: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normAutofit/>
          </a:bodyPr>
          <a:lstStyle/>
          <a:p>
            <a:r>
              <a:rPr lang="ar-SA" sz="3200" b="1" dirty="0" smtClean="0">
                <a:solidFill>
                  <a:schemeClr val="accent4">
                    <a:lumMod val="75000"/>
                  </a:schemeClr>
                </a:solidFill>
              </a:rPr>
              <a:t>يتبع</a:t>
            </a:r>
            <a:endParaRPr lang="en-US" sz="3200" b="1" dirty="0">
              <a:solidFill>
                <a:schemeClr val="accent4">
                  <a:lumMod val="75000"/>
                </a:schemeClr>
              </a:solidFill>
            </a:endParaRPr>
          </a:p>
        </p:txBody>
      </p:sp>
      <p:sp>
        <p:nvSpPr>
          <p:cNvPr id="6" name="Content Placeholder 2"/>
          <p:cNvSpPr>
            <a:spLocks noGrp="1"/>
          </p:cNvSpPr>
          <p:nvPr>
            <p:ph idx="1"/>
          </p:nvPr>
        </p:nvSpPr>
        <p:spPr>
          <a:xfrm>
            <a:off x="0" y="428604"/>
            <a:ext cx="9286908" cy="6786610"/>
          </a:xfrm>
        </p:spPr>
        <p:txBody>
          <a:bodyPr>
            <a:normAutofit/>
          </a:bodyPr>
          <a:lstStyle/>
          <a:p>
            <a:pPr algn="just" rtl="1">
              <a:lnSpc>
                <a:spcPct val="120000"/>
              </a:lnSpc>
            </a:pPr>
            <a:r>
              <a:rPr lang="ar-SA" sz="2400" b="1" dirty="0" smtClean="0">
                <a:solidFill>
                  <a:schemeClr val="accent4">
                    <a:lumMod val="75000"/>
                  </a:schemeClr>
                </a:solidFill>
              </a:rPr>
              <a:t>1- الشرط الجزائي التزام تبعي:</a:t>
            </a:r>
          </a:p>
          <a:p>
            <a:pPr algn="just" rtl="1">
              <a:lnSpc>
                <a:spcPct val="120000"/>
              </a:lnSpc>
            </a:pPr>
            <a:r>
              <a:rPr lang="ar-SA" sz="2200" dirty="0" smtClean="0"/>
              <a:t>الشرط الجزائي لا يقصد بذاته ولكنه وسيلة لغاية مقصودة وهي حمل المتعاقد على تنفيذ التزامه وعدم الاخلال بالالتزام العقدي. </a:t>
            </a:r>
          </a:p>
          <a:p>
            <a:pPr algn="just" rtl="1">
              <a:lnSpc>
                <a:spcPct val="120000"/>
              </a:lnSpc>
            </a:pPr>
            <a:r>
              <a:rPr lang="ar-SA" sz="2200" dirty="0" smtClean="0"/>
              <a:t>فهو التزام تبعي يتبع الالتزام الاصلي وجودا وعدماً يستهدف مجرد تقدير التعويض الذي سيكون مستحقاً عند الاخلال بالالتزام العقدي او التاخر في تنفيذه وبمعنى اخر اي انه لا يمكن ان يقوم مستقلاً بذاته. </a:t>
            </a:r>
          </a:p>
          <a:p>
            <a:pPr algn="just" rtl="1">
              <a:lnSpc>
                <a:spcPct val="120000"/>
              </a:lnSpc>
            </a:pPr>
            <a:r>
              <a:rPr lang="ar-SA" sz="2200" dirty="0" smtClean="0"/>
              <a:t>وعليه فان بطلان الالتزام الاصلي يؤدي الى بطلان الالتزام التبعي اعمالاً لأن التابع يتبع الاصل. كما ان انقضاء الالتزام الاصلي او فسخ العقد الاصلي فان الشرط الجزائي ينقضي بدوره. واخيراً فان الشرط الجزائي لا ينشئ التزاماً جديداً بين الطرفين بل هو مجرد اتفاق تعويضي يثبت في ذمة المدين عند عدم تنفيذه لالتزامه او اخلاله به او تاخره عن تنفيذه.</a:t>
            </a:r>
          </a:p>
          <a:p>
            <a:pPr algn="just" rtl="1">
              <a:lnSpc>
                <a:spcPct val="120000"/>
              </a:lnSpc>
            </a:pPr>
            <a:r>
              <a:rPr lang="ar-SA" sz="2200" dirty="0" smtClean="0"/>
              <a:t>يتشابه الشرط الجزائي مع الكفالة والرهن والتامينات والضمانات حيث يستهدف خدمة وضمان التزام اصلي قائم.</a:t>
            </a:r>
          </a:p>
          <a:p>
            <a:pPr algn="just" rtl="1">
              <a:lnSpc>
                <a:spcPct val="120000"/>
              </a:lnSpc>
            </a:pPr>
            <a:r>
              <a:rPr lang="ar-SA" sz="2400" b="1" dirty="0" smtClean="0">
                <a:solidFill>
                  <a:schemeClr val="accent4">
                    <a:lumMod val="75000"/>
                  </a:schemeClr>
                </a:solidFill>
              </a:rPr>
              <a:t>2- الشرط الجزائي التزام احتياطي:</a:t>
            </a:r>
          </a:p>
          <a:p>
            <a:pPr algn="just" rtl="1">
              <a:lnSpc>
                <a:spcPct val="120000"/>
              </a:lnSpc>
            </a:pPr>
            <a:r>
              <a:rPr lang="ar-SA" sz="2200" dirty="0" smtClean="0"/>
              <a:t>تعويض قدره الطرفان احتياطياً فهو لا يستحق الا بعد ان يصبح التنفيذ العيني غير ممكن وبعد اعذار المدين لان الاعذار شرط لاستحقاق التعويض ان لم يوجد نص بخلاف ذلك.</a:t>
            </a:r>
          </a:p>
          <a:p>
            <a:pPr algn="just" rtl="1">
              <a:lnSpc>
                <a:spcPct val="120000"/>
              </a:lnSpc>
            </a:pPr>
            <a:endParaRPr lang="ar-SA" sz="22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normAutofit/>
          </a:bodyPr>
          <a:lstStyle/>
          <a:p>
            <a:r>
              <a:rPr lang="ar-SA" sz="3200" b="1" dirty="0" smtClean="0">
                <a:solidFill>
                  <a:schemeClr val="accent4">
                    <a:lumMod val="75000"/>
                  </a:schemeClr>
                </a:solidFill>
              </a:rPr>
              <a:t>يتبع</a:t>
            </a:r>
            <a:endParaRPr lang="en-US" sz="3200" b="1" dirty="0">
              <a:solidFill>
                <a:schemeClr val="accent4">
                  <a:lumMod val="75000"/>
                </a:schemeClr>
              </a:solidFill>
            </a:endParaRPr>
          </a:p>
        </p:txBody>
      </p:sp>
      <p:sp>
        <p:nvSpPr>
          <p:cNvPr id="6" name="Content Placeholder 2"/>
          <p:cNvSpPr>
            <a:spLocks noGrp="1"/>
          </p:cNvSpPr>
          <p:nvPr>
            <p:ph idx="1"/>
          </p:nvPr>
        </p:nvSpPr>
        <p:spPr>
          <a:xfrm>
            <a:off x="0" y="500042"/>
            <a:ext cx="9286908" cy="6786610"/>
          </a:xfrm>
        </p:spPr>
        <p:txBody>
          <a:bodyPr>
            <a:normAutofit/>
          </a:bodyPr>
          <a:lstStyle/>
          <a:p>
            <a:pPr algn="just" rtl="1">
              <a:lnSpc>
                <a:spcPct val="120000"/>
              </a:lnSpc>
              <a:buNone/>
            </a:pPr>
            <a:r>
              <a:rPr lang="ar-SA" sz="2400" b="1" dirty="0" smtClean="0">
                <a:solidFill>
                  <a:schemeClr val="accent4">
                    <a:lumMod val="75000"/>
                  </a:schemeClr>
                </a:solidFill>
              </a:rPr>
              <a:t>3- الشرط الجزائي تقدير جزافي للتعويض:</a:t>
            </a:r>
          </a:p>
          <a:p>
            <a:pPr algn="just" rtl="1">
              <a:lnSpc>
                <a:spcPct val="120000"/>
              </a:lnSpc>
            </a:pPr>
            <a:r>
              <a:rPr lang="ar-SA" sz="2200" dirty="0" smtClean="0"/>
              <a:t>تعد هذه الصفة جوهرية ومميزه للشرط الجزائي لانه ينشئ قبل وقوع اخلال المدين بتنفيذ التزامه ويتم تقديره مقدماً من طرف المتعاقدين في العقد. </a:t>
            </a:r>
          </a:p>
          <a:p>
            <a:pPr algn="just" rtl="1">
              <a:lnSpc>
                <a:spcPct val="120000"/>
              </a:lnSpc>
            </a:pPr>
            <a:r>
              <a:rPr lang="ar-SA" sz="2200" dirty="0" smtClean="0"/>
              <a:t>يتعين لاستحقاق التعويض الاتفاقي (الشرط الجزائي) تطبيق القواعد العامة الخاصة باجتماع عناصر المسئولية العقدية وهي ان الخطا العقدي متسبب بوقوع ضرر على الدائن ويقع عبء اثبات تحقق الضرر والخطا العقدي والعلاقة السببية على عاتق الدائن. وعليه فان لا يكون التعويض الاتفاقي مستحقاً ان اثبت المدين ان الدائن لم يلحقه ضرر  او انتفاء العلاقة السببية، </a:t>
            </a:r>
            <a:r>
              <a:rPr lang="ar-SA" sz="2200" b="1" dirty="0" smtClean="0"/>
              <a:t>وعليه فلا يتم اعمال الشرط الجزائي في الحالات التالية: </a:t>
            </a:r>
          </a:p>
          <a:p>
            <a:pPr algn="just" rtl="1">
              <a:lnSpc>
                <a:spcPct val="120000"/>
              </a:lnSpc>
            </a:pPr>
            <a:r>
              <a:rPr lang="ar-SA" sz="2200" dirty="0" smtClean="0"/>
              <a:t>1- انتفاء خطا المدين كما لو استحال تنفيذ الالتزام بسبب اجنبي او قوة قاهرة</a:t>
            </a:r>
          </a:p>
          <a:p>
            <a:pPr algn="just" rtl="1">
              <a:lnSpc>
                <a:spcPct val="120000"/>
              </a:lnSpc>
            </a:pPr>
            <a:r>
              <a:rPr lang="ar-SA" sz="2200" dirty="0" smtClean="0"/>
              <a:t>2- عدم تحقق الضرر الناتج عن اخلال المدين بالتزامه</a:t>
            </a:r>
          </a:p>
          <a:p>
            <a:pPr algn="just" rtl="1">
              <a:lnSpc>
                <a:spcPct val="120000"/>
              </a:lnSpc>
            </a:pPr>
            <a:r>
              <a:rPr lang="ar-SA" sz="2200" dirty="0" smtClean="0"/>
              <a:t>3- انعدام السببية بين الخطا والضرر فيما لحق الدائن من ضرر.</a:t>
            </a:r>
          </a:p>
          <a:p>
            <a:pPr algn="just" rtl="1">
              <a:lnSpc>
                <a:spcPct val="120000"/>
              </a:lnSpc>
            </a:pPr>
            <a:r>
              <a:rPr lang="ar-SA" sz="2200" dirty="0" smtClean="0"/>
              <a:t>ينبغي الالتفات الى اهمية الشرط الجزائي باعتباره وسيلة تخفف عبء الاثبات عن الدائن فان على الدائن ان يثبت خطا المدين ليثبت الضرر عليه كقرينة غير قاطعة على تحقق الضرر عليه ثم ينتقل عبء الاثبات الى المدين لاثبات انتفاء وقوع ضرر على الدائن حتى ينفي استحقاق الشرط الجزائي. </a:t>
            </a:r>
          </a:p>
          <a:p>
            <a:pPr algn="just" rtl="1">
              <a:lnSpc>
                <a:spcPct val="120000"/>
              </a:lnSpc>
            </a:pPr>
            <a:endParaRPr lang="ar-SA" sz="22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normAutofit/>
          </a:bodyPr>
          <a:lstStyle/>
          <a:p>
            <a:r>
              <a:rPr lang="ar-SA" sz="3200" b="1" dirty="0" smtClean="0">
                <a:solidFill>
                  <a:schemeClr val="accent4">
                    <a:lumMod val="75000"/>
                  </a:schemeClr>
                </a:solidFill>
              </a:rPr>
              <a:t>يتبع</a:t>
            </a:r>
            <a:endParaRPr lang="en-US" sz="3200" b="1" dirty="0">
              <a:solidFill>
                <a:schemeClr val="accent4">
                  <a:lumMod val="75000"/>
                </a:schemeClr>
              </a:solidFill>
            </a:endParaRPr>
          </a:p>
        </p:txBody>
      </p:sp>
      <p:sp>
        <p:nvSpPr>
          <p:cNvPr id="6" name="Content Placeholder 2"/>
          <p:cNvSpPr>
            <a:spLocks noGrp="1"/>
          </p:cNvSpPr>
          <p:nvPr>
            <p:ph idx="1"/>
          </p:nvPr>
        </p:nvSpPr>
        <p:spPr>
          <a:xfrm>
            <a:off x="-32" y="500042"/>
            <a:ext cx="9286908" cy="6786610"/>
          </a:xfrm>
        </p:spPr>
        <p:txBody>
          <a:bodyPr>
            <a:normAutofit/>
          </a:bodyPr>
          <a:lstStyle/>
          <a:p>
            <a:pPr algn="just" rtl="1">
              <a:lnSpc>
                <a:spcPct val="120000"/>
              </a:lnSpc>
            </a:pPr>
            <a:r>
              <a:rPr lang="ar-SA" sz="2400" b="1" dirty="0" smtClean="0">
                <a:solidFill>
                  <a:schemeClr val="accent2">
                    <a:lumMod val="75000"/>
                  </a:schemeClr>
                </a:solidFill>
              </a:rPr>
              <a:t>ثانياً: آثار الشرط الجزائي:</a:t>
            </a:r>
          </a:p>
          <a:p>
            <a:pPr algn="just" rtl="1">
              <a:lnSpc>
                <a:spcPct val="120000"/>
              </a:lnSpc>
            </a:pPr>
            <a:r>
              <a:rPr lang="ar-SA" sz="2200" dirty="0" smtClean="0"/>
              <a:t>الاصل ان تحققت شروط الشرط الجزائي </a:t>
            </a:r>
            <a:r>
              <a:rPr lang="ar-SA" sz="2200" b="1" dirty="0" smtClean="0"/>
              <a:t>تعين على القاضي الحكم به دون زيادة او نقصان </a:t>
            </a:r>
            <a:r>
              <a:rPr lang="ar-SA" sz="2200" dirty="0" smtClean="0"/>
              <a:t>بناء على نية المتعاقدين ولكن يحق لقاضي الموضوع ان يعدل على مقدار الشرط الجزائي. وعليه يجوز ان يثبت الحكم بالشرط الجزائي عن التاخير مع التنفيذ العيني للالتزام.</a:t>
            </a:r>
          </a:p>
          <a:p>
            <a:pPr algn="just" rtl="1">
              <a:lnSpc>
                <a:spcPct val="120000"/>
              </a:lnSpc>
            </a:pPr>
            <a:r>
              <a:rPr lang="ar-SA" sz="2200" dirty="0" smtClean="0"/>
              <a:t>فان كان </a:t>
            </a:r>
            <a:r>
              <a:rPr lang="ar-SA" sz="2200" b="1" dirty="0" smtClean="0"/>
              <a:t>مقدار الشرط الجزائي يساوي مقدار الضرر </a:t>
            </a:r>
            <a:r>
              <a:rPr lang="ar-SA" sz="2200" dirty="0" smtClean="0"/>
              <a:t>المتحقق الذي اصاب المدين حكم القاضي بالشرط الجزائي دون تعديل. </a:t>
            </a:r>
          </a:p>
          <a:p>
            <a:pPr algn="just" rtl="1">
              <a:lnSpc>
                <a:spcPct val="120000"/>
              </a:lnSpc>
            </a:pPr>
            <a:r>
              <a:rPr lang="ar-SA" sz="2200" dirty="0" smtClean="0"/>
              <a:t>اما ان كان </a:t>
            </a:r>
            <a:r>
              <a:rPr lang="ar-SA" sz="2200" b="1" dirty="0" smtClean="0"/>
              <a:t>مقدار الشرط الجزائي مبالغ فيه وفيه زيادة فاحشة </a:t>
            </a:r>
            <a:r>
              <a:rPr lang="ar-SA" sz="2200" dirty="0" smtClean="0"/>
              <a:t>عن الضرر المتحقق فيجوز لقاضي الموضوع تخفيض الشرط الجزائي بما يتناسب مع الضرر الواقع على الدائن. </a:t>
            </a:r>
            <a:r>
              <a:rPr lang="ar-SA" sz="2200" b="1" dirty="0" smtClean="0">
                <a:solidFill>
                  <a:srgbClr val="FF0000"/>
                </a:solidFill>
              </a:rPr>
              <a:t>مثل</a:t>
            </a:r>
            <a:r>
              <a:rPr lang="ar-SA" sz="2200" dirty="0" smtClean="0"/>
              <a:t> ان اثبت المدين انه نفذ جزء من الالتزام فيخفض قيمة ما تم تنفيذه من مبلغ الشرط الجزائي</a:t>
            </a:r>
          </a:p>
          <a:p>
            <a:pPr algn="just" rtl="1">
              <a:lnSpc>
                <a:spcPct val="120000"/>
              </a:lnSpc>
            </a:pPr>
            <a:r>
              <a:rPr lang="ar-SA" sz="2200" dirty="0" smtClean="0"/>
              <a:t>اخيرا ان كان </a:t>
            </a:r>
            <a:r>
              <a:rPr lang="ar-SA" sz="2200" b="1" dirty="0" smtClean="0"/>
              <a:t>مقدار الشرط الجزائي اقل من قيمة الضرر المحقق على الدائن </a:t>
            </a:r>
            <a:r>
              <a:rPr lang="ar-SA" sz="2200" dirty="0" smtClean="0"/>
              <a:t>فالاصل انه لا يحكم بزيادة الشرط الجزائي لانه من قبيل تخفيف الاعباء التعاقدية بين المتعاقدين، </a:t>
            </a:r>
            <a:r>
              <a:rPr lang="ar-SA" sz="2200" b="1" dirty="0" smtClean="0">
                <a:solidFill>
                  <a:srgbClr val="FF0000"/>
                </a:solidFill>
              </a:rPr>
              <a:t>الا</a:t>
            </a:r>
            <a:r>
              <a:rPr lang="ar-SA" sz="2200" dirty="0" smtClean="0"/>
              <a:t> ان اثبت الدائن ان المدين قام بالغش او انه وقع في خطا جسيم ادى الى الخطا في تقدير قيمة الشرط الجزائي فيجوز حينها ان يحكم القاضي بزيادة الشرط الجزائي.</a:t>
            </a:r>
          </a:p>
          <a:p>
            <a:pPr algn="just" rtl="1">
              <a:lnSpc>
                <a:spcPct val="120000"/>
              </a:lnSpc>
            </a:pPr>
            <a:r>
              <a:rPr lang="ar-SA" sz="2200" dirty="0" smtClean="0"/>
              <a:t>عليه عبر مجمع الفقه الاسلامي الدولي بأنه يجوز للمحكمة بناء على طلب احد الطرفين ان تعدل في مقدار الشرط الجزائي اذا وجدت مبرراً.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normAutofit/>
          </a:bodyPr>
          <a:lstStyle/>
          <a:p>
            <a:r>
              <a:rPr lang="ar-SA" sz="3200" b="1" dirty="0" smtClean="0">
                <a:solidFill>
                  <a:schemeClr val="accent4">
                    <a:lumMod val="75000"/>
                  </a:schemeClr>
                </a:solidFill>
              </a:rPr>
              <a:t>يتبع</a:t>
            </a:r>
            <a:endParaRPr lang="en-US" sz="3200" b="1" dirty="0">
              <a:solidFill>
                <a:schemeClr val="accent4">
                  <a:lumMod val="75000"/>
                </a:schemeClr>
              </a:solidFill>
            </a:endParaRPr>
          </a:p>
        </p:txBody>
      </p:sp>
      <p:sp>
        <p:nvSpPr>
          <p:cNvPr id="6" name="Content Placeholder 2"/>
          <p:cNvSpPr>
            <a:spLocks noGrp="1"/>
          </p:cNvSpPr>
          <p:nvPr>
            <p:ph idx="1"/>
          </p:nvPr>
        </p:nvSpPr>
        <p:spPr>
          <a:xfrm>
            <a:off x="-32" y="571480"/>
            <a:ext cx="9286908" cy="6786610"/>
          </a:xfrm>
        </p:spPr>
        <p:txBody>
          <a:bodyPr>
            <a:normAutofit/>
          </a:bodyPr>
          <a:lstStyle/>
          <a:p>
            <a:pPr algn="just" rtl="1">
              <a:lnSpc>
                <a:spcPct val="120000"/>
              </a:lnSpc>
            </a:pPr>
            <a:r>
              <a:rPr lang="ar-SA" sz="2400" b="1" dirty="0" smtClean="0">
                <a:solidFill>
                  <a:schemeClr val="accent2">
                    <a:lumMod val="75000"/>
                  </a:schemeClr>
                </a:solidFill>
              </a:rPr>
              <a:t>ثالثاً: التفرقه بين الشرط الجزائي والعربون:</a:t>
            </a:r>
          </a:p>
          <a:p>
            <a:pPr algn="just" rtl="1">
              <a:lnSpc>
                <a:spcPct val="120000"/>
              </a:lnSpc>
            </a:pPr>
            <a:r>
              <a:rPr lang="ar-SA" sz="2200" b="1" dirty="0" smtClean="0">
                <a:solidFill>
                  <a:srgbClr val="FF0000"/>
                </a:solidFill>
              </a:rPr>
              <a:t>الشرط الجزائي هو </a:t>
            </a:r>
            <a:r>
              <a:rPr lang="ar-SA" sz="2200" dirty="0" smtClean="0"/>
              <a:t>تعويض اتفاقي يتم تقديره مسبقاً عن الضرر الذي يصيب الدائن من جراء اخلال مدينه بالالتزام وشرط استحقاقه وقت وقوع الضرر. ولا يحكم به ان لم يصب الدائن ضرر ويجوز تخفيضه ان كان مبالغ فيه. والشرط الجزائي لا يخول للمتعاقد ان يتحلل من التزامه بتنفيذ العقد بدفع مبلغ الشرط الجزائي طالما كان التنفيذ العيني ممكنا. لان الشرط الجزائي ليس التزاماً تخييرياً.</a:t>
            </a:r>
          </a:p>
          <a:p>
            <a:pPr algn="just" rtl="1">
              <a:lnSpc>
                <a:spcPct val="120000"/>
              </a:lnSpc>
            </a:pPr>
            <a:r>
              <a:rPr lang="ar-SA" sz="2200" b="1" dirty="0" smtClean="0">
                <a:solidFill>
                  <a:srgbClr val="FF0000"/>
                </a:solidFill>
              </a:rPr>
              <a:t>اما العربون هو </a:t>
            </a:r>
            <a:r>
              <a:rPr lang="ar-SA" sz="2200" dirty="0" smtClean="0"/>
              <a:t>مبلغ من المال يدفعه احد المتعاقدين للمتعاقد الآخر وقت التعاقد ودفع العربون يفيد ثبوت خيار العدول لكل من المتعاقدين الا ان تم الاتفاق على خلاف ذلك، فان عدل من دفع العربون فقده وان عدل من قبضه رد ضعفه ولو لم يرتب العدول اي ضرر. اما ان استحال تنفيذ الالتزام لظروف خارجه عن اراده المتعاقدين رد العربون لمن دفعه.</a:t>
            </a:r>
          </a:p>
          <a:p>
            <a:pPr algn="just" rtl="1">
              <a:lnSpc>
                <a:spcPct val="120000"/>
              </a:lnSpc>
            </a:pPr>
            <a:r>
              <a:rPr lang="ar-SA" sz="2200" dirty="0" smtClean="0"/>
              <a:t>البيع بالعربون يعني </a:t>
            </a:r>
            <a:r>
              <a:rPr lang="ar-SA" sz="2200" b="1" dirty="0" smtClean="0">
                <a:solidFill>
                  <a:srgbClr val="FF0000"/>
                </a:solidFill>
              </a:rPr>
              <a:t>اما</a:t>
            </a:r>
            <a:r>
              <a:rPr lang="ar-SA" sz="2200" dirty="0" smtClean="0"/>
              <a:t> ان العقد اصبح باتا لا يجوز الرجوع فيه اي ان ما تم دفعه جزءاً من الثمن قد دفع ويخصم ذلك الجزء عند تنفيذ العقد ليكمل باقي الثمن المتفق عليه ، </a:t>
            </a:r>
            <a:r>
              <a:rPr lang="ar-SA" sz="2200" b="1" dirty="0" smtClean="0">
                <a:solidFill>
                  <a:srgbClr val="FF0000"/>
                </a:solidFill>
              </a:rPr>
              <a:t>واما</a:t>
            </a:r>
            <a:r>
              <a:rPr lang="ar-SA" sz="2200" dirty="0" smtClean="0"/>
              <a:t> ان يراد به ان لكل من طرفي العقد حق العدول عن العقد مقابل خساره قيمه العربون</a:t>
            </a:r>
          </a:p>
          <a:p>
            <a:pPr algn="just" rtl="1">
              <a:lnSpc>
                <a:spcPct val="120000"/>
              </a:lnSpc>
            </a:pPr>
            <a:endParaRPr lang="ar-SA" sz="2200" dirty="0" smtClean="0"/>
          </a:p>
          <a:p>
            <a:pPr algn="just" rtl="1">
              <a:lnSpc>
                <a:spcPct val="120000"/>
              </a:lnSpc>
              <a:buNone/>
            </a:pPr>
            <a:endParaRPr lang="ar-SA" sz="22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4"/>
            <a:ext cx="8229600" cy="1066800"/>
          </a:xfrm>
        </p:spPr>
        <p:txBody>
          <a:bodyPr>
            <a:normAutofit/>
          </a:bodyPr>
          <a:lstStyle/>
          <a:p>
            <a:r>
              <a:rPr lang="ar-SA" sz="3200" b="1" dirty="0" smtClean="0">
                <a:solidFill>
                  <a:schemeClr val="accent4">
                    <a:lumMod val="75000"/>
                  </a:schemeClr>
                </a:solidFill>
              </a:rPr>
              <a:t>يتبع</a:t>
            </a:r>
            <a:endParaRPr lang="en-US" sz="3200" b="1" dirty="0">
              <a:solidFill>
                <a:schemeClr val="accent4">
                  <a:lumMod val="75000"/>
                </a:schemeClr>
              </a:solidFill>
            </a:endParaRPr>
          </a:p>
        </p:txBody>
      </p:sp>
      <p:sp>
        <p:nvSpPr>
          <p:cNvPr id="6" name="Content Placeholder 2"/>
          <p:cNvSpPr>
            <a:spLocks noGrp="1"/>
          </p:cNvSpPr>
          <p:nvPr>
            <p:ph idx="1"/>
          </p:nvPr>
        </p:nvSpPr>
        <p:spPr>
          <a:xfrm>
            <a:off x="-32" y="714356"/>
            <a:ext cx="9286908" cy="6786610"/>
          </a:xfrm>
        </p:spPr>
        <p:txBody>
          <a:bodyPr>
            <a:noAutofit/>
          </a:bodyPr>
          <a:lstStyle/>
          <a:p>
            <a:pPr algn="just" rtl="1">
              <a:lnSpc>
                <a:spcPct val="120000"/>
              </a:lnSpc>
            </a:pPr>
            <a:r>
              <a:rPr lang="ar-SA" sz="2200" b="1" dirty="0" smtClean="0"/>
              <a:t>إن مجلس مجمع الفقه الإسلامي الدولي المنبثق عن منظمة المؤتمر الإسلامي في دورته الثانية عشرة بالرياض في المملكة العربية السعودية، من 25 جمادى الآخرة 1421 هـ إلى غرة رجب 1421 هـ (23-28 سبتمبر 2000م ). بعد اطلاعه على البحوث الواردة إلى المجمع بخصوص موضوع (الشرط الجزائي ) وبعد استماعه إلى المناقشات التي دارت حول الموضوع بمشاركة أعضاء المجمع وخبرائه وعدد من الفقهاء ، قرر ما يلي :</a:t>
            </a:r>
          </a:p>
          <a:p>
            <a:pPr algn="just" rtl="1">
              <a:lnSpc>
                <a:spcPct val="120000"/>
              </a:lnSpc>
            </a:pPr>
            <a:r>
              <a:rPr lang="ar-SA" sz="2200" b="1" dirty="0" smtClean="0">
                <a:solidFill>
                  <a:srgbClr val="FF0000"/>
                </a:solidFill>
              </a:rPr>
              <a:t>أولا: </a:t>
            </a:r>
            <a:r>
              <a:rPr lang="ar-SA" sz="2200" dirty="0" smtClean="0"/>
              <a:t>الشرط الجزائي في القانون هو اتفاق بين المتعاقدين على تقدير التعويض الذي يستحقه من شرط له عن الضرر الذي يلحقه إذا لم ينفذ الطرف الآخر ما التزم به أو تأخر في تنفيذه</a:t>
            </a:r>
          </a:p>
          <a:p>
            <a:pPr algn="just" rtl="1">
              <a:lnSpc>
                <a:spcPct val="120000"/>
              </a:lnSpc>
            </a:pPr>
            <a:r>
              <a:rPr lang="ar-SA" sz="2200" b="1" dirty="0" smtClean="0">
                <a:solidFill>
                  <a:srgbClr val="FF0000"/>
                </a:solidFill>
              </a:rPr>
              <a:t>ثانيا</a:t>
            </a:r>
            <a:r>
              <a:rPr lang="ar-SA" sz="2200" dirty="0" smtClean="0"/>
              <a:t>: يؤكد المجلس قرارته السابقة بالنسبة للشرط الجزائي الواردة في قراره في </a:t>
            </a:r>
            <a:r>
              <a:rPr lang="ar-SA" sz="2200" b="1" dirty="0" smtClean="0">
                <a:solidFill>
                  <a:srgbClr val="FF0000"/>
                </a:solidFill>
              </a:rPr>
              <a:t>السلم</a:t>
            </a:r>
            <a:r>
              <a:rPr lang="ar-SA" sz="2200" dirty="0" smtClean="0"/>
              <a:t> رقم 85 ( 2/9) ونصه: لا يجوز الشرط الجزائي عن التأخير في تسليم المسلم فيه لأنه عبارة عن دين، ولا يجوز اشتراط الزيادة في الديون عند التأخير. </a:t>
            </a:r>
          </a:p>
          <a:p>
            <a:pPr algn="just" rtl="1">
              <a:lnSpc>
                <a:spcPct val="120000"/>
              </a:lnSpc>
            </a:pPr>
            <a:r>
              <a:rPr lang="ar-SA" sz="2200" dirty="0" smtClean="0"/>
              <a:t>وقراره في </a:t>
            </a:r>
            <a:r>
              <a:rPr lang="ar-SA" sz="2200" b="1" dirty="0" smtClean="0">
                <a:solidFill>
                  <a:srgbClr val="FF0000"/>
                </a:solidFill>
              </a:rPr>
              <a:t>الاستصناع</a:t>
            </a:r>
            <a:r>
              <a:rPr lang="ar-SA" sz="2200" dirty="0" smtClean="0"/>
              <a:t> رقم 65 ( 3/7 ) ونصه: يجوز أن يتضمن عقد الاستصناع شرطا جزائيا بمقتضى ما اتفق عليه العاقدان ما لم تكن هناك ظروف قاهرة.</a:t>
            </a:r>
          </a:p>
          <a:p>
            <a:pPr algn="just" rtl="1">
              <a:lnSpc>
                <a:spcPct val="120000"/>
              </a:lnSpc>
            </a:pPr>
            <a:r>
              <a:rPr lang="ar-SA" sz="2200" dirty="0" smtClean="0"/>
              <a:t>وقراره في </a:t>
            </a:r>
            <a:r>
              <a:rPr lang="ar-SA" sz="2200" b="1" dirty="0" smtClean="0">
                <a:solidFill>
                  <a:srgbClr val="FF0000"/>
                </a:solidFill>
              </a:rPr>
              <a:t>البيع</a:t>
            </a:r>
            <a:r>
              <a:rPr lang="ar-SA" sz="2200" dirty="0" smtClean="0"/>
              <a:t> </a:t>
            </a:r>
            <a:r>
              <a:rPr lang="ar-SA" sz="2200" b="1" dirty="0" smtClean="0">
                <a:solidFill>
                  <a:srgbClr val="FF0000"/>
                </a:solidFill>
              </a:rPr>
              <a:t>بالتقسيط</a:t>
            </a:r>
            <a:r>
              <a:rPr lang="ar-SA" sz="2200" dirty="0" smtClean="0"/>
              <a:t> رقم 51 ( 2/6 ) ونصه: إذا تأخر المشتري المدين في دفع الأقساط بعد الموعد المحدد فلا يجوز إلزامه أي زيادة على الدين بشرط سابق أو بدون شرط لأن ذلك ربا محرم.</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14"/>
            <a:ext cx="8229600" cy="1066800"/>
          </a:xfrm>
        </p:spPr>
        <p:txBody>
          <a:bodyPr>
            <a:normAutofit/>
          </a:bodyPr>
          <a:lstStyle/>
          <a:p>
            <a:r>
              <a:rPr lang="ar-SA" sz="3200" b="1" dirty="0" smtClean="0">
                <a:solidFill>
                  <a:schemeClr val="accent4">
                    <a:lumMod val="75000"/>
                  </a:schemeClr>
                </a:solidFill>
              </a:rPr>
              <a:t>يتبع</a:t>
            </a:r>
            <a:endParaRPr lang="en-US" sz="3200" b="1" dirty="0">
              <a:solidFill>
                <a:schemeClr val="accent4">
                  <a:lumMod val="75000"/>
                </a:schemeClr>
              </a:solidFill>
            </a:endParaRPr>
          </a:p>
        </p:txBody>
      </p:sp>
      <p:sp>
        <p:nvSpPr>
          <p:cNvPr id="6" name="Content Placeholder 2"/>
          <p:cNvSpPr>
            <a:spLocks noGrp="1"/>
          </p:cNvSpPr>
          <p:nvPr>
            <p:ph idx="1"/>
          </p:nvPr>
        </p:nvSpPr>
        <p:spPr>
          <a:xfrm>
            <a:off x="-32" y="785794"/>
            <a:ext cx="9286908" cy="6786610"/>
          </a:xfrm>
        </p:spPr>
        <p:txBody>
          <a:bodyPr>
            <a:noAutofit/>
          </a:bodyPr>
          <a:lstStyle/>
          <a:p>
            <a:pPr algn="just" rtl="1">
              <a:lnSpc>
                <a:spcPct val="120000"/>
              </a:lnSpc>
            </a:pPr>
            <a:r>
              <a:rPr lang="ar-SA" sz="2200" b="1" dirty="0" smtClean="0">
                <a:solidFill>
                  <a:srgbClr val="FF0000"/>
                </a:solidFill>
              </a:rPr>
              <a:t>ثالثا</a:t>
            </a:r>
            <a:r>
              <a:rPr lang="ar-SA" sz="2200" dirty="0" smtClean="0"/>
              <a:t>: يجوز أن يكون الشرط الجزائي مقترنا بالعقد الأصلي كما يجوز أن يكون في اتفاق لاحق قبل حدوث الضرر.</a:t>
            </a:r>
          </a:p>
          <a:p>
            <a:pPr algn="just" rtl="1">
              <a:lnSpc>
                <a:spcPct val="120000"/>
              </a:lnSpc>
            </a:pPr>
            <a:r>
              <a:rPr lang="ar-SA" sz="2200" b="1" dirty="0" smtClean="0">
                <a:solidFill>
                  <a:srgbClr val="FF0000"/>
                </a:solidFill>
              </a:rPr>
              <a:t>رابعا</a:t>
            </a:r>
            <a:r>
              <a:rPr lang="ar-SA" sz="2200" dirty="0" smtClean="0"/>
              <a:t>: يجوز أن يشترط الشرط الجزائي في جميع العقود المالية ما عدا العقود التي يكون الالتزام الأصلي فيها دينا فإن هذا من الربا الصريح.</a:t>
            </a:r>
          </a:p>
          <a:p>
            <a:pPr algn="just" rtl="1">
              <a:lnSpc>
                <a:spcPct val="120000"/>
              </a:lnSpc>
            </a:pPr>
            <a:r>
              <a:rPr lang="ar-SA" sz="2200" dirty="0" smtClean="0"/>
              <a:t>وبناء على هذا فيجوز هذا الشرط – مثلا – في عقود المقاولات بالنسبة للمقاول، وعقد التوريد بالنسبة للمورد، وعقد الاستصناع بالنسبة للصانع إذا لم ينفذ ما التزم به أو تأخر في تنفيذه.</a:t>
            </a:r>
          </a:p>
          <a:p>
            <a:pPr algn="just" rtl="1">
              <a:lnSpc>
                <a:spcPct val="120000"/>
              </a:lnSpc>
            </a:pPr>
            <a:r>
              <a:rPr lang="ar-SA" sz="2200" dirty="0" smtClean="0"/>
              <a:t>ولا يجوز – مثلا – في البيع بالتقسيط بسبب تأخر المدين عن سداد الأقساط المتبقية سواء كان بسبب الإعسار أو المماطلة، ولا يجوز في عقد الاستصناع بالنسبة للمستصنع إذا تأخر في أداء ما عليه.</a:t>
            </a:r>
          </a:p>
          <a:p>
            <a:pPr algn="just" rtl="1">
              <a:lnSpc>
                <a:spcPct val="120000"/>
              </a:lnSpc>
            </a:pPr>
            <a:r>
              <a:rPr lang="ar-SA" sz="2200" b="1" dirty="0" smtClean="0">
                <a:solidFill>
                  <a:srgbClr val="FF0000"/>
                </a:solidFill>
              </a:rPr>
              <a:t>خامسا</a:t>
            </a:r>
            <a:r>
              <a:rPr lang="ar-SA" sz="2200" dirty="0" smtClean="0"/>
              <a:t>: الضرر الذي يجوز التعويض عنه يشمل الضرر المالي الفعلي، وما لحق المضرور من خسارة حقيقية، وما فاته من كسب مؤكد، ولا يشمل الضرر الأدبي أو المعنوي.</a:t>
            </a:r>
          </a:p>
          <a:p>
            <a:pPr algn="just" rtl="1">
              <a:lnSpc>
                <a:spcPct val="120000"/>
              </a:lnSpc>
            </a:pPr>
            <a:r>
              <a:rPr lang="ar-SA" sz="2200" b="1" dirty="0" smtClean="0">
                <a:solidFill>
                  <a:srgbClr val="FF0000"/>
                </a:solidFill>
              </a:rPr>
              <a:t>سادسا</a:t>
            </a:r>
            <a:r>
              <a:rPr lang="ar-SA" sz="2200" dirty="0" smtClean="0"/>
              <a:t>: لا يعمل بالشرط الجزائي إذا أثبت من شرط عليه أن إخلاله بالعقد كان بسبب خارج عن إرادته، أو أثبت أن من شرط له لم يلحقه أي ضرر من الإخلال بالعقد.</a:t>
            </a:r>
          </a:p>
          <a:p>
            <a:pPr algn="just" rtl="1">
              <a:lnSpc>
                <a:spcPct val="120000"/>
              </a:lnSpc>
            </a:pPr>
            <a:r>
              <a:rPr lang="ar-SA" sz="2200" b="1" dirty="0" smtClean="0">
                <a:solidFill>
                  <a:srgbClr val="FF0000"/>
                </a:solidFill>
              </a:rPr>
              <a:t>سابعا</a:t>
            </a:r>
            <a:r>
              <a:rPr lang="ar-SA" sz="2200" dirty="0" smtClean="0"/>
              <a:t>: يجوز للمحكمة بناء على طلب أحد الطرفين أن تعدل في مقدار التعويض إذا وجدت مبررا لذلك، أو كان مبالغا فيه.</a:t>
            </a:r>
            <a:endParaRPr lang="ar-SA" sz="22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90498"/>
            <a:ext cx="8229600" cy="1066800"/>
          </a:xfrm>
        </p:spPr>
        <p:txBody>
          <a:bodyPr>
            <a:normAutofit/>
          </a:bodyPr>
          <a:lstStyle/>
          <a:p>
            <a:r>
              <a:rPr lang="ar-SA" sz="3200" b="1" dirty="0" smtClean="0">
                <a:solidFill>
                  <a:schemeClr val="accent6">
                    <a:lumMod val="75000"/>
                  </a:schemeClr>
                </a:solidFill>
              </a:rPr>
              <a:t>الفرع الثالث: الوسائل التي تكفل للدائن تنفيذ الالتزام</a:t>
            </a:r>
            <a:endParaRPr lang="en-US" sz="3200" b="1" dirty="0">
              <a:solidFill>
                <a:schemeClr val="accent6">
                  <a:lumMod val="75000"/>
                </a:schemeClr>
              </a:solidFill>
            </a:endParaRPr>
          </a:p>
        </p:txBody>
      </p:sp>
      <p:sp>
        <p:nvSpPr>
          <p:cNvPr id="6" name="Content Placeholder 2"/>
          <p:cNvSpPr>
            <a:spLocks noGrp="1"/>
          </p:cNvSpPr>
          <p:nvPr>
            <p:ph idx="1"/>
          </p:nvPr>
        </p:nvSpPr>
        <p:spPr>
          <a:xfrm>
            <a:off x="-32" y="1000108"/>
            <a:ext cx="9286908" cy="6572296"/>
          </a:xfrm>
        </p:spPr>
        <p:txBody>
          <a:bodyPr>
            <a:noAutofit/>
          </a:bodyPr>
          <a:lstStyle/>
          <a:p>
            <a:pPr algn="just" rtl="1"/>
            <a:r>
              <a:rPr lang="ar-SA" sz="2200" dirty="0" smtClean="0"/>
              <a:t>الخوض للمحافظة على الضمان العام للدائنين وخاصة في مجال التصرفات القانونية التي يباشرها المدين عمد القانون الى تخويلهم جميع وسائل التنفيذ والضمان لاستيفاء حقوقهم كاملة والتنفيذ عليها، وهذه الوسائل هي : </a:t>
            </a:r>
          </a:p>
          <a:p>
            <a:pPr algn="just" rtl="1">
              <a:lnSpc>
                <a:spcPct val="150000"/>
              </a:lnSpc>
            </a:pPr>
            <a:r>
              <a:rPr lang="ar-SA" sz="2200" dirty="0" smtClean="0"/>
              <a:t>الدعوى غير المباشرة ، الدعوى البوليصية، الدعوى الصورية، والحق في الحبس. </a:t>
            </a:r>
          </a:p>
          <a:p>
            <a:pPr algn="r" rtl="1"/>
            <a:r>
              <a:rPr lang="ar-SA" sz="2400" b="1" dirty="0" smtClean="0">
                <a:solidFill>
                  <a:schemeClr val="accent4">
                    <a:lumMod val="75000"/>
                  </a:schemeClr>
                </a:solidFill>
              </a:rPr>
              <a:t>المبحث الاول: الدعوى غير المباشرة</a:t>
            </a:r>
          </a:p>
          <a:p>
            <a:pPr algn="just" rtl="1"/>
            <a:r>
              <a:rPr lang="ar-SA" sz="2200" dirty="0" smtClean="0"/>
              <a:t>هي دعوى استعمال حقوق المدين باسمه عن طريق القضاء اي بمعنى ان الدائن يكون نائباً قانونياً في المطالبة بحقوق المدين التي لم يقم باستعمالها نتيجة قعوده او اهماله عن استعمال بعض حقوقه او المطالبة بها. ويترتب عليه ان ما يحكم به في هذه الدعوى يدخل في الذمة المالية للمدين ويكون ذلك في سبيل المحافظة على الضمان العام  لجميع دائنيه تمهيداً للتنفيذ عليها. وهذا لا ينفي ان الحق يظل ثابت للمدين من حيث ادارته واستعماله واستغلاله وله ان يتصرف فيه.</a:t>
            </a:r>
          </a:p>
          <a:p>
            <a:pPr algn="just" rtl="1"/>
            <a:r>
              <a:rPr lang="ar-SA" sz="2200" dirty="0" smtClean="0"/>
              <a:t>سميت بالدعوى غير المباشرة لان الدائن لا يستفيد منها بطريق مباشر وانما تعود عليه بطريق غير مباشر لان المال المتحصل عليه لا يستاثر به وحده وانما يذهب الى ذمة المدين فيزيد الضمان العام وبالتالي يجد الدائن اموال في ذمة المدين عند التنفيذ الجبري على امواله واقتسامها مع بقية الدائنين.</a:t>
            </a:r>
          </a:p>
          <a:p>
            <a:pPr algn="just" rtl="1"/>
            <a:r>
              <a:rPr lang="ar-SA" sz="2200" dirty="0" smtClean="0"/>
              <a:t>كما انها غير مباشرة من حيث رفعها امام المحاكم لان الدائن لا يرفعها باسمه شخصياً وانما باسم مدينه ونيابه عنه.</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19060"/>
            <a:ext cx="8229600" cy="1066800"/>
          </a:xfrm>
        </p:spPr>
        <p:txBody>
          <a:bodyPr>
            <a:normAutofit/>
          </a:bodyPr>
          <a:lstStyle/>
          <a:p>
            <a:r>
              <a:rPr lang="ar-SA" sz="3200" b="1" dirty="0" smtClean="0">
                <a:solidFill>
                  <a:schemeClr val="accent6">
                    <a:lumMod val="75000"/>
                  </a:schemeClr>
                </a:solidFill>
              </a:rPr>
              <a:t>المطلب الاول: شروط الدعوى غير المباشرة</a:t>
            </a:r>
            <a:endParaRPr lang="en-US" sz="3200" b="1" dirty="0">
              <a:solidFill>
                <a:schemeClr val="accent6">
                  <a:lumMod val="75000"/>
                </a:schemeClr>
              </a:solidFill>
            </a:endParaRPr>
          </a:p>
        </p:txBody>
      </p:sp>
      <p:sp>
        <p:nvSpPr>
          <p:cNvPr id="6" name="Content Placeholder 2"/>
          <p:cNvSpPr>
            <a:spLocks noGrp="1"/>
          </p:cNvSpPr>
          <p:nvPr>
            <p:ph idx="1"/>
          </p:nvPr>
        </p:nvSpPr>
        <p:spPr>
          <a:xfrm>
            <a:off x="-32" y="928670"/>
            <a:ext cx="9286908" cy="6572296"/>
          </a:xfrm>
        </p:spPr>
        <p:txBody>
          <a:bodyPr>
            <a:noAutofit/>
          </a:bodyPr>
          <a:lstStyle/>
          <a:p>
            <a:pPr algn="just" rtl="1">
              <a:lnSpc>
                <a:spcPct val="120000"/>
              </a:lnSpc>
            </a:pPr>
            <a:r>
              <a:rPr lang="ar-SA" sz="2200" dirty="0" smtClean="0"/>
              <a:t>شروط متعلقة بالدائن و شروط متعلقة بالمدين وشروط متعلقة بالحق.</a:t>
            </a:r>
          </a:p>
          <a:p>
            <a:pPr algn="just" rtl="1">
              <a:lnSpc>
                <a:spcPct val="120000"/>
              </a:lnSpc>
            </a:pPr>
            <a:r>
              <a:rPr lang="ar-SA" sz="2400" b="1" dirty="0" smtClean="0">
                <a:solidFill>
                  <a:schemeClr val="accent3">
                    <a:lumMod val="75000"/>
                  </a:schemeClr>
                </a:solidFill>
              </a:rPr>
              <a:t>أولاً: الشروط المتعلقة بالدائن:</a:t>
            </a:r>
          </a:p>
          <a:p>
            <a:pPr algn="just" rtl="1">
              <a:lnSpc>
                <a:spcPct val="120000"/>
              </a:lnSpc>
            </a:pPr>
            <a:r>
              <a:rPr lang="ar-SA" sz="2200" dirty="0" smtClean="0"/>
              <a:t>1- ان يشترط في حق الدائن ان يكون موجود (مؤكد وخالي من النزاع حول وجوده ولا يهم التاريخ الذي تحقق فيه هذا الوجود فلكل دائن ولو لم يكن حقه مستحق الاداء وذلك لان الضمان العام مقرر للدائنين بغض النظر عن تاريخ نشوء حقوقهم).</a:t>
            </a:r>
          </a:p>
          <a:p>
            <a:pPr algn="just" rtl="1">
              <a:lnSpc>
                <a:spcPct val="120000"/>
              </a:lnSpc>
            </a:pPr>
            <a:r>
              <a:rPr lang="ar-SA" sz="2200" dirty="0" smtClean="0"/>
              <a:t>2- ان تكون للدائن مصلحة عاجلة على اقامة الدعوى عند اهمال مدينه عن استعمال حقوقه بنفسه مما يؤدي الى اعساره او يزيد في الاعسار القائم بالفعل ويقع عبء اثبات اعسار المدين على عاتق الدائن.</a:t>
            </a:r>
          </a:p>
          <a:p>
            <a:pPr algn="just" rtl="1">
              <a:lnSpc>
                <a:spcPct val="120000"/>
              </a:lnSpc>
            </a:pPr>
            <a:r>
              <a:rPr lang="ar-SA" sz="2200" dirty="0" smtClean="0"/>
              <a:t>3- انه لا يشترط في حق الدائن ان يكون معلوم المقدار ليستعمل الدعوى غير المباشرة فانه يجوز للمضرور رفع هذه الدعوى قبل ان يصدر حكم قضائي يتحدد فيه قيمة التعويض المستحق له. لذا ان كان حقه معلق على شرط او مضاف الى اجل ان يستعمل ايضاً الدعوى غير المباشرة باعتبارها من الاجراءات التحفظية لانه يهدف الى الحفاظ على الضمان العام.</a:t>
            </a:r>
          </a:p>
          <a:p>
            <a:pPr algn="just" rtl="1">
              <a:lnSpc>
                <a:spcPct val="120000"/>
              </a:lnSpc>
            </a:pPr>
            <a:r>
              <a:rPr lang="ar-SA" sz="2200" dirty="0" smtClean="0"/>
              <a:t>4- لا يشترط ان يكون حق الدائن ثابت في سند تنفيذي لان الدعوى غير المباشرة ليست من اجراءات التنفيذ بل هي تمهيد للتنفيذ.</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19060"/>
            <a:ext cx="8229600" cy="1066800"/>
          </a:xfrm>
        </p:spPr>
        <p:txBody>
          <a:bodyPr>
            <a:normAutofit/>
          </a:bodyPr>
          <a:lstStyle/>
          <a:p>
            <a:r>
              <a:rPr lang="ar-SA" sz="3200" b="1" dirty="0" smtClean="0">
                <a:solidFill>
                  <a:schemeClr val="accent6">
                    <a:lumMod val="75000"/>
                  </a:schemeClr>
                </a:solidFill>
              </a:rPr>
              <a:t>يتبع</a:t>
            </a:r>
            <a:endParaRPr lang="en-US" sz="3200" b="1" dirty="0">
              <a:solidFill>
                <a:schemeClr val="accent6">
                  <a:lumMod val="75000"/>
                </a:schemeClr>
              </a:solidFill>
            </a:endParaRPr>
          </a:p>
        </p:txBody>
      </p:sp>
      <p:sp>
        <p:nvSpPr>
          <p:cNvPr id="6" name="Content Placeholder 2"/>
          <p:cNvSpPr>
            <a:spLocks noGrp="1"/>
          </p:cNvSpPr>
          <p:nvPr>
            <p:ph idx="1"/>
          </p:nvPr>
        </p:nvSpPr>
        <p:spPr>
          <a:xfrm>
            <a:off x="-32" y="500042"/>
            <a:ext cx="9286908" cy="6572296"/>
          </a:xfrm>
        </p:spPr>
        <p:txBody>
          <a:bodyPr>
            <a:noAutofit/>
          </a:bodyPr>
          <a:lstStyle/>
          <a:p>
            <a:pPr algn="just" rtl="1">
              <a:lnSpc>
                <a:spcPct val="120000"/>
              </a:lnSpc>
            </a:pPr>
            <a:r>
              <a:rPr lang="ar-SA" sz="2400" b="1" dirty="0" smtClean="0">
                <a:solidFill>
                  <a:schemeClr val="accent3">
                    <a:lumMod val="75000"/>
                  </a:schemeClr>
                </a:solidFill>
              </a:rPr>
              <a:t>ثانياً: الشروط المتعلقة بالمدين:</a:t>
            </a:r>
          </a:p>
          <a:p>
            <a:pPr algn="just" rtl="1">
              <a:lnSpc>
                <a:spcPct val="120000"/>
              </a:lnSpc>
            </a:pPr>
            <a:r>
              <a:rPr lang="ar-SA" sz="2200" dirty="0" smtClean="0"/>
              <a:t>1-لا يكون استعمال الدائن لحقوق مدينه مقبولا الا ان ثبت ان المدين لم يستعمل هذه الحقوق وان عدم استعماله لها من شانه ان يسبب الاعسار او يزيد من الاعسار. </a:t>
            </a:r>
          </a:p>
          <a:p>
            <a:pPr algn="just" rtl="1">
              <a:lnSpc>
                <a:spcPct val="120000"/>
              </a:lnSpc>
            </a:pPr>
            <a:r>
              <a:rPr lang="ar-SA" sz="2200" dirty="0" smtClean="0"/>
              <a:t>2- ان تكون للدائن مصلحة جدية ويقدر قاضي الموضوع ما ان كان المدين قد اهمل في رفع دعواه ام لا ويتمتع في ذلك بسلطة تقديرية مطلقة.</a:t>
            </a:r>
          </a:p>
          <a:p>
            <a:pPr algn="just" rtl="1">
              <a:lnSpc>
                <a:spcPct val="120000"/>
              </a:lnSpc>
            </a:pPr>
            <a:r>
              <a:rPr lang="ar-SA" sz="2200" dirty="0" smtClean="0"/>
              <a:t>فان كان المدين موسراً وكانت امواله تغطي ديونه وكان للدائن استيفاء حقه كاملا فليس للدائن ان يتدخل في شئون مدينه ورفع الدعوى غير المباشرة.</a:t>
            </a:r>
          </a:p>
          <a:p>
            <a:pPr algn="just" rtl="1">
              <a:lnSpc>
                <a:spcPct val="120000"/>
              </a:lnSpc>
            </a:pPr>
            <a:r>
              <a:rPr lang="ar-SA" sz="2400" b="1" dirty="0" smtClean="0">
                <a:solidFill>
                  <a:schemeClr val="accent3">
                    <a:lumMod val="75000"/>
                  </a:schemeClr>
                </a:solidFill>
              </a:rPr>
              <a:t>ثالثاً: الشروط المتعلقة بالحق:</a:t>
            </a:r>
          </a:p>
          <a:p>
            <a:pPr algn="just" rtl="1">
              <a:lnSpc>
                <a:spcPct val="120000"/>
              </a:lnSpc>
            </a:pPr>
            <a:r>
              <a:rPr lang="ar-SA" sz="2200" dirty="0" smtClean="0"/>
              <a:t>وهو الحق الذي يستعمله الدائن باسم مدينه ونيابة عنه وعليه فان القاعدة هي انه يجوز للدائن ان يستعمل جميع حقوق المدين المالية الموجودة بذمته فعلاً التي يمكن تقويمها بالنقود والتي يجوز الحجز عليها مثل العقارات والمنقولات والحقوق المالية فان نطاق الدعوى غير المباشرة يشمل جميع الحقوق والاموال التي تعتبر جزءاً من الذمة المالية للمدين. </a:t>
            </a:r>
          </a:p>
          <a:p>
            <a:pPr algn="just" rtl="1">
              <a:lnSpc>
                <a:spcPct val="120000"/>
              </a:lnSpc>
            </a:pPr>
            <a:r>
              <a:rPr lang="ar-SA" sz="2200" dirty="0" smtClean="0"/>
              <a:t>وعلى ذلك فان الحقوق غير المالية كالحق في الصورة وحق الملكية الفكرية والحقوق اللصيقة بالشخصية كحق المؤلف لا تدخل باصل وضعها في الضمان العام ولا تصلح ان تكون محل للدعوى غير المباشرة.</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19060"/>
            <a:ext cx="8229600" cy="1066800"/>
          </a:xfrm>
        </p:spPr>
        <p:txBody>
          <a:bodyPr>
            <a:normAutofit/>
          </a:bodyPr>
          <a:lstStyle/>
          <a:p>
            <a:r>
              <a:rPr lang="ar-SA" sz="3200" b="1" dirty="0" smtClean="0">
                <a:solidFill>
                  <a:schemeClr val="accent6">
                    <a:lumMod val="75000"/>
                  </a:schemeClr>
                </a:solidFill>
              </a:rPr>
              <a:t>يتبع</a:t>
            </a:r>
            <a:endParaRPr lang="en-US" sz="3200" b="1" dirty="0">
              <a:solidFill>
                <a:schemeClr val="accent6">
                  <a:lumMod val="75000"/>
                </a:schemeClr>
              </a:solidFill>
            </a:endParaRPr>
          </a:p>
        </p:txBody>
      </p:sp>
      <p:sp>
        <p:nvSpPr>
          <p:cNvPr id="6" name="Content Placeholder 2"/>
          <p:cNvSpPr>
            <a:spLocks noGrp="1"/>
          </p:cNvSpPr>
          <p:nvPr>
            <p:ph idx="1"/>
          </p:nvPr>
        </p:nvSpPr>
        <p:spPr>
          <a:xfrm>
            <a:off x="-32" y="500042"/>
            <a:ext cx="9144032" cy="6572296"/>
          </a:xfrm>
        </p:spPr>
        <p:txBody>
          <a:bodyPr>
            <a:noAutofit/>
          </a:bodyPr>
          <a:lstStyle/>
          <a:p>
            <a:pPr algn="just" rtl="1">
              <a:lnSpc>
                <a:spcPct val="120000"/>
              </a:lnSpc>
            </a:pPr>
            <a:r>
              <a:rPr lang="ar-SA" sz="2400" b="1" dirty="0" smtClean="0">
                <a:solidFill>
                  <a:schemeClr val="accent3">
                    <a:lumMod val="75000"/>
                  </a:schemeClr>
                </a:solidFill>
              </a:rPr>
              <a:t>ثالثاً: الشروط المتعلقة بالحق:</a:t>
            </a:r>
          </a:p>
          <a:p>
            <a:pPr algn="just" rtl="1">
              <a:lnSpc>
                <a:spcPct val="120000"/>
              </a:lnSpc>
            </a:pPr>
            <a:r>
              <a:rPr lang="ar-SA" sz="2200" dirty="0" smtClean="0"/>
              <a:t>كما لا يجوز للدائن ان يحل مدينه في استعمال الرخص والخيارات مثل قبول المقايضة او الهبة او الوصية لان استعمال هذه الرخص لا يقصد به المحافظة على الضمان العام وبالتالي يخرج عن الدعاوى غير المباشرة.</a:t>
            </a:r>
          </a:p>
          <a:p>
            <a:pPr algn="just" rtl="1">
              <a:lnSpc>
                <a:spcPct val="120000"/>
              </a:lnSpc>
            </a:pPr>
            <a:r>
              <a:rPr lang="ar-SA" sz="2200" dirty="0" smtClean="0"/>
              <a:t>مثل: دعوى دائن البائع على المشتري بدفع الثمن الذي في ذمته او فسخ عقد البيع لعدم دفعه، ودعوى دائن الوارث للمطالبة بحقوق مدينه في التركة، ودعوى دائن المضرور بالتعويض عما اصاب مدينه من ضرر، ودعوى ابطال عقد كان مدينه طرفاً فيه لعيب من عيوب الارادة، ودعوى دائن المستامن على المؤمن عند تحقق الخطر المؤمن منه.</a:t>
            </a:r>
          </a:p>
          <a:p>
            <a:pPr algn="just" rtl="1">
              <a:lnSpc>
                <a:spcPct val="120000"/>
              </a:lnSpc>
              <a:buNone/>
            </a:pPr>
            <a:r>
              <a:rPr lang="ar-SA" sz="2400" b="1" dirty="0" smtClean="0">
                <a:solidFill>
                  <a:schemeClr val="accent6">
                    <a:lumMod val="75000"/>
                  </a:schemeClr>
                </a:solidFill>
              </a:rPr>
              <a:t>المطلب الثاني : آثار الدعوى غير المباشرة:</a:t>
            </a:r>
          </a:p>
          <a:p>
            <a:pPr algn="just" rtl="1">
              <a:lnSpc>
                <a:spcPct val="120000"/>
              </a:lnSpc>
              <a:buNone/>
            </a:pPr>
            <a:r>
              <a:rPr lang="ar-SA" sz="2400" b="1" dirty="0" smtClean="0">
                <a:solidFill>
                  <a:schemeClr val="accent3">
                    <a:lumMod val="75000"/>
                  </a:schemeClr>
                </a:solidFill>
              </a:rPr>
              <a:t>أولاً: احتفاظ المدين بحرية التصرف في حقه:</a:t>
            </a:r>
          </a:p>
          <a:p>
            <a:pPr algn="just" rtl="1">
              <a:lnSpc>
                <a:spcPct val="120000"/>
              </a:lnSpc>
            </a:pPr>
            <a:r>
              <a:rPr lang="ar-SA" sz="2200" dirty="0" smtClean="0"/>
              <a:t>هذه الدعوى وسيلة تهدف للحفاظ على الضمان العام للمدين وتقويته والتي تكفل حصولهم على حقهم ومن ثم لا يجوز للدائن ان يتولى ادارة اموال المدين او الاشراف عليها كان يبيع اموال مدينه نيابه عنه او ان يؤجرها لان المدين يظل صاحب الحق المطالب به ويحتفظ بحرية التصرف على امواله بنقله للغير او حتى بالتنازل عنه كما لو أبرأ مدينه منه وعندها يكون للدائن رفع الدعوى البوليصية لطلب عدم نفاذ التصرفات وسياتي شرحها.</a:t>
            </a:r>
          </a:p>
          <a:p>
            <a:pPr algn="just" rtl="1">
              <a:lnSpc>
                <a:spcPct val="120000"/>
              </a:lnSpc>
              <a:buNone/>
            </a:pPr>
            <a:endParaRPr lang="ar-SA" sz="2400" dirty="0" smtClean="0"/>
          </a:p>
          <a:p>
            <a:pPr algn="just" rtl="1">
              <a:lnSpc>
                <a:spcPct val="120000"/>
              </a:lnSpc>
              <a:buNone/>
            </a:pPr>
            <a:endParaRPr lang="ar-SA"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28596" y="1643050"/>
            <a:ext cx="8077200" cy="1673352"/>
          </a:xfrm>
        </p:spPr>
        <p:txBody>
          <a:bodyPr>
            <a:noAutofit/>
          </a:bodyPr>
          <a:lstStyle/>
          <a:p>
            <a:pPr algn="ctr"/>
            <a:r>
              <a:rPr lang="ar-SA" sz="6000" b="1" dirty="0" smtClean="0">
                <a:solidFill>
                  <a:srgbClr val="FFC000"/>
                </a:solidFill>
              </a:rPr>
              <a:t>الفصل التمهيدي</a:t>
            </a:r>
            <a:br>
              <a:rPr lang="ar-SA" sz="6000" b="1" dirty="0" smtClean="0">
                <a:solidFill>
                  <a:srgbClr val="FFC000"/>
                </a:solidFill>
              </a:rPr>
            </a:br>
            <a:r>
              <a:rPr lang="ar-SA" sz="6000" b="1" dirty="0" smtClean="0">
                <a:solidFill>
                  <a:srgbClr val="FFC000"/>
                </a:solidFill>
              </a:rPr>
              <a:t>الضمان العام والالتزام الطبيعي</a:t>
            </a:r>
            <a:endParaRPr lang="en-US" sz="6000" b="1" dirty="0">
              <a:solidFill>
                <a:srgbClr val="FFC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19060"/>
            <a:ext cx="8229600" cy="1066800"/>
          </a:xfrm>
        </p:spPr>
        <p:txBody>
          <a:bodyPr>
            <a:normAutofit/>
          </a:bodyPr>
          <a:lstStyle/>
          <a:p>
            <a:r>
              <a:rPr lang="ar-SA" sz="3200" b="1" dirty="0" smtClean="0">
                <a:solidFill>
                  <a:schemeClr val="accent6">
                    <a:lumMod val="75000"/>
                  </a:schemeClr>
                </a:solidFill>
              </a:rPr>
              <a:t>يتبع</a:t>
            </a:r>
            <a:endParaRPr lang="en-US" sz="3200" b="1" dirty="0">
              <a:solidFill>
                <a:schemeClr val="accent6">
                  <a:lumMod val="75000"/>
                </a:schemeClr>
              </a:solidFill>
            </a:endParaRPr>
          </a:p>
        </p:txBody>
      </p:sp>
      <p:sp>
        <p:nvSpPr>
          <p:cNvPr id="6" name="Content Placeholder 2"/>
          <p:cNvSpPr>
            <a:spLocks noGrp="1"/>
          </p:cNvSpPr>
          <p:nvPr>
            <p:ph idx="1"/>
          </p:nvPr>
        </p:nvSpPr>
        <p:spPr>
          <a:xfrm>
            <a:off x="-32" y="500042"/>
            <a:ext cx="9144032" cy="6572296"/>
          </a:xfrm>
        </p:spPr>
        <p:txBody>
          <a:bodyPr>
            <a:noAutofit/>
          </a:bodyPr>
          <a:lstStyle/>
          <a:p>
            <a:pPr algn="just" rtl="1">
              <a:lnSpc>
                <a:spcPct val="120000"/>
              </a:lnSpc>
            </a:pPr>
            <a:r>
              <a:rPr lang="ar-SA" sz="2400" b="1" dirty="0" smtClean="0">
                <a:solidFill>
                  <a:schemeClr val="accent3">
                    <a:lumMod val="75000"/>
                  </a:schemeClr>
                </a:solidFill>
              </a:rPr>
              <a:t>ثانياً: طبيعة نيابة الدائن عن المدين:</a:t>
            </a:r>
          </a:p>
          <a:p>
            <a:pPr algn="just" rtl="1">
              <a:lnSpc>
                <a:spcPct val="120000"/>
              </a:lnSpc>
            </a:pPr>
            <a:r>
              <a:rPr lang="ar-SA" sz="2200" dirty="0" smtClean="0"/>
              <a:t>من اهم الاثار للدعوى غيرالمباشرة انها صورة خاصة من صور النيابة القانونية ينوب فيها الدائن عن مدينه المهمل في استعمال حقوقه والدفاع عنها بهدف المحافظة على امواله.  وهذه النيابة مقررة لمصلحة الدائن وليس لفائدة المدين.</a:t>
            </a:r>
          </a:p>
          <a:p>
            <a:pPr algn="just" rtl="1">
              <a:lnSpc>
                <a:spcPct val="120000"/>
              </a:lnSpc>
              <a:buNone/>
            </a:pPr>
            <a:r>
              <a:rPr lang="ar-SA" sz="2400" b="1" dirty="0" smtClean="0">
                <a:solidFill>
                  <a:schemeClr val="accent3">
                    <a:lumMod val="75000"/>
                  </a:schemeClr>
                </a:solidFill>
              </a:rPr>
              <a:t>ثالثاً: ادخال المدين خصماً في الدعوى:</a:t>
            </a:r>
          </a:p>
          <a:p>
            <a:pPr algn="just" rtl="1">
              <a:lnSpc>
                <a:spcPct val="120000"/>
              </a:lnSpc>
            </a:pPr>
            <a:r>
              <a:rPr lang="ar-SA" sz="2200" dirty="0" smtClean="0"/>
              <a:t>يترتب على كون نيابة الدائن مقرره لصالحه ان وجوده في الدعوى لا يغني عن وجود المدين بل يجب عليه ادخاله في الدعوى لان صاحب الحق اعلم بالملابسات وظروف الدعوى. </a:t>
            </a:r>
          </a:p>
          <a:p>
            <a:pPr algn="just" rtl="1">
              <a:lnSpc>
                <a:spcPct val="120000"/>
              </a:lnSpc>
            </a:pPr>
            <a:r>
              <a:rPr lang="ar-SA" sz="2200" dirty="0" smtClean="0"/>
              <a:t>يتعين على الدائن رافع الدعوى اعذار المدعى عليه (مدين مدينه) بالوفاء بالحق المطالب به قضائياً وللخصم التمسك بكافة الدفوع التي كان بامكانه التمسك بها في مواجهة دائنه المباشر كانقضاء الدين بالوفاء او الابراء او بطلان العقد او طلب فسخ العقد. وذلك لان  الدائن المدعي ليس الا نائباً.</a:t>
            </a:r>
          </a:p>
          <a:p>
            <a:pPr algn="just" rtl="1">
              <a:lnSpc>
                <a:spcPct val="120000"/>
              </a:lnSpc>
              <a:buNone/>
            </a:pPr>
            <a:r>
              <a:rPr lang="ar-SA" sz="2400" b="1" dirty="0" smtClean="0">
                <a:solidFill>
                  <a:schemeClr val="accent3">
                    <a:lumMod val="75000"/>
                  </a:schemeClr>
                </a:solidFill>
              </a:rPr>
              <a:t>رابعاً: دخول حق المدين في نطاق الضمان العام:</a:t>
            </a:r>
          </a:p>
          <a:p>
            <a:pPr algn="just" rtl="1">
              <a:lnSpc>
                <a:spcPct val="120000"/>
              </a:lnSpc>
            </a:pPr>
            <a:r>
              <a:rPr lang="ar-SA" sz="2200" dirty="0" smtClean="0"/>
              <a:t>يترتب على ما سبق ان ما يحكم به في الدعوى لا يستاثر بحصيلته الدائن رافع الدعوى وانما يدخل في اموال المدين ضماناً عاماً لجميع دائنيه وبذلك تعود الفائدة ليس فقط على الدائن رافع الدعوى بل على جميع الدائنين ويتقاسم الدائنون ما دخل في ذمة مدينهم قسمة غرماء. </a:t>
            </a:r>
          </a:p>
          <a:p>
            <a:pPr algn="just" rtl="1">
              <a:lnSpc>
                <a:spcPct val="120000"/>
              </a:lnSpc>
              <a:buNone/>
            </a:pPr>
            <a:endParaRPr lang="ar-SA" sz="2400" dirty="0" smtClean="0"/>
          </a:p>
          <a:p>
            <a:pPr algn="just" rtl="1">
              <a:lnSpc>
                <a:spcPct val="120000"/>
              </a:lnSpc>
              <a:buNone/>
            </a:pPr>
            <a:endParaRPr lang="ar-SA" sz="24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19060"/>
            <a:ext cx="8229600" cy="1066800"/>
          </a:xfrm>
        </p:spPr>
        <p:txBody>
          <a:bodyPr>
            <a:normAutofit/>
          </a:bodyPr>
          <a:lstStyle/>
          <a:p>
            <a:r>
              <a:rPr lang="ar-SA" sz="3200" b="1" dirty="0" smtClean="0">
                <a:solidFill>
                  <a:schemeClr val="accent6">
                    <a:lumMod val="75000"/>
                  </a:schemeClr>
                </a:solidFill>
              </a:rPr>
              <a:t>المطلب الثالث: الدعوى المباشرة</a:t>
            </a:r>
            <a:endParaRPr lang="en-US" sz="3200" b="1" dirty="0">
              <a:solidFill>
                <a:schemeClr val="accent6">
                  <a:lumMod val="75000"/>
                </a:schemeClr>
              </a:solidFill>
            </a:endParaRPr>
          </a:p>
        </p:txBody>
      </p:sp>
      <p:sp>
        <p:nvSpPr>
          <p:cNvPr id="6" name="Content Placeholder 2"/>
          <p:cNvSpPr>
            <a:spLocks noGrp="1"/>
          </p:cNvSpPr>
          <p:nvPr>
            <p:ph idx="1"/>
          </p:nvPr>
        </p:nvSpPr>
        <p:spPr>
          <a:xfrm>
            <a:off x="-32" y="928670"/>
            <a:ext cx="9144032" cy="5929330"/>
          </a:xfrm>
        </p:spPr>
        <p:txBody>
          <a:bodyPr>
            <a:noAutofit/>
          </a:bodyPr>
          <a:lstStyle/>
          <a:p>
            <a:pPr algn="just" rtl="1">
              <a:lnSpc>
                <a:spcPct val="120000"/>
              </a:lnSpc>
            </a:pPr>
            <a:r>
              <a:rPr lang="ar-SA" sz="2200" dirty="0" smtClean="0"/>
              <a:t>ان القوانين الحديثة وفرت للدائن حماية خاصة وهي الدعوى المباشرة التي تخول للدائن ان يرفع دعوى على مدين مدينه يستأثر فيها بالحق لنفسه ويرفعها الدائن باسمه شخصياً لا باسم مدينه مطالباً بالحق من مدين مدينه دون ان يتعرض لمزاحمة باقي الدائنين مما يعد خروجاً على قاعدة المساواة بين الدائنين.</a:t>
            </a:r>
          </a:p>
          <a:p>
            <a:pPr algn="just" rtl="1">
              <a:lnSpc>
                <a:spcPct val="120000"/>
              </a:lnSpc>
            </a:pPr>
            <a:r>
              <a:rPr lang="ar-SA" sz="2200" dirty="0" smtClean="0"/>
              <a:t>يجب على الدائن قبل رفع الدعوى انذار مدين مدينه (المدعى عليه) بالوفاء بالحق المطالب فيه. وضرورة وجود ارتباط بين التزام مدين المدين نحو المدين الاصلي وبين التزام الاخير اتجاه دائنه.</a:t>
            </a:r>
          </a:p>
          <a:p>
            <a:pPr algn="just" rtl="1">
              <a:lnSpc>
                <a:spcPct val="120000"/>
              </a:lnSpc>
            </a:pPr>
            <a:r>
              <a:rPr lang="ar-SA" sz="2200" dirty="0" smtClean="0"/>
              <a:t>الدعوى المباشرة لا تتقرر الا في حال وجود نص نظامي لانها دعوى استثنائية كنوع من الضمان الخاص. </a:t>
            </a:r>
          </a:p>
          <a:p>
            <a:pPr algn="just" rtl="1">
              <a:lnSpc>
                <a:spcPct val="120000"/>
              </a:lnSpc>
            </a:pPr>
            <a:r>
              <a:rPr lang="ar-SA" sz="2200" dirty="0" smtClean="0"/>
              <a:t>مثل : دعوى المؤجر قبل المستاجر من الباطن ليستوفي اجرة العين المؤجرة من المبالغ التي قد تكون في ذمة الاخير للمستاجر الاصلي. </a:t>
            </a:r>
          </a:p>
          <a:p>
            <a:pPr algn="just" rtl="1">
              <a:lnSpc>
                <a:spcPct val="120000"/>
              </a:lnSpc>
            </a:pPr>
            <a:r>
              <a:rPr lang="ar-SA" sz="2200" dirty="0" smtClean="0"/>
              <a:t>الدعوى بين الموكل ونائب الوكيل (في حال وجود عقد وكالة من الباطن بين الوكيل ونائبه) بان يرجع كل منهما مباشرة الى الاخر. </a:t>
            </a:r>
          </a:p>
          <a:p>
            <a:pPr algn="just" rtl="1">
              <a:lnSpc>
                <a:spcPct val="120000"/>
              </a:lnSpc>
            </a:pPr>
            <a:r>
              <a:rPr lang="ar-SA" sz="2200" dirty="0" smtClean="0"/>
              <a:t>الدعوى بين المضرور وشركة التامين في الحوادث المرورية بناء على التامين الاجباري لتغطية الاضرار التي تلحق الغير في عقد التامين بين الؤمن والمستامن. </a:t>
            </a:r>
          </a:p>
          <a:p>
            <a:pPr algn="just" rtl="1">
              <a:lnSpc>
                <a:spcPct val="120000"/>
              </a:lnSpc>
              <a:buNone/>
            </a:pPr>
            <a:endParaRPr lang="ar-SA" sz="2400" dirty="0" smtClean="0"/>
          </a:p>
          <a:p>
            <a:pPr algn="just" rtl="1">
              <a:lnSpc>
                <a:spcPct val="120000"/>
              </a:lnSpc>
              <a:buNone/>
            </a:pPr>
            <a:endParaRPr lang="ar-SA" sz="24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345976"/>
            <a:ext cx="9072594" cy="1066800"/>
          </a:xfrm>
        </p:spPr>
        <p:txBody>
          <a:bodyPr>
            <a:normAutofit/>
          </a:bodyPr>
          <a:lstStyle/>
          <a:p>
            <a:r>
              <a:rPr lang="ar-SA" sz="3200" b="1" dirty="0" smtClean="0">
                <a:solidFill>
                  <a:schemeClr val="accent6">
                    <a:lumMod val="75000"/>
                  </a:schemeClr>
                </a:solidFill>
              </a:rPr>
              <a:t>المبحث الثاني: الدعوى البوليصية او دعوى عدم نفاذ التصرف</a:t>
            </a:r>
            <a:endParaRPr lang="en-US" sz="3200" b="1" dirty="0">
              <a:solidFill>
                <a:schemeClr val="accent6">
                  <a:lumMod val="75000"/>
                </a:schemeClr>
              </a:solidFill>
            </a:endParaRPr>
          </a:p>
        </p:txBody>
      </p:sp>
      <p:sp>
        <p:nvSpPr>
          <p:cNvPr id="6" name="Content Placeholder 2"/>
          <p:cNvSpPr>
            <a:spLocks noGrp="1"/>
          </p:cNvSpPr>
          <p:nvPr>
            <p:ph idx="1"/>
          </p:nvPr>
        </p:nvSpPr>
        <p:spPr>
          <a:xfrm>
            <a:off x="36480" y="1296144"/>
            <a:ext cx="9144032" cy="5805264"/>
          </a:xfrm>
        </p:spPr>
        <p:txBody>
          <a:bodyPr>
            <a:noAutofit/>
          </a:bodyPr>
          <a:lstStyle/>
          <a:p>
            <a:pPr algn="just" rtl="1">
              <a:lnSpc>
                <a:spcPct val="120000"/>
              </a:lnSpc>
            </a:pPr>
            <a:r>
              <a:rPr lang="ar-SA" sz="2200" b="1" dirty="0" smtClean="0">
                <a:solidFill>
                  <a:srgbClr val="FF0000"/>
                </a:solidFill>
              </a:rPr>
              <a:t>أولاً: التعريف</a:t>
            </a:r>
            <a:r>
              <a:rPr lang="ar-SA" sz="2200" dirty="0" smtClean="0"/>
              <a:t>:هي الدعوى التي يكون للدائنين الحق في طلب عدم نفاذ تصرفات المدين الضاره التي تضر بضمانهم العام بتعطيل اثرها وعدم نفاذها في مواجهتهم. وهنا تكمن خطورة هذه الدعوى لانها تمس حرية المدين في امواله ومصلحة المتصرف اليه وسواء كانت التصرفات معاوضة او تبرعاً. </a:t>
            </a:r>
          </a:p>
          <a:p>
            <a:pPr algn="just" rtl="1">
              <a:lnSpc>
                <a:spcPct val="120000"/>
              </a:lnSpc>
            </a:pPr>
            <a:endParaRPr lang="ar-SA" sz="900" b="1" dirty="0" smtClean="0">
              <a:solidFill>
                <a:srgbClr val="FF0000"/>
              </a:solidFill>
            </a:endParaRPr>
          </a:p>
          <a:p>
            <a:pPr algn="just" rtl="1">
              <a:lnSpc>
                <a:spcPct val="120000"/>
              </a:lnSpc>
            </a:pPr>
            <a:r>
              <a:rPr lang="ar-SA" sz="2200" b="1" dirty="0" smtClean="0">
                <a:solidFill>
                  <a:srgbClr val="FF0000"/>
                </a:solidFill>
              </a:rPr>
              <a:t>الهدف منها: </a:t>
            </a:r>
            <a:r>
              <a:rPr lang="ar-SA" sz="2200" dirty="0" smtClean="0"/>
              <a:t>اولاً الطعن في تصرفات المدين القانونية التي قام بها اضرارا بحقوق الدائنين، ثانياً المحافظة على اموال المدين، وثالثاً تقوية الضمان العام وعدم انقاصه.  اي ان المال المتصرف فيه يظل بالضمان العام ويمكن القيام باجراءات التنفيذ عليه.  </a:t>
            </a:r>
          </a:p>
          <a:p>
            <a:pPr algn="just" rtl="1">
              <a:lnSpc>
                <a:spcPct val="120000"/>
              </a:lnSpc>
            </a:pPr>
            <a:r>
              <a:rPr lang="ar-SA" sz="2200" dirty="0" smtClean="0"/>
              <a:t>كما انها تهدف الى حماية الدائن من غش المدين المعسر بتهريب امواله من الضمان العام اضرارا بحقوق دائنيه وذلك بخلاف الدعوى غير المباشرة التي كانت تهدف الى وقاية الدائن من تقاعس مدينه في المحافظة على امواله. </a:t>
            </a:r>
          </a:p>
          <a:p>
            <a:pPr algn="just" rtl="1">
              <a:lnSpc>
                <a:spcPct val="120000"/>
              </a:lnSpc>
            </a:pPr>
            <a:r>
              <a:rPr lang="ar-SA" sz="2200" dirty="0" smtClean="0"/>
              <a:t>ومن ثم فانه لا يجوز الجمع بين الدعوى البوليصية والدعوى غير المباشرة لاختلافهما في الاساس والشروط الا انه يجوز استخدامهما متعاقبتين. </a:t>
            </a:r>
          </a:p>
          <a:p>
            <a:pPr algn="just" rtl="1">
              <a:lnSpc>
                <a:spcPct val="120000"/>
              </a:lnSpc>
            </a:pPr>
            <a:r>
              <a:rPr lang="ar-SA" sz="2200" dirty="0" smtClean="0"/>
              <a:t>ويجوز ان ترفع الدعوى البوليصية استقلالاً او كدعوى فرعية. </a:t>
            </a:r>
          </a:p>
          <a:p>
            <a:pPr algn="just" rtl="1">
              <a:lnSpc>
                <a:spcPct val="120000"/>
              </a:lnSpc>
              <a:buNone/>
            </a:pPr>
            <a:endParaRPr lang="ar-SA" sz="2400" dirty="0" smtClean="0"/>
          </a:p>
          <a:p>
            <a:pPr algn="just" rtl="1">
              <a:lnSpc>
                <a:spcPct val="120000"/>
              </a:lnSpc>
              <a:buNone/>
            </a:pPr>
            <a:endParaRPr lang="ar-SA" sz="2400"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219060"/>
            <a:ext cx="9072594" cy="1066800"/>
          </a:xfrm>
        </p:spPr>
        <p:txBody>
          <a:bodyPr>
            <a:normAutofit/>
          </a:bodyPr>
          <a:lstStyle/>
          <a:p>
            <a:r>
              <a:rPr lang="ar-SA" sz="3200" b="1" dirty="0" smtClean="0">
                <a:solidFill>
                  <a:schemeClr val="accent6">
                    <a:lumMod val="75000"/>
                  </a:schemeClr>
                </a:solidFill>
              </a:rPr>
              <a:t>يتبع</a:t>
            </a:r>
            <a:endParaRPr lang="en-US" sz="3200" b="1" dirty="0">
              <a:solidFill>
                <a:schemeClr val="accent6">
                  <a:lumMod val="75000"/>
                </a:schemeClr>
              </a:solidFill>
            </a:endParaRPr>
          </a:p>
        </p:txBody>
      </p:sp>
      <p:sp>
        <p:nvSpPr>
          <p:cNvPr id="6" name="Content Placeholder 2"/>
          <p:cNvSpPr>
            <a:spLocks noGrp="1"/>
          </p:cNvSpPr>
          <p:nvPr>
            <p:ph idx="1"/>
          </p:nvPr>
        </p:nvSpPr>
        <p:spPr>
          <a:xfrm>
            <a:off x="0" y="476672"/>
            <a:ext cx="9251536" cy="6192688"/>
          </a:xfrm>
        </p:spPr>
        <p:txBody>
          <a:bodyPr>
            <a:noAutofit/>
          </a:bodyPr>
          <a:lstStyle/>
          <a:p>
            <a:pPr algn="just" rtl="1">
              <a:lnSpc>
                <a:spcPct val="120000"/>
              </a:lnSpc>
            </a:pPr>
            <a:r>
              <a:rPr lang="ar-SA" sz="2200" b="1" dirty="0" smtClean="0">
                <a:solidFill>
                  <a:srgbClr val="FF0000"/>
                </a:solidFill>
              </a:rPr>
              <a:t>ثانياً: طبيعتها (تكييفها):</a:t>
            </a:r>
          </a:p>
          <a:p>
            <a:pPr algn="just" rtl="1"/>
            <a:r>
              <a:rPr lang="ar-SA" sz="2200" dirty="0" smtClean="0"/>
              <a:t>1- اعتبرها البعض </a:t>
            </a:r>
            <a:r>
              <a:rPr lang="ar-SA" sz="2200" b="1" dirty="0" smtClean="0"/>
              <a:t>دعوى بطلان ولكن ذلك لا يتصور </a:t>
            </a:r>
            <a:r>
              <a:rPr lang="ar-SA" sz="2200" dirty="0" smtClean="0"/>
              <a:t>لان التصرف يبقى صحيح  ونافذ بين اطرافه وغير نافذ بالنسبة للدائنين. كما ان البطلان جزاء يقرر فيما بين المتعاقدين.</a:t>
            </a:r>
          </a:p>
          <a:p>
            <a:pPr algn="just" rtl="1"/>
            <a:r>
              <a:rPr lang="ar-SA" sz="2200" dirty="0" smtClean="0"/>
              <a:t> 2- واعتبرها اخرون بانها </a:t>
            </a:r>
            <a:r>
              <a:rPr lang="ar-SA" sz="2200" b="1" dirty="0" smtClean="0"/>
              <a:t>مسئولية عن فعل خاطئ  </a:t>
            </a:r>
            <a:r>
              <a:rPr lang="ar-SA" sz="2200" dirty="0" smtClean="0"/>
              <a:t>(الفعل غير المشروع، المسئولية التقصيرية) يحكم فيها بالتعويض العيني وهو عدم نفاذ التصرف في حق الدائنين.</a:t>
            </a:r>
          </a:p>
          <a:p>
            <a:pPr algn="just" rtl="1"/>
            <a:r>
              <a:rPr lang="ar-SA" sz="2200" dirty="0" smtClean="0"/>
              <a:t> 3- واخرون اعتبروها ضمن </a:t>
            </a:r>
            <a:r>
              <a:rPr lang="ar-SA" sz="2200" b="1" dirty="0" smtClean="0"/>
              <a:t>الدعوى المباشرة </a:t>
            </a:r>
            <a:r>
              <a:rPr lang="ar-SA" sz="2200" dirty="0" smtClean="0"/>
              <a:t>حيث ان الدائن يباشرها باسمه الشخصي لجعل التصرف الضار غير نافذ في حقه.</a:t>
            </a:r>
          </a:p>
          <a:p>
            <a:pPr algn="just" rtl="1"/>
            <a:r>
              <a:rPr lang="ar-SA" sz="2200" dirty="0" smtClean="0"/>
              <a:t> 4- وقال اخرون بانها من قبيل </a:t>
            </a:r>
            <a:r>
              <a:rPr lang="ar-SA" sz="2200" b="1" dirty="0" smtClean="0"/>
              <a:t>الدعوى الصورية </a:t>
            </a:r>
            <a:r>
              <a:rPr lang="ar-SA" sz="2200" dirty="0" smtClean="0"/>
              <a:t>لان القانون افترض صورية تصرف المدين.</a:t>
            </a:r>
          </a:p>
          <a:p>
            <a:pPr algn="just" rtl="1"/>
            <a:r>
              <a:rPr lang="ar-SA" sz="2200" dirty="0" smtClean="0"/>
              <a:t>الراجح انها </a:t>
            </a:r>
            <a:r>
              <a:rPr lang="ar-SA" sz="2200" b="1" dirty="0" smtClean="0"/>
              <a:t>دعوى خاصة عدم نفاذ التصرف </a:t>
            </a:r>
            <a:r>
              <a:rPr lang="ar-SA" sz="2200" dirty="0" smtClean="0"/>
              <a:t>المطعون فيه منحت كحق اصلي للدائن حفاظا على حقه في الضمان العام وذلك بالطعن في تصرفات المدين المعسر كي لا تسري اثار التصرف على الدائن. </a:t>
            </a:r>
          </a:p>
          <a:p>
            <a:pPr algn="just" rtl="1"/>
            <a:r>
              <a:rPr lang="ar-SA" sz="2200" dirty="0" smtClean="0"/>
              <a:t>فالدعوى البوليصية </a:t>
            </a:r>
            <a:r>
              <a:rPr lang="ar-SA" sz="2200" b="1" dirty="0" smtClean="0"/>
              <a:t>ليس من شانها المفاضلة بين العقود بل هي دعوى شخصية </a:t>
            </a:r>
            <a:r>
              <a:rPr lang="ar-SA" sz="2200" dirty="0" smtClean="0"/>
              <a:t>لا يطالب فيها الدائن بحق عيني ولا يؤول اليه بمقتضاها الحق العيني اليه او الى مدينه بل تدخل ضمن الضمان العام فقط دون ان تعود ملكية العين الى المدين وتبقى الملكية تحت يد المتصرف اليه.</a:t>
            </a:r>
          </a:p>
          <a:p>
            <a:pPr algn="just" rtl="1"/>
            <a:r>
              <a:rPr lang="ar-SA" sz="2200" b="1" dirty="0" smtClean="0">
                <a:solidFill>
                  <a:srgbClr val="FF0000"/>
                </a:solidFill>
              </a:rPr>
              <a:t>ثالثاً: الدعوى البوليصية في الفقه الاسلامي: </a:t>
            </a:r>
          </a:p>
          <a:p>
            <a:pPr algn="just" rtl="1"/>
            <a:r>
              <a:rPr lang="ar-SA" sz="2200" dirty="0" smtClean="0"/>
              <a:t>الاصل في الشريعة الاسلامية ان للمدين التصرف بامواله بجميع التصرفات الجائزة، ولا تكون للمديونية تعلق بمال من امواله وتكون جميع امواله ضامنة للتنفيذ وذلك بوضع امواله تحت يد القضاء لمنع المدين سيء النية من القيام باي تصرف يضر بحقوق دائنيه. (الفقه المالكي ×)</a:t>
            </a:r>
          </a:p>
          <a:p>
            <a:pPr algn="just" rtl="1"/>
            <a:endParaRPr lang="ar-SA" sz="2200" dirty="0" smtClean="0"/>
          </a:p>
          <a:p>
            <a:pPr algn="just" rtl="1">
              <a:lnSpc>
                <a:spcPct val="120000"/>
              </a:lnSpc>
              <a:buNone/>
            </a:pPr>
            <a:endParaRPr lang="ar-SA" sz="2400" dirty="0" smtClean="0"/>
          </a:p>
          <a:p>
            <a:pPr algn="just" rtl="1">
              <a:lnSpc>
                <a:spcPct val="120000"/>
              </a:lnSpc>
              <a:buNone/>
            </a:pPr>
            <a:endParaRPr lang="ar-SA" sz="24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0" y="548680"/>
            <a:ext cx="9324528" cy="6309320"/>
          </a:xfrm>
        </p:spPr>
        <p:txBody>
          <a:bodyPr>
            <a:noAutofit/>
          </a:bodyPr>
          <a:lstStyle/>
          <a:p>
            <a:pPr algn="just" rtl="1"/>
            <a:r>
              <a:rPr lang="ar-SA" sz="2200" b="1" dirty="0" smtClean="0">
                <a:solidFill>
                  <a:srgbClr val="FF0000"/>
                </a:solidFill>
              </a:rPr>
              <a:t>اولاً: ان يكون حق الدائن مستحق الاداء:</a:t>
            </a:r>
          </a:p>
          <a:p>
            <a:pPr algn="just" rtl="1">
              <a:lnSpc>
                <a:spcPct val="120000"/>
              </a:lnSpc>
            </a:pPr>
            <a:r>
              <a:rPr lang="ar-SA" sz="2200" dirty="0" smtClean="0"/>
              <a:t>يشترط لقيام الدعوى</a:t>
            </a:r>
            <a:r>
              <a:rPr lang="ar-SA" sz="2200" b="1" dirty="0" smtClean="0"/>
              <a:t> البوليصية </a:t>
            </a:r>
            <a:r>
              <a:rPr lang="ar-SA" sz="2200" dirty="0" smtClean="0"/>
              <a:t>ان يكون حق الدائن قد اصبح </a:t>
            </a:r>
            <a:r>
              <a:rPr lang="ar-SA" sz="2200" b="1" dirty="0" smtClean="0"/>
              <a:t>حالا ومستحق الاداء وخالي من النزاع</a:t>
            </a:r>
            <a:r>
              <a:rPr lang="ar-SA" sz="2200" dirty="0" smtClean="0"/>
              <a:t>. وهذا بخلاف الدعوى </a:t>
            </a:r>
            <a:r>
              <a:rPr lang="ar-SA" sz="2200" b="1" dirty="0" smtClean="0"/>
              <a:t>غير المباشرة </a:t>
            </a:r>
            <a:r>
              <a:rPr lang="ar-SA" sz="2200" dirty="0" smtClean="0"/>
              <a:t>التي لا يشترط فيها الا ان يكون حق الدائن </a:t>
            </a:r>
            <a:r>
              <a:rPr lang="ar-SA" sz="2200" b="1" dirty="0" smtClean="0"/>
              <a:t>موجوداً</a:t>
            </a:r>
            <a:r>
              <a:rPr lang="ar-SA" sz="2200" dirty="0" smtClean="0"/>
              <a:t>. </a:t>
            </a:r>
          </a:p>
          <a:p>
            <a:pPr algn="just" rtl="1">
              <a:lnSpc>
                <a:spcPct val="120000"/>
              </a:lnSpc>
            </a:pPr>
            <a:r>
              <a:rPr lang="ar-SA" sz="2200" dirty="0" smtClean="0"/>
              <a:t>يترتب على ذلك ان من كان حقه </a:t>
            </a:r>
            <a:r>
              <a:rPr lang="ar-SA" sz="2200" b="1" dirty="0" smtClean="0"/>
              <a:t>معلق على شرط واقف او مضاف الى اجل فلا يستطيع الدائن </a:t>
            </a:r>
            <a:r>
              <a:rPr lang="ar-SA" sz="2200" dirty="0" smtClean="0"/>
              <a:t>ان يلجا الى رفع الدعوى البوليصية. لما فيها من تدخل اكثر في التصرفات القانونية التي يباشرها المدين </a:t>
            </a:r>
          </a:p>
          <a:p>
            <a:pPr algn="just" rtl="1"/>
            <a:r>
              <a:rPr lang="ar-SA" sz="2200" b="1" dirty="0" smtClean="0">
                <a:solidFill>
                  <a:srgbClr val="FF0000"/>
                </a:solidFill>
              </a:rPr>
              <a:t>ثانياً: ان يكون نشوء حق الدائن وليس تاريخ استحقاقه سابقاً على التصرف المطعون فيه:</a:t>
            </a:r>
          </a:p>
          <a:p>
            <a:pPr algn="just" rtl="1">
              <a:lnSpc>
                <a:spcPct val="120000"/>
              </a:lnSpc>
            </a:pPr>
            <a:r>
              <a:rPr lang="ar-SA" sz="2200" dirty="0" smtClean="0"/>
              <a:t>هو شرط طبيعي توجبه ضرورة ان يكون المال الذي تم التصرف فيه موجوداً في ذمته المالية وقت نشوء حق الدائن حيث يصاب الدائن بضرر من جراء انقاص الضمان العام المقرر له عند نشوء حقه. </a:t>
            </a:r>
            <a:r>
              <a:rPr lang="ar-SA" sz="2200" b="1" dirty="0" smtClean="0"/>
              <a:t>ويقع عبء اثبات اسبقية الحق على الدائن (المدعي) بكافة طرق الاثبات ان لم يكن مثبتاً في ورقة رسمية، فان كان ثابت في ورقة فانه لا يستطيع الطعن فيها الا بالتزوير.</a:t>
            </a:r>
          </a:p>
          <a:p>
            <a:pPr algn="just" rtl="1"/>
            <a:r>
              <a:rPr lang="ar-SA" sz="2200" b="1" dirty="0" smtClean="0">
                <a:solidFill>
                  <a:srgbClr val="FF0000"/>
                </a:solidFill>
              </a:rPr>
              <a:t>ثالثا: ان يكون تصرف المدين ضاراً بالدائن: </a:t>
            </a:r>
          </a:p>
          <a:p>
            <a:pPr algn="just" rtl="1">
              <a:lnSpc>
                <a:spcPct val="120000"/>
              </a:lnSpc>
            </a:pPr>
            <a:r>
              <a:rPr lang="ar-SA" sz="2200" dirty="0" smtClean="0"/>
              <a:t>سواء كان </a:t>
            </a:r>
            <a:r>
              <a:rPr lang="ar-SA" sz="2200" b="1" dirty="0" smtClean="0"/>
              <a:t>ملزم لجانبين </a:t>
            </a:r>
            <a:r>
              <a:rPr lang="ar-SA" sz="2200" dirty="0" smtClean="0"/>
              <a:t>كالبيع او </a:t>
            </a:r>
            <a:r>
              <a:rPr lang="ar-SA" sz="2200" b="1" dirty="0" smtClean="0"/>
              <a:t>ملزم لجانب واحد </a:t>
            </a:r>
            <a:r>
              <a:rPr lang="ar-SA" sz="2200" dirty="0" smtClean="0"/>
              <a:t>كالتنازل عن حق عيني وسواء كان </a:t>
            </a:r>
            <a:r>
              <a:rPr lang="ar-SA" sz="2200" b="1" dirty="0" smtClean="0"/>
              <a:t>معاوضة او تبرعاً</a:t>
            </a:r>
            <a:r>
              <a:rPr lang="ar-SA" sz="2200" dirty="0" smtClean="0"/>
              <a:t>. </a:t>
            </a:r>
            <a:r>
              <a:rPr lang="ar-SA" sz="2200" b="1" dirty="0" smtClean="0"/>
              <a:t>اما العمل غير المشروع </a:t>
            </a:r>
            <a:r>
              <a:rPr lang="ar-SA" sz="2200" dirty="0" smtClean="0"/>
              <a:t>وترتب التزام لصالح الغير عمداً او اهمالاً والتزم المدين بالتعويض فان الدائن لا يستطيع الطعن في هذه الاعمال لانه لا يمكن ادعاء انها نشأت غشاً للاضرار بالدائن.  </a:t>
            </a:r>
            <a:r>
              <a:rPr lang="ar-SA" sz="2200" b="1" dirty="0" smtClean="0">
                <a:solidFill>
                  <a:srgbClr val="FF0000"/>
                </a:solidFill>
              </a:rPr>
              <a:t>اما</a:t>
            </a:r>
            <a:r>
              <a:rPr lang="ar-SA" sz="2200" dirty="0" smtClean="0"/>
              <a:t> ان تصالح المدين مع المضرور على مبلغ التعويض فهنا نكون بصدد تصرف قانوني يجوز الطعن فيه.</a:t>
            </a:r>
          </a:p>
          <a:p>
            <a:pPr algn="just" rtl="1">
              <a:lnSpc>
                <a:spcPct val="120000"/>
              </a:lnSpc>
            </a:pPr>
            <a:endParaRPr lang="ar-SA" sz="2200" dirty="0" smtClean="0"/>
          </a:p>
          <a:p>
            <a:pPr algn="just" rtl="1">
              <a:lnSpc>
                <a:spcPct val="120000"/>
              </a:lnSpc>
            </a:pPr>
            <a:endParaRPr lang="ar-SA" sz="2200" dirty="0" smtClean="0"/>
          </a:p>
          <a:p>
            <a:pPr algn="just" rtl="1">
              <a:lnSpc>
                <a:spcPct val="120000"/>
              </a:lnSpc>
            </a:pPr>
            <a:endParaRPr lang="ar-SA" sz="2200" dirty="0" smtClean="0"/>
          </a:p>
        </p:txBody>
      </p:sp>
      <p:sp>
        <p:nvSpPr>
          <p:cNvPr id="4" name="Title 3"/>
          <p:cNvSpPr>
            <a:spLocks noGrp="1"/>
          </p:cNvSpPr>
          <p:nvPr>
            <p:ph type="title"/>
          </p:nvPr>
        </p:nvSpPr>
        <p:spPr>
          <a:xfrm>
            <a:off x="0" y="129952"/>
            <a:ext cx="8229600" cy="1066800"/>
          </a:xfrm>
        </p:spPr>
        <p:txBody>
          <a:bodyPr>
            <a:normAutofit/>
          </a:bodyPr>
          <a:lstStyle/>
          <a:p>
            <a:r>
              <a:rPr lang="ar-SA" sz="2800" b="1" dirty="0" smtClean="0">
                <a:solidFill>
                  <a:schemeClr val="accent6">
                    <a:lumMod val="75000"/>
                  </a:schemeClr>
                </a:solidFill>
              </a:rPr>
              <a:t>المطلب الاول: شروط الدعوى البوليصية</a:t>
            </a:r>
            <a:endParaRPr lang="en-US" sz="28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44624"/>
            <a:ext cx="9072594" cy="1066800"/>
          </a:xfrm>
        </p:spPr>
        <p:txBody>
          <a:bodyPr>
            <a:normAutofit/>
          </a:bodyPr>
          <a:lstStyle/>
          <a:p>
            <a:r>
              <a:rPr lang="ar-SA" sz="2800" b="1" dirty="0" smtClean="0">
                <a:solidFill>
                  <a:schemeClr val="accent6">
                    <a:lumMod val="75000"/>
                  </a:schemeClr>
                </a:solidFill>
              </a:rPr>
              <a:t>يتبع</a:t>
            </a:r>
            <a:endParaRPr lang="en-US" sz="2800" b="1" dirty="0">
              <a:solidFill>
                <a:schemeClr val="accent6">
                  <a:lumMod val="75000"/>
                </a:schemeClr>
              </a:solidFill>
            </a:endParaRPr>
          </a:p>
        </p:txBody>
      </p:sp>
      <p:sp>
        <p:nvSpPr>
          <p:cNvPr id="6" name="Content Placeholder 2"/>
          <p:cNvSpPr>
            <a:spLocks noGrp="1"/>
          </p:cNvSpPr>
          <p:nvPr>
            <p:ph idx="1"/>
          </p:nvPr>
        </p:nvSpPr>
        <p:spPr>
          <a:xfrm>
            <a:off x="0" y="648072"/>
            <a:ext cx="9324528" cy="5805264"/>
          </a:xfrm>
        </p:spPr>
        <p:txBody>
          <a:bodyPr>
            <a:noAutofit/>
          </a:bodyPr>
          <a:lstStyle/>
          <a:p>
            <a:pPr algn="just" rtl="1">
              <a:lnSpc>
                <a:spcPct val="120000"/>
              </a:lnSpc>
            </a:pPr>
            <a:r>
              <a:rPr lang="ar-SA" sz="2200" b="1" dirty="0" smtClean="0"/>
              <a:t>وان يكون التصرف مفقراً </a:t>
            </a:r>
            <a:r>
              <a:rPr lang="ar-SA" sz="2200" dirty="0" smtClean="0"/>
              <a:t>اي يؤدي الى اعسار المدين او زيادة اعساره اي ان يكون مؤثراً في الضمان العام بانقاص حقوقه او زيادة ديونه ومنطوياً على غش واحتيال للاضرار بالدائنين لان </a:t>
            </a:r>
            <a:r>
              <a:rPr lang="ar-SA" sz="2200" b="1" dirty="0" smtClean="0"/>
              <a:t>الغش</a:t>
            </a:r>
            <a:r>
              <a:rPr lang="ar-SA" sz="2200" dirty="0" smtClean="0"/>
              <a:t> هو جوهر الدعوى البوليصية، فان لم يكن بقصد الاضرار فلا مصلحة لرفع الدعوى البوليصية. </a:t>
            </a:r>
          </a:p>
          <a:p>
            <a:pPr algn="just" rtl="1">
              <a:lnSpc>
                <a:spcPct val="120000"/>
              </a:lnSpc>
            </a:pPr>
            <a:r>
              <a:rPr lang="ar-SA" sz="2200" b="1" dirty="0" smtClean="0"/>
              <a:t>يقع</a:t>
            </a:r>
            <a:r>
              <a:rPr lang="ar-SA" sz="2200" dirty="0" smtClean="0"/>
              <a:t> </a:t>
            </a:r>
            <a:r>
              <a:rPr lang="ar-SA" sz="2200" b="1" dirty="0" smtClean="0"/>
              <a:t>عبء اثبات الغش والاعسار </a:t>
            </a:r>
            <a:r>
              <a:rPr lang="ar-SA" sz="2200" dirty="0" smtClean="0"/>
              <a:t>في جانب المدين على عاتق </a:t>
            </a:r>
            <a:r>
              <a:rPr lang="ar-SA" sz="2200" b="1" dirty="0" smtClean="0"/>
              <a:t>الدائن</a:t>
            </a:r>
            <a:r>
              <a:rPr lang="ar-SA" sz="2200" dirty="0" smtClean="0"/>
              <a:t> بان يكون الغش موجود وقت صدور التصرف من قبل المدين  ويكفي لذلك ان يتصرف المدين وهو عالم انه في حاله اعسار.</a:t>
            </a:r>
          </a:p>
          <a:p>
            <a:pPr algn="just" rtl="1">
              <a:lnSpc>
                <a:spcPct val="120000"/>
              </a:lnSpc>
              <a:spcAft>
                <a:spcPts val="600"/>
              </a:spcAft>
            </a:pPr>
            <a:r>
              <a:rPr lang="ar-SA" sz="2200" b="1" dirty="0" smtClean="0"/>
              <a:t>والمعني بالاعسار </a:t>
            </a:r>
            <a:r>
              <a:rPr lang="ar-SA" sz="2200" dirty="0" smtClean="0"/>
              <a:t>ليس الاعسار القانوني زيادة ديون الشخص المستحقة الاداء على حقوقه بل الاعسار الفعلي وهو زيادة ديون الشخص المستحقة الاداء على حقوقه سواء الحالة او المؤجلة. فان انكر المدين الاعسار كان عليه اثبات ان لديه اموال تكفي للوفاء بما عليه فان لم يتمكن من الاثبات اعتبر معسراً.</a:t>
            </a:r>
          </a:p>
          <a:p>
            <a:pPr algn="just" rtl="1">
              <a:lnSpc>
                <a:spcPct val="120000"/>
              </a:lnSpc>
            </a:pPr>
            <a:r>
              <a:rPr lang="ar-SA" sz="2400" b="1" dirty="0" smtClean="0">
                <a:solidFill>
                  <a:schemeClr val="accent6">
                    <a:lumMod val="75000"/>
                  </a:schemeClr>
                </a:solidFill>
              </a:rPr>
              <a:t>المطلب الثاني: آثار الدعوى البوليصية:</a:t>
            </a:r>
          </a:p>
          <a:p>
            <a:pPr algn="just" rtl="1"/>
            <a:r>
              <a:rPr lang="ar-SA" sz="2200" b="1" dirty="0" smtClean="0">
                <a:solidFill>
                  <a:srgbClr val="FF0000"/>
                </a:solidFill>
              </a:rPr>
              <a:t>اولاً: عدم نفاذ التصرف في حق الدائن </a:t>
            </a:r>
            <a:r>
              <a:rPr lang="ar-SA" sz="2200" dirty="0" smtClean="0"/>
              <a:t>ينتج عن ذلك ان الحق الذي تصرف فيه المدين يعتبر انه لم يخرج من الضمان العام لكافة الدائنين اي ضمن وسائل حماية الضمان العام. وهذا يبقي التصرف صحيح بين طرفيه غير نافذ بالنسبة للدائنين.</a:t>
            </a:r>
          </a:p>
          <a:p>
            <a:pPr algn="just" rtl="1"/>
            <a:r>
              <a:rPr lang="ar-SA" sz="2200" b="1" dirty="0" smtClean="0">
                <a:solidFill>
                  <a:srgbClr val="FF0000"/>
                </a:solidFill>
              </a:rPr>
              <a:t>ثانياً: استفادة جميع الدائنين بالحكم بعدم نفاذ التصرف </a:t>
            </a:r>
            <a:r>
              <a:rPr lang="ar-SA" sz="2200" dirty="0" smtClean="0"/>
              <a:t>وذلك من مبدا المساواة بين الدائنين والتي تفرضها قاعدة الضمان العام. وان عدم نفاذ التصرف لا يكون الا بالقدر اللازم لحماية حقوقهم فقط بالقدر الذي يكفي للوفاء بديونهم اما ما يزيد على ذلك فيبقى  ملكا للمتصرف اليه. </a:t>
            </a:r>
            <a:endParaRPr lang="ar-SA" sz="2200" b="1" dirty="0" smtClean="0">
              <a:solidFill>
                <a:srgbClr val="FF0000"/>
              </a:solidFill>
            </a:endParaRPr>
          </a:p>
          <a:p>
            <a:pPr algn="just" rtl="1">
              <a:lnSpc>
                <a:spcPct val="120000"/>
              </a:lnSpc>
            </a:pPr>
            <a:endParaRPr lang="ar-SA" sz="2200" b="1"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44624"/>
            <a:ext cx="9072594" cy="1066800"/>
          </a:xfrm>
        </p:spPr>
        <p:txBody>
          <a:bodyPr>
            <a:normAutofit/>
          </a:bodyPr>
          <a:lstStyle/>
          <a:p>
            <a:r>
              <a:rPr lang="ar-SA" sz="2800" b="1" dirty="0" smtClean="0">
                <a:solidFill>
                  <a:schemeClr val="accent6">
                    <a:lumMod val="75000"/>
                  </a:schemeClr>
                </a:solidFill>
              </a:rPr>
              <a:t>يتبع</a:t>
            </a:r>
            <a:endParaRPr lang="en-US" sz="2800" b="1" dirty="0">
              <a:solidFill>
                <a:schemeClr val="accent6">
                  <a:lumMod val="75000"/>
                </a:schemeClr>
              </a:solidFill>
            </a:endParaRPr>
          </a:p>
        </p:txBody>
      </p:sp>
      <p:sp>
        <p:nvSpPr>
          <p:cNvPr id="6" name="Content Placeholder 2"/>
          <p:cNvSpPr>
            <a:spLocks noGrp="1"/>
          </p:cNvSpPr>
          <p:nvPr>
            <p:ph idx="1"/>
          </p:nvPr>
        </p:nvSpPr>
        <p:spPr>
          <a:xfrm>
            <a:off x="-36512" y="692696"/>
            <a:ext cx="9324528" cy="5805264"/>
          </a:xfrm>
        </p:spPr>
        <p:txBody>
          <a:bodyPr>
            <a:noAutofit/>
          </a:bodyPr>
          <a:lstStyle/>
          <a:p>
            <a:pPr algn="just" rtl="1"/>
            <a:r>
              <a:rPr lang="ar-SA" sz="2200" b="1" dirty="0" smtClean="0">
                <a:solidFill>
                  <a:srgbClr val="FF0000"/>
                </a:solidFill>
              </a:rPr>
              <a:t>ثالثاً: بقاء التصرف صحيح نافذ بين طرفيه وغير نافذ بالنسبة للغير(للدائنين):  </a:t>
            </a:r>
            <a:r>
              <a:rPr lang="ar-SA" sz="2200" dirty="0" smtClean="0"/>
              <a:t>لا تؤدي الى ابطال التصرف بل يظل العقد قائماً بين عاقديه ومنتجاً كافة اثاره القانونية بينهما. فان قام الدائن بالتنفيذ على المال المتنازع </a:t>
            </a:r>
            <a:r>
              <a:rPr lang="ar-SA" sz="2200" b="1" dirty="0" smtClean="0"/>
              <a:t>عليه فانه يكون للمتصرف اليه الرجوع على المدين بدعوى الاثراء بلا سبب او ضمان الاستحقاق او فسخ العقد</a:t>
            </a:r>
            <a:r>
              <a:rPr lang="ar-SA" sz="2200" dirty="0" smtClean="0"/>
              <a:t>. ويجوز للمتصرف اليه ممن </a:t>
            </a:r>
            <a:r>
              <a:rPr lang="ar-SA" sz="2200" b="1" dirty="0" smtClean="0"/>
              <a:t>لا يريد الخوض </a:t>
            </a:r>
            <a:r>
              <a:rPr lang="ar-SA" sz="2200" dirty="0" smtClean="0"/>
              <a:t>في الدعوى البوليصية و</a:t>
            </a:r>
            <a:r>
              <a:rPr lang="ar-SA" sz="2200" b="1" dirty="0" smtClean="0"/>
              <a:t>الاحتفاظ بالعين الوفاء بالدين محل النزاع ثم الرجوع على مدينه بالقيمة (الوفاء مع الحلول) </a:t>
            </a:r>
            <a:r>
              <a:rPr lang="ar-SA" sz="2200" dirty="0" smtClean="0"/>
              <a:t>او ان </a:t>
            </a:r>
            <a:r>
              <a:rPr lang="ar-SA" sz="2200" b="1" dirty="0" smtClean="0"/>
              <a:t>لم يكن قد وفى الثمن ان كان ثمن المثل للمدين ان يضعه في خزينة المحكمة.</a:t>
            </a:r>
          </a:p>
          <a:p>
            <a:pPr algn="just" rtl="1">
              <a:lnSpc>
                <a:spcPct val="120000"/>
              </a:lnSpc>
            </a:pPr>
            <a:r>
              <a:rPr lang="ar-SA" sz="2200" b="1" dirty="0" smtClean="0">
                <a:solidFill>
                  <a:srgbClr val="FF0000"/>
                </a:solidFill>
              </a:rPr>
              <a:t>رابعاً: سقوط الدعوى البوليصية بالتقادم ويعني سقوط المطالبة بالدعوى وليس سقوط الحق.</a:t>
            </a:r>
          </a:p>
          <a:p>
            <a:pPr algn="just" rtl="1">
              <a:lnSpc>
                <a:spcPct val="120000"/>
              </a:lnSpc>
            </a:pPr>
            <a:r>
              <a:rPr lang="ar-SA" sz="2400" b="1" dirty="0" smtClean="0">
                <a:solidFill>
                  <a:schemeClr val="accent6">
                    <a:lumMod val="75000"/>
                  </a:schemeClr>
                </a:solidFill>
              </a:rPr>
              <a:t>المبحث الثالث: الدعوى الصورية:</a:t>
            </a:r>
          </a:p>
          <a:p>
            <a:pPr algn="just" rtl="1"/>
            <a:r>
              <a:rPr lang="ar-SA" sz="2200" b="1" dirty="0" smtClean="0">
                <a:solidFill>
                  <a:schemeClr val="accent4">
                    <a:lumMod val="75000"/>
                  </a:schemeClr>
                </a:solidFill>
              </a:rPr>
              <a:t>المطلب الاول: التعريف بالصورية وانواعها: </a:t>
            </a:r>
          </a:p>
          <a:p>
            <a:pPr algn="just" rtl="1"/>
            <a:r>
              <a:rPr lang="ar-SA" sz="2200" b="1" dirty="0" smtClean="0">
                <a:solidFill>
                  <a:srgbClr val="FF0000"/>
                </a:solidFill>
              </a:rPr>
              <a:t>الصورية هي: </a:t>
            </a:r>
            <a:r>
              <a:rPr lang="ar-SA" sz="2200" dirty="0" smtClean="0"/>
              <a:t>اخفاء حقيقة قانونية معينة بتصرف قانوني كاذب يظهر امام الناس او هي تصوير امر قانوني على غير حقيقته بقصد الاضرار بالدائنين او بغرض محاباة المتصرف اليه لتهريب اموال المدين عن متناول يد دائنيه مما يؤدي الى اضعاف الضمان العام.</a:t>
            </a:r>
          </a:p>
          <a:p>
            <a:pPr algn="just" rtl="1"/>
            <a:r>
              <a:rPr lang="ar-SA" sz="2200" dirty="0" smtClean="0"/>
              <a:t> </a:t>
            </a:r>
            <a:r>
              <a:rPr lang="ar-SA" sz="2200" b="1" dirty="0" smtClean="0"/>
              <a:t>مثل</a:t>
            </a:r>
            <a:r>
              <a:rPr lang="ar-SA" sz="2200" dirty="0" smtClean="0"/>
              <a:t> ان يبيع المدين للغير من ماله شيء بعقد صوري كاذب في حين ان الحقيقة انه لا يبيعه انه يهبه. هنا يستطيع الدائن الطعن في هذا البيع على اساس انه غير موجود وانه هبه مستترة لان الثمن صوري.</a:t>
            </a:r>
          </a:p>
          <a:p>
            <a:pPr algn="just" rtl="1"/>
            <a:r>
              <a:rPr lang="ar-SA" sz="2200" dirty="0" smtClean="0"/>
              <a:t>دعوى الصورية هي الوسيلة التي يصل بها الدائن باسمه الشخصي للكشف عن حقيقة التصرف الذي قام به المدين </a:t>
            </a:r>
            <a:r>
              <a:rPr lang="ar-SA" sz="2200" b="1" dirty="0" smtClean="0"/>
              <a:t>للمطالبة باعمال الارادة الحقيقية للمتعاقدين والمحافظة على الضمان العام بعد اعادة المال الى ملك المدين. </a:t>
            </a:r>
          </a:p>
          <a:p>
            <a:pPr algn="just" rtl="1"/>
            <a:endParaRPr lang="ar-SA" sz="2400" dirty="0" smtClean="0"/>
          </a:p>
          <a:p>
            <a:pPr algn="just" rtl="1">
              <a:lnSpc>
                <a:spcPct val="120000"/>
              </a:lnSpc>
            </a:pPr>
            <a:endParaRPr lang="ar-SA" sz="2400" b="1" dirty="0" smtClean="0">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44624"/>
            <a:ext cx="9072594" cy="1066800"/>
          </a:xfrm>
        </p:spPr>
        <p:txBody>
          <a:bodyPr>
            <a:normAutofit/>
          </a:bodyPr>
          <a:lstStyle/>
          <a:p>
            <a:r>
              <a:rPr lang="ar-SA" sz="2800" b="1" dirty="0" smtClean="0">
                <a:solidFill>
                  <a:schemeClr val="accent6">
                    <a:lumMod val="75000"/>
                  </a:schemeClr>
                </a:solidFill>
              </a:rPr>
              <a:t>يتبع</a:t>
            </a:r>
            <a:endParaRPr lang="en-US" sz="2800" b="1" dirty="0">
              <a:solidFill>
                <a:schemeClr val="accent6">
                  <a:lumMod val="75000"/>
                </a:schemeClr>
              </a:solidFill>
            </a:endParaRPr>
          </a:p>
        </p:txBody>
      </p:sp>
      <p:sp>
        <p:nvSpPr>
          <p:cNvPr id="6" name="Content Placeholder 2"/>
          <p:cNvSpPr>
            <a:spLocks noGrp="1"/>
          </p:cNvSpPr>
          <p:nvPr>
            <p:ph idx="1"/>
          </p:nvPr>
        </p:nvSpPr>
        <p:spPr>
          <a:xfrm>
            <a:off x="-36512" y="747464"/>
            <a:ext cx="9324528" cy="6353944"/>
          </a:xfrm>
        </p:spPr>
        <p:txBody>
          <a:bodyPr>
            <a:noAutofit/>
          </a:bodyPr>
          <a:lstStyle/>
          <a:p>
            <a:pPr algn="just" rtl="1">
              <a:lnSpc>
                <a:spcPct val="120000"/>
              </a:lnSpc>
            </a:pPr>
            <a:r>
              <a:rPr lang="ar-SA" sz="2200" dirty="0" smtClean="0"/>
              <a:t>ومصلحة الدائن لا تتحقق</a:t>
            </a:r>
            <a:r>
              <a:rPr lang="ar-SA" sz="2200" b="1" dirty="0" smtClean="0"/>
              <a:t> الا ان كان المدين معسر </a:t>
            </a:r>
            <a:r>
              <a:rPr lang="ar-SA" sz="2200" dirty="0" smtClean="0"/>
              <a:t>فان كان ما تبقى من اموال المدين كافية فلا معنى لرفع الدعوى الصورية. ولا يلزم ان يكون </a:t>
            </a:r>
            <a:r>
              <a:rPr lang="ar-SA" sz="2200" b="1" dirty="0" smtClean="0"/>
              <a:t>حق الدائن حال الاداء </a:t>
            </a:r>
            <a:r>
              <a:rPr lang="ar-SA" sz="2200" dirty="0" smtClean="0"/>
              <a:t>بل يكفي ان </a:t>
            </a:r>
            <a:r>
              <a:rPr lang="ar-SA" sz="2200" b="1" dirty="0" smtClean="0"/>
              <a:t>يكون ثابت وخالي من النزاع </a:t>
            </a:r>
            <a:r>
              <a:rPr lang="ar-SA" sz="2200" dirty="0" smtClean="0"/>
              <a:t>سواء كان مؤجل او معلق على شرط واقف.</a:t>
            </a:r>
          </a:p>
          <a:p>
            <a:pPr algn="just" rtl="1">
              <a:lnSpc>
                <a:spcPct val="120000"/>
              </a:lnSpc>
            </a:pPr>
            <a:r>
              <a:rPr lang="ar-SA" sz="2200" b="1" dirty="0" smtClean="0">
                <a:solidFill>
                  <a:schemeClr val="accent6">
                    <a:lumMod val="75000"/>
                  </a:schemeClr>
                </a:solidFill>
              </a:rPr>
              <a:t>انواع الصورية:</a:t>
            </a:r>
          </a:p>
          <a:p>
            <a:pPr algn="just" rtl="1"/>
            <a:r>
              <a:rPr lang="ar-SA" sz="2200" b="1" dirty="0" smtClean="0">
                <a:solidFill>
                  <a:srgbClr val="FF0000"/>
                </a:solidFill>
              </a:rPr>
              <a:t>1- الصورية المطلقة:</a:t>
            </a:r>
            <a:endParaRPr lang="ar-SA" sz="2200" dirty="0" smtClean="0"/>
          </a:p>
          <a:p>
            <a:pPr algn="just" rtl="1"/>
            <a:r>
              <a:rPr lang="ar-SA" sz="2200" dirty="0" smtClean="0"/>
              <a:t>هي التي لا يوجد في الحقيقة اي تصرف قانوني اتجهت اليه ارادة المتعاقدين مطلقاً اي لا يوجد الا تصرف ظاهريخفي حقيقة معينة ويترتب عليها انه </a:t>
            </a:r>
            <a:r>
              <a:rPr lang="ar-SA" sz="2200" b="1" dirty="0" smtClean="0"/>
              <a:t>لا يوجد تصرف مستتر فينعدم التصرف القانوني اصلا ولا يقوم اي اثر قانوني </a:t>
            </a:r>
            <a:r>
              <a:rPr lang="ar-SA" sz="2200" dirty="0" smtClean="0"/>
              <a:t>في ذمه طرفي العقد الصوري. </a:t>
            </a:r>
            <a:r>
              <a:rPr lang="ar-SA" sz="2200" b="1" dirty="0" smtClean="0">
                <a:solidFill>
                  <a:schemeClr val="accent6">
                    <a:lumMod val="75000"/>
                  </a:schemeClr>
                </a:solidFill>
              </a:rPr>
              <a:t>مثل</a:t>
            </a:r>
            <a:r>
              <a:rPr lang="ar-SA" sz="2200" dirty="0" smtClean="0"/>
              <a:t>: ان يلجا المدين الى شخص ثقة ويبيع له مال بيع صوري غير حقيقي لابعاده عن متناول دائنيه وياخذ من المشتري ورقة (العقد) على سبيل الاحتياط كالهبة المستترة.</a:t>
            </a:r>
          </a:p>
          <a:p>
            <a:pPr algn="just" rtl="1"/>
            <a:r>
              <a:rPr lang="ar-SA" sz="2200" b="1" dirty="0" smtClean="0">
                <a:solidFill>
                  <a:srgbClr val="FF0000"/>
                </a:solidFill>
              </a:rPr>
              <a:t>2-  الصورية النسبية:</a:t>
            </a:r>
            <a:endParaRPr lang="ar-SA" sz="2200" dirty="0" smtClean="0"/>
          </a:p>
          <a:p>
            <a:pPr algn="just" rtl="1">
              <a:lnSpc>
                <a:spcPct val="120000"/>
              </a:lnSpc>
            </a:pPr>
            <a:r>
              <a:rPr lang="ar-SA" sz="2200" dirty="0" smtClean="0"/>
              <a:t>هي في الحقيقة تصرف قانوني وتستخدم الصورية لاخفاء او التستر عن طبيعته او موضوعه او شروطه واركانه او شخصية احد المتعاقدين. يترتب عليها </a:t>
            </a:r>
            <a:r>
              <a:rPr lang="ar-SA" sz="2200" b="1" dirty="0" smtClean="0"/>
              <a:t>اعمال الاثار القانونية لطبيعة وشروط العقد الحقيقي.</a:t>
            </a:r>
            <a:r>
              <a:rPr lang="ar-SA" sz="2200" dirty="0" smtClean="0"/>
              <a:t> مثل اخفاء عقد الهبة كعقد من عقود التبرع واظهاره في صورة عقد معاوضة كالهبة المكشوفة تحت مظلة عقد البيع .</a:t>
            </a:r>
          </a:p>
          <a:p>
            <a:pPr algn="just" rtl="1">
              <a:lnSpc>
                <a:spcPct val="120000"/>
              </a:lnSpc>
            </a:pPr>
            <a:endParaRPr lang="ar-SA" sz="2200" dirty="0" smtClean="0"/>
          </a:p>
          <a:p>
            <a:pPr algn="just" rtl="1">
              <a:lnSpc>
                <a:spcPct val="120000"/>
              </a:lnSpc>
            </a:pPr>
            <a:endParaRPr lang="ar-SA" sz="2200" b="1" dirty="0" smtClean="0">
              <a:solidFill>
                <a:srgbClr val="FF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44624"/>
            <a:ext cx="9072594" cy="1066800"/>
          </a:xfrm>
        </p:spPr>
        <p:txBody>
          <a:bodyPr>
            <a:normAutofit/>
          </a:bodyPr>
          <a:lstStyle/>
          <a:p>
            <a:r>
              <a:rPr lang="ar-SA" sz="2800" b="1" dirty="0" smtClean="0">
                <a:solidFill>
                  <a:schemeClr val="accent6">
                    <a:lumMod val="75000"/>
                  </a:schemeClr>
                </a:solidFill>
              </a:rPr>
              <a:t>يتبع</a:t>
            </a:r>
            <a:endParaRPr lang="en-US" sz="2800" b="1" dirty="0">
              <a:solidFill>
                <a:schemeClr val="accent6">
                  <a:lumMod val="75000"/>
                </a:schemeClr>
              </a:solidFill>
            </a:endParaRPr>
          </a:p>
        </p:txBody>
      </p:sp>
      <p:sp>
        <p:nvSpPr>
          <p:cNvPr id="6" name="Content Placeholder 2"/>
          <p:cNvSpPr>
            <a:spLocks noGrp="1"/>
          </p:cNvSpPr>
          <p:nvPr>
            <p:ph idx="1"/>
          </p:nvPr>
        </p:nvSpPr>
        <p:spPr>
          <a:xfrm>
            <a:off x="0" y="576064"/>
            <a:ext cx="9324528" cy="5805264"/>
          </a:xfrm>
        </p:spPr>
        <p:txBody>
          <a:bodyPr>
            <a:noAutofit/>
          </a:bodyPr>
          <a:lstStyle/>
          <a:p>
            <a:pPr algn="just" rtl="1"/>
            <a:r>
              <a:rPr lang="ar-SA" sz="2200" b="1" dirty="0" smtClean="0">
                <a:solidFill>
                  <a:srgbClr val="FF0000"/>
                </a:solidFill>
              </a:rPr>
              <a:t>تتحقق الصورية باحدى الطرق: </a:t>
            </a:r>
          </a:p>
          <a:p>
            <a:pPr algn="just" rtl="1"/>
            <a:r>
              <a:rPr lang="ar-SA" sz="2200" b="1" dirty="0" smtClean="0"/>
              <a:t>1- طريق التستر: </a:t>
            </a:r>
            <a:r>
              <a:rPr lang="ar-SA" sz="2200" dirty="0" smtClean="0"/>
              <a:t>بأن تنصب الصورية على </a:t>
            </a:r>
            <a:r>
              <a:rPr lang="ar-SA" sz="2200" b="1" dirty="0" smtClean="0"/>
              <a:t>طبيعة التصرف او نوعه</a:t>
            </a:r>
            <a:r>
              <a:rPr lang="ar-SA" sz="2200" dirty="0" smtClean="0"/>
              <a:t>. مثل من يقوم بعقد بيع لاحد ورثته ليتحايل على احكام التركات والمواريث</a:t>
            </a:r>
            <a:endParaRPr lang="ar-SA" sz="2200" b="1" dirty="0" smtClean="0"/>
          </a:p>
          <a:p>
            <a:pPr algn="just" rtl="1"/>
            <a:r>
              <a:rPr lang="ar-SA" sz="2200" b="1" dirty="0" smtClean="0"/>
              <a:t>2- طريق المضادة: </a:t>
            </a:r>
            <a:r>
              <a:rPr lang="ar-SA" sz="2200" dirty="0" smtClean="0"/>
              <a:t>بان تتناول الصورية </a:t>
            </a:r>
            <a:r>
              <a:rPr lang="ar-SA" sz="2200" b="1" dirty="0" smtClean="0"/>
              <a:t>شرط من شروط العقد او ركن من اركانه او ثمن اقل من الثمن الحقيقي او ثمن اكبر من الثمن الحقيقي او تغيير تاريخ التصرف</a:t>
            </a:r>
            <a:r>
              <a:rPr lang="ar-SA" sz="2200" dirty="0" smtClean="0"/>
              <a:t>. مثل التهرب من رسوم التسجيل ان استوجبت الوصول الى حد</a:t>
            </a:r>
            <a:r>
              <a:rPr lang="en-US" sz="2200" dirty="0" smtClean="0"/>
              <a:t> </a:t>
            </a:r>
            <a:r>
              <a:rPr lang="ar-SA" sz="2200" dirty="0" smtClean="0"/>
              <a:t>معين او لو كان الشخص مريض مرض موت.</a:t>
            </a:r>
            <a:endParaRPr lang="ar-SA" sz="900" b="1" dirty="0" smtClean="0"/>
          </a:p>
          <a:p>
            <a:pPr algn="just" rtl="1"/>
            <a:r>
              <a:rPr lang="ar-SA" sz="2200" b="1" dirty="0" smtClean="0"/>
              <a:t>3- طريق التسخير: </a:t>
            </a:r>
            <a:r>
              <a:rPr lang="ar-SA" sz="2200" dirty="0" smtClean="0"/>
              <a:t>بان تنصب </a:t>
            </a:r>
            <a:r>
              <a:rPr lang="ar-SA" sz="2200" b="1" dirty="0" smtClean="0"/>
              <a:t>على شخص المتعاقد</a:t>
            </a:r>
            <a:r>
              <a:rPr lang="ar-SA" sz="2200" dirty="0" smtClean="0"/>
              <a:t>. مثل ان يتم الشراء باسم شخص ولكن في الحقيقة هي لحساب شخص آخر. فالصورية هنا تفترض قيام عقد ظاهر غير حقيقي يخفي وراءه عقد خفي حقيقي بين المسخر والمسخر له. مثل قيام الاجانب بتسخير اسماء سعوديين لفتح محلات تجارية باسم السعودي والفائدة والتشغيل بيد الاجنبي.</a:t>
            </a:r>
            <a:r>
              <a:rPr lang="en-US" sz="2200" dirty="0" smtClean="0"/>
              <a:t> </a:t>
            </a:r>
            <a:r>
              <a:rPr lang="ar-SA" sz="2200" dirty="0" smtClean="0"/>
              <a:t> والتستر العقاري بسبب انظمة تملك العقار.</a:t>
            </a:r>
          </a:p>
          <a:p>
            <a:pPr algn="just" rtl="1"/>
            <a:endParaRPr lang="ar-SA" sz="1050" b="1" dirty="0" smtClean="0">
              <a:solidFill>
                <a:schemeClr val="accent6">
                  <a:lumMod val="75000"/>
                </a:schemeClr>
              </a:solidFill>
            </a:endParaRPr>
          </a:p>
          <a:p>
            <a:pPr algn="just" rtl="1"/>
            <a:r>
              <a:rPr lang="ar-SA" sz="2400" b="1" dirty="0" smtClean="0">
                <a:solidFill>
                  <a:schemeClr val="accent6">
                    <a:lumMod val="75000"/>
                  </a:schemeClr>
                </a:solidFill>
              </a:rPr>
              <a:t>المطلب الثاني: شروط تحقق الصورية</a:t>
            </a:r>
            <a:endParaRPr lang="ar-SA" sz="2400" dirty="0" smtClean="0">
              <a:solidFill>
                <a:schemeClr val="accent6">
                  <a:lumMod val="75000"/>
                </a:schemeClr>
              </a:solidFill>
            </a:endParaRPr>
          </a:p>
          <a:p>
            <a:pPr algn="just" rtl="1"/>
            <a:r>
              <a:rPr lang="ar-SA" sz="2200" b="1" dirty="0" smtClean="0"/>
              <a:t>1- ان يكون هناك عقدان.</a:t>
            </a:r>
          </a:p>
          <a:p>
            <a:pPr algn="just" rtl="1"/>
            <a:r>
              <a:rPr lang="ar-SA" sz="2200" dirty="0" smtClean="0"/>
              <a:t>2- </a:t>
            </a:r>
            <a:r>
              <a:rPr lang="ar-SA" sz="2200" b="1" dirty="0" smtClean="0"/>
              <a:t>ان يكون هناك عقد حقيقي مستتر اتجهت اليه ارادة الطرفين، وعقد ظاهر صوري كاذب مخالف </a:t>
            </a:r>
            <a:r>
              <a:rPr lang="ar-SA" sz="2200" dirty="0" smtClean="0"/>
              <a:t>للحقيقة للتمويه والاحتيال ولغش الدائن وانقاص الضمان العام بتهريب الاموال وزيادة الاعسار.</a:t>
            </a:r>
          </a:p>
          <a:p>
            <a:pPr algn="just" rtl="1"/>
            <a:r>
              <a:rPr lang="ar-SA" sz="2200" dirty="0" smtClean="0"/>
              <a:t>3- </a:t>
            </a:r>
            <a:r>
              <a:rPr lang="ar-SA" sz="2200" b="1" dirty="0" smtClean="0"/>
              <a:t>ان يختلف العقدان من حيث الطبيعة او الاركان او الشروط</a:t>
            </a:r>
            <a:r>
              <a:rPr lang="ar-SA" sz="2200" dirty="0" smtClean="0"/>
              <a:t>.</a:t>
            </a:r>
          </a:p>
          <a:p>
            <a:pPr algn="just" rtl="1"/>
            <a:r>
              <a:rPr lang="ar-SA" sz="2200" dirty="0" smtClean="0"/>
              <a:t>4- </a:t>
            </a:r>
            <a:r>
              <a:rPr lang="ar-SA" sz="2200" b="1" dirty="0" smtClean="0"/>
              <a:t>ان يتعاصر العقدان بان يتما في وقت واحد </a:t>
            </a:r>
            <a:r>
              <a:rPr lang="ar-SA" sz="2200" dirty="0" smtClean="0"/>
              <a:t>ولقضاة الموضوع تقدير الوقائع وتفسير العقود.</a:t>
            </a:r>
          </a:p>
          <a:p>
            <a:pPr algn="just" rtl="1"/>
            <a:endParaRPr lang="ar-SA" sz="22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129952"/>
            <a:ext cx="9072594" cy="1066800"/>
          </a:xfrm>
        </p:spPr>
        <p:txBody>
          <a:bodyPr>
            <a:normAutofit/>
          </a:bodyPr>
          <a:lstStyle/>
          <a:p>
            <a:pPr rtl="1"/>
            <a:r>
              <a:rPr lang="ar-SA" sz="2800" b="1" dirty="0" smtClean="0">
                <a:solidFill>
                  <a:schemeClr val="accent6">
                    <a:lumMod val="75000"/>
                  </a:schemeClr>
                </a:solidFill>
              </a:rPr>
              <a:t>المطلب الثالث: الاثار القانونية للصورية</a:t>
            </a:r>
            <a:endParaRPr lang="ar-SA" sz="2800" dirty="0" smtClean="0">
              <a:solidFill>
                <a:schemeClr val="accent6">
                  <a:lumMod val="75000"/>
                </a:schemeClr>
              </a:solidFill>
            </a:endParaRPr>
          </a:p>
        </p:txBody>
      </p:sp>
      <p:sp>
        <p:nvSpPr>
          <p:cNvPr id="6" name="Content Placeholder 2"/>
          <p:cNvSpPr>
            <a:spLocks noGrp="1"/>
          </p:cNvSpPr>
          <p:nvPr>
            <p:ph idx="1"/>
          </p:nvPr>
        </p:nvSpPr>
        <p:spPr>
          <a:xfrm>
            <a:off x="0" y="764704"/>
            <a:ext cx="9324528" cy="5993904"/>
          </a:xfrm>
        </p:spPr>
        <p:txBody>
          <a:bodyPr>
            <a:noAutofit/>
          </a:bodyPr>
          <a:lstStyle/>
          <a:p>
            <a:pPr algn="just" rtl="1">
              <a:spcBef>
                <a:spcPts val="0"/>
              </a:spcBef>
            </a:pPr>
            <a:r>
              <a:rPr lang="ar-SA" sz="2200" dirty="0" smtClean="0"/>
              <a:t>ان كانت </a:t>
            </a:r>
            <a:r>
              <a:rPr lang="ar-SA" sz="2200" b="1" dirty="0" smtClean="0"/>
              <a:t>الصورية مطلقة </a:t>
            </a:r>
            <a:r>
              <a:rPr lang="ar-SA" sz="2200" dirty="0" smtClean="0"/>
              <a:t>امتنع قيام التصرف القانوني لان العقد الظاهر </a:t>
            </a:r>
            <a:r>
              <a:rPr lang="ar-SA" sz="2200" b="1" dirty="0" smtClean="0"/>
              <a:t>لاوجود له حقيقه ولاينتج اثر</a:t>
            </a:r>
          </a:p>
          <a:p>
            <a:pPr algn="just" rtl="1">
              <a:spcBef>
                <a:spcPts val="0"/>
              </a:spcBef>
            </a:pPr>
            <a:r>
              <a:rPr lang="ar-SA" sz="2200" dirty="0" smtClean="0"/>
              <a:t>اما ان كانت </a:t>
            </a:r>
            <a:r>
              <a:rPr lang="ar-SA" sz="2200" b="1" dirty="0" smtClean="0"/>
              <a:t>الصورية نسبية </a:t>
            </a:r>
            <a:r>
              <a:rPr lang="ar-SA" sz="2200" dirty="0" smtClean="0"/>
              <a:t>وجب اعمال التصرف الحقيقي المستتر واستبعاد التصرف الظاهر </a:t>
            </a:r>
            <a:r>
              <a:rPr lang="ar-SA" sz="2200" b="1" dirty="0" smtClean="0"/>
              <a:t>بشرط</a:t>
            </a:r>
            <a:r>
              <a:rPr lang="ar-SA" sz="2200" dirty="0" smtClean="0"/>
              <a:t> </a:t>
            </a:r>
            <a:r>
              <a:rPr lang="ar-SA" sz="2200" b="1" dirty="0" smtClean="0"/>
              <a:t>ان يكون التصرف المستتر مكتمل الشروط والاركان</a:t>
            </a:r>
            <a:r>
              <a:rPr lang="ar-SA" sz="2200" dirty="0" smtClean="0"/>
              <a:t>.</a:t>
            </a:r>
          </a:p>
          <a:p>
            <a:pPr algn="just" rtl="1">
              <a:spcBef>
                <a:spcPts val="0"/>
              </a:spcBef>
            </a:pPr>
            <a:r>
              <a:rPr lang="ar-SA" sz="2200" b="1" dirty="0" smtClean="0">
                <a:solidFill>
                  <a:srgbClr val="FF0000"/>
                </a:solidFill>
              </a:rPr>
              <a:t>أولاً: اثر الصورية فيما بين المتعاقدين والخلف العام (الورثة):</a:t>
            </a:r>
          </a:p>
          <a:p>
            <a:pPr algn="just" rtl="1">
              <a:spcBef>
                <a:spcPts val="0"/>
              </a:spcBef>
            </a:pPr>
            <a:r>
              <a:rPr lang="ar-SA" sz="2200" dirty="0" smtClean="0"/>
              <a:t>ان </a:t>
            </a:r>
            <a:r>
              <a:rPr lang="ar-SA" sz="2200" b="1" dirty="0" smtClean="0"/>
              <a:t>العبرة هي بالعقد الحقيقي </a:t>
            </a:r>
            <a:r>
              <a:rPr lang="ar-SA" sz="2200" dirty="0" smtClean="0"/>
              <a:t>الجدي اعمالاً لمبدأ سلطان الارادة وليس بالعقد الظاهر  الصوري. </a:t>
            </a:r>
          </a:p>
          <a:p>
            <a:pPr algn="just" rtl="1">
              <a:spcBef>
                <a:spcPts val="0"/>
              </a:spcBef>
            </a:pPr>
            <a:r>
              <a:rPr lang="ar-SA" sz="2200" dirty="0" smtClean="0"/>
              <a:t>فلو كان </a:t>
            </a:r>
            <a:r>
              <a:rPr lang="ar-SA" sz="2200" b="1" dirty="0" smtClean="0"/>
              <a:t>البيع صوري صورية مطلقة </a:t>
            </a:r>
            <a:r>
              <a:rPr lang="ar-SA" sz="2200" dirty="0" smtClean="0"/>
              <a:t>فان الملكية </a:t>
            </a:r>
            <a:r>
              <a:rPr lang="ar-SA" sz="2200" b="1" dirty="0" smtClean="0"/>
              <a:t>لا تنتقل الى المشتري الصوري ولا تؤول الملكية الى ورثته ويبقى البائع الصوري مالكاً للعين </a:t>
            </a:r>
            <a:r>
              <a:rPr lang="ar-SA" sz="2200" dirty="0" smtClean="0"/>
              <a:t>وتنتقل الى ورثته؛ لانه ليس له وجود قانوني.            اما ان كان</a:t>
            </a:r>
            <a:r>
              <a:rPr lang="ar-SA" sz="2200" b="1" dirty="0" smtClean="0"/>
              <a:t> البيع الصوري صورية نسبية </a:t>
            </a:r>
            <a:r>
              <a:rPr lang="ar-SA" sz="2200" dirty="0" smtClean="0"/>
              <a:t>ويخفي عقد هبه </a:t>
            </a:r>
            <a:r>
              <a:rPr lang="ar-SA" sz="2200" b="1" dirty="0" smtClean="0"/>
              <a:t>فتنفذ اثار عقد الهبة</a:t>
            </a:r>
            <a:r>
              <a:rPr lang="ar-SA" sz="2200" dirty="0" smtClean="0"/>
              <a:t>.</a:t>
            </a:r>
          </a:p>
          <a:p>
            <a:pPr algn="just" rtl="1">
              <a:spcBef>
                <a:spcPts val="0"/>
              </a:spcBef>
            </a:pPr>
            <a:r>
              <a:rPr lang="ar-SA" sz="2200" b="1" dirty="0" smtClean="0">
                <a:solidFill>
                  <a:srgbClr val="FF0000"/>
                </a:solidFill>
              </a:rPr>
              <a:t>ثانياً: اثر الصورية بالنسبة الى الغير: </a:t>
            </a:r>
          </a:p>
          <a:p>
            <a:pPr algn="just" rtl="1">
              <a:spcBef>
                <a:spcPts val="0"/>
              </a:spcBef>
            </a:pPr>
            <a:r>
              <a:rPr lang="ar-SA" sz="2200" b="1" dirty="0" smtClean="0"/>
              <a:t>المقصود بالغير هو الدائن الشخصي </a:t>
            </a:r>
            <a:r>
              <a:rPr lang="ar-SA" sz="2200" dirty="0" smtClean="0"/>
              <a:t>للمتعاقد </a:t>
            </a:r>
            <a:r>
              <a:rPr lang="ar-SA" sz="2200" b="1" dirty="0" smtClean="0"/>
              <a:t>وخلفه الخاص وهو كل من اكتسب حق عيني على</a:t>
            </a:r>
            <a:r>
              <a:rPr lang="ar-SA" sz="2200" dirty="0" smtClean="0"/>
              <a:t> </a:t>
            </a:r>
            <a:r>
              <a:rPr lang="ar-SA" sz="2200" b="1" dirty="0" smtClean="0"/>
              <a:t>الشيء</a:t>
            </a:r>
            <a:r>
              <a:rPr lang="ar-SA" sz="2200" dirty="0" smtClean="0"/>
              <a:t> المتصرف فيه تصرف صوري. مثل دائن البائع او دائن المشتري في البيع الصوري.</a:t>
            </a:r>
          </a:p>
          <a:p>
            <a:pPr algn="just" rtl="1">
              <a:spcBef>
                <a:spcPts val="0"/>
              </a:spcBef>
            </a:pPr>
            <a:r>
              <a:rPr lang="ar-SA" sz="2200" dirty="0" smtClean="0"/>
              <a:t>يقع </a:t>
            </a:r>
            <a:r>
              <a:rPr lang="ar-SA" sz="2200" b="1" dirty="0" smtClean="0"/>
              <a:t>عبء اثبات التصرف الصوري </a:t>
            </a:r>
            <a:r>
              <a:rPr lang="ar-SA" sz="2200" dirty="0" smtClean="0"/>
              <a:t>بالنسبة للمتعاقدين او الخلف العام او الخلف الخاص ممن لهم مصلحة لاثبات الصورية على </a:t>
            </a:r>
            <a:r>
              <a:rPr lang="ar-SA" sz="2200" b="1" dirty="0" smtClean="0"/>
              <a:t>المدعي</a:t>
            </a:r>
            <a:r>
              <a:rPr lang="ar-SA" sz="2200" dirty="0" smtClean="0"/>
              <a:t> وفقاً لطرق الاثبات </a:t>
            </a:r>
            <a:r>
              <a:rPr lang="ar-SA" sz="2200" b="1" dirty="0" smtClean="0"/>
              <a:t>واثبات الضرر من وجود </a:t>
            </a:r>
            <a:r>
              <a:rPr lang="ar-SA" sz="2200" dirty="0" smtClean="0"/>
              <a:t>الصورية ، </a:t>
            </a:r>
            <a:r>
              <a:rPr lang="ar-SA" sz="2200" b="1" dirty="0" smtClean="0"/>
              <a:t>وتقدير الادلة يعود لقاضي </a:t>
            </a:r>
            <a:r>
              <a:rPr lang="ar-SA" sz="2200" dirty="0" smtClean="0"/>
              <a:t>الموضوع بشكل نهائي.</a:t>
            </a:r>
          </a:p>
          <a:p>
            <a:pPr algn="just" rtl="1">
              <a:spcBef>
                <a:spcPts val="0"/>
              </a:spcBef>
            </a:pPr>
            <a:r>
              <a:rPr lang="ar-SA" sz="2200" b="1" dirty="0" smtClean="0"/>
              <a:t>فان تم تعارض بالنسبة لمصالح العقد الصوري بالنسبة للبائع والمشتري </a:t>
            </a:r>
            <a:r>
              <a:rPr lang="ar-SA" sz="2200" dirty="0" smtClean="0"/>
              <a:t>مثلاً فالخلف العام او الخاص للمشتري التمسك بالعقد الظاهر، ومن مصلحة الخلف العام والخاص للبائع التمسك بالعقد الحقيقي فالافضلية بالنسبة للمصالح ترجح لمن يتمسك بالعقد الظاهر حفاظاً على استقرار المعاملات.</a:t>
            </a:r>
          </a:p>
          <a:p>
            <a:pPr algn="just" rtl="1">
              <a:spcBef>
                <a:spcPts val="0"/>
              </a:spcBef>
            </a:pPr>
            <a:r>
              <a:rPr lang="ar-SA" sz="2200" b="1" dirty="0" smtClean="0">
                <a:solidFill>
                  <a:srgbClr val="FF0000"/>
                </a:solidFill>
              </a:rPr>
              <a:t>ثالثاً: عدم تقادم دعوى الصورية بالنسبة للمتعاقدين او الغير لانه عقد ليس له وجود قانوني.</a:t>
            </a:r>
          </a:p>
          <a:p>
            <a:pPr algn="just" rtl="1">
              <a:spcBef>
                <a:spcPts val="0"/>
              </a:spcBef>
            </a:pPr>
            <a:endParaRPr lang="ar-SA" sz="2200" dirty="0" smtClean="0"/>
          </a:p>
          <a:p>
            <a:pPr algn="just" rtl="1">
              <a:spcBef>
                <a:spcPts val="0"/>
              </a:spcBef>
            </a:pPr>
            <a:endParaRPr lang="ar-SA" sz="2200" dirty="0" smtClean="0"/>
          </a:p>
          <a:p>
            <a:pPr algn="just" rtl="1">
              <a:spcBef>
                <a:spcPts val="0"/>
              </a:spcBef>
            </a:pPr>
            <a:endParaRPr lang="ar-SA" sz="2200" dirty="0" smtClean="0"/>
          </a:p>
          <a:p>
            <a:pPr algn="just" rtl="1">
              <a:spcBef>
                <a:spcPts val="0"/>
              </a:spcBef>
            </a:pPr>
            <a:endParaRPr lang="ar-SA" sz="2200" b="1"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8229600" cy="1066800"/>
          </a:xfrm>
        </p:spPr>
        <p:txBody>
          <a:bodyPr>
            <a:normAutofit/>
          </a:bodyPr>
          <a:lstStyle/>
          <a:p>
            <a:r>
              <a:rPr lang="ar-SA" sz="3200" b="1" dirty="0" smtClean="0">
                <a:solidFill>
                  <a:schemeClr val="accent2">
                    <a:lumMod val="75000"/>
                  </a:schemeClr>
                </a:solidFill>
              </a:rPr>
              <a:t>الفرع الأول : الضمان العام على أموال المدين</a:t>
            </a:r>
            <a:endParaRPr lang="en-US" sz="3200" b="1" dirty="0">
              <a:solidFill>
                <a:schemeClr val="accent2">
                  <a:lumMod val="75000"/>
                </a:schemeClr>
              </a:solidFill>
            </a:endParaRPr>
          </a:p>
        </p:txBody>
      </p:sp>
      <p:sp>
        <p:nvSpPr>
          <p:cNvPr id="3" name="Content Placeholder 2"/>
          <p:cNvSpPr>
            <a:spLocks noGrp="1"/>
          </p:cNvSpPr>
          <p:nvPr>
            <p:ph idx="1"/>
          </p:nvPr>
        </p:nvSpPr>
        <p:spPr>
          <a:xfrm>
            <a:off x="0" y="980728"/>
            <a:ext cx="9215470" cy="5662982"/>
          </a:xfrm>
        </p:spPr>
        <p:txBody>
          <a:bodyPr>
            <a:normAutofit fontScale="85000" lnSpcReduction="10000"/>
          </a:bodyPr>
          <a:lstStyle/>
          <a:p>
            <a:pPr algn="just" rtl="1">
              <a:lnSpc>
                <a:spcPct val="120000"/>
              </a:lnSpc>
            </a:pPr>
            <a:r>
              <a:rPr lang="ar-SA" dirty="0" smtClean="0">
                <a:solidFill>
                  <a:srgbClr val="C00000"/>
                </a:solidFill>
              </a:rPr>
              <a:t>ما هو مفهوم الضمان العام؟</a:t>
            </a:r>
          </a:p>
          <a:p>
            <a:pPr algn="just" rtl="1">
              <a:lnSpc>
                <a:spcPct val="120000"/>
              </a:lnSpc>
              <a:buNone/>
            </a:pPr>
            <a:r>
              <a:rPr lang="ar-SA" dirty="0" smtClean="0"/>
              <a:t>هو جميع اموال المدين الموجودة في ذمته المالية (منقولات وعقارات وحقوق مالية) والجائز حجزها جميعها ضامنة للوفاء بديونه حتى لو كان المدين قد تملك بعضها في وقت لاحق لنشوء حق الدائن، وفي حال عدم وجود أفضلية بين الدائنين فان جميع الدائنين متساوين تجاه الضمان.</a:t>
            </a:r>
          </a:p>
          <a:p>
            <a:pPr algn="just" rtl="1">
              <a:lnSpc>
                <a:spcPct val="120000"/>
              </a:lnSpc>
            </a:pPr>
            <a:r>
              <a:rPr lang="ar-SA" dirty="0" smtClean="0">
                <a:solidFill>
                  <a:srgbClr val="C00000"/>
                </a:solidFill>
              </a:rPr>
              <a:t>الغرض من فكرة الضمان العام للدائن:</a:t>
            </a:r>
          </a:p>
          <a:p>
            <a:pPr algn="just" rtl="1">
              <a:lnSpc>
                <a:spcPct val="120000"/>
              </a:lnSpc>
            </a:pPr>
            <a:r>
              <a:rPr lang="ar-SA" dirty="0" smtClean="0"/>
              <a:t>تمكين الدائن المحكوم له باقتضاء حقه بالحجز والتنفيذ على اموال </a:t>
            </a:r>
            <a:r>
              <a:rPr lang="ar-SA" dirty="0" err="1" smtClean="0"/>
              <a:t>المدين </a:t>
            </a:r>
            <a:r>
              <a:rPr lang="ar-SA" dirty="0" smtClean="0"/>
              <a:t>(موجودات ذمته المالية ولو كانت ديون آجلة او معلقة على شرط) تمهيداً لبيعها واقتضاء حقه منها.</a:t>
            </a:r>
          </a:p>
          <a:p>
            <a:pPr algn="just" rtl="1">
              <a:lnSpc>
                <a:spcPct val="120000"/>
              </a:lnSpc>
            </a:pPr>
            <a:r>
              <a:rPr lang="ar-SA" dirty="0" smtClean="0">
                <a:solidFill>
                  <a:srgbClr val="C00000"/>
                </a:solidFill>
              </a:rPr>
              <a:t>الاصل ان جميع اموال المدين يجوز التنفيذ والحجز عليها </a:t>
            </a:r>
            <a:r>
              <a:rPr lang="ar-SA" dirty="0" err="1" smtClean="0">
                <a:solidFill>
                  <a:srgbClr val="C00000"/>
                </a:solidFill>
              </a:rPr>
              <a:t>الا</a:t>
            </a:r>
            <a:r>
              <a:rPr lang="ar-SA" dirty="0" smtClean="0">
                <a:solidFill>
                  <a:srgbClr val="C00000"/>
                </a:solidFill>
              </a:rPr>
              <a:t> ما استثني بنظام </a:t>
            </a:r>
            <a:r>
              <a:rPr lang="ar-SA" dirty="0" err="1" smtClean="0">
                <a:solidFill>
                  <a:srgbClr val="C00000"/>
                </a:solidFill>
              </a:rPr>
              <a:t>مثل:</a:t>
            </a:r>
            <a:endParaRPr lang="ar-SA" dirty="0" smtClean="0">
              <a:solidFill>
                <a:srgbClr val="C00000"/>
              </a:solidFill>
            </a:endParaRPr>
          </a:p>
          <a:p>
            <a:pPr algn="just" rtl="1"/>
            <a:r>
              <a:rPr lang="ar-SA" dirty="0" smtClean="0"/>
              <a:t>يترك للمحجوز عليه ما تدعو الحاجة إلى تركه لـه من منقول وعقار مثل مسكنه ومركبه </a:t>
            </a:r>
            <a:r>
              <a:rPr lang="ar-SA" dirty="0" err="1" smtClean="0"/>
              <a:t>المعتاد .</a:t>
            </a:r>
            <a:endParaRPr lang="ar-SA" dirty="0" smtClean="0"/>
          </a:p>
          <a:p>
            <a:pPr algn="just" rtl="1"/>
            <a:r>
              <a:rPr lang="ar-SA" dirty="0" smtClean="0"/>
              <a:t>يجوز الحجز على مال المدين من راتبٍ أو مخصصاتٍ بعد تقدير الكفاية له من نفقة ونحوها.</a:t>
            </a:r>
          </a:p>
          <a:p>
            <a:pPr algn="just" rtl="1"/>
            <a:r>
              <a:rPr lang="ar-SA" dirty="0" smtClean="0"/>
              <a:t>لا يجوز إيقاع الحجز على عقارات </a:t>
            </a:r>
            <a:r>
              <a:rPr lang="ar-SA" dirty="0" err="1" smtClean="0"/>
              <a:t>المدين </a:t>
            </a:r>
            <a:r>
              <a:rPr lang="ar-SA" dirty="0" smtClean="0"/>
              <a:t>، إذا كانت تقع خارج </a:t>
            </a:r>
            <a:r>
              <a:rPr lang="ar-SA" dirty="0" err="1" smtClean="0"/>
              <a:t>المملكة.</a:t>
            </a:r>
            <a:r>
              <a:rPr lang="ar-SA" dirty="0" smtClean="0">
                <a:solidFill>
                  <a:srgbClr val="C00000"/>
                </a:solidFill>
              </a:rPr>
              <a:t> </a:t>
            </a:r>
          </a:p>
          <a:p>
            <a:pPr algn="just" rtl="1">
              <a:lnSpc>
                <a:spcPct val="120000"/>
              </a:lnSpc>
            </a:pPr>
            <a:endParaRPr lang="ar-SA" dirty="0" smtClean="0"/>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44624"/>
            <a:ext cx="9072594" cy="1066800"/>
          </a:xfrm>
        </p:spPr>
        <p:txBody>
          <a:bodyPr>
            <a:normAutofit/>
          </a:bodyPr>
          <a:lstStyle/>
          <a:p>
            <a:r>
              <a:rPr lang="ar-SA" sz="2800" b="1" dirty="0" smtClean="0">
                <a:solidFill>
                  <a:schemeClr val="accent6">
                    <a:lumMod val="75000"/>
                  </a:schemeClr>
                </a:solidFill>
              </a:rPr>
              <a:t>المبحث الرابع: الحق في الحبس</a:t>
            </a:r>
            <a:endParaRPr lang="en-US" sz="2800" b="1" dirty="0">
              <a:solidFill>
                <a:schemeClr val="accent6">
                  <a:lumMod val="75000"/>
                </a:schemeClr>
              </a:solidFill>
            </a:endParaRPr>
          </a:p>
        </p:txBody>
      </p:sp>
      <p:sp>
        <p:nvSpPr>
          <p:cNvPr id="6" name="Content Placeholder 2"/>
          <p:cNvSpPr>
            <a:spLocks noGrp="1"/>
          </p:cNvSpPr>
          <p:nvPr>
            <p:ph idx="1"/>
          </p:nvPr>
        </p:nvSpPr>
        <p:spPr>
          <a:xfrm>
            <a:off x="0" y="692696"/>
            <a:ext cx="9324528" cy="6137920"/>
          </a:xfrm>
        </p:spPr>
        <p:txBody>
          <a:bodyPr>
            <a:noAutofit/>
          </a:bodyPr>
          <a:lstStyle/>
          <a:p>
            <a:pPr algn="just" rtl="1">
              <a:lnSpc>
                <a:spcPct val="110000"/>
              </a:lnSpc>
            </a:pPr>
            <a:r>
              <a:rPr lang="ar-SA" sz="2200" b="1" dirty="0" smtClean="0">
                <a:solidFill>
                  <a:srgbClr val="FF0000"/>
                </a:solidFill>
              </a:rPr>
              <a:t>أولاً: تعريفه ومفهومه: </a:t>
            </a:r>
            <a:r>
              <a:rPr lang="ar-SA" sz="2200" dirty="0" smtClean="0"/>
              <a:t>هو الحق الذي يثبت للدائن الذي يكون ملتزماً بتسليم شيء معين اي اداء شيء لمدينه في ان يمتنع عن تنفيذ التزامه بتسليم هذا الشيء لحين استيفاء حقوقه من المدين، طالما ان التزامه بتسليم الشيء نشأ بسبب التزام المدين وكان مرتبط به.</a:t>
            </a:r>
          </a:p>
          <a:p>
            <a:pPr algn="just" rtl="1">
              <a:lnSpc>
                <a:spcPct val="110000"/>
              </a:lnSpc>
            </a:pPr>
            <a:r>
              <a:rPr lang="ar-SA" sz="2200" b="1" dirty="0" smtClean="0"/>
              <a:t>فالحبس يفترض ان الدائن مدين في نفس الوقت بتسليم شيء تحت يده</a:t>
            </a:r>
            <a:r>
              <a:rPr lang="ar-SA" sz="2200" dirty="0" smtClean="0"/>
              <a:t>، في العقود الملزمة للجانبين والتبادلية، كل منها مترتب على الاخر ومرتبط به كعقد البيع. </a:t>
            </a:r>
            <a:r>
              <a:rPr lang="ar-SA" sz="2200" b="1" dirty="0" smtClean="0"/>
              <a:t>فيترتب عليه </a:t>
            </a:r>
            <a:r>
              <a:rPr lang="ar-SA" sz="2200" dirty="0" smtClean="0"/>
              <a:t>ان لكل مدين ان يمتنع عن الوفاء بالتزامه استناداً لحقه في الحبس ما دام الدائن لم يعرض الوفاء لالتزام نشأ بسبب التزام المدين وكان مرتبط به. </a:t>
            </a:r>
            <a:r>
              <a:rPr lang="ar-SA" sz="2200" b="1" dirty="0" smtClean="0"/>
              <a:t>مثل</a:t>
            </a:r>
            <a:r>
              <a:rPr lang="ar-SA" sz="2200" dirty="0" smtClean="0"/>
              <a:t> </a:t>
            </a:r>
            <a:r>
              <a:rPr lang="ar-SA" sz="2200" b="1" dirty="0" smtClean="0"/>
              <a:t>حبس البائع الشيء المبيع حتى يستوفي الثمن من المشتري</a:t>
            </a:r>
            <a:r>
              <a:rPr lang="ar-SA" sz="2200" dirty="0" smtClean="0"/>
              <a:t>. ومثل </a:t>
            </a:r>
            <a:r>
              <a:rPr lang="ar-SA" sz="2200" b="1" dirty="0" smtClean="0"/>
              <a:t>حبس المودع لديه الوديعه حتى يتقاضى اجره ونفقه حفظ الشيء المودع لديه. و مثل حبس المؤجر العين المؤجرة عن المستأجر حتى يستوفي ثمن الكراء (الاجرة المستحقة).</a:t>
            </a:r>
          </a:p>
          <a:p>
            <a:pPr algn="just" rtl="1">
              <a:lnSpc>
                <a:spcPct val="110000"/>
              </a:lnSpc>
            </a:pPr>
            <a:r>
              <a:rPr lang="ar-SA" sz="2200" b="1" dirty="0" smtClean="0">
                <a:solidFill>
                  <a:srgbClr val="FF0000"/>
                </a:solidFill>
              </a:rPr>
              <a:t>أهميته: </a:t>
            </a:r>
            <a:r>
              <a:rPr lang="ar-SA" sz="2200" dirty="0" smtClean="0"/>
              <a:t>وسيلة </a:t>
            </a:r>
            <a:r>
              <a:rPr lang="ar-SA" sz="2200" b="1" dirty="0" smtClean="0"/>
              <a:t>لحمل المدين على تنفيذ التزامه اختيارياً </a:t>
            </a:r>
            <a:r>
              <a:rPr lang="ar-SA" sz="2200" dirty="0" smtClean="0"/>
              <a:t>وهو ضمان اعطاه القانون للدائن بغية تحصيل حقوقه من اموال المدين وبالتالي المحافظة على الضمان العام. </a:t>
            </a:r>
          </a:p>
          <a:p>
            <a:pPr algn="just" rtl="1">
              <a:lnSpc>
                <a:spcPct val="110000"/>
              </a:lnSpc>
            </a:pPr>
            <a:r>
              <a:rPr lang="ar-SA" sz="2200" b="1" dirty="0" smtClean="0">
                <a:solidFill>
                  <a:srgbClr val="FF0000"/>
                </a:solidFill>
              </a:rPr>
              <a:t>(نقطة خلافية): </a:t>
            </a:r>
            <a:r>
              <a:rPr lang="ar-SA" sz="2200" b="1" dirty="0" smtClean="0"/>
              <a:t>بعض الاحناف يروا ان صاحب الحق في الحبس مقدم على باقي الدائنين العاديين في استيفاء حقه دون مزاحمة منهم مما جعل الحق في الحبس حقاً عينياً </a:t>
            </a:r>
            <a:r>
              <a:rPr lang="ar-SA" sz="2200" dirty="0" smtClean="0"/>
              <a:t>وهو ما أثار خلاف بين الفقهاء </a:t>
            </a:r>
            <a:r>
              <a:rPr lang="ar-SA" sz="2200" b="1" dirty="0" smtClean="0"/>
              <a:t>والراجح ان الحقوق العينية ترد بشكل محدد وعلى سبيل الحصر وليس منها حبس العين محل الالتزام</a:t>
            </a:r>
            <a:r>
              <a:rPr lang="ar-SA" sz="2200" dirty="0" smtClean="0"/>
              <a:t>، وان الحق في الحبس حق منحه القانون للدائن في </a:t>
            </a:r>
            <a:r>
              <a:rPr lang="ar-SA" sz="2200" b="1" dirty="0" smtClean="0"/>
              <a:t>علاقة دائنية </a:t>
            </a:r>
            <a:r>
              <a:rPr lang="ar-SA" sz="2200" dirty="0" smtClean="0"/>
              <a:t>وليست بناء على حق عيني لذا لا يجوز الخلط بين الحق العيني والحق في الحبس باعتباره وسيلة لضمان الدائن وفاء المدين بالتزامه.</a:t>
            </a:r>
          </a:p>
          <a:p>
            <a:pPr algn="just" rtl="1">
              <a:lnSpc>
                <a:spcPct val="110000"/>
              </a:lnSpc>
            </a:pPr>
            <a:endParaRPr lang="ar-SA" sz="2200" b="1" dirty="0" smtClean="0">
              <a:solidFill>
                <a:srgbClr val="FF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57944"/>
            <a:ext cx="9072594" cy="1066800"/>
          </a:xfrm>
        </p:spPr>
        <p:txBody>
          <a:bodyPr>
            <a:normAutofit/>
          </a:bodyPr>
          <a:lstStyle/>
          <a:p>
            <a:r>
              <a:rPr lang="ar-SA" sz="2800" b="1" dirty="0" smtClean="0">
                <a:solidFill>
                  <a:schemeClr val="accent6">
                    <a:lumMod val="75000"/>
                  </a:schemeClr>
                </a:solidFill>
              </a:rPr>
              <a:t>يتبع</a:t>
            </a:r>
            <a:endParaRPr lang="en-US" sz="2800" b="1" dirty="0">
              <a:solidFill>
                <a:schemeClr val="accent6">
                  <a:lumMod val="75000"/>
                </a:schemeClr>
              </a:solidFill>
            </a:endParaRPr>
          </a:p>
        </p:txBody>
      </p:sp>
      <p:sp>
        <p:nvSpPr>
          <p:cNvPr id="6" name="Content Placeholder 2"/>
          <p:cNvSpPr>
            <a:spLocks noGrp="1"/>
          </p:cNvSpPr>
          <p:nvPr>
            <p:ph idx="1"/>
          </p:nvPr>
        </p:nvSpPr>
        <p:spPr>
          <a:xfrm>
            <a:off x="-36512" y="675456"/>
            <a:ext cx="9324528" cy="6137920"/>
          </a:xfrm>
        </p:spPr>
        <p:txBody>
          <a:bodyPr>
            <a:noAutofit/>
          </a:bodyPr>
          <a:lstStyle/>
          <a:p>
            <a:pPr algn="just" rtl="1">
              <a:lnSpc>
                <a:spcPct val="110000"/>
              </a:lnSpc>
            </a:pPr>
            <a:r>
              <a:rPr lang="ar-SA" sz="2200" b="1" dirty="0" smtClean="0">
                <a:solidFill>
                  <a:srgbClr val="FF0000"/>
                </a:solidFill>
              </a:rPr>
              <a:t>ثالثاً: خصائص الحق في الحبس:</a:t>
            </a:r>
          </a:p>
          <a:p>
            <a:pPr algn="just" rtl="1">
              <a:lnSpc>
                <a:spcPct val="110000"/>
              </a:lnSpc>
            </a:pPr>
            <a:r>
              <a:rPr lang="ar-SA" sz="2200" dirty="0" smtClean="0"/>
              <a:t>1- يفترض وجود التزامات تبادلية كل منها مترتب على الاخر في العقود الملزمة لجانبين.</a:t>
            </a:r>
          </a:p>
          <a:p>
            <a:pPr algn="just" rtl="1">
              <a:lnSpc>
                <a:spcPct val="110000"/>
              </a:lnSpc>
            </a:pPr>
            <a:r>
              <a:rPr lang="ar-SA" sz="2200" dirty="0" smtClean="0"/>
              <a:t>2- الحق في الحبس مبدأ عام يخول للدائن وهو مدين باداء شيء ان يحبس ما عنده لاستيفاء حقه.</a:t>
            </a:r>
          </a:p>
          <a:p>
            <a:pPr algn="just" rtl="1">
              <a:lnSpc>
                <a:spcPct val="110000"/>
              </a:lnSpc>
            </a:pPr>
            <a:r>
              <a:rPr lang="ar-SA" sz="2200" dirty="0" smtClean="0"/>
              <a:t>3- الحق في الحبس متعلق بالعقارات والمنقولات الداخلة في دائرة التعامل المشروع.</a:t>
            </a:r>
          </a:p>
          <a:p>
            <a:pPr algn="just" rtl="1">
              <a:lnSpc>
                <a:spcPct val="110000"/>
              </a:lnSpc>
            </a:pPr>
            <a:r>
              <a:rPr lang="ar-SA" sz="2200" dirty="0" smtClean="0"/>
              <a:t>4- لا يخول حق تتبع ولا تقدم لصاحب الحق في الحبس.</a:t>
            </a:r>
          </a:p>
          <a:p>
            <a:pPr algn="just" rtl="1">
              <a:lnSpc>
                <a:spcPct val="110000"/>
              </a:lnSpc>
            </a:pPr>
            <a:r>
              <a:rPr lang="ar-SA" sz="2200" dirty="0" smtClean="0"/>
              <a:t>5- هو من حقوق الضمان الخاص كأي وسيلة من وسائل التامين لحمل المدين على تنفيذ التزامه لاستيفاء الدائن حقه كامل وهو حق تابع للالتزام الاصلي فلا يوجد مستقلاً.</a:t>
            </a:r>
          </a:p>
          <a:p>
            <a:pPr algn="just" rtl="1">
              <a:lnSpc>
                <a:spcPct val="110000"/>
              </a:lnSpc>
            </a:pPr>
            <a:r>
              <a:rPr lang="ar-SA" sz="2200" dirty="0" smtClean="0"/>
              <a:t>6- لا يقبل التجزئة فيحق للحابس ان يحبس الشيء كله </a:t>
            </a:r>
            <a:r>
              <a:rPr lang="ar-SA" sz="2200" b="1" dirty="0" smtClean="0"/>
              <a:t>بشرط عدم تعسف الحابس في استعمال حقه </a:t>
            </a:r>
            <a:r>
              <a:rPr lang="ar-SA" sz="2200" dirty="0" smtClean="0"/>
              <a:t>ويظل الحق في الحبس قائم حتى يتم استيفاء الدين بالكامل ولو نفذ المدين التزامه وكان معيب او جزئي</a:t>
            </a:r>
          </a:p>
          <a:p>
            <a:pPr algn="just" rtl="1">
              <a:lnSpc>
                <a:spcPct val="110000"/>
              </a:lnSpc>
            </a:pPr>
            <a:r>
              <a:rPr lang="ar-SA" sz="2200" dirty="0" smtClean="0"/>
              <a:t>7- يجوز للاطراف الاتفاق على ما يخالف الحق في الحبس بشرط في العقد لعدم تعلقه بالنظام العام.</a:t>
            </a:r>
          </a:p>
          <a:p>
            <a:pPr algn="just" rtl="1">
              <a:lnSpc>
                <a:spcPct val="110000"/>
              </a:lnSpc>
            </a:pPr>
            <a:r>
              <a:rPr lang="ar-SA" sz="2400" b="1" dirty="0" smtClean="0">
                <a:solidFill>
                  <a:schemeClr val="accent6">
                    <a:lumMod val="75000"/>
                  </a:schemeClr>
                </a:solidFill>
              </a:rPr>
              <a:t>المطلب الاول: شروط الحق في الحبس</a:t>
            </a:r>
          </a:p>
          <a:p>
            <a:pPr algn="just" rtl="1">
              <a:lnSpc>
                <a:spcPct val="110000"/>
              </a:lnSpc>
            </a:pPr>
            <a:r>
              <a:rPr lang="ar-SA" sz="2200" dirty="0" smtClean="0"/>
              <a:t>1- ان يكون الحابس ملزماً بأداء شيء.</a:t>
            </a:r>
          </a:p>
          <a:p>
            <a:pPr algn="just" rtl="1">
              <a:lnSpc>
                <a:spcPct val="110000"/>
              </a:lnSpc>
            </a:pPr>
            <a:r>
              <a:rPr lang="ar-SA" sz="2200" dirty="0" smtClean="0"/>
              <a:t>2- ان يكون حق الحابس محقق الوجود ومستحق الاداء.</a:t>
            </a:r>
          </a:p>
          <a:p>
            <a:pPr algn="just" rtl="1">
              <a:lnSpc>
                <a:spcPct val="110000"/>
              </a:lnSpc>
            </a:pPr>
            <a:r>
              <a:rPr lang="ar-SA" sz="2200" dirty="0" smtClean="0"/>
              <a:t>3- ان يوجد ارتباط وسببية بين التزام الحابس وحقه.</a:t>
            </a:r>
            <a:endParaRPr lang="ar-SA" sz="2400" b="1" dirty="0" smtClean="0">
              <a:solidFill>
                <a:schemeClr val="accent4">
                  <a:lumMod val="75000"/>
                </a:schemeClr>
              </a:solidFill>
            </a:endParaRPr>
          </a:p>
          <a:p>
            <a:pPr algn="just" rtl="1">
              <a:lnSpc>
                <a:spcPct val="110000"/>
              </a:lnSpc>
            </a:pPr>
            <a:endParaRPr lang="ar-SA" sz="2200" b="1" dirty="0" smtClean="0">
              <a:solidFill>
                <a:srgbClr val="FF0000"/>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57944"/>
            <a:ext cx="9072594" cy="1066800"/>
          </a:xfrm>
        </p:spPr>
        <p:txBody>
          <a:bodyPr>
            <a:normAutofit/>
          </a:bodyPr>
          <a:lstStyle/>
          <a:p>
            <a:r>
              <a:rPr lang="ar-SA" sz="2800" b="1" dirty="0" smtClean="0">
                <a:solidFill>
                  <a:schemeClr val="accent6">
                    <a:lumMod val="75000"/>
                  </a:schemeClr>
                </a:solidFill>
              </a:rPr>
              <a:t>يتبع</a:t>
            </a:r>
            <a:endParaRPr lang="en-US" sz="2800" b="1" dirty="0">
              <a:solidFill>
                <a:schemeClr val="accent6">
                  <a:lumMod val="75000"/>
                </a:schemeClr>
              </a:solidFill>
            </a:endParaRPr>
          </a:p>
        </p:txBody>
      </p:sp>
      <p:sp>
        <p:nvSpPr>
          <p:cNvPr id="6" name="Content Placeholder 2"/>
          <p:cNvSpPr>
            <a:spLocks noGrp="1"/>
          </p:cNvSpPr>
          <p:nvPr>
            <p:ph idx="1"/>
          </p:nvPr>
        </p:nvSpPr>
        <p:spPr>
          <a:xfrm>
            <a:off x="-36512" y="548680"/>
            <a:ext cx="9324528" cy="6137920"/>
          </a:xfrm>
        </p:spPr>
        <p:txBody>
          <a:bodyPr>
            <a:noAutofit/>
          </a:bodyPr>
          <a:lstStyle/>
          <a:p>
            <a:pPr algn="just" rtl="1"/>
            <a:r>
              <a:rPr lang="ar-SA" sz="2200" b="1" dirty="0" smtClean="0">
                <a:solidFill>
                  <a:srgbClr val="FF0000"/>
                </a:solidFill>
              </a:rPr>
              <a:t>الشرط الاول: ان يكون الحابس ملزماً بأداء شيء (مدين للطرف الآخر):</a:t>
            </a:r>
          </a:p>
          <a:p>
            <a:pPr algn="just" rtl="1"/>
            <a:r>
              <a:rPr lang="ar-SA" sz="2200" b="1" dirty="0" smtClean="0"/>
              <a:t>لا يشترط </a:t>
            </a:r>
            <a:r>
              <a:rPr lang="ar-SA" sz="2200" dirty="0" smtClean="0"/>
              <a:t>في الحق محل الحبس ان يكون مقدر </a:t>
            </a:r>
            <a:r>
              <a:rPr lang="ar-SA" sz="2200" b="1" dirty="0" smtClean="0">
                <a:solidFill>
                  <a:srgbClr val="FF0000"/>
                </a:solidFill>
              </a:rPr>
              <a:t>او</a:t>
            </a:r>
            <a:r>
              <a:rPr lang="ar-SA" sz="2200" dirty="0" smtClean="0"/>
              <a:t> صادر به حكم قضائي </a:t>
            </a:r>
            <a:r>
              <a:rPr lang="ar-SA" sz="2200" b="1" dirty="0" smtClean="0">
                <a:solidFill>
                  <a:srgbClr val="FF0000"/>
                </a:solidFill>
              </a:rPr>
              <a:t>او</a:t>
            </a:r>
            <a:r>
              <a:rPr lang="ar-SA" sz="2200" dirty="0" smtClean="0"/>
              <a:t> يكون مزود بسند تنفيذي.</a:t>
            </a:r>
          </a:p>
          <a:p>
            <a:pPr algn="just" rtl="1"/>
            <a:r>
              <a:rPr lang="ar-SA" sz="2200" dirty="0" smtClean="0"/>
              <a:t>وهو يقع على جميع الاشياء التي تدخل في </a:t>
            </a:r>
            <a:r>
              <a:rPr lang="ar-SA" sz="2200" b="1" dirty="0" smtClean="0"/>
              <a:t>دائرة التعامل كالعقار والمنقول سواء معين بالذات او بالنوع وسواء كان الحبس عمل او امتناع عن عمل </a:t>
            </a:r>
            <a:r>
              <a:rPr lang="ar-SA" sz="2200" dirty="0" smtClean="0"/>
              <a:t>كالمقاول يمتنع عن اداء عمله حتى يستوفي اجره. </a:t>
            </a:r>
          </a:p>
          <a:p>
            <a:pPr algn="just" rtl="1"/>
            <a:r>
              <a:rPr lang="ar-SA" sz="2200" dirty="0" smtClean="0"/>
              <a:t>لا </a:t>
            </a:r>
            <a:r>
              <a:rPr lang="ar-SA" sz="2200" b="1" dirty="0" smtClean="0"/>
              <a:t>يجوز حبس الاموال العامة لعدم جواز التصرف فيها والاشياء التي لا يجوز الحجز عليها لطبيعتها او لتعلقها بالنظام العام،</a:t>
            </a:r>
            <a:r>
              <a:rPr lang="ar-SA" sz="2200" dirty="0" smtClean="0"/>
              <a:t> كالمؤلفات واجره العامل والنفقة وكذا حبس المريض حتى استيفاء اجرة المستشفى ولا يجوز حبس المستندات والاوراق الاصلية من قبل المحامي حتى يستوفي اجره.</a:t>
            </a:r>
          </a:p>
          <a:p>
            <a:pPr algn="just" rtl="1"/>
            <a:r>
              <a:rPr lang="ar-SA" sz="2200" dirty="0" smtClean="0"/>
              <a:t>قد يكون الشيء محل الحبس </a:t>
            </a:r>
            <a:r>
              <a:rPr lang="ar-SA" sz="2200" b="1" dirty="0" smtClean="0"/>
              <a:t>مملوك للمدين او للدائن او للغير </a:t>
            </a:r>
            <a:r>
              <a:rPr lang="ar-SA" sz="2200" dirty="0" smtClean="0"/>
              <a:t>كالمؤجر حين يمتنع عن تسليم العين حتى يستوفي الاجرة مقدما. ويثبت الحق لحائز الشيء بحسن نية كالمودع والمستاجر والمستعير.</a:t>
            </a:r>
          </a:p>
          <a:p>
            <a:pPr algn="just" rtl="1"/>
            <a:r>
              <a:rPr lang="ar-SA" sz="2200" b="1" dirty="0" smtClean="0">
                <a:solidFill>
                  <a:srgbClr val="FF0000"/>
                </a:solidFill>
              </a:rPr>
              <a:t>الشرط الثاني: ان يكون حق الحابس محقق الوجود ومستحق الاداء:</a:t>
            </a:r>
          </a:p>
          <a:p>
            <a:pPr algn="just" rtl="1"/>
            <a:r>
              <a:rPr lang="ar-SA" sz="2200" dirty="0" smtClean="0"/>
              <a:t>يجب ان يكون</a:t>
            </a:r>
            <a:r>
              <a:rPr lang="ar-SA" sz="2200" b="1" dirty="0" smtClean="0"/>
              <a:t> الدين مدني وليس دين طبيعي </a:t>
            </a:r>
            <a:r>
              <a:rPr lang="ar-SA" sz="2200" dirty="0" smtClean="0"/>
              <a:t>اذ لا جبر في تنفيذ التزام الاخير. و</a:t>
            </a:r>
            <a:r>
              <a:rPr lang="ar-SA" sz="2200" b="1" dirty="0" smtClean="0"/>
              <a:t>لا يجوز ان يتم حبس الشيء ان كان الدين مضاف الى اجل او معلق على شرط واقف لكون الدين غير مؤكد الوجود</a:t>
            </a:r>
            <a:r>
              <a:rPr lang="ar-SA" sz="2200" dirty="0" smtClean="0"/>
              <a:t>. </a:t>
            </a:r>
          </a:p>
          <a:p>
            <a:pPr algn="just" rtl="1"/>
            <a:r>
              <a:rPr lang="ar-SA" sz="2200" dirty="0" smtClean="0"/>
              <a:t>ولا يجوز ايضاً ان يكون حول الشيء محل الحبس </a:t>
            </a:r>
            <a:r>
              <a:rPr lang="ar-SA" sz="2200" b="1" dirty="0" smtClean="0"/>
              <a:t>نزاع جدي سواء كان مقدر او غير مقدر</a:t>
            </a:r>
            <a:r>
              <a:rPr lang="ar-SA" sz="2200" dirty="0" smtClean="0"/>
              <a:t>. </a:t>
            </a:r>
          </a:p>
          <a:p>
            <a:pPr algn="just" rtl="1"/>
            <a:r>
              <a:rPr lang="ar-SA" sz="2200" dirty="0" smtClean="0"/>
              <a:t>ولا يجوز ان يكون حق الحابس </a:t>
            </a:r>
            <a:r>
              <a:rPr lang="ar-SA" sz="2200" b="1" dirty="0" smtClean="0"/>
              <a:t>لاحق بموجب عقد على حيازة الشيء المحبوس او معاصر لحيازته </a:t>
            </a:r>
            <a:r>
              <a:rPr lang="ar-SA" sz="2200" dirty="0" smtClean="0"/>
              <a:t>لضمان ما هو مستحق له بمقتضى عقد سابق لانعدام الارتباط بين الالتزامين.</a:t>
            </a:r>
          </a:p>
          <a:p>
            <a:pPr algn="just" rtl="1"/>
            <a:r>
              <a:rPr lang="ar-SA" sz="2200" b="1" dirty="0" smtClean="0"/>
              <a:t>لا يشترط التناسب بين قيمة حق الحابس وقيمة الشيء المحبوس ولو تجاوزت قيمته بكثير </a:t>
            </a:r>
            <a:r>
              <a:rPr lang="ar-SA" sz="2200" dirty="0" smtClean="0"/>
              <a:t>لمقدار حق الحابس ويبقى الحق في الحبس قائم  لحين استيفاء الحق بالكامل.</a:t>
            </a:r>
          </a:p>
          <a:p>
            <a:pPr algn="just" rtl="1"/>
            <a:endParaRPr lang="ar-SA" sz="2200" b="1" dirty="0" smtClean="0">
              <a:solidFill>
                <a:srgbClr val="FF0000"/>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57944"/>
            <a:ext cx="9072594" cy="1066800"/>
          </a:xfrm>
        </p:spPr>
        <p:txBody>
          <a:bodyPr>
            <a:normAutofit/>
          </a:bodyPr>
          <a:lstStyle/>
          <a:p>
            <a:r>
              <a:rPr lang="ar-SA" sz="2800" b="1" dirty="0" smtClean="0">
                <a:solidFill>
                  <a:schemeClr val="accent6">
                    <a:lumMod val="75000"/>
                  </a:schemeClr>
                </a:solidFill>
              </a:rPr>
              <a:t>يتبع</a:t>
            </a:r>
            <a:endParaRPr lang="en-US" sz="2800" b="1" dirty="0">
              <a:solidFill>
                <a:schemeClr val="accent6">
                  <a:lumMod val="75000"/>
                </a:schemeClr>
              </a:solidFill>
            </a:endParaRPr>
          </a:p>
        </p:txBody>
      </p:sp>
      <p:sp>
        <p:nvSpPr>
          <p:cNvPr id="6" name="Content Placeholder 2"/>
          <p:cNvSpPr>
            <a:spLocks noGrp="1"/>
          </p:cNvSpPr>
          <p:nvPr>
            <p:ph idx="1"/>
          </p:nvPr>
        </p:nvSpPr>
        <p:spPr>
          <a:xfrm>
            <a:off x="-36512" y="603448"/>
            <a:ext cx="9324528" cy="6137920"/>
          </a:xfrm>
        </p:spPr>
        <p:txBody>
          <a:bodyPr>
            <a:noAutofit/>
          </a:bodyPr>
          <a:lstStyle/>
          <a:p>
            <a:pPr algn="just" rtl="1"/>
            <a:r>
              <a:rPr lang="ar-SA" sz="2200" b="1" dirty="0" smtClean="0">
                <a:solidFill>
                  <a:srgbClr val="FF0000"/>
                </a:solidFill>
              </a:rPr>
              <a:t>الشرط الثالث: وجود ارتباط وسببية بين التزام الحابس وحقه: </a:t>
            </a:r>
          </a:p>
          <a:p>
            <a:pPr algn="just" rtl="1"/>
            <a:r>
              <a:rPr lang="ar-SA" sz="2200" dirty="0" smtClean="0"/>
              <a:t>لان الارتباط هو الذي يبرر قانوناً حبس الشيء عن المدين كوسيله لجبره على الوفاء بما يلتزم به. فليس للبائع ان يحبس المبيع ضمان لوفاء المشتري بالتزام مترتب عليه تجاه البائع بسبب قرض لانتفاء السببية والارتباط بين الالتزامين.</a:t>
            </a:r>
          </a:p>
          <a:p>
            <a:pPr algn="just" rtl="1"/>
            <a:r>
              <a:rPr lang="ar-SA" sz="2200" b="1" dirty="0" smtClean="0">
                <a:solidFill>
                  <a:srgbClr val="0070C0"/>
                </a:solidFill>
              </a:rPr>
              <a:t>أ- مفهوم الارتباط: </a:t>
            </a:r>
          </a:p>
          <a:p>
            <a:pPr algn="just" rtl="1"/>
            <a:r>
              <a:rPr lang="ar-SA" sz="2200" dirty="0" smtClean="0"/>
              <a:t>المقصود بالارتباط سواء كان ارتباط قانوني او مادي حين توجد العلاقة التبادلية حين تكون الالتزامات متقابلة بين الدائن والمدين وناشئة عن عقد واحد او علاقة قانونية واحدة.</a:t>
            </a:r>
          </a:p>
          <a:p>
            <a:pPr algn="just" rtl="1"/>
            <a:r>
              <a:rPr lang="ar-SA" sz="2200" b="1" dirty="0" smtClean="0"/>
              <a:t>الارتباط القانوني او المعنوي </a:t>
            </a:r>
            <a:r>
              <a:rPr lang="ar-SA" sz="2200" dirty="0" smtClean="0"/>
              <a:t>هو الارتباط الذي ينشأ عن علاقة تبادلية بين التزامين متقابلين حيث يكون كل منهما سبب لوجود الاخر، سواء كانت </a:t>
            </a:r>
            <a:r>
              <a:rPr lang="ar-SA" sz="2200" b="1" dirty="0" smtClean="0"/>
              <a:t>علاقة عقدية كعقد البيع والايجار</a:t>
            </a:r>
            <a:r>
              <a:rPr lang="ar-SA" sz="2200" dirty="0" smtClean="0"/>
              <a:t>، او </a:t>
            </a:r>
            <a:r>
              <a:rPr lang="ar-SA" sz="2200" b="1" dirty="0" smtClean="0"/>
              <a:t>غير عقدية كحق الفضولي </a:t>
            </a:r>
            <a:r>
              <a:rPr lang="ar-SA" sz="2200" dirty="0" smtClean="0"/>
              <a:t>في حبس الشيء بسبب الفضالة حتى يستوفي ما تحمله من نفقات من مالك العين.</a:t>
            </a:r>
          </a:p>
          <a:p>
            <a:pPr algn="just" rtl="1"/>
            <a:r>
              <a:rPr lang="ar-SA" sz="2200" b="1" dirty="0" smtClean="0"/>
              <a:t>اما الارتباط المادي او الموضوعي </a:t>
            </a:r>
            <a:r>
              <a:rPr lang="ar-SA" sz="2200" dirty="0" smtClean="0"/>
              <a:t>هو الذي ينشا من </a:t>
            </a:r>
            <a:r>
              <a:rPr lang="ar-SA" sz="2200" b="1" dirty="0" smtClean="0"/>
              <a:t>واقعة مادية قوامها حيازة الشيء </a:t>
            </a:r>
            <a:r>
              <a:rPr lang="ar-SA" sz="2200" dirty="0" smtClean="0"/>
              <a:t>المحبوس وحقوق الحائز التي نشأت بسبب الحيازة دون علاقة عقدية. </a:t>
            </a:r>
            <a:r>
              <a:rPr lang="ar-SA" sz="2200" b="1" dirty="0" smtClean="0"/>
              <a:t>كحق الدائن الحائز بحسن نية </a:t>
            </a:r>
            <a:r>
              <a:rPr lang="ar-SA" sz="2200" dirty="0" smtClean="0"/>
              <a:t>ان يحبس الشيء لحين استيفاء ما انفقه على هذا الشيء لحفظه </a:t>
            </a:r>
            <a:r>
              <a:rPr lang="ar-SA" sz="2200" b="1" dirty="0" smtClean="0"/>
              <a:t>كمن يجد شيء ضائع او مسروق من شخص ويحفظه تحت يده </a:t>
            </a:r>
            <a:r>
              <a:rPr lang="ar-SA" sz="2200" dirty="0" smtClean="0"/>
              <a:t>حتى يتمكن مالكه من اخذه . </a:t>
            </a:r>
            <a:endParaRPr lang="en-US" sz="2200" dirty="0" smtClean="0"/>
          </a:p>
          <a:p>
            <a:pPr algn="just" rtl="1"/>
            <a:r>
              <a:rPr lang="ar-SA" sz="2200" dirty="0" smtClean="0"/>
              <a:t>ومثل </a:t>
            </a:r>
            <a:r>
              <a:rPr lang="ar-SA" sz="2200" b="1" dirty="0" smtClean="0"/>
              <a:t>الفعل غير المشروع </a:t>
            </a:r>
            <a:r>
              <a:rPr lang="ar-SA" sz="2200" dirty="0" smtClean="0"/>
              <a:t>الناتج عن مسئولية الاشياء او الحيوان </a:t>
            </a:r>
            <a:r>
              <a:rPr lang="ar-SA" sz="2200" b="1" dirty="0" smtClean="0"/>
              <a:t>فلمن تضرر من حيوان او من شيء معين ان يحبسه تحت يده </a:t>
            </a:r>
            <a:r>
              <a:rPr lang="ar-SA" sz="2200" dirty="0" smtClean="0"/>
              <a:t>حتى يستوفي كامل التعويض نظير الضرر الذي اصابه.</a:t>
            </a:r>
          </a:p>
          <a:p>
            <a:pPr algn="just" rtl="1"/>
            <a:endParaRPr lang="ar-SA" sz="2200" dirty="0" smtClean="0"/>
          </a:p>
          <a:p>
            <a:pPr algn="just" rtl="1"/>
            <a:endParaRPr lang="ar-SA" sz="2200" b="1" dirty="0" smtClean="0">
              <a:solidFill>
                <a:srgbClr val="FF0000"/>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57944"/>
            <a:ext cx="9072594" cy="1066800"/>
          </a:xfrm>
        </p:spPr>
        <p:txBody>
          <a:bodyPr>
            <a:normAutofit/>
          </a:bodyPr>
          <a:lstStyle/>
          <a:p>
            <a:pPr rtl="1"/>
            <a:r>
              <a:rPr lang="ar-SA" sz="2400" b="1" dirty="0" smtClean="0">
                <a:solidFill>
                  <a:schemeClr val="accent4">
                    <a:lumMod val="75000"/>
                  </a:schemeClr>
                </a:solidFill>
              </a:rPr>
              <a:t>المطلب الثاني: آثار الحق في الحبس: </a:t>
            </a:r>
            <a:endParaRPr lang="ar-SA" sz="2400" dirty="0" smtClean="0"/>
          </a:p>
        </p:txBody>
      </p:sp>
      <p:sp>
        <p:nvSpPr>
          <p:cNvPr id="6" name="Content Placeholder 2"/>
          <p:cNvSpPr>
            <a:spLocks noGrp="1"/>
          </p:cNvSpPr>
          <p:nvPr>
            <p:ph idx="1"/>
          </p:nvPr>
        </p:nvSpPr>
        <p:spPr>
          <a:xfrm>
            <a:off x="-36512" y="360040"/>
            <a:ext cx="9324528" cy="6381328"/>
          </a:xfrm>
        </p:spPr>
        <p:txBody>
          <a:bodyPr>
            <a:noAutofit/>
          </a:bodyPr>
          <a:lstStyle/>
          <a:p>
            <a:pPr algn="just" rtl="1">
              <a:spcBef>
                <a:spcPts val="0"/>
              </a:spcBef>
            </a:pPr>
            <a:r>
              <a:rPr lang="ar-SA" sz="2200" b="1" dirty="0" smtClean="0">
                <a:solidFill>
                  <a:srgbClr val="FF0000"/>
                </a:solidFill>
              </a:rPr>
              <a:t>أولاً: حقوق الحابس: </a:t>
            </a:r>
          </a:p>
          <a:p>
            <a:pPr algn="just" rtl="1">
              <a:spcBef>
                <a:spcPts val="0"/>
              </a:spcBef>
            </a:pPr>
            <a:r>
              <a:rPr lang="ar-SA" sz="2200" dirty="0" smtClean="0"/>
              <a:t>يتمثل حق الحابس في الامتناع عن تسليم الشيء المحبوس الى </a:t>
            </a:r>
            <a:r>
              <a:rPr lang="ar-SA" sz="2200" b="1" dirty="0" smtClean="0"/>
              <a:t>حين استيفاء حقه كاملاً او الى حين</a:t>
            </a:r>
            <a:r>
              <a:rPr lang="ar-SA" sz="2200" dirty="0" smtClean="0"/>
              <a:t> </a:t>
            </a:r>
            <a:r>
              <a:rPr lang="ar-SA" sz="2200" b="1" dirty="0" smtClean="0"/>
              <a:t>حصوله على تامين كافي يضمن به الحصول على حقه سواء كان شخصي كالكفالة او عيني كالرهن. </a:t>
            </a:r>
            <a:endParaRPr lang="ar-SA" sz="2200" dirty="0" smtClean="0"/>
          </a:p>
          <a:p>
            <a:pPr algn="just" rtl="1">
              <a:spcBef>
                <a:spcPts val="0"/>
              </a:spcBef>
            </a:pPr>
            <a:r>
              <a:rPr lang="ar-SA" sz="2200" dirty="0" smtClean="0"/>
              <a:t>حبس الشيء يكون من </a:t>
            </a:r>
            <a:r>
              <a:rPr lang="ar-SA" sz="2200" b="1" dirty="0" smtClean="0"/>
              <a:t>الحابس ويمتد الى ورثته </a:t>
            </a:r>
            <a:r>
              <a:rPr lang="ar-SA" sz="2200" dirty="0" smtClean="0"/>
              <a:t>في مواجهة </a:t>
            </a:r>
            <a:r>
              <a:rPr lang="ar-SA" sz="2200" b="1" dirty="0" smtClean="0"/>
              <a:t>المدين</a:t>
            </a:r>
            <a:r>
              <a:rPr lang="ar-SA" sz="2200" dirty="0" smtClean="0"/>
              <a:t> </a:t>
            </a:r>
            <a:r>
              <a:rPr lang="ar-SA" sz="2200" b="1" dirty="0" smtClean="0"/>
              <a:t>ويمتد الى ورثته</a:t>
            </a:r>
            <a:r>
              <a:rPr lang="ar-SA" sz="2200" dirty="0" smtClean="0"/>
              <a:t>.</a:t>
            </a:r>
          </a:p>
          <a:p>
            <a:pPr algn="just" rtl="1"/>
            <a:r>
              <a:rPr lang="ar-SA" sz="2200" b="1" dirty="0" smtClean="0"/>
              <a:t>يحق ان يمتد حبس الشيء الى حبس ثماره</a:t>
            </a:r>
            <a:r>
              <a:rPr lang="ar-SA" sz="2200" dirty="0" smtClean="0"/>
              <a:t> تبعاً لحبس الشيء الاصلي ذاته لان الفرع يتبع الاصل في الحكم لكن </a:t>
            </a:r>
            <a:r>
              <a:rPr lang="ar-SA" sz="2200" b="1" dirty="0" smtClean="0"/>
              <a:t>ليس للحابس الانتفاع بالثمار</a:t>
            </a:r>
            <a:r>
              <a:rPr lang="ar-SA" sz="2200" dirty="0" smtClean="0"/>
              <a:t> فتبقى الثمار من حق صاحبها وهو المدين المالك. وليس للدائن ان يستوفي دينه من ثمار الشيء بان يتملك هذه الثمار خصماً من دينه على عكس الرهن الحيازي. </a:t>
            </a:r>
          </a:p>
          <a:p>
            <a:pPr algn="just" rtl="1">
              <a:spcBef>
                <a:spcPts val="0"/>
              </a:spcBef>
            </a:pPr>
            <a:r>
              <a:rPr lang="ar-SA" sz="2200" b="1" dirty="0" smtClean="0">
                <a:solidFill>
                  <a:srgbClr val="FF0000"/>
                </a:solidFill>
              </a:rPr>
              <a:t>ثانياً: واجبات الحابس: </a:t>
            </a:r>
          </a:p>
          <a:p>
            <a:pPr algn="just" rtl="1">
              <a:spcBef>
                <a:spcPts val="0"/>
              </a:spcBef>
            </a:pPr>
            <a:r>
              <a:rPr lang="ar-SA" sz="2200" b="1" dirty="0" smtClean="0">
                <a:solidFill>
                  <a:srgbClr val="FF0000"/>
                </a:solidFill>
              </a:rPr>
              <a:t>أ- المحافظة على الشيء المحبوس وصيانته من الهلاك او التلف او التعيب وفق عناية الرجل المعتاد </a:t>
            </a:r>
          </a:p>
          <a:p>
            <a:pPr algn="just" rtl="1">
              <a:spcBef>
                <a:spcPts val="0"/>
              </a:spcBef>
            </a:pPr>
            <a:r>
              <a:rPr lang="ar-SA" sz="2200" dirty="0" smtClean="0"/>
              <a:t>فهو مسئول عن هلاك الشيء او التقصير في الحفاظ عليه مالم يثبت ان السبب اجنبي لايد للحابس فيه. </a:t>
            </a:r>
          </a:p>
          <a:p>
            <a:pPr algn="just" rtl="1">
              <a:spcBef>
                <a:spcPts val="0"/>
              </a:spcBef>
            </a:pPr>
            <a:r>
              <a:rPr lang="ar-SA" sz="2200" dirty="0" smtClean="0"/>
              <a:t>يترتب على ذلك ان </a:t>
            </a:r>
            <a:r>
              <a:rPr lang="ar-SA" sz="2200" b="1" dirty="0" smtClean="0"/>
              <a:t>تبعة الهلاك تتحول من البائع الى المشتري </a:t>
            </a:r>
            <a:r>
              <a:rPr lang="ar-SA" sz="2200" dirty="0" smtClean="0"/>
              <a:t>ان كان البائع يستخدم حقه في الحبس </a:t>
            </a:r>
            <a:r>
              <a:rPr lang="ar-SA" sz="2200" b="1" dirty="0" smtClean="0"/>
              <a:t>ويظل المشتري ملتزم بسداد الثمن طالما ان الهلاك للمبيع بسبب اجنبي</a:t>
            </a:r>
            <a:r>
              <a:rPr lang="ar-SA" sz="2200" dirty="0" smtClean="0"/>
              <a:t>. ويقع </a:t>
            </a:r>
            <a:r>
              <a:rPr lang="ar-SA" sz="2200" b="1" dirty="0" smtClean="0"/>
              <a:t>عبء اثبات الهلاك</a:t>
            </a:r>
            <a:r>
              <a:rPr lang="ar-SA" sz="2200" dirty="0" smtClean="0"/>
              <a:t> على </a:t>
            </a:r>
            <a:r>
              <a:rPr lang="ar-SA" sz="2200" b="1" dirty="0" smtClean="0"/>
              <a:t>المدين</a:t>
            </a:r>
            <a:r>
              <a:rPr lang="ar-SA" sz="2200" dirty="0" smtClean="0"/>
              <a:t>، ويقع على </a:t>
            </a:r>
            <a:r>
              <a:rPr lang="ar-SA" sz="2200" b="1" dirty="0" smtClean="0"/>
              <a:t>الحابس الدفع باثبات انه بذل عناية الرجل المعتاد </a:t>
            </a:r>
            <a:r>
              <a:rPr lang="ar-SA" sz="2200" dirty="0" smtClean="0"/>
              <a:t>في المحافظة عليها. </a:t>
            </a:r>
          </a:p>
          <a:p>
            <a:pPr algn="just" rtl="1">
              <a:spcBef>
                <a:spcPts val="0"/>
              </a:spcBef>
            </a:pPr>
            <a:r>
              <a:rPr lang="ar-SA" sz="2200" b="1" dirty="0" smtClean="0"/>
              <a:t>ان كان الشيء محل الحبس مما يعرض للهلك والتلف </a:t>
            </a:r>
            <a:r>
              <a:rPr lang="ar-SA" sz="2200" dirty="0" smtClean="0"/>
              <a:t>كالماكولات والمشروبات فانه يجوز استئذان القاضي بطلب </a:t>
            </a:r>
            <a:r>
              <a:rPr lang="ar-SA" sz="2200" b="1" dirty="0" smtClean="0"/>
              <a:t>بيع الشيء وحبس ثمنه </a:t>
            </a:r>
            <a:r>
              <a:rPr lang="ar-SA" sz="2200" dirty="0" smtClean="0"/>
              <a:t>ليحل الثمن حلول عيني محل العين المحبوسة</a:t>
            </a:r>
            <a:endParaRPr lang="ar-SA" sz="2200" b="1" dirty="0" smtClean="0">
              <a:solidFill>
                <a:srgbClr val="FF0000"/>
              </a:solidFill>
            </a:endParaRPr>
          </a:p>
          <a:p>
            <a:pPr algn="just" rtl="1">
              <a:spcBef>
                <a:spcPts val="0"/>
              </a:spcBef>
            </a:pPr>
            <a:r>
              <a:rPr lang="ar-SA" sz="2200" b="1" dirty="0" smtClean="0">
                <a:solidFill>
                  <a:srgbClr val="FF0000"/>
                </a:solidFill>
              </a:rPr>
              <a:t>ب- رد العين المحبوسة </a:t>
            </a:r>
            <a:r>
              <a:rPr lang="ar-SA" sz="2200" dirty="0" smtClean="0"/>
              <a:t>ان استوفى الدائن حقه او حصل على تامين كافي. </a:t>
            </a:r>
          </a:p>
          <a:p>
            <a:pPr algn="just" rtl="1"/>
            <a:r>
              <a:rPr lang="ar-SA" sz="2200" b="1" dirty="0" smtClean="0">
                <a:solidFill>
                  <a:srgbClr val="FF0000"/>
                </a:solidFill>
              </a:rPr>
              <a:t>ثالثاً: آثار الحق في الحبس بالنسبة للغير: </a:t>
            </a:r>
            <a:r>
              <a:rPr lang="ar-SA" sz="2200" b="1" dirty="0" smtClean="0"/>
              <a:t>أ- سريانه في مواجهة المدين وخلفه العام (الورثة) والدائنين العاديين أياً كان تاريخ نشوء دينهم</a:t>
            </a:r>
            <a:r>
              <a:rPr lang="ar-SA" sz="2200" dirty="0" smtClean="0"/>
              <a:t> و </a:t>
            </a:r>
            <a:r>
              <a:rPr lang="ar-SA" sz="2200" b="1" dirty="0" smtClean="0"/>
              <a:t>ب- سريانه في مواجهة الخلف الخاص للمدين وهم اصحاب الحقوق العينية على العين </a:t>
            </a:r>
            <a:r>
              <a:rPr lang="ar-SA" sz="2200" dirty="0" smtClean="0"/>
              <a:t>ان نشأ الحق قبل حبس الشيء فلا يجوز الاستمرار بحبس العقار </a:t>
            </a:r>
            <a:endParaRPr lang="ar-SA" sz="2200" b="1" dirty="0" smtClean="0"/>
          </a:p>
          <a:p>
            <a:pPr algn="just" rtl="1">
              <a:spcBef>
                <a:spcPts val="0"/>
              </a:spcBef>
            </a:pPr>
            <a:endParaRPr lang="ar-SA" sz="2200" b="1" dirty="0" smtClean="0">
              <a:solidFill>
                <a:srgbClr val="FF000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36512" y="531440"/>
            <a:ext cx="9324528" cy="6137920"/>
          </a:xfrm>
        </p:spPr>
        <p:txBody>
          <a:bodyPr>
            <a:noAutofit/>
          </a:bodyPr>
          <a:lstStyle/>
          <a:p>
            <a:pPr algn="just" rtl="1"/>
            <a:r>
              <a:rPr lang="ar-SA" sz="2400" b="1" dirty="0" smtClean="0">
                <a:solidFill>
                  <a:schemeClr val="accent4">
                    <a:lumMod val="75000"/>
                  </a:schemeClr>
                </a:solidFill>
              </a:rPr>
              <a:t>المطلب الثالث: انقضاء الحق في الحبس </a:t>
            </a:r>
            <a:endParaRPr lang="ar-SA" sz="2200" dirty="0" smtClean="0"/>
          </a:p>
          <a:p>
            <a:pPr algn="just" rtl="1"/>
            <a:r>
              <a:rPr lang="ar-SA" sz="2200" b="1" dirty="0" smtClean="0">
                <a:solidFill>
                  <a:srgbClr val="FF0000"/>
                </a:solidFill>
              </a:rPr>
              <a:t>أولاً: الطريقة التبعية: </a:t>
            </a:r>
            <a:r>
              <a:rPr lang="ar-SA" sz="2200" dirty="0" smtClean="0"/>
              <a:t>اي ان زال الاصل زال الفرع فان انقضى الالتزام الاصلي بالوفاء او بما يقوم مقام الوفاء كالمقاصة او اتحاد الذمة او انقضى بما دون الوفاء كالابراء انقضى معه الحق في الحبس . </a:t>
            </a:r>
            <a:endParaRPr lang="ar-SA" sz="2200" b="1" dirty="0" smtClean="0">
              <a:solidFill>
                <a:srgbClr val="FF0000"/>
              </a:solidFill>
            </a:endParaRPr>
          </a:p>
          <a:p>
            <a:pPr algn="just" rtl="1"/>
            <a:r>
              <a:rPr lang="ar-SA" sz="2200" b="1" dirty="0" smtClean="0">
                <a:solidFill>
                  <a:srgbClr val="FF0000"/>
                </a:solidFill>
              </a:rPr>
              <a:t>ثانياً: الطريقة الاصلية:</a:t>
            </a:r>
            <a:r>
              <a:rPr lang="ar-SA" sz="2200" dirty="0" smtClean="0"/>
              <a:t>1- ان تنازل الحابس عن حقه في الحبس صراحة او ضمناً كتخليه عن حيازة الشيء المحبوس فلا يجوز العدول عن هذا التنازل</a:t>
            </a:r>
          </a:p>
          <a:p>
            <a:pPr algn="just" rtl="1"/>
            <a:r>
              <a:rPr lang="ar-SA" sz="2200" dirty="0" smtClean="0"/>
              <a:t>2- تقديم تامين كافي بدل عن الشيء محل الحبس سواء كان تامين شخصي كالكفالة او عيني كالرهن</a:t>
            </a:r>
          </a:p>
          <a:p>
            <a:pPr algn="just" rtl="1"/>
            <a:r>
              <a:rPr lang="ar-SA" sz="2200" dirty="0" smtClean="0"/>
              <a:t>3- ان هلك الشيء المحبوس فينقضي لزوال المحل ويلتزم المدين بتعويض عن اخلاله بالتزامه.</a:t>
            </a:r>
          </a:p>
          <a:p>
            <a:pPr algn="just" rtl="1"/>
            <a:r>
              <a:rPr lang="ar-SA" sz="2200" dirty="0" smtClean="0"/>
              <a:t>4- بفقد حيازة الشيء المحبوس من الحابس فان كان بارادة الحائز فهي تنازل عن حقه في الحبس اما ان كان بغير ارادته (خلسه او غصب) فانه يستطيع المطالبة باسترداده لحين استيفاء حقه اما ان فقده بدون ارادته وبدون غصب كنزع الملكية للمصلحة العامة فينقضي حقه في الحبس.</a:t>
            </a:r>
          </a:p>
          <a:p>
            <a:pPr algn="just" rtl="1"/>
            <a:endParaRPr lang="ar-SA"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8229600" cy="1066800"/>
          </a:xfrm>
        </p:spPr>
        <p:txBody>
          <a:bodyPr/>
          <a:lstStyle/>
          <a:p>
            <a:r>
              <a:rPr lang="ar-SA" b="1" dirty="0" smtClean="0">
                <a:solidFill>
                  <a:schemeClr val="accent2">
                    <a:lumMod val="75000"/>
                  </a:schemeClr>
                </a:solidFill>
              </a:rPr>
              <a:t>خصائص الضمان العام</a:t>
            </a:r>
            <a:endParaRPr lang="en-US" b="1" dirty="0">
              <a:solidFill>
                <a:schemeClr val="accent2">
                  <a:lumMod val="75000"/>
                </a:schemeClr>
              </a:solidFill>
            </a:endParaRPr>
          </a:p>
        </p:txBody>
      </p:sp>
      <p:sp>
        <p:nvSpPr>
          <p:cNvPr id="6" name="Content Placeholder 2"/>
          <p:cNvSpPr>
            <a:spLocks noGrp="1"/>
          </p:cNvSpPr>
          <p:nvPr>
            <p:ph idx="1"/>
          </p:nvPr>
        </p:nvSpPr>
        <p:spPr>
          <a:xfrm>
            <a:off x="214282" y="714356"/>
            <a:ext cx="8929718" cy="6429420"/>
          </a:xfrm>
        </p:spPr>
        <p:txBody>
          <a:bodyPr>
            <a:normAutofit fontScale="77500" lnSpcReduction="20000"/>
          </a:bodyPr>
          <a:lstStyle/>
          <a:p>
            <a:pPr algn="just" rtl="1">
              <a:lnSpc>
                <a:spcPct val="120000"/>
              </a:lnSpc>
            </a:pPr>
            <a:r>
              <a:rPr lang="ar-SA" sz="2600" b="1" u="sng" dirty="0" smtClean="0">
                <a:solidFill>
                  <a:srgbClr val="C00000"/>
                </a:solidFill>
              </a:rPr>
              <a:t>1- لا يدخل في الضمان العام الا الحقوق المالية للمدين:</a:t>
            </a:r>
          </a:p>
          <a:p>
            <a:pPr algn="just" rtl="1">
              <a:lnSpc>
                <a:spcPct val="120000"/>
              </a:lnSpc>
            </a:pPr>
            <a:r>
              <a:rPr lang="ar-SA" sz="2600" dirty="0" smtClean="0"/>
              <a:t>والحقوق المالية هي الموجودة في ذمته المالية، والذمة المالية هي مجموع ما للشخص من حقوق مالية وما عليه من ديون والتزامات</a:t>
            </a:r>
          </a:p>
          <a:p>
            <a:pPr algn="just" rtl="1">
              <a:lnSpc>
                <a:spcPct val="120000"/>
              </a:lnSpc>
            </a:pPr>
            <a:endParaRPr lang="ar-SA" sz="1600" dirty="0" smtClean="0"/>
          </a:p>
          <a:p>
            <a:pPr algn="just" rtl="1">
              <a:lnSpc>
                <a:spcPct val="120000"/>
              </a:lnSpc>
            </a:pPr>
            <a:endParaRPr lang="ar-SA" sz="1100" dirty="0" smtClean="0"/>
          </a:p>
          <a:p>
            <a:pPr algn="just" rtl="1">
              <a:lnSpc>
                <a:spcPct val="120000"/>
              </a:lnSpc>
            </a:pPr>
            <a:r>
              <a:rPr lang="ar-SA" dirty="0" smtClean="0"/>
              <a:t>متى زادت الالتزامات على الموجودات كانت الذمة المالية </a:t>
            </a:r>
            <a:r>
              <a:rPr lang="ar-SA" b="1" dirty="0" smtClean="0"/>
              <a:t>معسرة</a:t>
            </a:r>
            <a:r>
              <a:rPr lang="ar-SA" dirty="0" smtClean="0"/>
              <a:t> وان لم يوف المدين بالتزاماته مختاراً، كان للدائن ان يقتضي حقه </a:t>
            </a:r>
            <a:r>
              <a:rPr lang="ar-SA" b="1" dirty="0" smtClean="0"/>
              <a:t>بالتنفيذ الجبري </a:t>
            </a:r>
            <a:r>
              <a:rPr lang="ar-SA" dirty="0" smtClean="0"/>
              <a:t>على اي مال من اموال المدين التي تكون مملوكة له وقت التنفيذ غير الاموال المستثناة.</a:t>
            </a:r>
          </a:p>
          <a:p>
            <a:pPr algn="just" rtl="1">
              <a:lnSpc>
                <a:spcPct val="120000"/>
              </a:lnSpc>
              <a:buNone/>
            </a:pPr>
            <a:endParaRPr lang="ar-SA" sz="100" dirty="0" smtClean="0"/>
          </a:p>
          <a:p>
            <a:pPr algn="just" rtl="1">
              <a:lnSpc>
                <a:spcPct val="120000"/>
              </a:lnSpc>
            </a:pPr>
            <a:r>
              <a:rPr lang="ar-SA" b="1" u="sng" dirty="0" smtClean="0">
                <a:solidFill>
                  <a:srgbClr val="C00000"/>
                </a:solidFill>
              </a:rPr>
              <a:t>2- يتساوى جميع الدائنين في الضمان العام كمجموعة واحدة:</a:t>
            </a:r>
          </a:p>
          <a:p>
            <a:pPr algn="just" rtl="1">
              <a:lnSpc>
                <a:spcPct val="120000"/>
              </a:lnSpc>
            </a:pPr>
            <a:r>
              <a:rPr lang="ar-SA" dirty="0" smtClean="0"/>
              <a:t>فان اتسعت اموال المدين للجميع استوفوا حقوقهم كاملة وان لم تكف فانها تقسم عليهم قسمة غرماء اي بنسبة مقدار دين كل واحد. </a:t>
            </a:r>
            <a:r>
              <a:rPr lang="ar-SA" b="1" dirty="0" smtClean="0"/>
              <a:t>لا فرق بين دائن على الآخر ولا فرق بين دائن نشأ حقه في تاريخ متقدم ودائن نشأ حقه في تاريخ لاحق</a:t>
            </a:r>
            <a:r>
              <a:rPr lang="ar-SA" dirty="0" smtClean="0"/>
              <a:t>، الا الدائن الذي له حق التقدم كحق الرهن وبذلك لا يخضع هذا الدائن لقسمة الغرماء.</a:t>
            </a:r>
          </a:p>
          <a:p>
            <a:pPr algn="just" rtl="1">
              <a:lnSpc>
                <a:spcPct val="120000"/>
              </a:lnSpc>
            </a:pPr>
            <a:r>
              <a:rPr lang="ar-SA" b="1" dirty="0" smtClean="0">
                <a:solidFill>
                  <a:srgbClr val="C00000"/>
                </a:solidFill>
              </a:rPr>
              <a:t>مثال/ ان كانت اموال المدين المحجوزة تقدر بـ 30,000 ريال وهناك ثلاثة دائنين (1- 60,000، 2- 40,000، 3- 20,000) ريال فان الاموال تقسم :</a:t>
            </a:r>
          </a:p>
          <a:p>
            <a:pPr algn="just" rtl="1">
              <a:lnSpc>
                <a:spcPct val="120000"/>
              </a:lnSpc>
            </a:pPr>
            <a:r>
              <a:rPr lang="ar-SA" dirty="0" smtClean="0"/>
              <a:t>نصيب الدائن الاول: 30,000× (60,000/120,000) = 15,000 ريال</a:t>
            </a:r>
          </a:p>
          <a:p>
            <a:pPr algn="just" rtl="1">
              <a:lnSpc>
                <a:spcPct val="120000"/>
              </a:lnSpc>
            </a:pPr>
            <a:r>
              <a:rPr lang="ar-SA" dirty="0" smtClean="0"/>
              <a:t>نصيب الدائن الثاني: 30,000× (40,000/120,000) = 10,000ريال</a:t>
            </a:r>
          </a:p>
          <a:p>
            <a:pPr algn="just" rtl="1">
              <a:lnSpc>
                <a:spcPct val="120000"/>
              </a:lnSpc>
            </a:pPr>
            <a:r>
              <a:rPr lang="ar-SA" dirty="0" smtClean="0"/>
              <a:t>نصيب الدائن الثالث: 30,000× (20,000/120,000) = 5,000 ريال</a:t>
            </a:r>
          </a:p>
          <a:p>
            <a:pPr algn="just" rtl="1">
              <a:lnSpc>
                <a:spcPct val="120000"/>
              </a:lnSpc>
            </a:pPr>
            <a:endParaRPr lang="ar-SA" dirty="0" smtClean="0"/>
          </a:p>
          <a:p>
            <a:pPr algn="just" rtl="1">
              <a:lnSpc>
                <a:spcPct val="120000"/>
              </a:lnSpc>
            </a:pPr>
            <a:endParaRPr lang="ar-SA" dirty="0" smtClean="0">
              <a:solidFill>
                <a:srgbClr val="C00000"/>
              </a:solidFill>
            </a:endParaRPr>
          </a:p>
          <a:p>
            <a:pPr algn="just" rtl="1">
              <a:lnSpc>
                <a:spcPct val="120000"/>
              </a:lnSpc>
              <a:buNone/>
            </a:pPr>
            <a:endParaRPr lang="en-US" dirty="0"/>
          </a:p>
        </p:txBody>
      </p:sp>
      <p:sp>
        <p:nvSpPr>
          <p:cNvPr id="7" name="Left-Right Arrow 6"/>
          <p:cNvSpPr/>
          <p:nvPr/>
        </p:nvSpPr>
        <p:spPr>
          <a:xfrm>
            <a:off x="71406" y="1428736"/>
            <a:ext cx="6643734" cy="714380"/>
          </a:xfrm>
          <a:prstGeom prst="lef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b="1" dirty="0" smtClean="0">
                <a:solidFill>
                  <a:schemeClr val="tx1"/>
                </a:solidFill>
              </a:rPr>
              <a:t>  (موجودات)         +             </a:t>
            </a:r>
            <a:r>
              <a:rPr lang="ar-SA" sz="2400" b="1" dirty="0" smtClean="0">
                <a:solidFill>
                  <a:schemeClr val="tx1"/>
                </a:solidFill>
              </a:rPr>
              <a:t>الذمة المالية            </a:t>
            </a:r>
            <a:r>
              <a:rPr lang="ar-SA" b="1" dirty="0" smtClean="0">
                <a:solidFill>
                  <a:schemeClr val="tx1"/>
                </a:solidFill>
              </a:rPr>
              <a:t>-        (التزامات)</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8229600" cy="1066800"/>
          </a:xfrm>
        </p:spPr>
        <p:txBody>
          <a:bodyPr/>
          <a:lstStyle/>
          <a:p>
            <a:r>
              <a:rPr lang="ar-SA" b="1" dirty="0" smtClean="0">
                <a:solidFill>
                  <a:schemeClr val="accent2">
                    <a:lumMod val="75000"/>
                  </a:schemeClr>
                </a:solidFill>
              </a:rPr>
              <a:t>يتبع</a:t>
            </a:r>
            <a:endParaRPr lang="en-US" b="1" dirty="0">
              <a:solidFill>
                <a:schemeClr val="accent2">
                  <a:lumMod val="75000"/>
                </a:schemeClr>
              </a:solidFill>
            </a:endParaRPr>
          </a:p>
        </p:txBody>
      </p:sp>
      <p:sp>
        <p:nvSpPr>
          <p:cNvPr id="6" name="Content Placeholder 2"/>
          <p:cNvSpPr>
            <a:spLocks noGrp="1"/>
          </p:cNvSpPr>
          <p:nvPr>
            <p:ph idx="1"/>
          </p:nvPr>
        </p:nvSpPr>
        <p:spPr>
          <a:xfrm>
            <a:off x="0" y="928670"/>
            <a:ext cx="9286908" cy="5929330"/>
          </a:xfrm>
        </p:spPr>
        <p:txBody>
          <a:bodyPr>
            <a:normAutofit fontScale="92500" lnSpcReduction="10000"/>
          </a:bodyPr>
          <a:lstStyle/>
          <a:p>
            <a:pPr algn="just" rtl="1">
              <a:lnSpc>
                <a:spcPct val="120000"/>
              </a:lnSpc>
              <a:buNone/>
            </a:pPr>
            <a:endParaRPr lang="ar-SA" sz="1400" dirty="0" smtClean="0"/>
          </a:p>
          <a:p>
            <a:pPr algn="just" rtl="1">
              <a:lnSpc>
                <a:spcPct val="120000"/>
              </a:lnSpc>
            </a:pPr>
            <a:r>
              <a:rPr lang="ar-SA" b="1" u="sng" dirty="0" smtClean="0">
                <a:solidFill>
                  <a:srgbClr val="C00000"/>
                </a:solidFill>
              </a:rPr>
              <a:t>3- الضمان العام لا يخول للدائن حق التتبع لأي مال من أموال المدين:</a:t>
            </a:r>
          </a:p>
          <a:p>
            <a:pPr algn="just" rtl="1">
              <a:lnSpc>
                <a:spcPct val="120000"/>
              </a:lnSpc>
            </a:pPr>
            <a:r>
              <a:rPr lang="ar-SA" dirty="0" smtClean="0"/>
              <a:t>ان خرج مال من اموال المدين بالبيع فان البيع يسري في مواجهة الدائنين كأصل عام دون اعتراض منهم او سلطة تتبع وتصرفات المدين بعد نشوء الدين قد يترتب عليها اما زيادة امواله وتقوية الضمان العام او انقاص اموال المدين واضعاف الضمان.</a:t>
            </a:r>
          </a:p>
          <a:p>
            <a:pPr algn="just" rtl="1">
              <a:lnSpc>
                <a:spcPct val="120000"/>
              </a:lnSpc>
            </a:pPr>
            <a:r>
              <a:rPr lang="ar-SA" dirty="0" smtClean="0"/>
              <a:t> فالضمان العام يتاثر بتصرفات التي تكون نتيجة اهمال او تحايل او غش والتي يترتب عليها الاضرار بالدائنين.</a:t>
            </a:r>
            <a:endParaRPr lang="ar-SA" sz="500" dirty="0" smtClean="0"/>
          </a:p>
          <a:p>
            <a:pPr algn="just" rtl="1">
              <a:lnSpc>
                <a:spcPct val="120000"/>
              </a:lnSpc>
            </a:pPr>
            <a:r>
              <a:rPr lang="ar-SA" dirty="0" smtClean="0">
                <a:solidFill>
                  <a:schemeClr val="accent6">
                    <a:lumMod val="75000"/>
                  </a:schemeClr>
                </a:solidFill>
              </a:rPr>
              <a:t>وفي هذا يختلف الضمان العام عن عن الضمان العيني كالرهن الرسمي مثلاً الذي يخول للدائن حق التتبع للعين في اي يد تكون وحق التقدم على سائر الدائنين</a:t>
            </a:r>
          </a:p>
          <a:p>
            <a:pPr algn="just" rtl="1">
              <a:lnSpc>
                <a:spcPct val="120000"/>
              </a:lnSpc>
              <a:buNone/>
            </a:pPr>
            <a:endParaRPr lang="ar-SA" sz="1400" dirty="0" smtClean="0">
              <a:solidFill>
                <a:srgbClr val="C00000"/>
              </a:solidFill>
            </a:endParaRPr>
          </a:p>
          <a:p>
            <a:pPr algn="just" rtl="1">
              <a:lnSpc>
                <a:spcPct val="120000"/>
              </a:lnSpc>
            </a:pPr>
            <a:r>
              <a:rPr lang="ar-SA" b="1" u="sng" dirty="0" smtClean="0">
                <a:solidFill>
                  <a:srgbClr val="C00000"/>
                </a:solidFill>
              </a:rPr>
              <a:t>4- الضمان العام لا يخول للدائن حق التدخل في اداره اموال المدين:</a:t>
            </a:r>
          </a:p>
          <a:p>
            <a:pPr algn="just" rtl="1">
              <a:lnSpc>
                <a:spcPct val="120000"/>
              </a:lnSpc>
            </a:pPr>
            <a:r>
              <a:rPr lang="ar-SA" dirty="0" smtClean="0"/>
              <a:t>في حال عدم اتخاذ التنفيذ الجبري فان المدين يظل محتفظ بحقوقه على أمواله من حيث الادارة والتصرف.</a:t>
            </a:r>
          </a:p>
          <a:p>
            <a:pPr algn="just" rtl="1">
              <a:lnSpc>
                <a:spcPct val="120000"/>
              </a:lnSpc>
            </a:pPr>
            <a:endParaRPr lang="ar-SA" dirty="0" smtClean="0">
              <a:solidFill>
                <a:srgbClr val="C00000"/>
              </a:solidFill>
            </a:endParaRPr>
          </a:p>
          <a:p>
            <a:pPr algn="just" rtl="1">
              <a:lnSpc>
                <a:spcPct val="120000"/>
              </a:lnSpc>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357166"/>
            <a:ext cx="8229600" cy="1066800"/>
          </a:xfrm>
        </p:spPr>
        <p:txBody>
          <a:bodyPr/>
          <a:lstStyle/>
          <a:p>
            <a:r>
              <a:rPr lang="ar-SA" b="1" dirty="0" smtClean="0">
                <a:solidFill>
                  <a:schemeClr val="accent2">
                    <a:lumMod val="75000"/>
                  </a:schemeClr>
                </a:solidFill>
              </a:rPr>
              <a:t>مخاطر الضمان العام ووسائل حمايته</a:t>
            </a:r>
            <a:endParaRPr lang="en-US" b="1" dirty="0">
              <a:solidFill>
                <a:schemeClr val="accent2">
                  <a:lumMod val="75000"/>
                </a:schemeClr>
              </a:solidFill>
            </a:endParaRPr>
          </a:p>
        </p:txBody>
      </p:sp>
      <p:sp>
        <p:nvSpPr>
          <p:cNvPr id="6" name="Content Placeholder 2"/>
          <p:cNvSpPr>
            <a:spLocks noGrp="1"/>
          </p:cNvSpPr>
          <p:nvPr>
            <p:ph idx="1"/>
          </p:nvPr>
        </p:nvSpPr>
        <p:spPr>
          <a:xfrm>
            <a:off x="0" y="785794"/>
            <a:ext cx="9286908" cy="6357982"/>
          </a:xfrm>
        </p:spPr>
        <p:txBody>
          <a:bodyPr>
            <a:normAutofit lnSpcReduction="10000"/>
          </a:bodyPr>
          <a:lstStyle/>
          <a:p>
            <a:pPr algn="just" rtl="1">
              <a:lnSpc>
                <a:spcPct val="120000"/>
              </a:lnSpc>
              <a:buNone/>
            </a:pPr>
            <a:endParaRPr lang="ar-SA" sz="1400" dirty="0" smtClean="0"/>
          </a:p>
          <a:p>
            <a:pPr algn="just" rtl="1">
              <a:lnSpc>
                <a:spcPct val="120000"/>
              </a:lnSpc>
            </a:pPr>
            <a:r>
              <a:rPr lang="ar-SA" sz="3100" b="1" u="sng" dirty="0" smtClean="0">
                <a:solidFill>
                  <a:srgbClr val="C00000"/>
                </a:solidFill>
              </a:rPr>
              <a:t>وسائل المحافظة على الضمان العام:</a:t>
            </a:r>
            <a:endParaRPr lang="ar-SA" sz="1500" b="1" u="sng" dirty="0" smtClean="0">
              <a:solidFill>
                <a:srgbClr val="C00000"/>
              </a:solidFill>
            </a:endParaRPr>
          </a:p>
          <a:p>
            <a:pPr algn="just" rtl="1">
              <a:lnSpc>
                <a:spcPct val="120000"/>
              </a:lnSpc>
            </a:pPr>
            <a:r>
              <a:rPr lang="ar-SA" u="sng" dirty="0" smtClean="0">
                <a:solidFill>
                  <a:srgbClr val="C00000"/>
                </a:solidFill>
              </a:rPr>
              <a:t>1- وسائل تحفظية او احتياطية: </a:t>
            </a:r>
            <a:r>
              <a:rPr lang="ar-SA" dirty="0" smtClean="0"/>
              <a:t>تكفل الحفاظ على اموال المدين وتقويتها </a:t>
            </a:r>
          </a:p>
          <a:p>
            <a:pPr algn="just" rtl="1">
              <a:lnSpc>
                <a:spcPct val="120000"/>
              </a:lnSpc>
            </a:pPr>
            <a:r>
              <a:rPr lang="ar-SA" b="1" dirty="0" smtClean="0"/>
              <a:t>الحجز التحفظي </a:t>
            </a:r>
            <a:r>
              <a:rPr lang="ar-SA" dirty="0" smtClean="0"/>
              <a:t>على منقولات المدين وحجز ما يكون له لدى الغير من الديون والاعيان المنقولة. </a:t>
            </a:r>
          </a:p>
          <a:p>
            <a:pPr algn="just" rtl="1">
              <a:lnSpc>
                <a:spcPct val="120000"/>
              </a:lnSpc>
            </a:pPr>
            <a:r>
              <a:rPr lang="ar-SA" b="1" dirty="0" smtClean="0"/>
              <a:t>التنفيذ الجبري على اموال المدين.</a:t>
            </a:r>
          </a:p>
          <a:p>
            <a:pPr algn="just" rtl="1">
              <a:lnSpc>
                <a:spcPct val="120000"/>
              </a:lnSpc>
            </a:pPr>
            <a:r>
              <a:rPr lang="ar-SA" b="1" dirty="0" smtClean="0"/>
              <a:t>شهر اعسار المدين والحجر على امواله </a:t>
            </a:r>
            <a:r>
              <a:rPr lang="ar-SA" dirty="0" smtClean="0"/>
              <a:t>بحكم قضائي طالما ان ديونه المستحقه اكثر من امواله وذلك بهدف منعه من الاضرار بالدائنين. </a:t>
            </a:r>
          </a:p>
          <a:p>
            <a:pPr algn="just" rtl="1">
              <a:lnSpc>
                <a:spcPct val="120000"/>
              </a:lnSpc>
            </a:pPr>
            <a:r>
              <a:rPr lang="ar-SA" dirty="0" smtClean="0"/>
              <a:t> </a:t>
            </a:r>
            <a:r>
              <a:rPr lang="ar-SA" b="1" dirty="0" smtClean="0"/>
              <a:t>حبس المدين</a:t>
            </a:r>
            <a:r>
              <a:rPr lang="ar-SA" dirty="0" smtClean="0"/>
              <a:t>.</a:t>
            </a:r>
          </a:p>
          <a:p>
            <a:pPr algn="just" rtl="1">
              <a:lnSpc>
                <a:spcPct val="120000"/>
              </a:lnSpc>
            </a:pPr>
            <a:r>
              <a:rPr lang="ar-SA" b="1" u="sng" dirty="0" smtClean="0">
                <a:solidFill>
                  <a:srgbClr val="C00000"/>
                </a:solidFill>
              </a:rPr>
              <a:t>2- وسائل حماية الضمان </a:t>
            </a:r>
            <a:r>
              <a:rPr lang="ar-SA" b="1" u="sng" dirty="0" err="1" smtClean="0">
                <a:solidFill>
                  <a:srgbClr val="C00000"/>
                </a:solidFill>
              </a:rPr>
              <a:t>العام :</a:t>
            </a:r>
            <a:endParaRPr lang="ar-SA" b="1" u="sng" dirty="0" smtClean="0">
              <a:solidFill>
                <a:srgbClr val="C00000"/>
              </a:solidFill>
            </a:endParaRPr>
          </a:p>
          <a:p>
            <a:pPr algn="just" rtl="1">
              <a:lnSpc>
                <a:spcPct val="120000"/>
              </a:lnSpc>
            </a:pPr>
            <a:r>
              <a:rPr lang="ar-SA" dirty="0" smtClean="0"/>
              <a:t>هي الدعاوى والطرق النظامية لحماية الدائن من اهمال </a:t>
            </a:r>
            <a:r>
              <a:rPr lang="ar-SA" dirty="0" err="1" smtClean="0"/>
              <a:t>مدينه :</a:t>
            </a:r>
            <a:endParaRPr lang="ar-SA" dirty="0" smtClean="0"/>
          </a:p>
          <a:p>
            <a:pPr algn="just" rtl="1">
              <a:lnSpc>
                <a:spcPct val="120000"/>
              </a:lnSpc>
            </a:pPr>
            <a:r>
              <a:rPr lang="ar-SA" dirty="0" smtClean="0">
                <a:solidFill>
                  <a:srgbClr val="C00000"/>
                </a:solidFill>
              </a:rPr>
              <a:t>الدعوى غير المباشرة، الدعوى </a:t>
            </a:r>
            <a:r>
              <a:rPr lang="ar-SA" dirty="0" err="1" smtClean="0">
                <a:solidFill>
                  <a:srgbClr val="C00000"/>
                </a:solidFill>
              </a:rPr>
              <a:t>البوليصية</a:t>
            </a:r>
            <a:r>
              <a:rPr lang="ar-SA" dirty="0" smtClean="0">
                <a:solidFill>
                  <a:srgbClr val="C00000"/>
                </a:solidFill>
              </a:rPr>
              <a:t>، دعوى الصورية، الحق في الحبس</a:t>
            </a:r>
          </a:p>
          <a:p>
            <a:pPr algn="just" rtl="1">
              <a:lnSpc>
                <a:spcPct val="120000"/>
              </a:lnSpc>
            </a:pPr>
            <a:endParaRPr lang="ar-SA" dirty="0" smtClean="0"/>
          </a:p>
          <a:p>
            <a:pPr algn="just" rtl="1">
              <a:lnSpc>
                <a:spcPct val="120000"/>
              </a:lnSpc>
            </a:pPr>
            <a:endParaRPr lang="ar-SA" sz="400" dirty="0" smtClean="0"/>
          </a:p>
          <a:p>
            <a:pPr algn="just" rtl="1">
              <a:lnSpc>
                <a:spcPct val="120000"/>
              </a:lnSpc>
            </a:pPr>
            <a:endParaRPr lang="ar-SA" dirty="0" smtClean="0">
              <a:solidFill>
                <a:srgbClr val="C00000"/>
              </a:solidFill>
            </a:endParaRPr>
          </a:p>
          <a:p>
            <a:pPr algn="just" rtl="1">
              <a:lnSpc>
                <a:spcPct val="120000"/>
              </a:lnSpc>
            </a:pPr>
            <a:endParaRPr lang="ar-SA" dirty="0" smtClean="0">
              <a:solidFill>
                <a:srgbClr val="C0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8075</TotalTime>
  <Words>11411</Words>
  <Application>Microsoft Office PowerPoint</Application>
  <PresentationFormat>Affichage à l'écran (4:3)</PresentationFormat>
  <Paragraphs>631</Paragraphs>
  <Slides>65</Slides>
  <Notes>2</Notes>
  <HiddenSlides>0</HiddenSlides>
  <MMClips>0</MMClips>
  <ScaleCrop>false</ScaleCrop>
  <HeadingPairs>
    <vt:vector size="4" baseType="variant">
      <vt:variant>
        <vt:lpstr>Thème</vt:lpstr>
      </vt:variant>
      <vt:variant>
        <vt:i4>1</vt:i4>
      </vt:variant>
      <vt:variant>
        <vt:lpstr>Titres des diapositives</vt:lpstr>
      </vt:variant>
      <vt:variant>
        <vt:i4>65</vt:i4>
      </vt:variant>
    </vt:vector>
  </HeadingPairs>
  <TitlesOfParts>
    <vt:vector size="66" baseType="lpstr">
      <vt:lpstr>Urban</vt:lpstr>
      <vt:lpstr>محاضرات أحكام الالتزام BL321  أستاذة المادة : دينا أبوزيد </vt:lpstr>
      <vt:lpstr>اسم الكتاب</vt:lpstr>
      <vt:lpstr>مقدمة</vt:lpstr>
      <vt:lpstr>مقدمة</vt:lpstr>
      <vt:lpstr>الفصل التمهيدي الضمان العام والالتزام الطبيعي</vt:lpstr>
      <vt:lpstr>الفرع الأول : الضمان العام على أموال المدين</vt:lpstr>
      <vt:lpstr>خصائص الضمان العام</vt:lpstr>
      <vt:lpstr>يتبع</vt:lpstr>
      <vt:lpstr>مخاطر الضمان العام ووسائل حمايته</vt:lpstr>
      <vt:lpstr>يتبع</vt:lpstr>
      <vt:lpstr>يتبع</vt:lpstr>
      <vt:lpstr>الفرع الثاني: الالتزام الطبيعي</vt:lpstr>
      <vt:lpstr>يتبع</vt:lpstr>
      <vt:lpstr>الفصل الأول آثار الالتزام</vt:lpstr>
      <vt:lpstr>الفرع الأول: التنفيذ العيني</vt:lpstr>
      <vt:lpstr>الفرع الأول: التنفيذ العيني</vt:lpstr>
      <vt:lpstr>المبحث الاول: التنفيذ العيني الاختياري</vt:lpstr>
      <vt:lpstr>يتبع</vt:lpstr>
      <vt:lpstr>يتبع</vt:lpstr>
      <vt:lpstr>يتبع</vt:lpstr>
      <vt:lpstr>Diapositive 21</vt:lpstr>
      <vt:lpstr>المطلب الثاني: الوفاء مع الحلول</vt:lpstr>
      <vt:lpstr>المطلب الثاني: الوفاء مع الحلول</vt:lpstr>
      <vt:lpstr>المبحث الثاني: التنفيذ العيني الجبري</vt:lpstr>
      <vt:lpstr>يتبع  </vt:lpstr>
      <vt:lpstr>يتبع</vt:lpstr>
      <vt:lpstr>المطلب الثالث: وسائل التنفيذ العيني الجبري </vt:lpstr>
      <vt:lpstr>يتبع  </vt:lpstr>
      <vt:lpstr>يتبع</vt:lpstr>
      <vt:lpstr>يتبع</vt:lpstr>
      <vt:lpstr>يتبع</vt:lpstr>
      <vt:lpstr>الفرع الثاني: التنفيذ بمقابل (بطريق التعويض)</vt:lpstr>
      <vt:lpstr>يتبع</vt:lpstr>
      <vt:lpstr>يتبع</vt:lpstr>
      <vt:lpstr>يتبع</vt:lpstr>
      <vt:lpstr>المبحث الثاني: كيفية تقدير التعويض:</vt:lpstr>
      <vt:lpstr>يتبع</vt:lpstr>
      <vt:lpstr>المطلب الثاني: التعويض القانوني (فوائد التاخير)</vt:lpstr>
      <vt:lpstr>المطلب الثالث: التعويض الاتفاقي(الشرط الجزائي)</vt:lpstr>
      <vt:lpstr>يتبع</vt:lpstr>
      <vt:lpstr>يتبع</vt:lpstr>
      <vt:lpstr>يتبع</vt:lpstr>
      <vt:lpstr>يتبع</vt:lpstr>
      <vt:lpstr>يتبع</vt:lpstr>
      <vt:lpstr>يتبع</vt:lpstr>
      <vt:lpstr>الفرع الثالث: الوسائل التي تكفل للدائن تنفيذ الالتزام</vt:lpstr>
      <vt:lpstr>المطلب الاول: شروط الدعوى غير المباشرة</vt:lpstr>
      <vt:lpstr>يتبع</vt:lpstr>
      <vt:lpstr>يتبع</vt:lpstr>
      <vt:lpstr>يتبع</vt:lpstr>
      <vt:lpstr>المطلب الثالث: الدعوى المباشرة</vt:lpstr>
      <vt:lpstr>المبحث الثاني: الدعوى البوليصية او دعوى عدم نفاذ التصرف</vt:lpstr>
      <vt:lpstr>يتبع</vt:lpstr>
      <vt:lpstr>المطلب الاول: شروط الدعوى البوليصية</vt:lpstr>
      <vt:lpstr>يتبع</vt:lpstr>
      <vt:lpstr>يتبع</vt:lpstr>
      <vt:lpstr>يتبع</vt:lpstr>
      <vt:lpstr>يتبع</vt:lpstr>
      <vt:lpstr>المطلب الثالث: الاثار القانونية للصورية</vt:lpstr>
      <vt:lpstr>المبحث الرابع: الحق في الحبس</vt:lpstr>
      <vt:lpstr>يتبع</vt:lpstr>
      <vt:lpstr>يتبع</vt:lpstr>
      <vt:lpstr>يتبع</vt:lpstr>
      <vt:lpstr>المطلب الثاني: آثار الحق في الحبس: </vt:lpstr>
      <vt:lpstr>Diapositive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أحكام الالتزام أستاذة المادة: دينا ابوزيد</dc:title>
  <dc:creator>Dina Abuzaid</dc:creator>
  <cp:lastModifiedBy>aaaa</cp:lastModifiedBy>
  <cp:revision>222</cp:revision>
  <dcterms:created xsi:type="dcterms:W3CDTF">2013-01-15T08:11:41Z</dcterms:created>
  <dcterms:modified xsi:type="dcterms:W3CDTF">2017-04-22T19:31:00Z</dcterms:modified>
</cp:coreProperties>
</file>