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7" r:id="rId5"/>
    <p:sldId id="272" r:id="rId6"/>
    <p:sldId id="285" r:id="rId7"/>
    <p:sldId id="277" r:id="rId8"/>
    <p:sldId id="278" r:id="rId9"/>
    <p:sldId id="286" r:id="rId10"/>
    <p:sldId id="280" r:id="rId11"/>
    <p:sldId id="281" r:id="rId12"/>
    <p:sldId id="290" r:id="rId13"/>
    <p:sldId id="282" r:id="rId14"/>
    <p:sldId id="288" r:id="rId15"/>
    <p:sldId id="289" r:id="rId16"/>
    <p:sldId id="284" r:id="rId17"/>
    <p:sldId id="287" r:id="rId18"/>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69082"/>
    <a:srgbClr val="132CA9"/>
    <a:srgbClr val="FF99CC"/>
    <a:srgbClr val="F0432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022" autoAdjust="0"/>
    <p:restoredTop sz="94280" autoAdjust="0"/>
  </p:normalViewPr>
  <p:slideViewPr>
    <p:cSldViewPr>
      <p:cViewPr varScale="1">
        <p:scale>
          <a:sx n="63" d="100"/>
          <a:sy n="63" d="100"/>
        </p:scale>
        <p:origin x="-52" y="-100"/>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77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DC3A9-B2F3-44A1-9DBD-3C02F1F4CDE3}"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fr-FR"/>
        </a:p>
      </dgm:t>
    </dgm:pt>
    <dgm:pt modelId="{6057E21A-79F0-4FF5-B7F1-C9AF1C9CE2C1}">
      <dgm:prSet/>
      <dgm:spPr>
        <a:solidFill>
          <a:srgbClr val="00B0F0"/>
        </a:solidFill>
      </dgm:spPr>
      <dgm:t>
        <a:bodyPr/>
        <a:lstStyle/>
        <a:p>
          <a:pPr algn="just" rtl="1"/>
          <a:r>
            <a:rPr lang="ar-DZ" b="1" dirty="0" smtClean="0"/>
            <a:t>الحقيقة الأولى : أن الغذاء ضروري لحياة الإنسان </a:t>
          </a:r>
          <a:endParaRPr lang="fr-FR" dirty="0"/>
        </a:p>
      </dgm:t>
    </dgm:pt>
    <dgm:pt modelId="{B3B04B19-E359-47D4-B97F-11ACE0BCE811}" type="parTrans" cxnId="{EEFC5213-273D-4201-A75A-CBAB3E143269}">
      <dgm:prSet/>
      <dgm:spPr/>
      <dgm:t>
        <a:bodyPr/>
        <a:lstStyle/>
        <a:p>
          <a:endParaRPr lang="fr-FR"/>
        </a:p>
      </dgm:t>
    </dgm:pt>
    <dgm:pt modelId="{31B62230-03D4-4747-BA31-0A9E38779F4B}" type="sibTrans" cxnId="{EEFC5213-273D-4201-A75A-CBAB3E143269}">
      <dgm:prSet/>
      <dgm:spPr/>
      <dgm:t>
        <a:bodyPr/>
        <a:lstStyle/>
        <a:p>
          <a:endParaRPr lang="fr-FR"/>
        </a:p>
      </dgm:t>
    </dgm:pt>
    <dgm:pt modelId="{8AA5FC45-2027-41A6-AE8E-1C8F85135E3D}">
      <dgm:prSet/>
      <dgm:spPr>
        <a:solidFill>
          <a:srgbClr val="7030A0"/>
        </a:solidFill>
      </dgm:spPr>
      <dgm:t>
        <a:bodyPr/>
        <a:lstStyle/>
        <a:p>
          <a:pPr algn="just" rtl="1"/>
          <a:r>
            <a:rPr lang="ar-DZ" b="1" dirty="0" smtClean="0"/>
            <a:t>الحقيقة الثانية : أن الشهوة الجنسية بين النوعين ضرورة أيضا وأنها ستبقى على ما هي عليه </a:t>
          </a:r>
          <a:endParaRPr lang="fr-FR" dirty="0"/>
        </a:p>
      </dgm:t>
    </dgm:pt>
    <dgm:pt modelId="{DF1F5F24-6F64-4B3E-BD9D-14EA25063B23}" type="parTrans" cxnId="{1BEB35E6-F152-4079-9BD4-80DBD614538F}">
      <dgm:prSet/>
      <dgm:spPr/>
      <dgm:t>
        <a:bodyPr/>
        <a:lstStyle/>
        <a:p>
          <a:endParaRPr lang="fr-FR"/>
        </a:p>
      </dgm:t>
    </dgm:pt>
    <dgm:pt modelId="{DB333C31-9338-4BF9-B173-0D0B3E4C5CF4}" type="sibTrans" cxnId="{1BEB35E6-F152-4079-9BD4-80DBD614538F}">
      <dgm:prSet/>
      <dgm:spPr/>
      <dgm:t>
        <a:bodyPr/>
        <a:lstStyle/>
        <a:p>
          <a:endParaRPr lang="fr-FR"/>
        </a:p>
      </dgm:t>
    </dgm:pt>
    <dgm:pt modelId="{67C276FD-F48A-4A62-9C89-04EC809CD1F0}" type="pres">
      <dgm:prSet presAssocID="{2D8DC3A9-B2F3-44A1-9DBD-3C02F1F4CDE3}" presName="diagram" presStyleCnt="0">
        <dgm:presLayoutVars>
          <dgm:dir/>
          <dgm:resizeHandles val="exact"/>
        </dgm:presLayoutVars>
      </dgm:prSet>
      <dgm:spPr/>
      <dgm:t>
        <a:bodyPr/>
        <a:lstStyle/>
        <a:p>
          <a:endParaRPr lang="fr-FR"/>
        </a:p>
      </dgm:t>
    </dgm:pt>
    <dgm:pt modelId="{780A95A6-E688-4849-A804-7E613BC21DF3}" type="pres">
      <dgm:prSet presAssocID="{6057E21A-79F0-4FF5-B7F1-C9AF1C9CE2C1}" presName="arrow" presStyleLbl="node1" presStyleIdx="0" presStyleCnt="2" custScaleY="78771" custRadScaleRad="120984" custRadScaleInc="-1104">
        <dgm:presLayoutVars>
          <dgm:bulletEnabled val="1"/>
        </dgm:presLayoutVars>
      </dgm:prSet>
      <dgm:spPr/>
      <dgm:t>
        <a:bodyPr/>
        <a:lstStyle/>
        <a:p>
          <a:endParaRPr lang="fr-FR"/>
        </a:p>
      </dgm:t>
    </dgm:pt>
    <dgm:pt modelId="{D53D7C96-1D3E-44AA-ADD4-6BEFC48B19A1}" type="pres">
      <dgm:prSet presAssocID="{8AA5FC45-2027-41A6-AE8E-1C8F85135E3D}" presName="arrow" presStyleLbl="node1" presStyleIdx="1" presStyleCnt="2" custScaleY="81952" custRadScaleRad="116853" custRadScaleInc="-1142">
        <dgm:presLayoutVars>
          <dgm:bulletEnabled val="1"/>
        </dgm:presLayoutVars>
      </dgm:prSet>
      <dgm:spPr/>
      <dgm:t>
        <a:bodyPr/>
        <a:lstStyle/>
        <a:p>
          <a:endParaRPr lang="fr-FR"/>
        </a:p>
      </dgm:t>
    </dgm:pt>
  </dgm:ptLst>
  <dgm:cxnLst>
    <dgm:cxn modelId="{5601BA2B-8CD4-4A41-9837-3F706B906AF4}" type="presOf" srcId="{6057E21A-79F0-4FF5-B7F1-C9AF1C9CE2C1}" destId="{780A95A6-E688-4849-A804-7E613BC21DF3}" srcOrd="0" destOrd="0" presId="urn:microsoft.com/office/officeart/2005/8/layout/arrow5"/>
    <dgm:cxn modelId="{1BEB35E6-F152-4079-9BD4-80DBD614538F}" srcId="{2D8DC3A9-B2F3-44A1-9DBD-3C02F1F4CDE3}" destId="{8AA5FC45-2027-41A6-AE8E-1C8F85135E3D}" srcOrd="1" destOrd="0" parTransId="{DF1F5F24-6F64-4B3E-BD9D-14EA25063B23}" sibTransId="{DB333C31-9338-4BF9-B173-0D0B3E4C5CF4}"/>
    <dgm:cxn modelId="{87936AB8-C835-4E2E-BBD5-EDF42DD71CDF}" type="presOf" srcId="{8AA5FC45-2027-41A6-AE8E-1C8F85135E3D}" destId="{D53D7C96-1D3E-44AA-ADD4-6BEFC48B19A1}" srcOrd="0" destOrd="0" presId="urn:microsoft.com/office/officeart/2005/8/layout/arrow5"/>
    <dgm:cxn modelId="{8C4516A9-1D72-4F09-A8F1-B06539BA20A5}" type="presOf" srcId="{2D8DC3A9-B2F3-44A1-9DBD-3C02F1F4CDE3}" destId="{67C276FD-F48A-4A62-9C89-04EC809CD1F0}" srcOrd="0" destOrd="0" presId="urn:microsoft.com/office/officeart/2005/8/layout/arrow5"/>
    <dgm:cxn modelId="{EEFC5213-273D-4201-A75A-CBAB3E143269}" srcId="{2D8DC3A9-B2F3-44A1-9DBD-3C02F1F4CDE3}" destId="{6057E21A-79F0-4FF5-B7F1-C9AF1C9CE2C1}" srcOrd="0" destOrd="0" parTransId="{B3B04B19-E359-47D4-B97F-11ACE0BCE811}" sibTransId="{31B62230-03D4-4747-BA31-0A9E38779F4B}"/>
    <dgm:cxn modelId="{8CC12BD0-FB01-416A-8578-C1A681D4B97B}" type="presParOf" srcId="{67C276FD-F48A-4A62-9C89-04EC809CD1F0}" destId="{780A95A6-E688-4849-A804-7E613BC21DF3}" srcOrd="0" destOrd="0" presId="urn:microsoft.com/office/officeart/2005/8/layout/arrow5"/>
    <dgm:cxn modelId="{05EB99E1-0315-40FA-9FA5-04E014A82F61}" type="presParOf" srcId="{67C276FD-F48A-4A62-9C89-04EC809CD1F0}" destId="{D53D7C96-1D3E-44AA-ADD4-6BEFC48B19A1}" srcOrd="1" destOrd="0" presId="urn:microsoft.com/office/officeart/2005/8/layout/arrow5"/>
  </dgm:cxnLst>
  <dgm:bg/>
  <dgm:whole/>
</dgm:dataModel>
</file>

<file path=ppt/diagrams/data2.xml><?xml version="1.0" encoding="utf-8"?>
<dgm:dataModel xmlns:dgm="http://schemas.openxmlformats.org/drawingml/2006/diagram" xmlns:a="http://schemas.openxmlformats.org/drawingml/2006/main">
  <dgm:ptLst>
    <dgm:pt modelId="{D114AAB2-99C4-4CC8-B0B2-20D7409A48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A4DC7171-EA4F-4C0D-B5A0-DB3F65ACB00A}">
      <dgm:prSet phldrT="[Texte]"/>
      <dgm:spPr>
        <a:solidFill>
          <a:srgbClr val="92D050"/>
        </a:solidFill>
      </dgm:spPr>
      <dgm:t>
        <a:bodyPr/>
        <a:lstStyle/>
        <a:p>
          <a:r>
            <a:rPr lang="ar-DZ" dirty="0" smtClean="0"/>
            <a:t>نقد1</a:t>
          </a:r>
          <a:endParaRPr lang="fr-FR" dirty="0"/>
        </a:p>
      </dgm:t>
    </dgm:pt>
    <dgm:pt modelId="{CBD8149F-5BFE-4DD1-A6AE-144FC6716EE6}" type="parTrans" cxnId="{794D0F68-45E3-4853-8F5A-AB07DD0BFD0B}">
      <dgm:prSet/>
      <dgm:spPr/>
      <dgm:t>
        <a:bodyPr/>
        <a:lstStyle/>
        <a:p>
          <a:endParaRPr lang="fr-FR"/>
        </a:p>
      </dgm:t>
    </dgm:pt>
    <dgm:pt modelId="{45B76F32-C34B-4B2F-94F1-2FF569E9F9DE}" type="sibTrans" cxnId="{794D0F68-45E3-4853-8F5A-AB07DD0BFD0B}">
      <dgm:prSet/>
      <dgm:spPr/>
      <dgm:t>
        <a:bodyPr/>
        <a:lstStyle/>
        <a:p>
          <a:endParaRPr lang="fr-FR"/>
        </a:p>
      </dgm:t>
    </dgm:pt>
    <dgm:pt modelId="{27CDE04D-18B6-4F77-ABB0-EDFF53AF6560}">
      <dgm:prSet phldrT="[Texte]" custT="1"/>
      <dgm:spPr>
        <a:solidFill>
          <a:srgbClr val="F69082">
            <a:alpha val="90000"/>
          </a:srgbClr>
        </a:solidFill>
      </dgm:spPr>
      <dgm:t>
        <a:bodyPr/>
        <a:lstStyle/>
        <a:p>
          <a:pPr algn="just" rtl="1"/>
          <a:r>
            <a:rPr lang="ar-DZ" sz="2400" b="0" dirty="0" smtClean="0">
              <a:solidFill>
                <a:schemeClr val="tx2"/>
              </a:solidFill>
            </a:rPr>
            <a:t>إن افتراض </a:t>
          </a:r>
          <a:r>
            <a:rPr lang="ar-DZ" sz="2400" b="0" dirty="0" err="1" smtClean="0">
              <a:solidFill>
                <a:schemeClr val="tx2"/>
              </a:solidFill>
            </a:rPr>
            <a:t>مالتوس</a:t>
          </a:r>
          <a:r>
            <a:rPr lang="ar-DZ" sz="2400" b="0" dirty="0" smtClean="0">
              <a:solidFill>
                <a:schemeClr val="tx2"/>
              </a:solidFill>
            </a:rPr>
            <a:t> بأن السكان يتزايدون وفق متتالية هندسية هو افتراض صحيح نظريا ( أي من جهة النظر الرياضية ) إلا أن ذلك مستحيل التحقيق من الواقع حيث لا يمكن التصور بأن السكان سيتضاعفون هندسيا إلي مالا نهاية وكذلك زيادة الغذاء حسب متتالية حسابية لا يصدق في كل زمان ومكان</a:t>
          </a:r>
          <a:endParaRPr lang="fr-FR" sz="2400" b="0" dirty="0"/>
        </a:p>
      </dgm:t>
    </dgm:pt>
    <dgm:pt modelId="{2ACB5026-2291-4023-8497-17A3CC3FB6A5}" type="parTrans" cxnId="{FB4A596C-99F9-4B5D-A499-E1DA074CC335}">
      <dgm:prSet/>
      <dgm:spPr/>
      <dgm:t>
        <a:bodyPr/>
        <a:lstStyle/>
        <a:p>
          <a:endParaRPr lang="fr-FR"/>
        </a:p>
      </dgm:t>
    </dgm:pt>
    <dgm:pt modelId="{84670355-68C2-4237-9952-08976E5578BB}" type="sibTrans" cxnId="{FB4A596C-99F9-4B5D-A499-E1DA074CC335}">
      <dgm:prSet/>
      <dgm:spPr/>
      <dgm:t>
        <a:bodyPr/>
        <a:lstStyle/>
        <a:p>
          <a:endParaRPr lang="fr-FR"/>
        </a:p>
      </dgm:t>
    </dgm:pt>
    <dgm:pt modelId="{A0D18E22-AD01-43E4-B741-B4198BC48215}">
      <dgm:prSet phldrT="[Texte]"/>
      <dgm:spPr>
        <a:solidFill>
          <a:srgbClr val="FF99CC"/>
        </a:solidFill>
      </dgm:spPr>
      <dgm:t>
        <a:bodyPr/>
        <a:lstStyle/>
        <a:p>
          <a:r>
            <a:rPr lang="ar-DZ" dirty="0" smtClean="0"/>
            <a:t>نقد2</a:t>
          </a:r>
          <a:endParaRPr lang="fr-FR" dirty="0"/>
        </a:p>
      </dgm:t>
    </dgm:pt>
    <dgm:pt modelId="{DFCE0FCC-A3F7-432A-AFA5-6EDAC60CF450}" type="parTrans" cxnId="{02B10BC9-3B33-4E2D-BA5B-2323BEB57512}">
      <dgm:prSet/>
      <dgm:spPr/>
      <dgm:t>
        <a:bodyPr/>
        <a:lstStyle/>
        <a:p>
          <a:endParaRPr lang="fr-FR"/>
        </a:p>
      </dgm:t>
    </dgm:pt>
    <dgm:pt modelId="{ADA15237-7EC1-4A82-AF9A-1FCE9D1A404A}" type="sibTrans" cxnId="{02B10BC9-3B33-4E2D-BA5B-2323BEB57512}">
      <dgm:prSet/>
      <dgm:spPr/>
      <dgm:t>
        <a:bodyPr/>
        <a:lstStyle/>
        <a:p>
          <a:endParaRPr lang="fr-FR"/>
        </a:p>
      </dgm:t>
    </dgm:pt>
    <dgm:pt modelId="{760E97BC-ACF7-479A-803E-9C545A003AE5}">
      <dgm:prSet phldrT="[Texte]"/>
      <dgm:spPr>
        <a:solidFill>
          <a:srgbClr val="F69082">
            <a:alpha val="90000"/>
          </a:srgbClr>
        </a:solidFill>
      </dgm:spPr>
      <dgm:t>
        <a:bodyPr/>
        <a:lstStyle/>
        <a:p>
          <a:pPr algn="just" rtl="1"/>
          <a:r>
            <a:rPr lang="ar-DZ" dirty="0" smtClean="0">
              <a:solidFill>
                <a:schemeClr val="tx2"/>
              </a:solidFill>
            </a:rPr>
            <a:t>لم يضع في حسابه التطور العلمي ودوره في ابتكار وسائل منع الحمل لتقليل النمو السكاني </a:t>
          </a:r>
          <a:endParaRPr lang="fr-FR" dirty="0"/>
        </a:p>
      </dgm:t>
    </dgm:pt>
    <dgm:pt modelId="{487574EC-6C23-4211-B2C9-28314F0C968A}" type="parTrans" cxnId="{C3E74FE2-D8EF-45BD-99BD-CCAD00FF2130}">
      <dgm:prSet/>
      <dgm:spPr/>
      <dgm:t>
        <a:bodyPr/>
        <a:lstStyle/>
        <a:p>
          <a:endParaRPr lang="fr-FR"/>
        </a:p>
      </dgm:t>
    </dgm:pt>
    <dgm:pt modelId="{1498CA14-E8B3-4F57-AC5B-5F3B87E539B7}" type="sibTrans" cxnId="{C3E74FE2-D8EF-45BD-99BD-CCAD00FF2130}">
      <dgm:prSet/>
      <dgm:spPr/>
      <dgm:t>
        <a:bodyPr/>
        <a:lstStyle/>
        <a:p>
          <a:endParaRPr lang="fr-FR"/>
        </a:p>
      </dgm:t>
    </dgm:pt>
    <dgm:pt modelId="{9B3A433E-5A61-47B6-B73F-A2A8F69CA53A}">
      <dgm:prSet phldrT="[Texte]"/>
      <dgm:spPr>
        <a:solidFill>
          <a:srgbClr val="132CA9"/>
        </a:solidFill>
      </dgm:spPr>
      <dgm:t>
        <a:bodyPr/>
        <a:lstStyle/>
        <a:p>
          <a:r>
            <a:rPr lang="ar-DZ" dirty="0" smtClean="0"/>
            <a:t>نقد3</a:t>
          </a:r>
          <a:endParaRPr lang="fr-FR" dirty="0"/>
        </a:p>
      </dgm:t>
    </dgm:pt>
    <dgm:pt modelId="{4479C500-317D-4B9C-A47B-BEB3809E9DA5}" type="parTrans" cxnId="{0BDD248F-E45C-4731-9F5B-AEC47815637A}">
      <dgm:prSet/>
      <dgm:spPr/>
      <dgm:t>
        <a:bodyPr/>
        <a:lstStyle/>
        <a:p>
          <a:endParaRPr lang="fr-FR"/>
        </a:p>
      </dgm:t>
    </dgm:pt>
    <dgm:pt modelId="{3A9D3088-A96E-40D4-B59F-FADE2069E693}" type="sibTrans" cxnId="{0BDD248F-E45C-4731-9F5B-AEC47815637A}">
      <dgm:prSet/>
      <dgm:spPr/>
      <dgm:t>
        <a:bodyPr/>
        <a:lstStyle/>
        <a:p>
          <a:endParaRPr lang="fr-FR"/>
        </a:p>
      </dgm:t>
    </dgm:pt>
    <dgm:pt modelId="{7158F4AB-2C32-4E96-BC44-FACC389A4683}">
      <dgm:prSet phldrT="[Texte]"/>
      <dgm:spPr>
        <a:solidFill>
          <a:srgbClr val="F69082">
            <a:alpha val="90000"/>
          </a:srgbClr>
        </a:solidFill>
      </dgm:spPr>
      <dgm:t>
        <a:bodyPr/>
        <a:lstStyle/>
        <a:p>
          <a:pPr algn="just" rtl="1"/>
          <a:r>
            <a:rPr lang="ar-DZ" dirty="0" smtClean="0">
              <a:solidFill>
                <a:schemeClr val="tx2"/>
              </a:solidFill>
            </a:rPr>
            <a:t>تناول </a:t>
          </a:r>
          <a:r>
            <a:rPr lang="ar-DZ" dirty="0" err="1" smtClean="0">
              <a:solidFill>
                <a:schemeClr val="tx2"/>
              </a:solidFill>
            </a:rPr>
            <a:t>مالتوس</a:t>
          </a:r>
          <a:r>
            <a:rPr lang="ar-DZ" dirty="0" smtClean="0">
              <a:solidFill>
                <a:schemeClr val="tx2"/>
              </a:solidFill>
            </a:rPr>
            <a:t> في حديثه عن السكان ووسائل المعيشة الموارد الغذائية فقط دون اعتبار لبقية نواحي المعيشية الأخرى التي تتحدد مستوى معيشة السكان مثل ( توفر الموارد الطبيعية – استخدام الأساليب التكنولوجية والتنظيم الاجتماعي) </a:t>
          </a:r>
          <a:endParaRPr lang="fr-FR" dirty="0"/>
        </a:p>
      </dgm:t>
    </dgm:pt>
    <dgm:pt modelId="{E4A15C24-3717-44D8-B5FC-9B7689AA9835}" type="parTrans" cxnId="{EC184199-95AD-4F37-9C4F-584D93645037}">
      <dgm:prSet/>
      <dgm:spPr/>
      <dgm:t>
        <a:bodyPr/>
        <a:lstStyle/>
        <a:p>
          <a:endParaRPr lang="fr-FR"/>
        </a:p>
      </dgm:t>
    </dgm:pt>
    <dgm:pt modelId="{0323E7D3-30EE-429E-8E84-4FA4CFAAFBE9}" type="sibTrans" cxnId="{EC184199-95AD-4F37-9C4F-584D93645037}">
      <dgm:prSet/>
      <dgm:spPr/>
      <dgm:t>
        <a:bodyPr/>
        <a:lstStyle/>
        <a:p>
          <a:endParaRPr lang="fr-FR"/>
        </a:p>
      </dgm:t>
    </dgm:pt>
    <dgm:pt modelId="{6F2F021C-4A86-4233-9488-B23BDE6382BE}" type="pres">
      <dgm:prSet presAssocID="{D114AAB2-99C4-4CC8-B0B2-20D7409A4826}" presName="Name0" presStyleCnt="0">
        <dgm:presLayoutVars>
          <dgm:dir/>
          <dgm:animLvl val="lvl"/>
          <dgm:resizeHandles val="exact"/>
        </dgm:presLayoutVars>
      </dgm:prSet>
      <dgm:spPr/>
      <dgm:t>
        <a:bodyPr/>
        <a:lstStyle/>
        <a:p>
          <a:endParaRPr lang="fr-FR"/>
        </a:p>
      </dgm:t>
    </dgm:pt>
    <dgm:pt modelId="{1E9DF246-BECA-47EA-840F-53FB90B80EF4}" type="pres">
      <dgm:prSet presAssocID="{A4DC7171-EA4F-4C0D-B5A0-DB3F65ACB00A}" presName="linNode" presStyleCnt="0"/>
      <dgm:spPr/>
    </dgm:pt>
    <dgm:pt modelId="{677315F3-F60D-4749-A55A-114E722B56EB}" type="pres">
      <dgm:prSet presAssocID="{A4DC7171-EA4F-4C0D-B5A0-DB3F65ACB00A}" presName="parentText" presStyleLbl="node1" presStyleIdx="0" presStyleCnt="3" custScaleX="53769" custLinFactX="100000" custLinFactNeighborX="161882" custLinFactNeighborY="4779">
        <dgm:presLayoutVars>
          <dgm:chMax val="1"/>
          <dgm:bulletEnabled val="1"/>
        </dgm:presLayoutVars>
      </dgm:prSet>
      <dgm:spPr/>
      <dgm:t>
        <a:bodyPr/>
        <a:lstStyle/>
        <a:p>
          <a:endParaRPr lang="fr-FR"/>
        </a:p>
      </dgm:t>
    </dgm:pt>
    <dgm:pt modelId="{B2E3ACF9-8C1A-4C22-A42E-D24BCAD78D8E}" type="pres">
      <dgm:prSet presAssocID="{A4DC7171-EA4F-4C0D-B5A0-DB3F65ACB00A}" presName="descendantText" presStyleLbl="alignAccFollowNode1" presStyleIdx="0" presStyleCnt="3" custScaleX="218161" custScaleY="125226" custLinFactNeighborX="-53769" custLinFactNeighborY="5801">
        <dgm:presLayoutVars>
          <dgm:bulletEnabled val="1"/>
        </dgm:presLayoutVars>
      </dgm:prSet>
      <dgm:spPr/>
      <dgm:t>
        <a:bodyPr/>
        <a:lstStyle/>
        <a:p>
          <a:endParaRPr lang="fr-FR"/>
        </a:p>
      </dgm:t>
    </dgm:pt>
    <dgm:pt modelId="{874399F2-F558-49AE-854A-2CCCAF620BDA}" type="pres">
      <dgm:prSet presAssocID="{45B76F32-C34B-4B2F-94F1-2FF569E9F9DE}" presName="sp" presStyleCnt="0"/>
      <dgm:spPr/>
    </dgm:pt>
    <dgm:pt modelId="{94DE8C5F-94BA-4165-842F-5020BAC8B03D}" type="pres">
      <dgm:prSet presAssocID="{A0D18E22-AD01-43E4-B741-B4198BC48215}" presName="linNode" presStyleCnt="0"/>
      <dgm:spPr/>
    </dgm:pt>
    <dgm:pt modelId="{CC1BE22B-E016-4246-9A26-F8E52F2DC662}" type="pres">
      <dgm:prSet presAssocID="{A0D18E22-AD01-43E4-B741-B4198BC48215}" presName="parentText" presStyleLbl="node1" presStyleIdx="1" presStyleCnt="3" custScaleX="30303" custScaleY="82374" custLinFactX="68010" custLinFactNeighborX="100000" custLinFactNeighborY="3324">
        <dgm:presLayoutVars>
          <dgm:chMax val="1"/>
          <dgm:bulletEnabled val="1"/>
        </dgm:presLayoutVars>
      </dgm:prSet>
      <dgm:spPr/>
      <dgm:t>
        <a:bodyPr/>
        <a:lstStyle/>
        <a:p>
          <a:endParaRPr lang="fr-FR"/>
        </a:p>
      </dgm:t>
    </dgm:pt>
    <dgm:pt modelId="{FCDECFB3-FAB3-4FCA-A7B0-D7AFFFC9DB12}" type="pres">
      <dgm:prSet presAssocID="{A0D18E22-AD01-43E4-B741-B4198BC48215}" presName="descendantText" presStyleLbl="alignAccFollowNode1" presStyleIdx="1" presStyleCnt="3" custScaleX="133331" custScaleY="64041" custLinFactNeighborX="-24397" custLinFactNeighborY="16881">
        <dgm:presLayoutVars>
          <dgm:bulletEnabled val="1"/>
        </dgm:presLayoutVars>
      </dgm:prSet>
      <dgm:spPr/>
      <dgm:t>
        <a:bodyPr/>
        <a:lstStyle/>
        <a:p>
          <a:endParaRPr lang="fr-FR"/>
        </a:p>
      </dgm:t>
    </dgm:pt>
    <dgm:pt modelId="{9A0A2AE3-7C1E-4709-A2FF-66ABE38AF8CA}" type="pres">
      <dgm:prSet presAssocID="{ADA15237-7EC1-4A82-AF9A-1FCE9D1A404A}" presName="sp" presStyleCnt="0"/>
      <dgm:spPr/>
    </dgm:pt>
    <dgm:pt modelId="{85BCDE2B-C602-4BF7-A60A-F62FEEC9FB6C}" type="pres">
      <dgm:prSet presAssocID="{9B3A433E-5A61-47B6-B73F-A2A8F69CA53A}" presName="linNode" presStyleCnt="0"/>
      <dgm:spPr/>
    </dgm:pt>
    <dgm:pt modelId="{C7DDC868-30C9-4E6F-9CBD-CD345E12F233}" type="pres">
      <dgm:prSet presAssocID="{9B3A433E-5A61-47B6-B73F-A2A8F69CA53A}" presName="parentText" presStyleLbl="node1" presStyleIdx="2" presStyleCnt="3" custScaleX="28751" custScaleY="79539" custLinFactX="72753" custLinFactNeighborX="100000" custLinFactNeighborY="7341">
        <dgm:presLayoutVars>
          <dgm:chMax val="1"/>
          <dgm:bulletEnabled val="1"/>
        </dgm:presLayoutVars>
      </dgm:prSet>
      <dgm:spPr/>
      <dgm:t>
        <a:bodyPr/>
        <a:lstStyle/>
        <a:p>
          <a:endParaRPr lang="fr-FR"/>
        </a:p>
      </dgm:t>
    </dgm:pt>
    <dgm:pt modelId="{B7B5DB91-46D6-439F-8B45-B99A4E15010D}" type="pres">
      <dgm:prSet presAssocID="{9B3A433E-5A61-47B6-B73F-A2A8F69CA53A}" presName="descendantText" presStyleLbl="alignAccFollowNode1" presStyleIdx="2" presStyleCnt="3" custScaleX="138788" custLinFactX="-931" custLinFactNeighborX="-100000" custLinFactNeighborY="11612">
        <dgm:presLayoutVars>
          <dgm:bulletEnabled val="1"/>
        </dgm:presLayoutVars>
      </dgm:prSet>
      <dgm:spPr/>
      <dgm:t>
        <a:bodyPr/>
        <a:lstStyle/>
        <a:p>
          <a:endParaRPr lang="fr-FR"/>
        </a:p>
      </dgm:t>
    </dgm:pt>
  </dgm:ptLst>
  <dgm:cxnLst>
    <dgm:cxn modelId="{22CC157E-08B5-4CE0-B5D1-9D80D28BA7AF}" type="presOf" srcId="{D114AAB2-99C4-4CC8-B0B2-20D7409A4826}" destId="{6F2F021C-4A86-4233-9488-B23BDE6382BE}" srcOrd="0" destOrd="0" presId="urn:microsoft.com/office/officeart/2005/8/layout/vList5"/>
    <dgm:cxn modelId="{02B10BC9-3B33-4E2D-BA5B-2323BEB57512}" srcId="{D114AAB2-99C4-4CC8-B0B2-20D7409A4826}" destId="{A0D18E22-AD01-43E4-B741-B4198BC48215}" srcOrd="1" destOrd="0" parTransId="{DFCE0FCC-A3F7-432A-AFA5-6EDAC60CF450}" sibTransId="{ADA15237-7EC1-4A82-AF9A-1FCE9D1A404A}"/>
    <dgm:cxn modelId="{3E56F6A9-EE95-4F76-8B15-4170263AC38B}" type="presOf" srcId="{7158F4AB-2C32-4E96-BC44-FACC389A4683}" destId="{B7B5DB91-46D6-439F-8B45-B99A4E15010D}" srcOrd="0" destOrd="0" presId="urn:microsoft.com/office/officeart/2005/8/layout/vList5"/>
    <dgm:cxn modelId="{EC184199-95AD-4F37-9C4F-584D93645037}" srcId="{9B3A433E-5A61-47B6-B73F-A2A8F69CA53A}" destId="{7158F4AB-2C32-4E96-BC44-FACC389A4683}" srcOrd="0" destOrd="0" parTransId="{E4A15C24-3717-44D8-B5FC-9B7689AA9835}" sibTransId="{0323E7D3-30EE-429E-8E84-4FA4CFAAFBE9}"/>
    <dgm:cxn modelId="{794D0F68-45E3-4853-8F5A-AB07DD0BFD0B}" srcId="{D114AAB2-99C4-4CC8-B0B2-20D7409A4826}" destId="{A4DC7171-EA4F-4C0D-B5A0-DB3F65ACB00A}" srcOrd="0" destOrd="0" parTransId="{CBD8149F-5BFE-4DD1-A6AE-144FC6716EE6}" sibTransId="{45B76F32-C34B-4B2F-94F1-2FF569E9F9DE}"/>
    <dgm:cxn modelId="{C3E74FE2-D8EF-45BD-99BD-CCAD00FF2130}" srcId="{A0D18E22-AD01-43E4-B741-B4198BC48215}" destId="{760E97BC-ACF7-479A-803E-9C545A003AE5}" srcOrd="0" destOrd="0" parTransId="{487574EC-6C23-4211-B2C9-28314F0C968A}" sibTransId="{1498CA14-E8B3-4F57-AC5B-5F3B87E539B7}"/>
    <dgm:cxn modelId="{792BE4E9-D906-4491-AB9B-4A8D642DB5FF}" type="presOf" srcId="{A4DC7171-EA4F-4C0D-B5A0-DB3F65ACB00A}" destId="{677315F3-F60D-4749-A55A-114E722B56EB}" srcOrd="0" destOrd="0" presId="urn:microsoft.com/office/officeart/2005/8/layout/vList5"/>
    <dgm:cxn modelId="{0BDD248F-E45C-4731-9F5B-AEC47815637A}" srcId="{D114AAB2-99C4-4CC8-B0B2-20D7409A4826}" destId="{9B3A433E-5A61-47B6-B73F-A2A8F69CA53A}" srcOrd="2" destOrd="0" parTransId="{4479C500-317D-4B9C-A47B-BEB3809E9DA5}" sibTransId="{3A9D3088-A96E-40D4-B59F-FADE2069E693}"/>
    <dgm:cxn modelId="{FA7631AF-1E74-4984-863C-D3F5ABADAE5C}" type="presOf" srcId="{9B3A433E-5A61-47B6-B73F-A2A8F69CA53A}" destId="{C7DDC868-30C9-4E6F-9CBD-CD345E12F233}" srcOrd="0" destOrd="0" presId="urn:microsoft.com/office/officeart/2005/8/layout/vList5"/>
    <dgm:cxn modelId="{FB4A596C-99F9-4B5D-A499-E1DA074CC335}" srcId="{A4DC7171-EA4F-4C0D-B5A0-DB3F65ACB00A}" destId="{27CDE04D-18B6-4F77-ABB0-EDFF53AF6560}" srcOrd="0" destOrd="0" parTransId="{2ACB5026-2291-4023-8497-17A3CC3FB6A5}" sibTransId="{84670355-68C2-4237-9952-08976E5578BB}"/>
    <dgm:cxn modelId="{3340ACC6-CE31-489E-966A-CA067DD2E314}" type="presOf" srcId="{760E97BC-ACF7-479A-803E-9C545A003AE5}" destId="{FCDECFB3-FAB3-4FCA-A7B0-D7AFFFC9DB12}" srcOrd="0" destOrd="0" presId="urn:microsoft.com/office/officeart/2005/8/layout/vList5"/>
    <dgm:cxn modelId="{9E6665ED-BBCA-4D02-B123-A27D68735032}" type="presOf" srcId="{A0D18E22-AD01-43E4-B741-B4198BC48215}" destId="{CC1BE22B-E016-4246-9A26-F8E52F2DC662}" srcOrd="0" destOrd="0" presId="urn:microsoft.com/office/officeart/2005/8/layout/vList5"/>
    <dgm:cxn modelId="{7351A08E-A00B-452A-9B1A-E506520240E8}" type="presOf" srcId="{27CDE04D-18B6-4F77-ABB0-EDFF53AF6560}" destId="{B2E3ACF9-8C1A-4C22-A42E-D24BCAD78D8E}" srcOrd="0" destOrd="0" presId="urn:microsoft.com/office/officeart/2005/8/layout/vList5"/>
    <dgm:cxn modelId="{885BA678-8606-49D8-9484-4D46ABE692D2}" type="presParOf" srcId="{6F2F021C-4A86-4233-9488-B23BDE6382BE}" destId="{1E9DF246-BECA-47EA-840F-53FB90B80EF4}" srcOrd="0" destOrd="0" presId="urn:microsoft.com/office/officeart/2005/8/layout/vList5"/>
    <dgm:cxn modelId="{9DFF27F1-259C-442A-AB79-C46F28F7AF14}" type="presParOf" srcId="{1E9DF246-BECA-47EA-840F-53FB90B80EF4}" destId="{677315F3-F60D-4749-A55A-114E722B56EB}" srcOrd="0" destOrd="0" presId="urn:microsoft.com/office/officeart/2005/8/layout/vList5"/>
    <dgm:cxn modelId="{CE58EE6B-FD52-4AF2-A3F2-B557181846C5}" type="presParOf" srcId="{1E9DF246-BECA-47EA-840F-53FB90B80EF4}" destId="{B2E3ACF9-8C1A-4C22-A42E-D24BCAD78D8E}" srcOrd="1" destOrd="0" presId="urn:microsoft.com/office/officeart/2005/8/layout/vList5"/>
    <dgm:cxn modelId="{3F7C5146-17D2-407A-B951-7C469FB83542}" type="presParOf" srcId="{6F2F021C-4A86-4233-9488-B23BDE6382BE}" destId="{874399F2-F558-49AE-854A-2CCCAF620BDA}" srcOrd="1" destOrd="0" presId="urn:microsoft.com/office/officeart/2005/8/layout/vList5"/>
    <dgm:cxn modelId="{7CBF9B7A-4C33-4C04-A0FD-6FBBF9C333B7}" type="presParOf" srcId="{6F2F021C-4A86-4233-9488-B23BDE6382BE}" destId="{94DE8C5F-94BA-4165-842F-5020BAC8B03D}" srcOrd="2" destOrd="0" presId="urn:microsoft.com/office/officeart/2005/8/layout/vList5"/>
    <dgm:cxn modelId="{7E5FC810-FDEC-43FC-9F2C-7F192BB17FEF}" type="presParOf" srcId="{94DE8C5F-94BA-4165-842F-5020BAC8B03D}" destId="{CC1BE22B-E016-4246-9A26-F8E52F2DC662}" srcOrd="0" destOrd="0" presId="urn:microsoft.com/office/officeart/2005/8/layout/vList5"/>
    <dgm:cxn modelId="{9CECF8A0-77F3-49FF-B18C-D5E43C2FD8E3}" type="presParOf" srcId="{94DE8C5F-94BA-4165-842F-5020BAC8B03D}" destId="{FCDECFB3-FAB3-4FCA-A7B0-D7AFFFC9DB12}" srcOrd="1" destOrd="0" presId="urn:microsoft.com/office/officeart/2005/8/layout/vList5"/>
    <dgm:cxn modelId="{EE809FBB-B03D-4A22-98AF-B40ACB897570}" type="presParOf" srcId="{6F2F021C-4A86-4233-9488-B23BDE6382BE}" destId="{9A0A2AE3-7C1E-4709-A2FF-66ABE38AF8CA}" srcOrd="3" destOrd="0" presId="urn:microsoft.com/office/officeart/2005/8/layout/vList5"/>
    <dgm:cxn modelId="{F43CDF1E-9A58-4B6C-97B4-BF8F99B0A8D6}" type="presParOf" srcId="{6F2F021C-4A86-4233-9488-B23BDE6382BE}" destId="{85BCDE2B-C602-4BF7-A60A-F62FEEC9FB6C}" srcOrd="4" destOrd="0" presId="urn:microsoft.com/office/officeart/2005/8/layout/vList5"/>
    <dgm:cxn modelId="{6141A85A-A710-4E04-BD92-F16638BA723A}" type="presParOf" srcId="{85BCDE2B-C602-4BF7-A60A-F62FEEC9FB6C}" destId="{C7DDC868-30C9-4E6F-9CBD-CD345E12F233}" srcOrd="0" destOrd="0" presId="urn:microsoft.com/office/officeart/2005/8/layout/vList5"/>
    <dgm:cxn modelId="{EC8A1137-A54F-4CC8-A0E0-70AEFC3D5FE1}" type="presParOf" srcId="{85BCDE2B-C602-4BF7-A60A-F62FEEC9FB6C}" destId="{B7B5DB91-46D6-439F-8B45-B99A4E15010D}" srcOrd="1" destOrd="0" presId="urn:microsoft.com/office/officeart/2005/8/layout/vList5"/>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4768900-2D20-4204-80FD-808ABF1CEF47}" type="datetime1">
              <a:rPr lang="fr-FR" smtClean="0"/>
              <a:pPr algn="r" rtl="0"/>
              <a:t>31/03/2017</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fr-FR" smtClean="0"/>
              <a:pPr algn="r" rtl="0"/>
              <a:t>‹N°›</a:t>
            </a:fld>
            <a:endParaRPr lang="fr-FR" dirty="0"/>
          </a:p>
        </p:txBody>
      </p:sp>
    </p:spTree>
    <p:extLst>
      <p:ext uri="{BB962C8B-B14F-4D97-AF65-F5344CB8AC3E}">
        <p14:creationId xmlns=""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BD88ADC6-01F8-4A96-84DA-4CBEB5C68C32}" type="datetime1">
              <a:rPr lang="fr-FR" smtClean="0"/>
              <a:pPr/>
              <a:t>31/03/2017</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2E61351F-DBB1-4664-ADA9-83BC7CB8848D}" type="slidenum">
              <a:rPr lang="fr-FR" smtClean="0"/>
              <a:pPr algn="r"/>
              <a:t>‹N°›</a:t>
            </a:fld>
            <a:endParaRPr lang="fr-FR" dirty="0"/>
          </a:p>
        </p:txBody>
      </p:sp>
    </p:spTree>
    <p:extLst>
      <p:ext uri="{BB962C8B-B14F-4D97-AF65-F5344CB8AC3E}">
        <p14:creationId xmlns=""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2E61351F-DBB1-4664-ADA9-83BC7CB8848D}" type="slidenum">
              <a:rPr lang="fr-FR" smtClean="0"/>
              <a:pPr algn="r"/>
              <a:t>1</a:t>
            </a:fld>
            <a:endParaRPr lang="fr-FR" dirty="0"/>
          </a:p>
        </p:txBody>
      </p:sp>
    </p:spTree>
    <p:extLst>
      <p:ext uri="{BB962C8B-B14F-4D97-AF65-F5344CB8AC3E}">
        <p14:creationId xmlns="" xmlns:p14="http://schemas.microsoft.com/office/powerpoint/2010/main" val="30065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2E61351F-DBB1-4664-ADA9-83BC7CB8848D}" type="slidenum">
              <a:rPr lang="fr-FR" smtClean="0"/>
              <a:pPr algn="r"/>
              <a:t>2</a:t>
            </a:fld>
            <a:endParaRPr lang="fr-FR" dirty="0"/>
          </a:p>
        </p:txBody>
      </p:sp>
    </p:spTree>
    <p:extLst>
      <p:ext uri="{BB962C8B-B14F-4D97-AF65-F5344CB8AC3E}">
        <p14:creationId xmlns="" xmlns:p14="http://schemas.microsoft.com/office/powerpoint/2010/main" val="3598099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93814" y="990600"/>
            <a:ext cx="8458200" cy="3200400"/>
          </a:xfrm>
        </p:spPr>
        <p:txBody>
          <a:bodyPr rtlCol="0">
            <a:normAutofit/>
          </a:bodyPr>
          <a:lstStyle>
            <a:lvl1pPr algn="l" rtl="0">
              <a:defRPr sz="6000"/>
            </a:lvl1pPr>
          </a:lstStyle>
          <a:p>
            <a:pPr rtl="0"/>
            <a:r>
              <a:rPr lang="fr-FR" smtClean="0"/>
              <a:t>Cliquez pour modifier le style du titre</a:t>
            </a:r>
            <a:endParaRPr lang="fr-FR" dirty="0"/>
          </a:p>
        </p:txBody>
      </p:sp>
      <p:sp>
        <p:nvSpPr>
          <p:cNvPr id="3" name="Sous-titre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rtlCol="0"/>
          <a:lstStyle>
            <a:lvl1pPr algn="l" rtl="0">
              <a:defRPr sz="1100"/>
            </a:lvl1pPr>
          </a:lstStyle>
          <a:p>
            <a:fld id="{418D0247-23CB-40FE-8B87-806767E99564}" type="datetime1">
              <a:rPr lang="fr-FR" smtClean="0"/>
              <a:pPr/>
              <a:t>31/03/2017</a:t>
            </a:fld>
            <a:endParaRPr lang="fr-FR" dirty="0"/>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dirty="0"/>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noProof="0" smtClean="0"/>
              <a:pPr algn="r"/>
              <a:t>‹N°›</a:t>
            </a:fld>
            <a:endParaRPr lang="fr-FR" noProof="0" dirty="0"/>
          </a:p>
        </p:txBody>
      </p:sp>
    </p:spTree>
    <p:extLst>
      <p:ext uri="{BB962C8B-B14F-4D97-AF65-F5344CB8AC3E}">
        <p14:creationId xmlns="" xmlns:p14="http://schemas.microsoft.com/office/powerpoint/2010/main" val="2413538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Cliquez pour modifier le style du titre</a:t>
            </a:r>
            <a:endParaRPr lang="fr-FR" dirty="0"/>
          </a:p>
        </p:txBody>
      </p:sp>
      <p:sp>
        <p:nvSpPr>
          <p:cNvPr id="3" name="Espace réservé du texte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lvl1pPr algn="l" rtl="0">
              <a:defRPr sz="1100"/>
            </a:lvl1pPr>
          </a:lstStyle>
          <a:p>
            <a:fld id="{9F160AAC-ACE4-4023-B93E-66C509F26BAC}" type="datetime1">
              <a:rPr lang="fr-FR" smtClean="0"/>
              <a:pPr/>
              <a:t>31/03/2017</a:t>
            </a:fld>
            <a:endParaRPr lang="fr-FR" dirty="0"/>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dirty="0"/>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2857575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752014" y="381000"/>
            <a:ext cx="1904998" cy="5791200"/>
          </a:xfrm>
        </p:spPr>
        <p:txBody>
          <a:bodyPr vert="eaVert" rtlCol="0"/>
          <a:lstStyle/>
          <a:p>
            <a:pPr rtl="0"/>
            <a:r>
              <a:rPr lang="fr-FR" smtClean="0"/>
              <a:t>Cliquez pour modifier le style du titre</a:t>
            </a:r>
            <a:endParaRPr lang="fr-FR" dirty="0"/>
          </a:p>
        </p:txBody>
      </p:sp>
      <p:sp>
        <p:nvSpPr>
          <p:cNvPr id="3" name="Espace réservé du texte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lvl1pPr algn="l" rtl="0">
              <a:defRPr sz="1100"/>
            </a:lvl1pPr>
          </a:lstStyle>
          <a:p>
            <a:fld id="{19A63F6A-C3D6-4B2A-A158-2EEA536C1B69}" type="datetime1">
              <a:rPr lang="fr-FR" smtClean="0"/>
              <a:pPr/>
              <a:t>31/03/2017</a:t>
            </a:fld>
            <a:endParaRPr lang="fr-FR" dirty="0"/>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dirty="0"/>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21322648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Cliquez pour modifier le style du titre</a:t>
            </a:r>
            <a:endParaRPr lang="fr-FR"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lvl1pPr algn="l" rtl="0">
              <a:defRPr sz="1100"/>
            </a:lvl1pPr>
          </a:lstStyle>
          <a:p>
            <a:fld id="{93592FB8-E528-472D-9FF3-FF925272019B}" type="datetime1">
              <a:rPr lang="fr-FR" smtClean="0"/>
              <a:pPr/>
              <a:t>31/03/2017</a:t>
            </a:fld>
            <a:endParaRPr lang="fr-FR" dirty="0"/>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dirty="0"/>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1594768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fr-FR" smtClean="0"/>
              <a:t>Cliquez pour modifier le style du titre</a:t>
            </a:r>
            <a:endParaRPr lang="fr-FR" dirty="0"/>
          </a:p>
        </p:txBody>
      </p:sp>
      <p:sp>
        <p:nvSpPr>
          <p:cNvPr id="3" name="Espace réservé du texte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smtClean="0"/>
              <a:t>Cliquez pour modifier les styles du texte du masque</a:t>
            </a:r>
          </a:p>
        </p:txBody>
      </p:sp>
      <p:sp>
        <p:nvSpPr>
          <p:cNvPr id="4" name="Espace réservé de la date 3"/>
          <p:cNvSpPr>
            <a:spLocks noGrp="1"/>
          </p:cNvSpPr>
          <p:nvPr>
            <p:ph type="dt" sz="half" idx="10"/>
          </p:nvPr>
        </p:nvSpPr>
        <p:spPr/>
        <p:txBody>
          <a:bodyPr rtlCol="0"/>
          <a:lstStyle>
            <a:lvl1pPr algn="l" rtl="0">
              <a:defRPr sz="1100"/>
            </a:lvl1pPr>
          </a:lstStyle>
          <a:p>
            <a:fld id="{2C977CD6-B6C7-4B04-A8C6-E5AFA2B38D8D}" type="datetime1">
              <a:rPr lang="fr-FR" smtClean="0"/>
              <a:pPr/>
              <a:t>31/03/2017</a:t>
            </a:fld>
            <a:endParaRPr lang="fr-FR" dirty="0"/>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dirty="0"/>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33786201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Cliquez pour modifier le style du titre</a:t>
            </a:r>
            <a:endParaRPr lang="fr-FR" dirty="0"/>
          </a:p>
        </p:txBody>
      </p:sp>
      <p:sp>
        <p:nvSpPr>
          <p:cNvPr id="3" name="Espace réservé du contenu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e la date 4"/>
          <p:cNvSpPr>
            <a:spLocks noGrp="1"/>
          </p:cNvSpPr>
          <p:nvPr>
            <p:ph type="dt" sz="half" idx="10"/>
          </p:nvPr>
        </p:nvSpPr>
        <p:spPr/>
        <p:txBody>
          <a:bodyPr rtlCol="0"/>
          <a:lstStyle>
            <a:lvl1pPr algn="l" rtl="0">
              <a:defRPr sz="1100"/>
            </a:lvl1pPr>
          </a:lstStyle>
          <a:p>
            <a:fld id="{A409B98F-45C9-485B-9A6F-F69D22493537}" type="datetime1">
              <a:rPr lang="fr-FR" smtClean="0"/>
              <a:pPr/>
              <a:t>31/03/2017</a:t>
            </a:fld>
            <a:endParaRPr lang="fr-FR" dirty="0"/>
          </a:p>
        </p:txBody>
      </p:sp>
      <p:sp>
        <p:nvSpPr>
          <p:cNvPr id="6" name="Espace réservé du pied de page 5"/>
          <p:cNvSpPr>
            <a:spLocks noGrp="1"/>
          </p:cNvSpPr>
          <p:nvPr>
            <p:ph type="ftr" sz="quarter" idx="11"/>
          </p:nvPr>
        </p:nvSpPr>
        <p:spPr/>
        <p:txBody>
          <a:bodyPr rtlCol="0"/>
          <a:lstStyle>
            <a:lvl1pPr algn="ctr" rtl="0">
              <a:defRPr sz="1100"/>
            </a:lvl1pPr>
          </a:lstStyle>
          <a:p>
            <a:endParaRPr lang="fr-FR" dirty="0"/>
          </a:p>
        </p:txBody>
      </p:sp>
      <p:sp>
        <p:nvSpPr>
          <p:cNvPr id="7" name="Espace réservé du numéro de diapositive 6"/>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3107462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smtClean="0"/>
              <a:t>Cliquez pour modifier le style du titre</a:t>
            </a:r>
            <a:endParaRPr lang="fr-FR" dirty="0"/>
          </a:p>
        </p:txBody>
      </p:sp>
      <p:sp>
        <p:nvSpPr>
          <p:cNvPr id="3" name="Espace réservé du texte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Cliquez pour modifier les styles du texte du masque</a:t>
            </a:r>
          </a:p>
        </p:txBody>
      </p:sp>
      <p:sp>
        <p:nvSpPr>
          <p:cNvPr id="4" name="Espace réservé du contenu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Cliquez pour modifier les styles du texte du masque</a:t>
            </a:r>
          </a:p>
        </p:txBody>
      </p:sp>
      <p:sp>
        <p:nvSpPr>
          <p:cNvPr id="6" name="Espace réservé du contenu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7" name="Espace réservé de la date 6"/>
          <p:cNvSpPr>
            <a:spLocks noGrp="1"/>
          </p:cNvSpPr>
          <p:nvPr>
            <p:ph type="dt" sz="half" idx="10"/>
          </p:nvPr>
        </p:nvSpPr>
        <p:spPr/>
        <p:txBody>
          <a:bodyPr rtlCol="0"/>
          <a:lstStyle>
            <a:lvl1pPr algn="l" rtl="0">
              <a:defRPr sz="1100"/>
            </a:lvl1pPr>
          </a:lstStyle>
          <a:p>
            <a:fld id="{36040126-2EEC-45BE-AF59-A2BD534CFE5E}" type="datetime1">
              <a:rPr lang="fr-FR" smtClean="0"/>
              <a:pPr/>
              <a:t>31/03/2017</a:t>
            </a:fld>
            <a:endParaRPr lang="fr-FR" dirty="0"/>
          </a:p>
        </p:txBody>
      </p:sp>
      <p:sp>
        <p:nvSpPr>
          <p:cNvPr id="8" name="Espace réservé du pied de page 7"/>
          <p:cNvSpPr>
            <a:spLocks noGrp="1"/>
          </p:cNvSpPr>
          <p:nvPr>
            <p:ph type="ftr" sz="quarter" idx="11"/>
          </p:nvPr>
        </p:nvSpPr>
        <p:spPr/>
        <p:txBody>
          <a:bodyPr rtlCol="0"/>
          <a:lstStyle>
            <a:lvl1pPr algn="ctr" rtl="0">
              <a:defRPr sz="1100"/>
            </a:lvl1pPr>
          </a:lstStyle>
          <a:p>
            <a:endParaRPr lang="fr-FR" dirty="0"/>
          </a:p>
        </p:txBody>
      </p:sp>
      <p:sp>
        <p:nvSpPr>
          <p:cNvPr id="9" name="Espace réservé du numéro de diapositive 8"/>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1688552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Cliquez pour modifier le style du titre</a:t>
            </a:r>
            <a:endParaRPr lang="fr-FR" dirty="0"/>
          </a:p>
        </p:txBody>
      </p:sp>
      <p:sp>
        <p:nvSpPr>
          <p:cNvPr id="3" name="Espace réservé de la date 2"/>
          <p:cNvSpPr>
            <a:spLocks noGrp="1"/>
          </p:cNvSpPr>
          <p:nvPr>
            <p:ph type="dt" sz="half" idx="10"/>
          </p:nvPr>
        </p:nvSpPr>
        <p:spPr/>
        <p:txBody>
          <a:bodyPr rtlCol="0"/>
          <a:lstStyle>
            <a:lvl1pPr algn="l" rtl="0">
              <a:defRPr sz="1100"/>
            </a:lvl1pPr>
          </a:lstStyle>
          <a:p>
            <a:fld id="{696C3680-9C93-459F-B146-2B68D7C532E4}" type="datetime1">
              <a:rPr lang="fr-FR" smtClean="0"/>
              <a:pPr/>
              <a:t>31/03/2017</a:t>
            </a:fld>
            <a:endParaRPr lang="fr-FR" dirty="0"/>
          </a:p>
        </p:txBody>
      </p:sp>
      <p:sp>
        <p:nvSpPr>
          <p:cNvPr id="4" name="Espace réservé du pied de page 3"/>
          <p:cNvSpPr>
            <a:spLocks noGrp="1"/>
          </p:cNvSpPr>
          <p:nvPr>
            <p:ph type="ftr" sz="quarter" idx="11"/>
          </p:nvPr>
        </p:nvSpPr>
        <p:spPr/>
        <p:txBody>
          <a:bodyPr rtlCol="0"/>
          <a:lstStyle>
            <a:lvl1pPr algn="ctr" rtl="0">
              <a:defRPr sz="1100"/>
            </a:lvl1pPr>
          </a:lstStyle>
          <a:p>
            <a:endParaRPr lang="fr-FR" dirty="0"/>
          </a:p>
        </p:txBody>
      </p:sp>
      <p:sp>
        <p:nvSpPr>
          <p:cNvPr id="5" name="Espace réservé du numéro de diapositive 4"/>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3261595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lgn="l" rtl="0">
              <a:defRPr sz="1100"/>
            </a:lvl1pPr>
          </a:lstStyle>
          <a:p>
            <a:fld id="{4835337C-83B3-4F6C-9EF3-B107EAA42784}" type="datetime1">
              <a:rPr lang="fr-FR" smtClean="0"/>
              <a:pPr/>
              <a:t>31/03/2017</a:t>
            </a:fld>
            <a:endParaRPr lang="fr-FR" dirty="0"/>
          </a:p>
        </p:txBody>
      </p:sp>
      <p:sp>
        <p:nvSpPr>
          <p:cNvPr id="3" name="Espace réservé du pied de page 2"/>
          <p:cNvSpPr>
            <a:spLocks noGrp="1"/>
          </p:cNvSpPr>
          <p:nvPr>
            <p:ph type="ftr" sz="quarter" idx="11"/>
          </p:nvPr>
        </p:nvSpPr>
        <p:spPr/>
        <p:txBody>
          <a:bodyPr rtlCol="0"/>
          <a:lstStyle>
            <a:lvl1pPr algn="ctr" rtl="0">
              <a:defRPr sz="1100"/>
            </a:lvl1pPr>
          </a:lstStyle>
          <a:p>
            <a:endParaRPr lang="fr-FR" dirty="0"/>
          </a:p>
        </p:txBody>
      </p:sp>
      <p:sp>
        <p:nvSpPr>
          <p:cNvPr id="4" name="Espace réservé du numéro de diapositive 3"/>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743399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fr-FR" smtClean="0"/>
              <a:t>Cliquez pour modifier le style du titre</a:t>
            </a:r>
            <a:endParaRPr lang="fr-FR" dirty="0"/>
          </a:p>
        </p:txBody>
      </p:sp>
      <p:sp>
        <p:nvSpPr>
          <p:cNvPr id="3" name="Espace réservé du contenu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smtClean="0"/>
              <a:t>Cliquez pour 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texte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smtClean="0"/>
              <a:t>Cliquez pour modifier les styles du texte du masque</a:t>
            </a:r>
          </a:p>
        </p:txBody>
      </p:sp>
      <p:sp>
        <p:nvSpPr>
          <p:cNvPr id="5" name="Espace réservé de la date 4"/>
          <p:cNvSpPr>
            <a:spLocks noGrp="1"/>
          </p:cNvSpPr>
          <p:nvPr>
            <p:ph type="dt" sz="half" idx="10"/>
          </p:nvPr>
        </p:nvSpPr>
        <p:spPr/>
        <p:txBody>
          <a:bodyPr rtlCol="0"/>
          <a:lstStyle>
            <a:lvl1pPr algn="l" rtl="0">
              <a:defRPr sz="1100"/>
            </a:lvl1pPr>
          </a:lstStyle>
          <a:p>
            <a:fld id="{B5B1090A-31AA-4741-8E08-36A2470B2251}" type="datetime1">
              <a:rPr lang="fr-FR" smtClean="0"/>
              <a:pPr/>
              <a:t>31/03/2017</a:t>
            </a:fld>
            <a:endParaRPr lang="fr-FR" dirty="0"/>
          </a:p>
        </p:txBody>
      </p:sp>
      <p:sp>
        <p:nvSpPr>
          <p:cNvPr id="6" name="Espace réservé du pied de page 5"/>
          <p:cNvSpPr>
            <a:spLocks noGrp="1"/>
          </p:cNvSpPr>
          <p:nvPr>
            <p:ph type="ftr" sz="quarter" idx="11"/>
          </p:nvPr>
        </p:nvSpPr>
        <p:spPr/>
        <p:txBody>
          <a:bodyPr rtlCol="0"/>
          <a:lstStyle>
            <a:lvl1pPr algn="ctr" rtl="0">
              <a:defRPr sz="1100"/>
            </a:lvl1pPr>
          </a:lstStyle>
          <a:p>
            <a:endParaRPr lang="fr-FR" dirty="0"/>
          </a:p>
        </p:txBody>
      </p:sp>
      <p:sp>
        <p:nvSpPr>
          <p:cNvPr id="7" name="Espace réservé du numéro de diapositive 6"/>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828858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fr-FR" smtClean="0"/>
              <a:t>Cliquez pour modifier le style du titre</a:t>
            </a:r>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smtClean="0"/>
              <a:t>Cliquez sur l'icône pour ajouter une image</a:t>
            </a:r>
            <a:endParaRPr lang="fr-FR" dirty="0"/>
          </a:p>
        </p:txBody>
      </p:sp>
      <p:sp>
        <p:nvSpPr>
          <p:cNvPr id="4" name="Espace réservé du texte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smtClean="0"/>
              <a:t>Cliquez pour modifier les styles du texte du masque</a:t>
            </a:r>
          </a:p>
        </p:txBody>
      </p:sp>
    </p:spTree>
    <p:extLst>
      <p:ext uri="{BB962C8B-B14F-4D97-AF65-F5344CB8AC3E}">
        <p14:creationId xmlns="" xmlns:p14="http://schemas.microsoft.com/office/powerpoint/2010/main" val="3839490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Espace réservé du titre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4" name="Espace réservé de la date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2D4EE65B-B657-4B89-AE60-5F2D128EBA26}" type="datetime1">
              <a:rPr lang="fr-FR" smtClean="0"/>
              <a:pPr/>
              <a:t>31/03/2017</a:t>
            </a:fld>
            <a:endParaRPr lang="fr-FR" dirty="0"/>
          </a:p>
        </p:txBody>
      </p:sp>
      <p:sp>
        <p:nvSpPr>
          <p:cNvPr id="5" name="Espace réservé du pied de page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fr-FR" dirty="0"/>
          </a:p>
        </p:txBody>
      </p:sp>
      <p:sp>
        <p:nvSpPr>
          <p:cNvPr id="6" name="Espace réservé du numéro de diapositive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algn="r"/>
            <a:fld id="{81FEFA0A-2F20-4B60-98C6-5FFDA469AA1C}" type="slidenum">
              <a:rPr lang="fr-FR" smtClean="0"/>
              <a:pPr algn="r"/>
              <a:t>‹N°›</a:t>
            </a:fld>
            <a:endParaRPr lang="fr-FR" dirty="0"/>
          </a:p>
        </p:txBody>
      </p:sp>
    </p:spTree>
    <p:extLst>
      <p:ext uri="{BB962C8B-B14F-4D97-AF65-F5344CB8AC3E}">
        <p14:creationId xmlns=""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3686" y="500042"/>
            <a:ext cx="11072890" cy="1714512"/>
          </a:xfrm>
        </p:spPr>
        <p:txBody>
          <a:bodyPr rtlCol="0">
            <a:normAutofit/>
          </a:bodyPr>
          <a:lstStyle/>
          <a:p>
            <a:pPr algn="r" rtl="1"/>
            <a:r>
              <a:rPr lang="ar-DZ" sz="3200" dirty="0" smtClean="0"/>
              <a:t>جامعة محمد </a:t>
            </a:r>
            <a:r>
              <a:rPr lang="ar-DZ" sz="3200" dirty="0" err="1" smtClean="0"/>
              <a:t>لمين</a:t>
            </a:r>
            <a:r>
              <a:rPr lang="ar-DZ" sz="3200" dirty="0" smtClean="0"/>
              <a:t> دباغين                               </a:t>
            </a:r>
            <a:r>
              <a:rPr lang="fr-FR" sz="3200" dirty="0" smtClean="0"/>
              <a:t> </a:t>
            </a:r>
            <a:r>
              <a:rPr lang="ar-DZ" sz="3200" dirty="0" smtClean="0"/>
              <a:t> كلية العلوم الاجتماعية والإنسانية</a:t>
            </a:r>
            <a:br>
              <a:rPr lang="ar-DZ" sz="3200" dirty="0" smtClean="0"/>
            </a:br>
            <a:r>
              <a:rPr lang="ar-DZ" sz="3200" dirty="0" smtClean="0"/>
              <a:t>     </a:t>
            </a:r>
            <a:r>
              <a:rPr lang="ar-DZ" sz="3200" dirty="0" err="1" smtClean="0"/>
              <a:t>سطيف</a:t>
            </a:r>
            <a:r>
              <a:rPr lang="ar-DZ" sz="3200" dirty="0" smtClean="0"/>
              <a:t> 2                                                قسم العلوم الاجتماعية</a:t>
            </a:r>
            <a:br>
              <a:rPr lang="ar-DZ" sz="3200" dirty="0" smtClean="0"/>
            </a:br>
            <a:endParaRPr lang="fr-FR" sz="3200" dirty="0"/>
          </a:p>
        </p:txBody>
      </p:sp>
      <p:sp>
        <p:nvSpPr>
          <p:cNvPr id="3" name="Sous-titre 2"/>
          <p:cNvSpPr>
            <a:spLocks noGrp="1"/>
          </p:cNvSpPr>
          <p:nvPr>
            <p:ph type="subTitle" idx="1"/>
          </p:nvPr>
        </p:nvSpPr>
        <p:spPr>
          <a:xfrm>
            <a:off x="593686" y="4786322"/>
            <a:ext cx="8458200" cy="1371600"/>
          </a:xfrm>
        </p:spPr>
        <p:txBody>
          <a:bodyPr rtlCol="0"/>
          <a:lstStyle/>
          <a:p>
            <a:pPr algn="r" rtl="1"/>
            <a:r>
              <a:rPr lang="ar-DZ" sz="3600" b="1" dirty="0" smtClean="0">
                <a:solidFill>
                  <a:srgbClr val="FF0000"/>
                </a:solidFill>
              </a:rPr>
              <a:t>تقديم الأستاذة</a:t>
            </a:r>
            <a:r>
              <a:rPr lang="ar-DZ" sz="3600" dirty="0" smtClean="0">
                <a:solidFill>
                  <a:srgbClr val="FF0000"/>
                </a:solidFill>
              </a:rPr>
              <a:t>:</a:t>
            </a:r>
          </a:p>
          <a:p>
            <a:pPr algn="ctr" rtl="1"/>
            <a:r>
              <a:rPr lang="ar-DZ" sz="3600" b="1" dirty="0" smtClean="0"/>
              <a:t>                         د </a:t>
            </a:r>
            <a:r>
              <a:rPr lang="fr-FR" sz="3600" b="1" dirty="0" smtClean="0"/>
              <a:t> /</a:t>
            </a:r>
            <a:r>
              <a:rPr lang="ar-DZ" sz="3600" b="1" dirty="0" smtClean="0"/>
              <a:t>سهام عبد العزيز</a:t>
            </a:r>
            <a:endParaRPr lang="fr-FR" sz="3600" b="1" dirty="0"/>
          </a:p>
        </p:txBody>
      </p:sp>
      <p:pic>
        <p:nvPicPr>
          <p:cNvPr id="4" name="Image 3" descr="logo.png"/>
          <p:cNvPicPr>
            <a:picLocks noChangeAspect="1"/>
          </p:cNvPicPr>
          <p:nvPr/>
        </p:nvPicPr>
        <p:blipFill>
          <a:blip r:embed="rId3"/>
          <a:stretch>
            <a:fillRect/>
          </a:stretch>
        </p:blipFill>
        <p:spPr>
          <a:xfrm>
            <a:off x="5594346" y="500042"/>
            <a:ext cx="2000264" cy="1643074"/>
          </a:xfrm>
          <a:prstGeom prst="rect">
            <a:avLst/>
          </a:prstGeom>
        </p:spPr>
      </p:pic>
      <p:sp>
        <p:nvSpPr>
          <p:cNvPr id="5" name="Pensées 4"/>
          <p:cNvSpPr/>
          <p:nvPr/>
        </p:nvSpPr>
        <p:spPr>
          <a:xfrm>
            <a:off x="165058" y="2357430"/>
            <a:ext cx="5929354" cy="2286016"/>
          </a:xfrm>
          <a:prstGeom prst="cloudCallout">
            <a:avLst>
              <a:gd name="adj1" fmla="val 57363"/>
              <a:gd name="adj2" fmla="val 51598"/>
            </a:avLst>
          </a:prstGeom>
          <a:effectLst>
            <a:glow rad="635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4800" b="1" dirty="0" smtClean="0">
                <a:solidFill>
                  <a:srgbClr val="FF0000"/>
                </a:solidFill>
                <a:effectLst>
                  <a:glow rad="101600">
                    <a:schemeClr val="accent1">
                      <a:satMod val="175000"/>
                      <a:alpha val="40000"/>
                    </a:schemeClr>
                  </a:glow>
                </a:effectLst>
              </a:rPr>
              <a:t>نظرية </a:t>
            </a:r>
            <a:r>
              <a:rPr lang="ar-DZ" sz="4800" b="1" dirty="0" err="1" smtClean="0">
                <a:solidFill>
                  <a:srgbClr val="FF0000"/>
                </a:solidFill>
                <a:effectLst>
                  <a:glow rad="101600">
                    <a:schemeClr val="accent1">
                      <a:satMod val="175000"/>
                      <a:alpha val="40000"/>
                    </a:schemeClr>
                  </a:glow>
                </a:effectLst>
              </a:rPr>
              <a:t>مالتوس</a:t>
            </a:r>
            <a:endParaRPr lang="fr-FR" sz="4800" dirty="0">
              <a:effectLst>
                <a:glow rad="101600">
                  <a:schemeClr val="accent1">
                    <a:satMod val="175000"/>
                    <a:alpha val="40000"/>
                  </a:schemeClr>
                </a:glow>
              </a:effectLst>
            </a:endParaRPr>
          </a:p>
        </p:txBody>
      </p:sp>
    </p:spTree>
    <p:extLst>
      <p:ext uri="{BB962C8B-B14F-4D97-AF65-F5344CB8AC3E}">
        <p14:creationId xmlns="" xmlns:p14="http://schemas.microsoft.com/office/powerpoint/2010/main" val="3198176989"/>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smtClean="0"/>
              <a:t>وختم </a:t>
            </a:r>
            <a:r>
              <a:rPr lang="ar-DZ" b="1" dirty="0" err="1" smtClean="0"/>
              <a:t>مالتوس</a:t>
            </a:r>
            <a:r>
              <a:rPr lang="ar-DZ" b="1" dirty="0" smtClean="0"/>
              <a:t> الباب الثاني من مقاله بتلخيص مبدئه العام في السكان</a:t>
            </a:r>
            <a:endParaRPr lang="fr-FR" dirty="0"/>
          </a:p>
        </p:txBody>
      </p:sp>
      <p:sp>
        <p:nvSpPr>
          <p:cNvPr id="3" name="Espace réservé du contenu 2"/>
          <p:cNvSpPr>
            <a:spLocks noGrp="1"/>
          </p:cNvSpPr>
          <p:nvPr>
            <p:ph idx="1"/>
          </p:nvPr>
        </p:nvSpPr>
        <p:spPr/>
        <p:txBody>
          <a:bodyPr>
            <a:normAutofit fontScale="70000" lnSpcReduction="20000"/>
          </a:bodyPr>
          <a:lstStyle/>
          <a:p>
            <a:pPr algn="just" rtl="1">
              <a:buNone/>
            </a:pPr>
            <a:r>
              <a:rPr lang="ar-DZ" sz="4000" b="1" dirty="0" smtClean="0">
                <a:solidFill>
                  <a:schemeClr val="tx2"/>
                </a:solidFill>
              </a:rPr>
              <a:t>المسائل الثلاث الآتية :</a:t>
            </a:r>
          </a:p>
          <a:p>
            <a:pPr algn="just" rtl="1">
              <a:buNone/>
            </a:pPr>
            <a:r>
              <a:rPr lang="ar-DZ" sz="4000" dirty="0" smtClean="0">
                <a:solidFill>
                  <a:schemeClr val="tx2"/>
                </a:solidFill>
              </a:rPr>
              <a:t> </a:t>
            </a:r>
            <a:br>
              <a:rPr lang="ar-DZ" sz="4000" dirty="0" smtClean="0">
                <a:solidFill>
                  <a:schemeClr val="tx2"/>
                </a:solidFill>
              </a:rPr>
            </a:br>
            <a:r>
              <a:rPr lang="ar-DZ" sz="4000" dirty="0" smtClean="0">
                <a:solidFill>
                  <a:schemeClr val="tx2"/>
                </a:solidFill>
              </a:rPr>
              <a:t>أ / يحدد عدد السكان ضرورة بوسائل المعيشة أي القوت .</a:t>
            </a:r>
          </a:p>
          <a:p>
            <a:pPr algn="just" rtl="1">
              <a:buNone/>
            </a:pPr>
            <a:r>
              <a:rPr lang="ar-DZ" sz="4000" dirty="0" smtClean="0">
                <a:solidFill>
                  <a:schemeClr val="tx2"/>
                </a:solidFill>
              </a:rPr>
              <a:t/>
            </a:r>
            <a:br>
              <a:rPr lang="ar-DZ" sz="4000" dirty="0" smtClean="0">
                <a:solidFill>
                  <a:schemeClr val="tx2"/>
                </a:solidFill>
              </a:rPr>
            </a:br>
            <a:r>
              <a:rPr lang="ar-DZ" sz="4000" dirty="0" smtClean="0">
                <a:solidFill>
                  <a:schemeClr val="tx2"/>
                </a:solidFill>
              </a:rPr>
              <a:t>ب/ يزداد عدد السكان بشكل ثابت ، حينما تزداد وسائل المعيشة ، ما لم يعق ذلك موانع قوية جدا وظاهرة .</a:t>
            </a:r>
          </a:p>
          <a:p>
            <a:pPr algn="just" rtl="1">
              <a:buNone/>
            </a:pPr>
            <a:r>
              <a:rPr lang="ar-DZ" sz="4000" dirty="0" smtClean="0">
                <a:solidFill>
                  <a:schemeClr val="tx2"/>
                </a:solidFill>
              </a:rPr>
              <a:t/>
            </a:r>
            <a:br>
              <a:rPr lang="ar-DZ" sz="4000" dirty="0" smtClean="0">
                <a:solidFill>
                  <a:schemeClr val="tx2"/>
                </a:solidFill>
              </a:rPr>
            </a:br>
            <a:r>
              <a:rPr lang="ar-DZ" sz="4000" dirty="0" err="1" smtClean="0">
                <a:solidFill>
                  <a:schemeClr val="tx2"/>
                </a:solidFill>
              </a:rPr>
              <a:t>جـ</a:t>
            </a:r>
            <a:r>
              <a:rPr lang="ar-DZ" sz="4000" dirty="0" smtClean="0">
                <a:solidFill>
                  <a:schemeClr val="tx2"/>
                </a:solidFill>
              </a:rPr>
              <a:t>/ هذه الموانع والموانع الأخرى التي تضبط قوة السكان العظمى ، وتجعل آثارها في مستوى وسائل القوت ، ترجع كلها إلي الضبط الأخلاقي والرذيلة والبؤس .</a:t>
            </a:r>
          </a:p>
          <a:p>
            <a:pPr algn="just" rtl="1">
              <a:buNone/>
            </a:pPr>
            <a:r>
              <a:rPr lang="ar-DZ" sz="3200" dirty="0" smtClean="0">
                <a:solidFill>
                  <a:schemeClr val="tx2"/>
                </a:solidFill>
              </a:rPr>
              <a:t/>
            </a:r>
            <a:br>
              <a:rPr lang="ar-DZ" sz="3200" dirty="0" smtClean="0">
                <a:solidFill>
                  <a:schemeClr val="tx2"/>
                </a:solidFill>
              </a:rPr>
            </a:br>
            <a:endParaRPr lang="fr-FR" sz="3200" dirty="0">
              <a:solidFill>
                <a:schemeClr val="tx2"/>
              </a:solidFill>
            </a:endParaRPr>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smtClean="0"/>
              <a:t>وهناك ملاحظتان جديرتان بالذكر حول المبدأ العام </a:t>
            </a:r>
            <a:r>
              <a:rPr lang="ar-DZ" b="1" dirty="0" err="1" smtClean="0"/>
              <a:t>لمالتوس</a:t>
            </a:r>
            <a:r>
              <a:rPr lang="ar-DZ" b="1" dirty="0" smtClean="0"/>
              <a:t> :</a:t>
            </a:r>
            <a:endParaRPr lang="fr-FR" dirty="0"/>
          </a:p>
        </p:txBody>
      </p:sp>
      <p:sp>
        <p:nvSpPr>
          <p:cNvPr id="3" name="Espace réservé du contenu 2"/>
          <p:cNvSpPr>
            <a:spLocks noGrp="1"/>
          </p:cNvSpPr>
          <p:nvPr>
            <p:ph idx="1"/>
          </p:nvPr>
        </p:nvSpPr>
        <p:spPr/>
        <p:txBody>
          <a:bodyPr>
            <a:normAutofit/>
          </a:bodyPr>
          <a:lstStyle/>
          <a:p>
            <a:pPr algn="just" rtl="1">
              <a:buNone/>
            </a:pPr>
            <a:r>
              <a:rPr lang="ar-DZ" b="1" dirty="0" smtClean="0">
                <a:solidFill>
                  <a:srgbClr val="FF0000"/>
                </a:solidFill>
              </a:rPr>
              <a:t>الأول</a:t>
            </a:r>
            <a:r>
              <a:rPr lang="ar-DZ" b="1" dirty="0" smtClean="0">
                <a:solidFill>
                  <a:schemeClr val="tx2"/>
                </a:solidFill>
              </a:rPr>
              <a:t>  </a:t>
            </a:r>
            <a:r>
              <a:rPr lang="ar-DZ" dirty="0" smtClean="0">
                <a:solidFill>
                  <a:schemeClr val="tx2"/>
                </a:solidFill>
              </a:rPr>
              <a:t/>
            </a:r>
            <a:br>
              <a:rPr lang="ar-DZ" dirty="0" smtClean="0">
                <a:solidFill>
                  <a:schemeClr val="tx2"/>
                </a:solidFill>
              </a:rPr>
            </a:br>
            <a:r>
              <a:rPr lang="ar-DZ" b="1" dirty="0" smtClean="0">
                <a:solidFill>
                  <a:schemeClr val="tx2"/>
                </a:solidFill>
              </a:rPr>
              <a:t>ليست المتتالية الهندسية التي ذكرها </a:t>
            </a:r>
            <a:r>
              <a:rPr lang="ar-DZ" b="1" dirty="0" err="1" smtClean="0">
                <a:solidFill>
                  <a:schemeClr val="tx2"/>
                </a:solidFill>
              </a:rPr>
              <a:t>مالتوس</a:t>
            </a:r>
            <a:r>
              <a:rPr lang="ar-DZ" b="1" dirty="0" smtClean="0">
                <a:solidFill>
                  <a:schemeClr val="tx2"/>
                </a:solidFill>
              </a:rPr>
              <a:t> أية متتالية ، ولكنها متتالية معينة ، بمعنى أن العدد يتضاعف كل 25 عاما ، ولا يكون ذلك في أي نوع من السكان وإنما في سكان غير معوقين بأي عائق مما ذكر سالفا ، وكذلك الحال في المتتالية الحسابية ، فهي متتالية معينة، وقد اعتبرها حدا أقصى ، ولم يرى أنه من الممكن زيادة وسائل المعيشة كل 25 عاما بكمية تعادل الإنتاج الأول ، ولكنه أفترض ذلك لتوضيح رأيه</a:t>
            </a:r>
          </a:p>
          <a:p>
            <a:pPr algn="just" rtl="1"/>
            <a:r>
              <a:rPr lang="ar-DZ" b="1" dirty="0" smtClean="0">
                <a:solidFill>
                  <a:srgbClr val="FF0000"/>
                </a:solidFill>
              </a:rPr>
              <a:t>الثانية</a:t>
            </a:r>
            <a:r>
              <a:rPr lang="ar-DZ" b="1" dirty="0" smtClean="0">
                <a:solidFill>
                  <a:schemeClr val="tx2"/>
                </a:solidFill>
              </a:rPr>
              <a:t>  </a:t>
            </a:r>
            <a:r>
              <a:rPr lang="ar-DZ" dirty="0" smtClean="0">
                <a:solidFill>
                  <a:schemeClr val="tx2"/>
                </a:solidFill>
              </a:rPr>
              <a:t/>
            </a:r>
            <a:br>
              <a:rPr lang="ar-DZ" dirty="0" smtClean="0">
                <a:solidFill>
                  <a:schemeClr val="tx2"/>
                </a:solidFill>
              </a:rPr>
            </a:br>
            <a:r>
              <a:rPr lang="ar-DZ" b="1" dirty="0" smtClean="0">
                <a:solidFill>
                  <a:schemeClr val="tx2"/>
                </a:solidFill>
              </a:rPr>
              <a:t>هناك رأي شائع وهو أن </a:t>
            </a:r>
            <a:r>
              <a:rPr lang="ar-DZ" b="1" dirty="0" err="1" smtClean="0">
                <a:solidFill>
                  <a:schemeClr val="tx2"/>
                </a:solidFill>
              </a:rPr>
              <a:t>مالتوس</a:t>
            </a:r>
            <a:r>
              <a:rPr lang="ar-DZ" b="1" dirty="0" smtClean="0">
                <a:solidFill>
                  <a:schemeClr val="tx2"/>
                </a:solidFill>
              </a:rPr>
              <a:t> تنبأ بأن السكان إذا اطردت زيادتهم فسيكون لذلك نتائج مروعة في المستقبل القريب أو البعيد ، ولكن جوهر مقاله يتركز في أن استعداد السكان ليفوقوا وسائل القوت كان ولم يزل دائم التأثير ، ونتج عنه ، ولا يزال ينتج عنه ، أحداث مروعة تنحصر في البؤس والرذيلة ، وهذا رأي جديد من ناحية ، ومفعم بالتشاؤم من ناحية أخرى</a:t>
            </a:r>
            <a:endParaRPr lang="fr-FR" dirty="0"/>
          </a:p>
        </p:txBody>
      </p:sp>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3813" y="642918"/>
            <a:ext cx="9601200" cy="881082"/>
          </a:xfrm>
        </p:spPr>
        <p:txBody>
          <a:bodyPr>
            <a:normAutofit/>
          </a:bodyPr>
          <a:lstStyle/>
          <a:p>
            <a:pPr algn="ctr" rtl="1"/>
            <a:r>
              <a:rPr lang="ar-DZ" sz="4400" b="1" dirty="0" smtClean="0">
                <a:solidFill>
                  <a:schemeClr val="tx2"/>
                </a:solidFill>
              </a:rPr>
              <a:t>نقد نظرية </a:t>
            </a:r>
            <a:r>
              <a:rPr lang="ar-DZ" sz="4400" b="1" dirty="0" err="1" smtClean="0">
                <a:solidFill>
                  <a:schemeClr val="tx2"/>
                </a:solidFill>
              </a:rPr>
              <a:t>مالتوس</a:t>
            </a:r>
            <a:endParaRPr lang="fr-FR" sz="4400" dirty="0"/>
          </a:p>
        </p:txBody>
      </p:sp>
      <p:graphicFrame>
        <p:nvGraphicFramePr>
          <p:cNvPr id="5" name="Espace réservé du contenu 4"/>
          <p:cNvGraphicFramePr>
            <a:graphicFrameLocks noGrp="1"/>
          </p:cNvGraphicFramePr>
          <p:nvPr>
            <p:ph idx="1"/>
          </p:nvPr>
        </p:nvGraphicFramePr>
        <p:xfrm>
          <a:off x="1236628" y="1714488"/>
          <a:ext cx="9815514"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smtClean="0"/>
              <a:t>خاتمــــــة:</a:t>
            </a:r>
            <a:endParaRPr lang="fr-FR" dirty="0"/>
          </a:p>
        </p:txBody>
      </p:sp>
      <p:sp>
        <p:nvSpPr>
          <p:cNvPr id="3" name="Espace réservé du contenu 2"/>
          <p:cNvSpPr>
            <a:spLocks noGrp="1"/>
          </p:cNvSpPr>
          <p:nvPr>
            <p:ph idx="1"/>
          </p:nvPr>
        </p:nvSpPr>
        <p:spPr/>
        <p:txBody>
          <a:bodyPr>
            <a:normAutofit/>
          </a:bodyPr>
          <a:lstStyle/>
          <a:p>
            <a:pPr algn="just" rtl="1">
              <a:buNone/>
            </a:pPr>
            <a:r>
              <a:rPr lang="ar-DZ" sz="2800" dirty="0" smtClean="0">
                <a:solidFill>
                  <a:schemeClr val="tx2"/>
                </a:solidFill>
              </a:rPr>
              <a:t/>
            </a:r>
            <a:br>
              <a:rPr lang="ar-DZ" sz="2800" dirty="0" smtClean="0">
                <a:solidFill>
                  <a:schemeClr val="tx2"/>
                </a:solidFill>
              </a:rPr>
            </a:br>
            <a:r>
              <a:rPr lang="ar-DZ" sz="2800" dirty="0" smtClean="0">
                <a:solidFill>
                  <a:schemeClr val="tx2"/>
                </a:solidFill>
              </a:rPr>
              <a:t>بغض النظر عن النقد الموجه لنظرية </a:t>
            </a:r>
            <a:r>
              <a:rPr lang="ar-DZ" sz="2800" dirty="0" err="1" smtClean="0">
                <a:solidFill>
                  <a:schemeClr val="tx2"/>
                </a:solidFill>
              </a:rPr>
              <a:t>مالتوس</a:t>
            </a:r>
            <a:r>
              <a:rPr lang="ar-DZ" sz="2800" dirty="0" smtClean="0">
                <a:solidFill>
                  <a:schemeClr val="tx2"/>
                </a:solidFill>
              </a:rPr>
              <a:t> إلا أنها تعتبر من أهم النظريات في مجال السكان بحيث أصبحت مرجعا للكلام عن الأفكار السكانية الماضية والتالية له حيث كان له فضل كبير في توجيه الأنظار مبكرا إلي مشكلات السكان بل أن هناك من الباحثين من يعتبره المؤسس الحقيقي للدراسة الحديثة للسكان ، حيث استخدم الحقائق العاصرة له لتأييد مذهبه السكاني يصدد حركة النمو السكاني وعلاقتهما برفاهية الإنسان كما أنه أسهم بدور كبير وربما أكثر من غيره إدخال دراسة السكان في نطاق ميدان العلم الاجتماعي بهدف تحسين الظروف معيشة </a:t>
            </a:r>
            <a:r>
              <a:rPr lang="ar-DZ" sz="2800" dirty="0" err="1" smtClean="0">
                <a:solidFill>
                  <a:schemeClr val="tx2"/>
                </a:solidFill>
              </a:rPr>
              <a:t>بنى</a:t>
            </a:r>
            <a:r>
              <a:rPr lang="ar-DZ" sz="2800" dirty="0" smtClean="0">
                <a:solidFill>
                  <a:schemeClr val="tx2"/>
                </a:solidFill>
              </a:rPr>
              <a:t> البشر </a:t>
            </a:r>
            <a:br>
              <a:rPr lang="ar-DZ" sz="2800" dirty="0" smtClean="0">
                <a:solidFill>
                  <a:schemeClr val="tx2"/>
                </a:solidFill>
              </a:rPr>
            </a:br>
            <a:endParaRPr lang="fr-FR" sz="2800" dirty="0">
              <a:solidFill>
                <a:schemeClr val="tx2"/>
              </a:solidFill>
            </a:endParaRPr>
          </a:p>
        </p:txBody>
      </p:sp>
    </p:spTree>
  </p:cSld>
  <p:clrMapOvr>
    <a:masterClrMapping/>
  </p:clrMapOvr>
  <p:transition spd="med">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3813" y="571480"/>
            <a:ext cx="9601200" cy="952520"/>
          </a:xfrm>
        </p:spPr>
        <p:txBody>
          <a:bodyPr>
            <a:normAutofit/>
          </a:bodyPr>
          <a:lstStyle/>
          <a:p>
            <a:pPr algn="ctr" rtl="1"/>
            <a:r>
              <a:rPr lang="ar-DZ" sz="5400" dirty="0" smtClean="0">
                <a:solidFill>
                  <a:srgbClr val="FF0000"/>
                </a:solidFill>
              </a:rPr>
              <a:t>شكرا على حسن إصغائكم </a:t>
            </a:r>
            <a:endParaRPr lang="fr-FR" sz="5400" dirty="0">
              <a:solidFill>
                <a:srgbClr val="FF0000"/>
              </a:solidFill>
            </a:endParaRPr>
          </a:p>
        </p:txBody>
      </p:sp>
      <p:pic>
        <p:nvPicPr>
          <p:cNvPr id="6" name="Espace réservé du contenu 5" descr="images (5).jpg"/>
          <p:cNvPicPr>
            <a:picLocks noGrp="1" noChangeAspect="1"/>
          </p:cNvPicPr>
          <p:nvPr>
            <p:ph idx="1"/>
          </p:nvPr>
        </p:nvPicPr>
        <p:blipFill>
          <a:blip r:embed="rId2"/>
          <a:stretch>
            <a:fillRect/>
          </a:stretch>
        </p:blipFill>
        <p:spPr>
          <a:xfrm>
            <a:off x="2022446" y="1571612"/>
            <a:ext cx="8501122" cy="435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a:bodyPr>
          <a:lstStyle/>
          <a:p>
            <a:pPr algn="ctr" rtl="0"/>
            <a:r>
              <a:rPr lang="ar-DZ" sz="6000" b="1" dirty="0" smtClean="0">
                <a:solidFill>
                  <a:srgbClr val="FF0000"/>
                </a:solidFill>
              </a:rPr>
              <a:t>مقدمة</a:t>
            </a:r>
            <a:endParaRPr lang="fr-FR" sz="6000" b="1" dirty="0">
              <a:solidFill>
                <a:srgbClr val="FF0000"/>
              </a:solidFill>
            </a:endParaRPr>
          </a:p>
        </p:txBody>
      </p:sp>
      <p:sp>
        <p:nvSpPr>
          <p:cNvPr id="14" name="Espace réservé du contenu 13"/>
          <p:cNvSpPr>
            <a:spLocks noGrp="1"/>
          </p:cNvSpPr>
          <p:nvPr>
            <p:ph idx="1"/>
          </p:nvPr>
        </p:nvSpPr>
        <p:spPr>
          <a:xfrm>
            <a:off x="1308066" y="1857364"/>
            <a:ext cx="9601200" cy="4495800"/>
          </a:xfrm>
        </p:spPr>
        <p:txBody>
          <a:bodyPr rtlCol="0">
            <a:noAutofit/>
          </a:bodyPr>
          <a:lstStyle/>
          <a:p>
            <a:pPr algn="just" rtl="1"/>
            <a:r>
              <a:rPr lang="ar-DZ" sz="2800" dirty="0" smtClean="0">
                <a:solidFill>
                  <a:schemeClr val="tx2"/>
                </a:solidFill>
                <a:latin typeface="Arial Narrow" pitchFamily="34" charset="0"/>
              </a:rPr>
              <a:t>كان الناس فيما مضى يعتقدون أن زيادة السكان خير وبركة كما أنها عامل على التقدم وأن من ينجب أطفالا كثيرين يؤدي خدمة جليلة للمجتمع ويكون أكثر فائدة من الأعزب الذي يخشى الزواج خوفا من كثرة النسل ومن المتزوج الذي لا ينجب أطفالا وبالتالي لا يترك وراءه أثرا يفيد </a:t>
            </a:r>
            <a:r>
              <a:rPr lang="ar-DZ" sz="2800" dirty="0" err="1" smtClean="0">
                <a:solidFill>
                  <a:schemeClr val="tx2"/>
                </a:solidFill>
                <a:latin typeface="Arial Narrow" pitchFamily="34" charset="0"/>
              </a:rPr>
              <a:t>به</a:t>
            </a:r>
            <a:r>
              <a:rPr lang="ar-DZ" sz="2800" dirty="0" smtClean="0">
                <a:solidFill>
                  <a:schemeClr val="tx2"/>
                </a:solidFill>
                <a:latin typeface="Arial Narrow" pitchFamily="34" charset="0"/>
              </a:rPr>
              <a:t> مجتمعه وقد ظل هذا الاعتقاد سائدا في أوربا حتى القرن التاسع عشر تقريبا حين بدأ الناس يغيرون موقفهم منه وخاصة في المدن حيث أصبح الكثيرون يخشون كثرة النسل التي يؤدي إلى الفقر والي الكثير من المشاكل الآمر الذي أدى إلى ظهور وسائل منع الحمل ثم انتشار هذه الوسائل بدرجة شعرت معها كثير من الحكومات بقلق علي مستقبلها نتيجة لانخفاض نسبة المواليد بشكل واضح وهكذا كان الأمر في أغلب البلاد الأوروبية </a:t>
            </a:r>
            <a:endParaRPr lang="fr-FR" sz="2800" dirty="0">
              <a:solidFill>
                <a:schemeClr val="tx2"/>
              </a:solidFill>
              <a:latin typeface="Arial Narrow" pitchFamily="34" charset="0"/>
            </a:endParaRPr>
          </a:p>
        </p:txBody>
      </p:sp>
    </p:spTree>
    <p:extLst>
      <p:ext uri="{BB962C8B-B14F-4D97-AF65-F5344CB8AC3E}">
        <p14:creationId xmlns="" xmlns:p14="http://schemas.microsoft.com/office/powerpoint/2010/main" val="1270821595"/>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066" y="642918"/>
            <a:ext cx="9601200" cy="809644"/>
          </a:xfrm>
        </p:spPr>
        <p:txBody>
          <a:bodyPr>
            <a:normAutofit/>
          </a:bodyPr>
          <a:lstStyle/>
          <a:p>
            <a:pPr algn="ctr" rtl="1"/>
            <a:r>
              <a:rPr lang="ar-DZ" sz="4000" b="1" dirty="0" smtClean="0">
                <a:solidFill>
                  <a:srgbClr val="FF0000"/>
                </a:solidFill>
              </a:rPr>
              <a:t>توماس رو برت </a:t>
            </a:r>
            <a:r>
              <a:rPr lang="ar-DZ" sz="4000" b="1" dirty="0" err="1" smtClean="0">
                <a:solidFill>
                  <a:srgbClr val="FF0000"/>
                </a:solidFill>
              </a:rPr>
              <a:t>مالتوس</a:t>
            </a:r>
            <a:endParaRPr lang="fr-FR" sz="4000" b="1" dirty="0">
              <a:solidFill>
                <a:srgbClr val="FF0000"/>
              </a:solidFill>
            </a:endParaRPr>
          </a:p>
        </p:txBody>
      </p:sp>
      <p:pic>
        <p:nvPicPr>
          <p:cNvPr id="4" name="Espace réservé du contenu 3" descr="téléchargement.jpg"/>
          <p:cNvPicPr>
            <a:picLocks noGrp="1" noChangeAspect="1"/>
          </p:cNvPicPr>
          <p:nvPr>
            <p:ph idx="1"/>
          </p:nvPr>
        </p:nvPicPr>
        <p:blipFill>
          <a:blip r:embed="rId2"/>
          <a:stretch>
            <a:fillRect/>
          </a:stretch>
        </p:blipFill>
        <p:spPr>
          <a:xfrm>
            <a:off x="2736826" y="1643050"/>
            <a:ext cx="6429420"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6600" dirty="0" smtClean="0"/>
              <a:t>حياته</a:t>
            </a:r>
            <a:endParaRPr lang="fr-FR" sz="6600" dirty="0"/>
          </a:p>
        </p:txBody>
      </p:sp>
      <p:sp>
        <p:nvSpPr>
          <p:cNvPr id="3" name="Espace réservé du contenu 2"/>
          <p:cNvSpPr>
            <a:spLocks noGrp="1"/>
          </p:cNvSpPr>
          <p:nvPr>
            <p:ph idx="1"/>
          </p:nvPr>
        </p:nvSpPr>
        <p:spPr/>
        <p:txBody>
          <a:bodyPr>
            <a:noAutofit/>
          </a:bodyPr>
          <a:lstStyle/>
          <a:p>
            <a:pPr algn="justLow" rtl="1">
              <a:buNone/>
            </a:pPr>
            <a:r>
              <a:rPr lang="ar-DZ" dirty="0" smtClean="0"/>
              <a:t>ولد توماس رو برت </a:t>
            </a:r>
            <a:r>
              <a:rPr lang="ar-DZ" dirty="0" err="1" smtClean="0"/>
              <a:t>مالتوس</a:t>
            </a:r>
            <a:r>
              <a:rPr lang="ar-DZ" dirty="0" smtClean="0"/>
              <a:t> في إنجلترا عام 1766 ، درس اللاهوت في جامعة كمبردج كما برع في الرياضيات وأصبح لا يعتقد في شيء ينقصه الدليل وعلى ذلك فقد رفض أن ينساق مع تيار التفاؤل الذي قام على أساس عاطفي يستولي على أفئدة الناس دون تفكير أو مناقشة ولم يتأثر </a:t>
            </a:r>
            <a:r>
              <a:rPr lang="ar-DZ" dirty="0" err="1" smtClean="0"/>
              <a:t>مالتوس</a:t>
            </a:r>
            <a:r>
              <a:rPr lang="ar-DZ" dirty="0" smtClean="0"/>
              <a:t> بهذا التيار من التفاؤل لأنه كان يحكم عقله في كل </a:t>
            </a:r>
            <a:r>
              <a:rPr lang="ar-DZ" dirty="0" err="1" smtClean="0"/>
              <a:t>شئ</a:t>
            </a:r>
            <a:r>
              <a:rPr lang="ar-DZ" dirty="0" smtClean="0"/>
              <a:t> وبكل دقة .</a:t>
            </a:r>
            <a:br>
              <a:rPr lang="ar-DZ" dirty="0" smtClean="0"/>
            </a:br>
            <a:r>
              <a:rPr lang="ar-DZ" dirty="0" smtClean="0"/>
              <a:t>ثم التحق كاهنا بكنيسة إنجلترا في سنة 1798 وعمل أستاذا للتاريخ وعام الاقتصاد في سنة 1806 حتى وفاته في سنة 1834 وقد شهد العصر الذي عاش فيه </a:t>
            </a:r>
            <a:r>
              <a:rPr lang="ar-DZ" dirty="0" err="1" smtClean="0"/>
              <a:t>مالتوس</a:t>
            </a:r>
            <a:r>
              <a:rPr lang="ar-DZ" dirty="0" smtClean="0"/>
              <a:t> في غرب أوربا تغيرات اجتماعية واقتصادية هامة أدت إلي ارتفاع بطئ في معدل زيادة السكان وقد ساد آنذاك أمر هام هو أن الشعب الكثير العدد يكون ذا قوة اقتصادية وعسكرية وذلك بعض النظر عن الظروف الذي يعيش في ظلها أفراد هذا الشعب .</a:t>
            </a:r>
            <a:br>
              <a:rPr lang="ar-DZ" dirty="0" smtClean="0"/>
            </a:br>
            <a:r>
              <a:rPr lang="ar-DZ" dirty="0" smtClean="0"/>
              <a:t/>
            </a:r>
            <a:br>
              <a:rPr lang="ar-DZ" dirty="0" smtClean="0"/>
            </a:br>
            <a:r>
              <a:rPr lang="ar-DZ" dirty="0" smtClean="0"/>
              <a:t>مؤلفاته : كتاب محاولة حول مبدأ السكان سنة 1798 . </a:t>
            </a:r>
            <a:br>
              <a:rPr lang="ar-DZ" dirty="0" smtClean="0"/>
            </a:br>
            <a:r>
              <a:rPr lang="ar-DZ" dirty="0" smtClean="0"/>
              <a:t>مقالات في الاقتصاد والسكان </a:t>
            </a:r>
            <a:endParaRPr lang="fr-FR"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6600" b="1" dirty="0" smtClean="0"/>
              <a:t>نظريته في السكان</a:t>
            </a:r>
            <a:endParaRPr lang="fr-FR" sz="6600" dirty="0"/>
          </a:p>
        </p:txBody>
      </p:sp>
      <p:sp>
        <p:nvSpPr>
          <p:cNvPr id="3" name="Espace réservé du contenu 2"/>
          <p:cNvSpPr>
            <a:spLocks noGrp="1"/>
          </p:cNvSpPr>
          <p:nvPr>
            <p:ph idx="1"/>
          </p:nvPr>
        </p:nvSpPr>
        <p:spPr/>
        <p:txBody>
          <a:bodyPr>
            <a:normAutofit fontScale="92500"/>
          </a:bodyPr>
          <a:lstStyle/>
          <a:p>
            <a:pPr algn="just" rtl="1">
              <a:buNone/>
            </a:pPr>
            <a:r>
              <a:rPr lang="ar-DZ" dirty="0" smtClean="0">
                <a:solidFill>
                  <a:schemeClr val="tx2"/>
                </a:solidFill>
              </a:rPr>
              <a:t/>
            </a:r>
            <a:br>
              <a:rPr lang="ar-DZ" dirty="0" smtClean="0">
                <a:solidFill>
                  <a:schemeClr val="tx2"/>
                </a:solidFill>
              </a:rPr>
            </a:br>
            <a:r>
              <a:rPr lang="ar-DZ" b="1" dirty="0" smtClean="0">
                <a:solidFill>
                  <a:schemeClr val="tx2"/>
                </a:solidFill>
              </a:rPr>
              <a:t>نشر </a:t>
            </a:r>
            <a:r>
              <a:rPr lang="ar-DZ" sz="3200" dirty="0" err="1" smtClean="0">
                <a:solidFill>
                  <a:schemeClr val="tx2"/>
                </a:solidFill>
              </a:rPr>
              <a:t>مالتوس</a:t>
            </a:r>
            <a:r>
              <a:rPr lang="ar-DZ" sz="3200" dirty="0" smtClean="0">
                <a:solidFill>
                  <a:schemeClr val="tx2"/>
                </a:solidFill>
              </a:rPr>
              <a:t> مقاله الأول في سنة 1798 وهو في 32 من عمره دون أن يذكر أسمه فيه وقد ظهر بعنوان مطول هو (( مقال عن مبدأ العام للسكان كما يؤثر في تقدم المجتمع في المستقبل )) .</a:t>
            </a:r>
          </a:p>
          <a:p>
            <a:pPr algn="just" rtl="1">
              <a:buNone/>
            </a:pPr>
            <a:r>
              <a:rPr lang="ar-DZ" sz="3200" dirty="0" smtClean="0">
                <a:solidFill>
                  <a:schemeClr val="tx2"/>
                </a:solidFill>
              </a:rPr>
              <a:t/>
            </a:r>
            <a:br>
              <a:rPr lang="ar-DZ" sz="3200" dirty="0" smtClean="0">
                <a:solidFill>
                  <a:schemeClr val="tx2"/>
                </a:solidFill>
              </a:rPr>
            </a:br>
            <a:r>
              <a:rPr lang="ar-DZ" sz="3200" dirty="0" smtClean="0">
                <a:solidFill>
                  <a:schemeClr val="tx2"/>
                </a:solidFill>
              </a:rPr>
              <a:t>وليس هناك أفضل من أن نستعرض بعض فقرات مما كتب </a:t>
            </a:r>
            <a:r>
              <a:rPr lang="ar-DZ" sz="3200" dirty="0" err="1" smtClean="0">
                <a:solidFill>
                  <a:schemeClr val="tx2"/>
                </a:solidFill>
              </a:rPr>
              <a:t>مالتوس</a:t>
            </a:r>
            <a:r>
              <a:rPr lang="ar-DZ" sz="3200" dirty="0" smtClean="0">
                <a:solidFill>
                  <a:schemeClr val="tx2"/>
                </a:solidFill>
              </a:rPr>
              <a:t> في مقاله لكي نفهم آراءه، فقد كتب في الطبعة الأولى يبني قضيته على حقيقتين : </a:t>
            </a:r>
            <a:br>
              <a:rPr lang="ar-DZ" sz="3200" dirty="0" smtClean="0">
                <a:solidFill>
                  <a:schemeClr val="tx2"/>
                </a:solidFill>
              </a:rPr>
            </a:br>
            <a:r>
              <a:rPr lang="ar-DZ" sz="2800" dirty="0" smtClean="0">
                <a:solidFill>
                  <a:schemeClr val="tx2"/>
                </a:solidFill>
              </a:rPr>
              <a:t/>
            </a:r>
            <a:br>
              <a:rPr lang="ar-DZ" sz="2800" dirty="0" smtClean="0">
                <a:solidFill>
                  <a:schemeClr val="tx2"/>
                </a:solidFill>
              </a:rPr>
            </a:br>
            <a:r>
              <a:rPr lang="ar-DZ" sz="2800" dirty="0" smtClean="0">
                <a:solidFill>
                  <a:schemeClr val="tx2"/>
                </a:solidFill>
              </a:rPr>
              <a:t> </a:t>
            </a:r>
            <a:br>
              <a:rPr lang="ar-DZ" sz="2800" dirty="0" smtClean="0">
                <a:solidFill>
                  <a:schemeClr val="tx2"/>
                </a:solidFill>
              </a:rPr>
            </a:br>
            <a:r>
              <a:rPr lang="ar-DZ" sz="2800" dirty="0" smtClean="0">
                <a:solidFill>
                  <a:schemeClr val="tx2"/>
                </a:solidFill>
              </a:rPr>
              <a:t/>
            </a:r>
            <a:br>
              <a:rPr lang="ar-DZ" sz="2800" dirty="0" smtClean="0">
                <a:solidFill>
                  <a:schemeClr val="tx2"/>
                </a:solidFill>
              </a:rPr>
            </a:br>
            <a:endParaRPr lang="fr-FR" sz="2800" dirty="0">
              <a:solidFill>
                <a:schemeClr val="tx2"/>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293812" y="1676400"/>
          <a:ext cx="10301325"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Espace réservé du contenu 3" descr="images (7).jpg"/>
          <p:cNvPicPr>
            <a:picLocks noChangeAspect="1"/>
          </p:cNvPicPr>
          <p:nvPr/>
        </p:nvPicPr>
        <p:blipFill>
          <a:blip r:embed="rId6"/>
          <a:stretch>
            <a:fillRect/>
          </a:stretch>
        </p:blipFill>
        <p:spPr>
          <a:xfrm>
            <a:off x="4951404" y="2071678"/>
            <a:ext cx="2786082" cy="3500462"/>
          </a:xfrm>
          <a:prstGeom prst="rect">
            <a:avLst/>
          </a:prstGeom>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357166"/>
            <a:ext cx="9601200" cy="881082"/>
          </a:xfrm>
        </p:spPr>
        <p:txBody>
          <a:bodyPr/>
          <a:lstStyle/>
          <a:p>
            <a:pPr algn="ctr" rtl="1"/>
            <a:r>
              <a:rPr lang="ar-DZ" b="1" dirty="0" smtClean="0"/>
              <a:t>مبدأ </a:t>
            </a:r>
            <a:r>
              <a:rPr lang="ar-DZ" b="1" dirty="0" err="1" smtClean="0"/>
              <a:t>مالتوس</a:t>
            </a:r>
            <a:r>
              <a:rPr lang="ar-DZ" b="1" dirty="0" smtClean="0"/>
              <a:t> في مسألة السكان</a:t>
            </a:r>
            <a:endParaRPr lang="fr-FR" dirty="0"/>
          </a:p>
        </p:txBody>
      </p:sp>
      <p:sp>
        <p:nvSpPr>
          <p:cNvPr id="3" name="Espace réservé du contenu 2"/>
          <p:cNvSpPr>
            <a:spLocks noGrp="1"/>
          </p:cNvSpPr>
          <p:nvPr>
            <p:ph idx="1"/>
          </p:nvPr>
        </p:nvSpPr>
        <p:spPr>
          <a:xfrm>
            <a:off x="1293813" y="1428736"/>
            <a:ext cx="9601200" cy="4743464"/>
          </a:xfrm>
        </p:spPr>
        <p:txBody>
          <a:bodyPr>
            <a:normAutofit fontScale="62500" lnSpcReduction="20000"/>
          </a:bodyPr>
          <a:lstStyle/>
          <a:p>
            <a:pPr algn="just" rtl="1">
              <a:buNone/>
            </a:pPr>
            <a:r>
              <a:rPr lang="ar-DZ" dirty="0" smtClean="0">
                <a:solidFill>
                  <a:schemeClr val="tx2"/>
                </a:solidFill>
              </a:rPr>
              <a:t/>
            </a:r>
            <a:br>
              <a:rPr lang="ar-DZ" dirty="0" smtClean="0">
                <a:solidFill>
                  <a:schemeClr val="tx2"/>
                </a:solidFill>
              </a:rPr>
            </a:br>
            <a:r>
              <a:rPr lang="ar-DZ" dirty="0" smtClean="0">
                <a:solidFill>
                  <a:schemeClr val="tx2"/>
                </a:solidFill>
              </a:rPr>
              <a:t>(( </a:t>
            </a:r>
            <a:r>
              <a:rPr lang="ar-DZ" sz="3800" dirty="0" smtClean="0">
                <a:solidFill>
                  <a:schemeClr val="tx2"/>
                </a:solidFill>
              </a:rPr>
              <a:t>إذا أخذنا الأرض كلها ... وفرضنا أن </a:t>
            </a:r>
            <a:r>
              <a:rPr lang="ar-DZ" sz="3800" dirty="0" smtClean="0">
                <a:solidFill>
                  <a:schemeClr val="tx2"/>
                </a:solidFill>
                <a:latin typeface="Arial Narrow" pitchFamily="34" charset="0"/>
              </a:rPr>
              <a:t>السكان الحالين يعادلون ألف مليون ؛ فإن الأنواع البشرية سوف تتزايد حسب الأرقام 1: ؛ 2 ؛ 4 ؛ 8 ؛ 16 ؛ 32 ؛ 64 ؛ 128 ؛ 256... </a:t>
            </a:r>
            <a:r>
              <a:rPr lang="ar-DZ" sz="3800" dirty="0" err="1" smtClean="0">
                <a:solidFill>
                  <a:schemeClr val="tx2"/>
                </a:solidFill>
                <a:latin typeface="Arial Narrow" pitchFamily="34" charset="0"/>
              </a:rPr>
              <a:t>ألخ</a:t>
            </a:r>
            <a:r>
              <a:rPr lang="ar-DZ" sz="3800" dirty="0" smtClean="0">
                <a:solidFill>
                  <a:schemeClr val="tx2"/>
                </a:solidFill>
                <a:latin typeface="Arial Narrow" pitchFamily="34" charset="0"/>
              </a:rPr>
              <a:t> بينما يزداد القوت حسب الأرقام :1 ؛ 2 ؛ 3 ؛ 4 ؛ 5 ؛ 6 ؛ 7 ؛ 8 ؛ 9 ...</a:t>
            </a:r>
            <a:r>
              <a:rPr lang="ar-DZ" sz="3800" dirty="0" err="1" smtClean="0">
                <a:solidFill>
                  <a:schemeClr val="tx2"/>
                </a:solidFill>
                <a:latin typeface="Arial Narrow" pitchFamily="34" charset="0"/>
              </a:rPr>
              <a:t>ألخ</a:t>
            </a:r>
            <a:r>
              <a:rPr lang="ar-DZ" sz="3800" dirty="0" smtClean="0">
                <a:solidFill>
                  <a:schemeClr val="tx2"/>
                </a:solidFill>
                <a:latin typeface="Arial Narrow" pitchFamily="34" charset="0"/>
              </a:rPr>
              <a:t> . وعلي ذلك فخلال قرنين يكون عدد السكان بالنسبة للمواد الغذائية كنسبة 256 إلى 9 ؛وبعد ثلاثة قرون 496 إلى 13)). </a:t>
            </a:r>
          </a:p>
          <a:p>
            <a:pPr algn="just" rtl="1">
              <a:buNone/>
            </a:pPr>
            <a:r>
              <a:rPr lang="ar-DZ" sz="3800" dirty="0" smtClean="0">
                <a:solidFill>
                  <a:schemeClr val="tx2"/>
                </a:solidFill>
                <a:latin typeface="Arial Narrow" pitchFamily="34" charset="0"/>
              </a:rPr>
              <a:t/>
            </a:r>
            <a:br>
              <a:rPr lang="ar-DZ" sz="3800" dirty="0" smtClean="0">
                <a:solidFill>
                  <a:schemeClr val="tx2"/>
                </a:solidFill>
                <a:latin typeface="Arial Narrow" pitchFamily="34" charset="0"/>
              </a:rPr>
            </a:br>
            <a:r>
              <a:rPr lang="ar-DZ" sz="3800" dirty="0" smtClean="0">
                <a:solidFill>
                  <a:schemeClr val="tx2"/>
                </a:solidFill>
                <a:latin typeface="Arial Narrow" pitchFamily="34" charset="0"/>
              </a:rPr>
              <a:t>ويختم </a:t>
            </a:r>
            <a:r>
              <a:rPr lang="ar-DZ" sz="3800" dirty="0" err="1" smtClean="0">
                <a:solidFill>
                  <a:schemeClr val="tx2"/>
                </a:solidFill>
                <a:latin typeface="Arial Narrow" pitchFamily="34" charset="0"/>
              </a:rPr>
              <a:t>مالتوس</a:t>
            </a:r>
            <a:r>
              <a:rPr lang="ar-DZ" sz="3800" dirty="0" smtClean="0">
                <a:solidFill>
                  <a:schemeClr val="tx2"/>
                </a:solidFill>
                <a:latin typeface="Arial Narrow" pitchFamily="34" charset="0"/>
              </a:rPr>
              <a:t> الباب الأول من مقاله بفقرة كثيرا ما تغفل في نقد رأيه وهي (( في هذا الفرض لم توضع أي قيود على إنتاج الأرض ، فقد يزداد على الدوام ويصبح أكثر من أية كمية بعينها ، ولكن مع ذلك فإن قوة السكان تكون أكثر علوا ولا يمكن خفض الزيادة في الأنواع البشرية إلي مستوى وسائل المعيشة إلا بالعمل الدائم لقانون الضرورة القوى الذي يعمل كضابط للقوة العظمى ( السكان ) . )) </a:t>
            </a:r>
          </a:p>
          <a:p>
            <a:pPr algn="just" rtl="1">
              <a:buNone/>
            </a:pPr>
            <a:r>
              <a:rPr lang="ar-DZ" sz="3800" dirty="0" smtClean="0">
                <a:solidFill>
                  <a:schemeClr val="tx2"/>
                </a:solidFill>
                <a:latin typeface="Arial Narrow" pitchFamily="34" charset="0"/>
              </a:rPr>
              <a:t/>
            </a:r>
            <a:br>
              <a:rPr lang="ar-DZ" sz="3800" dirty="0" smtClean="0">
                <a:solidFill>
                  <a:schemeClr val="tx2"/>
                </a:solidFill>
                <a:latin typeface="Arial Narrow" pitchFamily="34" charset="0"/>
              </a:rPr>
            </a:br>
            <a:r>
              <a:rPr lang="ar-DZ" sz="3800" dirty="0" smtClean="0">
                <a:solidFill>
                  <a:schemeClr val="tx2"/>
                </a:solidFill>
                <a:latin typeface="Arial Narrow" pitchFamily="34" charset="0"/>
              </a:rPr>
              <a:t>وفي الباب الثاني من المقال يبحث </a:t>
            </a:r>
            <a:r>
              <a:rPr lang="ar-DZ" sz="3800" dirty="0" err="1" smtClean="0">
                <a:solidFill>
                  <a:schemeClr val="tx2"/>
                </a:solidFill>
                <a:latin typeface="Arial Narrow" pitchFamily="34" charset="0"/>
              </a:rPr>
              <a:t>مالتوس</a:t>
            </a:r>
            <a:r>
              <a:rPr lang="ar-DZ" sz="3800" dirty="0" smtClean="0">
                <a:solidFill>
                  <a:schemeClr val="tx2"/>
                </a:solidFill>
                <a:latin typeface="Arial Narrow" pitchFamily="34" charset="0"/>
              </a:rPr>
              <a:t> العوامل التي تضبط أو تعيق زيادة السكان . أما العائق النهائي فهو الحاجة إلي الغذاء ولكن في نظره ليس بالعائق المباشر إلا في المجاعات أما العوائق التي تعمل باستمرار وبقوة تزيد تبعا لظروف كل مجتمع فصنفها إلي صنفين :</a:t>
            </a:r>
            <a:endParaRPr lang="fr-FR" sz="3800" dirty="0">
              <a:solidFill>
                <a:schemeClr val="tx2"/>
              </a:solidFill>
              <a:latin typeface="Arial Narrow"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gauche 3"/>
          <p:cNvSpPr/>
          <p:nvPr/>
        </p:nvSpPr>
        <p:spPr>
          <a:xfrm>
            <a:off x="9952064" y="857232"/>
            <a:ext cx="2071702" cy="135732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t>عوائق إيجابية </a:t>
            </a:r>
            <a:endParaRPr lang="fr-FR" sz="2400" dirty="0"/>
          </a:p>
        </p:txBody>
      </p:sp>
      <p:sp>
        <p:nvSpPr>
          <p:cNvPr id="5" name="Rectangle à coins arrondis 4"/>
          <p:cNvSpPr/>
          <p:nvPr/>
        </p:nvSpPr>
        <p:spPr>
          <a:xfrm>
            <a:off x="1022314" y="500042"/>
            <a:ext cx="9001188" cy="2071702"/>
          </a:xfrm>
          <a:prstGeom prst="roundRect">
            <a:avLst/>
          </a:prstGeom>
          <a:solidFill>
            <a:schemeClr val="accent2">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just" rtl="1"/>
            <a:r>
              <a:rPr lang="ar-DZ" sz="2400" dirty="0" smtClean="0">
                <a:solidFill>
                  <a:schemeClr val="tx2"/>
                </a:solidFill>
              </a:rPr>
              <a:t>وهي متعددة ومختلفة وتشمل كل عوامل البؤس التي تنقص عدد السكان بتقصير الحياة البشرية ، أي بزيادة نسبة الوفيات ، كالحرف المضرة بالصحة والأعمال الشاقة ، مثل تشغيل الأطفال ، والتعرض لتقلبات الفصول ، والفقر الشديد وتربية الأطفال السيئة ، وازدحام المدن الكبيرة والإفراط بأنواعه ، وكل الأمراض والأوبئة والمجاعات</a:t>
            </a:r>
            <a:endParaRPr lang="fr-FR" sz="2400" dirty="0">
              <a:solidFill>
                <a:schemeClr val="tx2"/>
              </a:solidFill>
            </a:endParaRPr>
          </a:p>
        </p:txBody>
      </p:sp>
      <p:pic>
        <p:nvPicPr>
          <p:cNvPr id="9" name="Image 8" descr="images (1).jpg"/>
          <p:cNvPicPr>
            <a:picLocks noChangeAspect="1"/>
          </p:cNvPicPr>
          <p:nvPr/>
        </p:nvPicPr>
        <p:blipFill>
          <a:blip r:embed="rId2"/>
          <a:stretch>
            <a:fillRect/>
          </a:stretch>
        </p:blipFill>
        <p:spPr>
          <a:xfrm>
            <a:off x="4451338" y="2714620"/>
            <a:ext cx="2286016" cy="1500198"/>
          </a:xfrm>
          <a:prstGeom prst="rect">
            <a:avLst/>
          </a:prstGeom>
        </p:spPr>
      </p:pic>
      <p:pic>
        <p:nvPicPr>
          <p:cNvPr id="10" name="Image 9" descr="images (2).jpg"/>
          <p:cNvPicPr>
            <a:picLocks noChangeAspect="1"/>
          </p:cNvPicPr>
          <p:nvPr/>
        </p:nvPicPr>
        <p:blipFill>
          <a:blip r:embed="rId3"/>
          <a:stretch>
            <a:fillRect/>
          </a:stretch>
        </p:blipFill>
        <p:spPr>
          <a:xfrm>
            <a:off x="1522380" y="2786058"/>
            <a:ext cx="2389192" cy="1571636"/>
          </a:xfrm>
          <a:prstGeom prst="rect">
            <a:avLst/>
          </a:prstGeom>
        </p:spPr>
      </p:pic>
      <p:pic>
        <p:nvPicPr>
          <p:cNvPr id="11" name="Image 10" descr="images (3).jpg"/>
          <p:cNvPicPr>
            <a:picLocks noChangeAspect="1"/>
          </p:cNvPicPr>
          <p:nvPr/>
        </p:nvPicPr>
        <p:blipFill>
          <a:blip r:embed="rId4"/>
          <a:stretch>
            <a:fillRect/>
          </a:stretch>
        </p:blipFill>
        <p:spPr>
          <a:xfrm>
            <a:off x="7237420" y="2786058"/>
            <a:ext cx="2500330" cy="1500198"/>
          </a:xfrm>
          <a:prstGeom prst="rect">
            <a:avLst/>
          </a:prstGeom>
        </p:spPr>
      </p:pic>
      <p:pic>
        <p:nvPicPr>
          <p:cNvPr id="12" name="Image 11" descr="images (4).jpg"/>
          <p:cNvPicPr>
            <a:picLocks noChangeAspect="1"/>
          </p:cNvPicPr>
          <p:nvPr/>
        </p:nvPicPr>
        <p:blipFill>
          <a:blip r:embed="rId5"/>
          <a:stretch>
            <a:fillRect/>
          </a:stretch>
        </p:blipFill>
        <p:spPr>
          <a:xfrm>
            <a:off x="1522380" y="4500570"/>
            <a:ext cx="2357454" cy="1714512"/>
          </a:xfrm>
          <a:prstGeom prst="rect">
            <a:avLst/>
          </a:prstGeom>
        </p:spPr>
      </p:pic>
      <p:pic>
        <p:nvPicPr>
          <p:cNvPr id="13" name="Image 12" descr="téléchargement (2).jpg"/>
          <p:cNvPicPr>
            <a:picLocks noChangeAspect="1"/>
          </p:cNvPicPr>
          <p:nvPr/>
        </p:nvPicPr>
        <p:blipFill>
          <a:blip r:embed="rId6"/>
          <a:stretch>
            <a:fillRect/>
          </a:stretch>
        </p:blipFill>
        <p:spPr>
          <a:xfrm>
            <a:off x="4451338" y="4572008"/>
            <a:ext cx="2286016" cy="1643074"/>
          </a:xfrm>
          <a:prstGeom prst="rect">
            <a:avLst/>
          </a:prstGeom>
        </p:spPr>
      </p:pic>
      <p:pic>
        <p:nvPicPr>
          <p:cNvPr id="15" name="Image 14" descr="images (6).jpg"/>
          <p:cNvPicPr>
            <a:picLocks noChangeAspect="1"/>
          </p:cNvPicPr>
          <p:nvPr/>
        </p:nvPicPr>
        <p:blipFill>
          <a:blip r:embed="rId7"/>
          <a:stretch>
            <a:fillRect/>
          </a:stretch>
        </p:blipFill>
        <p:spPr>
          <a:xfrm>
            <a:off x="7237420" y="4572008"/>
            <a:ext cx="2428892" cy="15716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amond(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amond(in)">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879438" y="1428736"/>
            <a:ext cx="9001187" cy="4495800"/>
          </a:xfrm>
          <a:prstGeom prst="roundRect">
            <a:avLst/>
          </a:prstGeom>
          <a:solidFill>
            <a:srgbClr val="F690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800" dirty="0" smtClean="0">
                <a:solidFill>
                  <a:schemeClr val="tx2"/>
                </a:solidFill>
              </a:rPr>
              <a:t>فتؤثر في نمو السكان عن طريق خفض نسبة المواليد ، وقسمها إلي قسمين:</a:t>
            </a:r>
          </a:p>
          <a:p>
            <a:pPr algn="just" rtl="1"/>
            <a:r>
              <a:rPr lang="ar-DZ" sz="2800" dirty="0" smtClean="0">
                <a:solidFill>
                  <a:schemeClr val="tx2"/>
                </a:solidFill>
              </a:rPr>
              <a:t/>
            </a:r>
            <a:br>
              <a:rPr lang="ar-DZ" sz="2800" dirty="0" smtClean="0">
                <a:solidFill>
                  <a:schemeClr val="tx2"/>
                </a:solidFill>
              </a:rPr>
            </a:br>
            <a:r>
              <a:rPr lang="ar-DZ" sz="2800" dirty="0" smtClean="0">
                <a:solidFill>
                  <a:schemeClr val="tx2"/>
                </a:solidFill>
              </a:rPr>
              <a:t>1/ الرذيلة : وتشمل الاختلاط الجنسي الفوضوي ، والميول الجنسية غير الطبيعية ،وانتهاك حرمة الزوجية ، والوسائل المختلفة لإخفاء نتائج العلاقات غير الشرعية.</a:t>
            </a:r>
          </a:p>
          <a:p>
            <a:pPr algn="just" rtl="1"/>
            <a:r>
              <a:rPr lang="ar-DZ" sz="2800" dirty="0" smtClean="0">
                <a:solidFill>
                  <a:schemeClr val="tx2"/>
                </a:solidFill>
              </a:rPr>
              <a:t> </a:t>
            </a:r>
            <a:br>
              <a:rPr lang="ar-DZ" sz="2800" dirty="0" smtClean="0">
                <a:solidFill>
                  <a:schemeClr val="tx2"/>
                </a:solidFill>
              </a:rPr>
            </a:br>
            <a:r>
              <a:rPr lang="ar-DZ" sz="2800" dirty="0" smtClean="0">
                <a:solidFill>
                  <a:schemeClr val="tx2"/>
                </a:solidFill>
              </a:rPr>
              <a:t>2/ الضبط الأخلاقي :فهو الامتناع عن الزواج مع الاحتفاظ بسلوك عفيف طول مدة الامتناع </a:t>
            </a:r>
            <a:endParaRPr lang="fr-FR" sz="2800" dirty="0">
              <a:solidFill>
                <a:schemeClr val="tx2"/>
              </a:solidFill>
            </a:endParaRPr>
          </a:p>
        </p:txBody>
      </p:sp>
      <p:sp>
        <p:nvSpPr>
          <p:cNvPr id="5" name="Flèche gauche 4"/>
          <p:cNvSpPr/>
          <p:nvPr/>
        </p:nvSpPr>
        <p:spPr>
          <a:xfrm>
            <a:off x="9880626" y="2786058"/>
            <a:ext cx="2071702" cy="1357322"/>
          </a:xfrm>
          <a:prstGeom prst="leftArrow">
            <a:avLst/>
          </a:prstGeom>
          <a:solidFill>
            <a:srgbClr val="F04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t>عوائق مانعة</a:t>
            </a:r>
            <a:endParaRPr lang="fr-FR"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5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0280110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 xmlns:thm15="http://schemas.microsoft.com/office/thememl/2012/main" name="Office_9532192_TF02801109_TF02801109.potx" id="{092C9C1A-AC32-4E81-9A1F-DE53A1315281}" vid="{20B737EE-BAE5-433A-A394-123081907658}"/>
    </a:ext>
  </a:extLst>
</a:theme>
</file>

<file path=ppt/theme/theme2.xml><?xml version="1.0" encoding="utf-8"?>
<a:theme xmlns:a="http://schemas.openxmlformats.org/drawingml/2006/main" name="Thèm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tf02801109</Template>
  <TotalTime>133</TotalTime>
  <Words>389</Words>
  <Application>Microsoft Office PowerPoint</Application>
  <PresentationFormat>Personnalisé</PresentationFormat>
  <Paragraphs>45</Paragraphs>
  <Slides>14</Slides>
  <Notes>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tf02801109</vt:lpstr>
      <vt:lpstr>جامعة محمد لمين دباغين                                 كلية العلوم الاجتماعية والإنسانية      سطيف 2                                                قسم العلوم الاجتماعية </vt:lpstr>
      <vt:lpstr>مقدمة</vt:lpstr>
      <vt:lpstr>توماس رو برت مالتوس</vt:lpstr>
      <vt:lpstr>حياته</vt:lpstr>
      <vt:lpstr>نظريته في السكان</vt:lpstr>
      <vt:lpstr>Diapositive 6</vt:lpstr>
      <vt:lpstr>مبدأ مالتوس في مسألة السكان</vt:lpstr>
      <vt:lpstr>Diapositive 8</vt:lpstr>
      <vt:lpstr>Diapositive 9</vt:lpstr>
      <vt:lpstr>وختم مالتوس الباب الثاني من مقاله بتلخيص مبدئه العام في السكان</vt:lpstr>
      <vt:lpstr>وهناك ملاحظتان جديرتان بالذكر حول المبدأ العام لمالتوس :</vt:lpstr>
      <vt:lpstr>نقد نظرية مالتوس</vt:lpstr>
      <vt:lpstr>خاتمــــــة:</vt:lpstr>
      <vt:lpstr>شكرا على حسن إصغائكم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jk</dc:creator>
  <cp:lastModifiedBy>jk</cp:lastModifiedBy>
  <cp:revision>19</cp:revision>
  <dcterms:created xsi:type="dcterms:W3CDTF">2017-03-30T21:03:45Z</dcterms:created>
  <dcterms:modified xsi:type="dcterms:W3CDTF">2017-03-30T23:40:53Z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