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796027F-7875-4030-9381-8BD8C4F21935}" type="datetimeFigureOut">
              <a:rPr lang="en-US" dirty="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1/29/2021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1/29/2021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695459" y="142853"/>
            <a:ext cx="10544041" cy="1492764"/>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defRPr/>
            </a:pPr>
            <a: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t>المحاضرات السابعة و الثامنة و التاسعة : </a:t>
            </a:r>
            <a:b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br>
            <a: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t>ظاهرة الحقول الدلالية عند النحاة و اللغويين و البلاغيين </a:t>
            </a:r>
            <a:endParaRPr lang="fr-FR" sz="4572" dirty="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endParaRPr>
          </a:p>
        </p:txBody>
      </p:sp>
      <p:sp>
        <p:nvSpPr>
          <p:cNvPr id="5" name="عنصر نائب للمحتوى 2"/>
          <p:cNvSpPr txBox="1">
            <a:spLocks/>
          </p:cNvSpPr>
          <p:nvPr/>
        </p:nvSpPr>
        <p:spPr>
          <a:xfrm>
            <a:off x="141668" y="1496002"/>
            <a:ext cx="11841387" cy="5085102"/>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t">
            <a:normAutofit fontScale="92500" lnSpcReduction="10000"/>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n-lt"/>
                <a:ea typeface="+mn-ea"/>
                <a:cs typeface="+mn-cs"/>
              </a:defRPr>
            </a:lvl9pPr>
          </a:lstStyle>
          <a:p>
            <a:pPr algn="ctr" rtl="1"/>
            <a:r>
              <a:rPr lang="ar-SA" sz="3048" dirty="0" smtClean="0">
                <a:latin typeface="Sakkal Majalla" panose="02000000000000000000" pitchFamily="2" charset="-78"/>
                <a:cs typeface="Sakkal Majalla" panose="02000000000000000000" pitchFamily="2" charset="-78"/>
              </a:rPr>
              <a:t>   </a:t>
            </a:r>
            <a:r>
              <a:rPr lang="ar-SA" sz="5200" dirty="0" smtClean="0">
                <a:solidFill>
                  <a:schemeClr val="accent1">
                    <a:lumMod val="60000"/>
                    <a:lumOff val="40000"/>
                  </a:schemeClr>
                </a:solidFill>
                <a:latin typeface="Sakkal Majalla" panose="02000000000000000000" pitchFamily="2" charset="-78"/>
                <a:cs typeface="Sakkal Majalla" panose="02000000000000000000" pitchFamily="2" charset="-78"/>
              </a:rPr>
              <a:t>ثالثا : البلاغيون :</a:t>
            </a:r>
          </a:p>
          <a:p>
            <a:pPr algn="just" rtl="1"/>
            <a:r>
              <a:rPr lang="ar-SA" sz="3048" dirty="0" smtClean="0">
                <a:latin typeface="Sakkal Majalla" panose="02000000000000000000" pitchFamily="2" charset="-78"/>
                <a:cs typeface="Sakkal Majalla" panose="02000000000000000000" pitchFamily="2" charset="-78"/>
              </a:rPr>
              <a:t>       </a:t>
            </a:r>
            <a:r>
              <a:rPr lang="ar-SA" sz="4400" dirty="0" smtClean="0">
                <a:solidFill>
                  <a:schemeClr val="bg1"/>
                </a:solidFill>
                <a:latin typeface="Arabic Typesetting" panose="03020402040406030203" pitchFamily="66" charset="-78"/>
                <a:cs typeface="Arabic Typesetting" panose="03020402040406030203" pitchFamily="66" charset="-78"/>
              </a:rPr>
              <a:t>إنّ </a:t>
            </a:r>
            <a:r>
              <a:rPr lang="ar-SA" sz="4400" dirty="0">
                <a:solidFill>
                  <a:schemeClr val="bg1"/>
                </a:solidFill>
                <a:latin typeface="Arabic Typesetting" panose="03020402040406030203" pitchFamily="66" charset="-78"/>
                <a:cs typeface="Arabic Typesetting" panose="03020402040406030203" pitchFamily="66" charset="-78"/>
              </a:rPr>
              <a:t>أوّل مبدأ يرسمه الجاحظ، قبل أن يحدّد العالم بما فيه، هو المنهج الذي يتحدّد وفقاً لطبيعة ما يدرسه؛ ذلك أنّه يرى أنّ الكلام طبقات كالنّاس تماماً، وعليه يجب إعداد كلّ كلام وفق متطلّبات المخاطَبين، وعلى هذا الأمر تنبني دعوة الجاحظ الضّمنية في مشروع (الحيوان) إلى المعجم الخاصّ، يقول: " ينبغي للمتكلّم أن يعرف أقدار المعاني ويوازن بينها وبين أقدار المستمعين وبين أقدار الحالات، فيجعل لكلّ طبقةٍ من ذلك كلاماً، ولكلّ حالةٍ من ذلك مقاماً</a:t>
            </a:r>
            <a:r>
              <a:rPr lang="ar-SA" sz="4400" dirty="0" smtClean="0">
                <a:solidFill>
                  <a:schemeClr val="bg1"/>
                </a:solidFill>
                <a:latin typeface="Arabic Typesetting" panose="03020402040406030203" pitchFamily="66" charset="-78"/>
                <a:cs typeface="Arabic Typesetting" panose="03020402040406030203" pitchFamily="66" charset="-78"/>
              </a:rPr>
              <a:t>، حتىّ </a:t>
            </a:r>
            <a:r>
              <a:rPr lang="ar-SA" sz="4400" dirty="0">
                <a:solidFill>
                  <a:schemeClr val="bg1"/>
                </a:solidFill>
                <a:latin typeface="Arabic Typesetting" panose="03020402040406030203" pitchFamily="66" charset="-78"/>
                <a:cs typeface="Arabic Typesetting" panose="03020402040406030203" pitchFamily="66" charset="-78"/>
              </a:rPr>
              <a:t>يقسّم أقدار الكلام على أقدار المعاني ويقسّم أقدار المعاني على أقدار المقامات وأقدار المستمعين على أقدار تلك الحالات... </a:t>
            </a:r>
            <a:r>
              <a:rPr lang="ar-SA" sz="4400" dirty="0" smtClean="0">
                <a:solidFill>
                  <a:schemeClr val="bg1"/>
                </a:solidFill>
                <a:latin typeface="Arabic Typesetting" panose="03020402040406030203" pitchFamily="66" charset="-78"/>
                <a:cs typeface="Arabic Typesetting" panose="03020402040406030203" pitchFamily="66" charset="-78"/>
              </a:rPr>
              <a:t>«</a:t>
            </a:r>
            <a:r>
              <a:rPr lang="ar-SA" sz="4400" dirty="0">
                <a:solidFill>
                  <a:schemeClr val="bg1"/>
                </a:solidFill>
                <a:latin typeface="Arabic Typesetting" panose="03020402040406030203" pitchFamily="66" charset="-78"/>
                <a:cs typeface="Arabic Typesetting" panose="03020402040406030203" pitchFamily="66" charset="-78"/>
              </a:rPr>
              <a:t>ويستنتج موضّحاً: " وكلام النّاس في طبقات كما أنّ النّاس أنفسهم في طبقاتٍ "</a:t>
            </a:r>
            <a:endParaRPr lang="fr-FR" sz="4400" dirty="0" smtClean="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755709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426558"/>
          </a:xfrm>
        </p:spPr>
        <p:style>
          <a:lnRef idx="1">
            <a:schemeClr val="accent4"/>
          </a:lnRef>
          <a:fillRef idx="2">
            <a:schemeClr val="accent4"/>
          </a:fillRef>
          <a:effectRef idx="1">
            <a:schemeClr val="accent4"/>
          </a:effectRef>
          <a:fontRef idx="minor">
            <a:schemeClr val="dk1"/>
          </a:fontRef>
        </p:style>
        <p:txBody>
          <a:bodyPr>
            <a:noAutofit/>
          </a:bodyPr>
          <a:lstStyle/>
          <a:p>
            <a:pPr marL="0" indent="0" algn="just" rtl="1">
              <a:buNone/>
            </a:pPr>
            <a:r>
              <a:rPr lang="ar-SA" sz="4400" dirty="0" smtClean="0">
                <a:latin typeface="Arabic Typesetting" panose="03020402040406030203" pitchFamily="66" charset="-78"/>
                <a:cs typeface="Arabic Typesetting" panose="03020402040406030203" pitchFamily="66" charset="-78"/>
              </a:rPr>
              <a:t>    </a:t>
            </a:r>
            <a:r>
              <a:rPr lang="ar-SA" sz="4000" dirty="0"/>
              <a:t>  </a:t>
            </a:r>
            <a:r>
              <a:rPr lang="ar-SA" sz="4000" dirty="0">
                <a:latin typeface="Arabic Typesetting" panose="03020402040406030203" pitchFamily="66" charset="-78"/>
                <a:cs typeface="Arabic Typesetting" panose="03020402040406030203" pitchFamily="66" charset="-78"/>
              </a:rPr>
              <a:t>هذا فيما يخصّ قضية التّعريف، أمّا فيما يخصّ قضية تصنيف المفاهيم داخل مجالاتٍ معيّنةٍ، فإنّ هذا لم يكن لينفلت من مشاريع ابن قتيبة، فهو في كلّ بابٍ يحاول أن يقسّمه من العامّ إلى الخاصّ وهكذا، ففي (أدب الكاتب) مثلاً في باب شيات الخيل، نراه يصنّف الخيول على أساس اللّون الأبيض، ولكنّ الأمر المهمّ في التّصنيف هو ارتباط اللّون الأبيض بأعضاء جسمه، وكلّما تغيّر اللّون نفسه مع عضو تغيّرت معه اللّفظة ومعناها</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r>
              <a:rPr lang="ar-SA" sz="4000" dirty="0" smtClean="0">
                <a:latin typeface="Arabic Typesetting" panose="03020402040406030203" pitchFamily="66" charset="-78"/>
                <a:cs typeface="Arabic Typesetting" panose="03020402040406030203" pitchFamily="66" charset="-78"/>
              </a:rPr>
              <a:t>    ويقول </a:t>
            </a:r>
            <a:r>
              <a:rPr lang="ar-SA" sz="4000" dirty="0">
                <a:latin typeface="Arabic Typesetting" panose="03020402040406030203" pitchFamily="66" charset="-78"/>
                <a:cs typeface="Arabic Typesetting" panose="03020402040406030203" pitchFamily="66" charset="-78"/>
              </a:rPr>
              <a:t>في موضعٍ آخر مبيّناً تقسيمه: " قالوا: الطّير ثلاثة أضرب، بهائم الطّير وهو ما لقط الحبوب والبزور؛ وسباع الطّير وهي التي تغتذي اللّحم؛ والمشترك وهو مثل العصفور يشارك بهائم الطير في أنّه ليس بذي مِخلبٍ ولا </a:t>
            </a:r>
            <a:r>
              <a:rPr lang="ar-SA" sz="4000" dirty="0" smtClean="0">
                <a:latin typeface="Arabic Typesetting" panose="03020402040406030203" pitchFamily="66" charset="-78"/>
                <a:cs typeface="Arabic Typesetting" panose="03020402040406030203" pitchFamily="66" charset="-78"/>
              </a:rPr>
              <a:t>منسرٍ وإذا </a:t>
            </a:r>
            <a:r>
              <a:rPr lang="ar-SA" sz="4000" dirty="0">
                <a:latin typeface="Arabic Typesetting" panose="03020402040406030203" pitchFamily="66" charset="-78"/>
                <a:cs typeface="Arabic Typesetting" panose="03020402040406030203" pitchFamily="66" charset="-78"/>
              </a:rPr>
              <a:t>سقط على عود قدّم أصابعه الثّلاث وأخّر الدّابرة... </a:t>
            </a:r>
            <a:r>
              <a:rPr lang="ar-SA" sz="4000" dirty="0" smtClean="0">
                <a:latin typeface="Arabic Typesetting" panose="03020402040406030203" pitchFamily="66" charset="-78"/>
                <a:cs typeface="Arabic Typesetting" panose="03020402040406030203" pitchFamily="66" charset="-78"/>
              </a:rPr>
              <a:t>ويمكن التمثيل للقول الأول بما يأتي :</a:t>
            </a:r>
            <a:endParaRPr lang="fr-FR" sz="4000" dirty="0">
              <a:latin typeface="Arabic Typesetting" panose="03020402040406030203" pitchFamily="66" charset="-78"/>
              <a:cs typeface="Arabic Typesetting" panose="03020402040406030203" pitchFamily="66" charset="-78"/>
            </a:endParaRPr>
          </a:p>
          <a:p>
            <a:pPr marL="0" indent="0" algn="just" rtl="1">
              <a:buNone/>
            </a:pPr>
            <a:endParaRPr lang="fr-FR"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3210941"/>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090113" y="90152"/>
            <a:ext cx="4013923" cy="114621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SA" sz="4400" dirty="0" smtClean="0">
                <a:latin typeface="Arabic Typesetting" panose="03020402040406030203" pitchFamily="66" charset="-78"/>
                <a:cs typeface="Arabic Typesetting" panose="03020402040406030203" pitchFamily="66" charset="-78"/>
              </a:rPr>
              <a:t>الأبيض لون الخيل </a:t>
            </a:r>
            <a:endParaRPr lang="fr-FR" sz="4400" dirty="0">
              <a:latin typeface="Arabic Typesetting" panose="03020402040406030203" pitchFamily="66" charset="-78"/>
              <a:cs typeface="Arabic Typesetting" panose="03020402040406030203" pitchFamily="66" charset="-78"/>
            </a:endParaRPr>
          </a:p>
        </p:txBody>
      </p:sp>
      <p:sp>
        <p:nvSpPr>
          <p:cNvPr id="7" name="Rectangle à coins arrondis 6"/>
          <p:cNvSpPr/>
          <p:nvPr/>
        </p:nvSpPr>
        <p:spPr>
          <a:xfrm>
            <a:off x="8661044" y="3039414"/>
            <a:ext cx="1046140" cy="7083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dirty="0" smtClean="0">
                <a:solidFill>
                  <a:schemeClr val="bg1"/>
                </a:solidFill>
                <a:latin typeface="Arabic Typesetting" panose="03020402040406030203" pitchFamily="66" charset="-78"/>
                <a:cs typeface="Arabic Typesetting" panose="03020402040406030203" pitchFamily="66" charset="-78"/>
              </a:rPr>
              <a:t>القفى</a:t>
            </a:r>
            <a:endParaRPr lang="fr-FR" sz="4400" dirty="0">
              <a:solidFill>
                <a:schemeClr val="bg1"/>
              </a:solidFill>
              <a:latin typeface="Arabic Typesetting" panose="03020402040406030203" pitchFamily="66" charset="-78"/>
              <a:cs typeface="Arabic Typesetting" panose="03020402040406030203" pitchFamily="66" charset="-78"/>
            </a:endParaRPr>
          </a:p>
        </p:txBody>
      </p:sp>
      <p:sp>
        <p:nvSpPr>
          <p:cNvPr id="8" name="Rectangle à coins arrondis 7"/>
          <p:cNvSpPr/>
          <p:nvPr/>
        </p:nvSpPr>
        <p:spPr>
          <a:xfrm>
            <a:off x="303786" y="5346880"/>
            <a:ext cx="1264276"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dirty="0" smtClean="0">
                <a:solidFill>
                  <a:schemeClr val="bg1"/>
                </a:solidFill>
                <a:latin typeface="Arabic Typesetting" panose="03020402040406030203" pitchFamily="66" charset="-78"/>
                <a:cs typeface="Arabic Typesetting" panose="03020402040406030203" pitchFamily="66" charset="-78"/>
              </a:rPr>
              <a:t>أذرأ</a:t>
            </a:r>
            <a:endParaRPr lang="fr-FR" sz="5400" dirty="0">
              <a:solidFill>
                <a:schemeClr val="bg1"/>
              </a:solidFill>
              <a:latin typeface="Arabic Typesetting" panose="03020402040406030203" pitchFamily="66" charset="-78"/>
              <a:cs typeface="Arabic Typesetting" panose="03020402040406030203" pitchFamily="66" charset="-78"/>
            </a:endParaRPr>
          </a:p>
        </p:txBody>
      </p:sp>
      <p:sp>
        <p:nvSpPr>
          <p:cNvPr id="9" name="Rectangle à coins arrondis 8"/>
          <p:cNvSpPr/>
          <p:nvPr/>
        </p:nvSpPr>
        <p:spPr>
          <a:xfrm>
            <a:off x="2357915" y="5346880"/>
            <a:ext cx="1285741"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800" dirty="0" smtClean="0">
                <a:solidFill>
                  <a:schemeClr val="bg1"/>
                </a:solidFill>
                <a:latin typeface="Arabic Typesetting" panose="03020402040406030203" pitchFamily="66" charset="-78"/>
                <a:cs typeface="Arabic Typesetting" panose="03020402040406030203" pitchFamily="66" charset="-78"/>
              </a:rPr>
              <a:t>أصبغ</a:t>
            </a:r>
            <a:endParaRPr lang="fr-FR" sz="4800" dirty="0">
              <a:solidFill>
                <a:schemeClr val="bg1"/>
              </a:solidFill>
              <a:latin typeface="Arabic Typesetting" panose="03020402040406030203" pitchFamily="66" charset="-78"/>
              <a:cs typeface="Arabic Typesetting" panose="03020402040406030203" pitchFamily="66" charset="-78"/>
            </a:endParaRPr>
          </a:p>
        </p:txBody>
      </p:sp>
      <p:sp>
        <p:nvSpPr>
          <p:cNvPr id="10" name="Rectangle à coins arrondis 9"/>
          <p:cNvSpPr/>
          <p:nvPr/>
        </p:nvSpPr>
        <p:spPr>
          <a:xfrm>
            <a:off x="10512146" y="3060877"/>
            <a:ext cx="1516721" cy="7083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أعلى الرأس</a:t>
            </a:r>
            <a:endParaRPr lang="fr-FR" sz="4000" dirty="0">
              <a:solidFill>
                <a:schemeClr val="bg1"/>
              </a:solidFill>
              <a:latin typeface="Arabic Typesetting" panose="03020402040406030203" pitchFamily="66" charset="-78"/>
              <a:cs typeface="Arabic Typesetting" panose="03020402040406030203" pitchFamily="66" charset="-78"/>
            </a:endParaRPr>
          </a:p>
        </p:txBody>
      </p:sp>
      <p:sp>
        <p:nvSpPr>
          <p:cNvPr id="11" name="Rectangle à coins arrondis 10"/>
          <p:cNvSpPr/>
          <p:nvPr/>
        </p:nvSpPr>
        <p:spPr>
          <a:xfrm>
            <a:off x="4551615" y="5346880"/>
            <a:ext cx="1178415"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أسعف</a:t>
            </a:r>
            <a:endParaRPr lang="fr-FR" sz="4000" dirty="0">
              <a:solidFill>
                <a:schemeClr val="bg1"/>
              </a:solidFill>
              <a:latin typeface="Arabic Typesetting" panose="03020402040406030203" pitchFamily="66" charset="-78"/>
              <a:cs typeface="Arabic Typesetting" panose="03020402040406030203" pitchFamily="66" charset="-78"/>
            </a:endParaRPr>
          </a:p>
        </p:txBody>
      </p:sp>
      <p:sp>
        <p:nvSpPr>
          <p:cNvPr id="12" name="Rectangle à coins arrondis 11"/>
          <p:cNvSpPr/>
          <p:nvPr/>
        </p:nvSpPr>
        <p:spPr>
          <a:xfrm>
            <a:off x="6649884" y="2975017"/>
            <a:ext cx="1454152" cy="760927"/>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الرأس كله</a:t>
            </a:r>
            <a:endParaRPr lang="fr-FR" sz="4000" dirty="0">
              <a:solidFill>
                <a:schemeClr val="bg1"/>
              </a:solidFill>
              <a:latin typeface="Arabic Typesetting" panose="03020402040406030203" pitchFamily="66" charset="-78"/>
              <a:cs typeface="Arabic Typesetting" panose="03020402040406030203" pitchFamily="66" charset="-78"/>
            </a:endParaRPr>
          </a:p>
        </p:txBody>
      </p:sp>
      <p:sp>
        <p:nvSpPr>
          <p:cNvPr id="13" name="Rectangle à coins arrondis 12"/>
          <p:cNvSpPr/>
          <p:nvPr/>
        </p:nvSpPr>
        <p:spPr>
          <a:xfrm>
            <a:off x="4188768" y="3039414"/>
            <a:ext cx="1904108" cy="7083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شابت ناصيته</a:t>
            </a:r>
            <a:endParaRPr lang="fr-FR" sz="4000" dirty="0">
              <a:solidFill>
                <a:schemeClr val="bg1"/>
              </a:solidFill>
              <a:latin typeface="Arabic Typesetting" panose="03020402040406030203" pitchFamily="66" charset="-78"/>
              <a:cs typeface="Arabic Typesetting" panose="03020402040406030203" pitchFamily="66" charset="-78"/>
            </a:endParaRPr>
          </a:p>
        </p:txBody>
      </p:sp>
      <p:sp>
        <p:nvSpPr>
          <p:cNvPr id="14" name="Rectangle à coins arrondis 13"/>
          <p:cNvSpPr/>
          <p:nvPr/>
        </p:nvSpPr>
        <p:spPr>
          <a:xfrm>
            <a:off x="2146209" y="2691685"/>
            <a:ext cx="1485551" cy="108933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bg1"/>
                </a:solidFill>
                <a:latin typeface="Arabic Typesetting" panose="03020402040406030203" pitchFamily="66" charset="-78"/>
                <a:cs typeface="Arabic Typesetting" panose="03020402040406030203" pitchFamily="66" charset="-78"/>
              </a:rPr>
              <a:t>ابيضت الناصية كلها</a:t>
            </a:r>
            <a:endParaRPr lang="fr-FR" sz="3200" dirty="0">
              <a:solidFill>
                <a:schemeClr val="bg1"/>
              </a:solidFill>
              <a:latin typeface="Arabic Typesetting" panose="03020402040406030203" pitchFamily="66" charset="-78"/>
              <a:cs typeface="Arabic Typesetting" panose="03020402040406030203" pitchFamily="66" charset="-78"/>
            </a:endParaRPr>
          </a:p>
        </p:txBody>
      </p:sp>
      <p:sp>
        <p:nvSpPr>
          <p:cNvPr id="15" name="Rectangle à coins arrondis 14"/>
          <p:cNvSpPr/>
          <p:nvPr/>
        </p:nvSpPr>
        <p:spPr>
          <a:xfrm>
            <a:off x="128790" y="2537137"/>
            <a:ext cx="1460412" cy="1635617"/>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نقش بياض في أذنيه</a:t>
            </a:r>
            <a:endParaRPr lang="fr-FR" sz="4000" dirty="0">
              <a:solidFill>
                <a:schemeClr val="bg1"/>
              </a:solidFill>
              <a:latin typeface="Arabic Typesetting" panose="03020402040406030203" pitchFamily="66" charset="-78"/>
              <a:cs typeface="Arabic Typesetting" panose="03020402040406030203" pitchFamily="66" charset="-78"/>
            </a:endParaRPr>
          </a:p>
        </p:txBody>
      </p:sp>
      <p:sp>
        <p:nvSpPr>
          <p:cNvPr id="16" name="Rectangle à coins arrondis 15"/>
          <p:cNvSpPr/>
          <p:nvPr/>
        </p:nvSpPr>
        <p:spPr>
          <a:xfrm>
            <a:off x="6433007" y="5346880"/>
            <a:ext cx="1899624"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أغشى و أرحم</a:t>
            </a:r>
            <a:endParaRPr lang="fr-FR" sz="4000" dirty="0">
              <a:solidFill>
                <a:schemeClr val="bg1"/>
              </a:solidFill>
              <a:latin typeface="Arabic Typesetting" panose="03020402040406030203" pitchFamily="66" charset="-78"/>
              <a:cs typeface="Arabic Typesetting" panose="03020402040406030203" pitchFamily="66" charset="-78"/>
            </a:endParaRPr>
          </a:p>
        </p:txBody>
      </p:sp>
      <p:sp>
        <p:nvSpPr>
          <p:cNvPr id="38" name="Rectangle à coins arrondis 37"/>
          <p:cNvSpPr/>
          <p:nvPr/>
        </p:nvSpPr>
        <p:spPr>
          <a:xfrm>
            <a:off x="8661044" y="5346880"/>
            <a:ext cx="1060357"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dirty="0" smtClean="0">
                <a:solidFill>
                  <a:schemeClr val="bg1"/>
                </a:solidFill>
                <a:latin typeface="Arabic Typesetting" panose="03020402040406030203" pitchFamily="66" charset="-78"/>
                <a:cs typeface="Arabic Typesetting" panose="03020402040406030203" pitchFamily="66" charset="-78"/>
              </a:rPr>
              <a:t>أقنف</a:t>
            </a:r>
            <a:endParaRPr lang="fr-FR" sz="5400" dirty="0">
              <a:solidFill>
                <a:schemeClr val="bg1"/>
              </a:solidFill>
              <a:latin typeface="Arabic Typesetting" panose="03020402040406030203" pitchFamily="66" charset="-78"/>
              <a:cs typeface="Arabic Typesetting" panose="03020402040406030203" pitchFamily="66" charset="-78"/>
            </a:endParaRPr>
          </a:p>
        </p:txBody>
      </p:sp>
      <p:sp>
        <p:nvSpPr>
          <p:cNvPr id="40" name="Rectangle à coins arrondis 39"/>
          <p:cNvSpPr/>
          <p:nvPr/>
        </p:nvSpPr>
        <p:spPr>
          <a:xfrm>
            <a:off x="10673370" y="5346880"/>
            <a:ext cx="1060357"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dirty="0" smtClean="0">
                <a:solidFill>
                  <a:schemeClr val="bg1"/>
                </a:solidFill>
                <a:latin typeface="Arabic Typesetting" panose="03020402040406030203" pitchFamily="66" charset="-78"/>
                <a:cs typeface="Arabic Typesetting" panose="03020402040406030203" pitchFamily="66" charset="-78"/>
              </a:rPr>
              <a:t>أصقع</a:t>
            </a:r>
            <a:endParaRPr lang="fr-FR" sz="5400" dirty="0">
              <a:solidFill>
                <a:schemeClr val="bg1"/>
              </a:solidFill>
              <a:latin typeface="Arabic Typesetting" panose="03020402040406030203" pitchFamily="66" charset="-78"/>
              <a:cs typeface="Arabic Typesetting" panose="03020402040406030203" pitchFamily="66" charset="-78"/>
            </a:endParaRPr>
          </a:p>
        </p:txBody>
      </p:sp>
      <p:cxnSp>
        <p:nvCxnSpPr>
          <p:cNvPr id="34" name="Connecteur droit 33"/>
          <p:cNvCxnSpPr/>
          <p:nvPr/>
        </p:nvCxnSpPr>
        <p:spPr>
          <a:xfrm>
            <a:off x="656823" y="1571223"/>
            <a:ext cx="10613683" cy="25756"/>
          </a:xfrm>
          <a:prstGeom prst="line">
            <a:avLst/>
          </a:prstGeom>
        </p:spPr>
        <p:style>
          <a:lnRef idx="3">
            <a:schemeClr val="accent2"/>
          </a:lnRef>
          <a:fillRef idx="0">
            <a:schemeClr val="accent2"/>
          </a:fillRef>
          <a:effectRef idx="2">
            <a:schemeClr val="accent2"/>
          </a:effectRef>
          <a:fontRef idx="minor">
            <a:schemeClr val="tx1"/>
          </a:fontRef>
        </p:style>
      </p:cxnSp>
      <p:cxnSp>
        <p:nvCxnSpPr>
          <p:cNvPr id="48" name="Connecteur droit avec flèche 47"/>
          <p:cNvCxnSpPr>
            <a:endCxn id="10" idx="0"/>
          </p:cNvCxnSpPr>
          <p:nvPr/>
        </p:nvCxnSpPr>
        <p:spPr>
          <a:xfrm>
            <a:off x="11270506" y="1622738"/>
            <a:ext cx="1" cy="143813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50" name="Connecteur droit avec flèche 49"/>
          <p:cNvCxnSpPr/>
          <p:nvPr/>
        </p:nvCxnSpPr>
        <p:spPr>
          <a:xfrm>
            <a:off x="9111000" y="1609858"/>
            <a:ext cx="0" cy="145101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53" name="Connecteur droit avec flèche 52"/>
          <p:cNvCxnSpPr>
            <a:endCxn id="12" idx="0"/>
          </p:cNvCxnSpPr>
          <p:nvPr/>
        </p:nvCxnSpPr>
        <p:spPr>
          <a:xfrm>
            <a:off x="7376960" y="1584101"/>
            <a:ext cx="0" cy="1390916"/>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57" name="Connecteur droit avec flèche 56"/>
          <p:cNvCxnSpPr>
            <a:endCxn id="13" idx="0"/>
          </p:cNvCxnSpPr>
          <p:nvPr/>
        </p:nvCxnSpPr>
        <p:spPr>
          <a:xfrm>
            <a:off x="5140822" y="1596979"/>
            <a:ext cx="0" cy="1442435"/>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59" name="Connecteur droit avec flèche 58"/>
          <p:cNvCxnSpPr/>
          <p:nvPr/>
        </p:nvCxnSpPr>
        <p:spPr>
          <a:xfrm flipH="1">
            <a:off x="2666767" y="1584101"/>
            <a:ext cx="21185" cy="110758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3" name="Connecteur droit avec flèche 62"/>
          <p:cNvCxnSpPr/>
          <p:nvPr/>
        </p:nvCxnSpPr>
        <p:spPr>
          <a:xfrm>
            <a:off x="656823" y="1584101"/>
            <a:ext cx="0" cy="953036"/>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5" name="Connecteur droit avec flèche 64"/>
          <p:cNvCxnSpPr>
            <a:endCxn id="40" idx="0"/>
          </p:cNvCxnSpPr>
          <p:nvPr/>
        </p:nvCxnSpPr>
        <p:spPr>
          <a:xfrm>
            <a:off x="11203548" y="3781020"/>
            <a:ext cx="1" cy="156586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8" name="Connecteur droit avec flèche 67"/>
          <p:cNvCxnSpPr>
            <a:stCxn id="7" idx="2"/>
            <a:endCxn id="38" idx="0"/>
          </p:cNvCxnSpPr>
          <p:nvPr/>
        </p:nvCxnSpPr>
        <p:spPr>
          <a:xfrm>
            <a:off x="9184114" y="3747752"/>
            <a:ext cx="7109" cy="159912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71" name="Connecteur droit avec flèche 70"/>
          <p:cNvCxnSpPr>
            <a:stCxn id="12" idx="2"/>
            <a:endCxn id="16" idx="0"/>
          </p:cNvCxnSpPr>
          <p:nvPr/>
        </p:nvCxnSpPr>
        <p:spPr>
          <a:xfrm>
            <a:off x="7376960" y="3735944"/>
            <a:ext cx="5859" cy="1610936"/>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73" name="Connecteur droit avec flèche 72"/>
          <p:cNvCxnSpPr>
            <a:stCxn id="13" idx="2"/>
            <a:endCxn id="11" idx="0"/>
          </p:cNvCxnSpPr>
          <p:nvPr/>
        </p:nvCxnSpPr>
        <p:spPr>
          <a:xfrm>
            <a:off x="5140822" y="3747752"/>
            <a:ext cx="1" cy="159912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75" name="Connecteur droit avec flèche 74"/>
          <p:cNvCxnSpPr>
            <a:stCxn id="14" idx="2"/>
          </p:cNvCxnSpPr>
          <p:nvPr/>
        </p:nvCxnSpPr>
        <p:spPr>
          <a:xfrm>
            <a:off x="2888985" y="3781020"/>
            <a:ext cx="15699" cy="156586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77" name="Connecteur droit avec flèche 76"/>
          <p:cNvCxnSpPr>
            <a:stCxn id="15" idx="2"/>
          </p:cNvCxnSpPr>
          <p:nvPr/>
        </p:nvCxnSpPr>
        <p:spPr>
          <a:xfrm>
            <a:off x="858996" y="4172754"/>
            <a:ext cx="0" cy="1174126"/>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68515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426558"/>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ar-SA" sz="4800" dirty="0">
                <a:latin typeface="Arabic Typesetting" panose="03020402040406030203" pitchFamily="66" charset="-78"/>
                <a:cs typeface="Arabic Typesetting" panose="03020402040406030203" pitchFamily="66" charset="-78"/>
              </a:rPr>
              <a:t>يعلّق الباحث " حمّادي صمّود " على هذا الموقف مؤسّساً: " وفي هذا السّياق، نقف، في آثاره، على بذور نظرية لو تعمّقنا لكان لها بالغ الأثر في تراثنا الفكري واللّغوي، ومؤدّاها أنّ قدرة الفرد على تمثّل اللّغة ليست مطلقةً وإنّما تكون على قدر ما اضطرّته الحاجة إليه واكتسبه بحكم وضعه الاجتماعي والثّقافي، كما أنّ منزلة المتعلّم أو المعلّم في الفصاحة والبلاغة لا تعينهما على فهم بعض مستويات اللّغة وما تؤدّيه من معارف لأنّ ذلك لا يتمّ إلاّ من طريق (العادة) إيماناً بأنّ صورة الفكر واستعداد الأفهام لا يخرجان عن التّجربة ومفعول الزّمن وإذ ذاك لا يتسنّى لأيٍّ كان أن يفهم أصول صناعةٍ من الصّناعات ما لم تكن له فيها منزلة وبعض الدّربة... "</a:t>
            </a:r>
            <a:endParaRPr lang="fr-FR" sz="4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689123580"/>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426558"/>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marL="0" indent="0" algn="just" rtl="1">
              <a:buNone/>
            </a:pPr>
            <a:r>
              <a:rPr lang="ar-SA" sz="4800" dirty="0">
                <a:latin typeface="Arabic Typesetting" panose="03020402040406030203" pitchFamily="66" charset="-78"/>
                <a:cs typeface="Arabic Typesetting" panose="03020402040406030203" pitchFamily="66" charset="-78"/>
              </a:rPr>
              <a:t>يعلّق الباحث " حمّادي صمّود " على هذا الموقف مؤسّساً: " وفي هذا السّياق، نقف، في آثاره، على بذور نظرية لو تعمّقنا لكان لها بالغ الأثر في تراثنا الفكري واللّغوي، ومؤدّاها أنّ قدرة الفرد على تمثّل اللّغة ليست مطلقةً وإنّما تكون على قدر ما اضطرّته الحاجة إليه واكتسبه بحكم وضعه الاجتماعي والثّقافي، كما أنّ منزلة المتعلّم أو المعلّم في الفصاحة والبلاغة لا تعينهما على فهم بعض مستويات اللّغة وما تؤدّيه من معارف لأنّ ذلك لا يتمّ إلاّ من طريق (العادة) إيماناً بأنّ صورة الفكر واستعداد الأفهام لا يخرجان عن التّجربة ومفعول الزّمن وإذ ذاك لا يتسنّى لأيٍّ كان أن يفهم أصول صناعةٍ من الصّناعات ما لم تكن له فيها منزلة وبعض الدّربة... </a:t>
            </a:r>
            <a:r>
              <a:rPr lang="ar-SA" sz="4800" dirty="0" smtClean="0">
                <a:latin typeface="Arabic Typesetting" panose="03020402040406030203" pitchFamily="66" charset="-78"/>
                <a:cs typeface="Arabic Typesetting" panose="03020402040406030203" pitchFamily="66" charset="-78"/>
              </a:rPr>
              <a:t>«</a:t>
            </a:r>
          </a:p>
          <a:p>
            <a:pPr marL="0" indent="0" algn="just" rtl="1">
              <a:buNone/>
            </a:pPr>
            <a:r>
              <a:rPr lang="ar-SA" sz="4800" dirty="0">
                <a:latin typeface="Arabic Typesetting" panose="03020402040406030203" pitchFamily="66" charset="-78"/>
                <a:cs typeface="Arabic Typesetting" panose="03020402040406030203" pitchFamily="66" charset="-78"/>
              </a:rPr>
              <a:t>بل وإنّ فكرة المعجم الخاصّ تتأسّس على هذه الفكرة، يضيف الباحث نفسُه مبيّناً أساس هذا الموقف من الجاحظ: " وسبب ذلك راجع، في تفكيره، إلى نظريةٍ أخرى لا تقلّ أهمّية عن السّابقة يؤسّس بمقتضاها فكرة (المعجم الخاصّ)، والتّعابير النّموذجية التي قد ينفرد باستعمالها قوم من الأقوام... "</a:t>
            </a:r>
            <a:endParaRPr lang="fr-FR" sz="4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847231389"/>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426558"/>
          </a:xfrm>
        </p:spPr>
        <p:style>
          <a:lnRef idx="1">
            <a:schemeClr val="accent4"/>
          </a:lnRef>
          <a:fillRef idx="2">
            <a:schemeClr val="accent4"/>
          </a:fillRef>
          <a:effectRef idx="1">
            <a:schemeClr val="accent4"/>
          </a:effectRef>
          <a:fontRef idx="minor">
            <a:schemeClr val="dk1"/>
          </a:fontRef>
        </p:style>
        <p:txBody>
          <a:bodyPr>
            <a:noAutofit/>
          </a:bodyPr>
          <a:lstStyle/>
          <a:p>
            <a:pPr marL="0" indent="0" algn="just" rtl="1">
              <a:buNone/>
            </a:pPr>
            <a:r>
              <a:rPr lang="ar-SA" sz="3200" dirty="0">
                <a:latin typeface="Arabic Typesetting" panose="03020402040406030203" pitchFamily="66" charset="-78"/>
                <a:cs typeface="Arabic Typesetting" panose="03020402040406030203" pitchFamily="66" charset="-78"/>
              </a:rPr>
              <a:t>يعلّق الباحث " حمّادي صمّود " على هذا الموقف مؤسّساً: " وفي هذا السّياق، نقف، في آثاره، على بذور نظرية لو تعمّقنا لكان لها بالغ الأثر في تراثنا الفكري واللّغوي، ومؤدّاها أنّ قدرة الفرد على تمثّل اللّغة ليست مطلقةً وإنّما تكون على قدر ما اضطرّته الحاجة إليه واكتسبه بحكم وضعه الاجتماعي والثّقافي، كما أنّ منزلة المتعلّم أو المعلّم في الفصاحة والبلاغة لا تعينهما على فهم بعض مستويات اللّغة وما تؤدّيه من معارف لأنّ ذلك لا يتمّ إلاّ من طريق (العادة) إيماناً بأنّ صورة الفكر واستعداد الأفهام لا يخرجان عن التّجربة ومفعول الزّمن وإذ ذاك لا يتسنّى لأيٍّ كان أن يفهم أصول صناعةٍ من الصّناعات ما لم تكن له فيها منزلة وبعض الدّربة... </a:t>
            </a:r>
            <a:r>
              <a:rPr lang="ar-SA" sz="3200" dirty="0" smtClean="0">
                <a:latin typeface="Arabic Typesetting" panose="03020402040406030203" pitchFamily="66" charset="-78"/>
                <a:cs typeface="Arabic Typesetting" panose="03020402040406030203" pitchFamily="66" charset="-78"/>
              </a:rPr>
              <a:t>«</a:t>
            </a:r>
          </a:p>
          <a:p>
            <a:pPr marL="0" indent="0" algn="just" rtl="1">
              <a:buNone/>
            </a:pPr>
            <a:r>
              <a:rPr lang="ar-SA" sz="3200" dirty="0">
                <a:latin typeface="Arabic Typesetting" panose="03020402040406030203" pitchFamily="66" charset="-78"/>
                <a:cs typeface="Arabic Typesetting" panose="03020402040406030203" pitchFamily="66" charset="-78"/>
              </a:rPr>
              <a:t>بل وإنّ فكرة المعجم الخاصّ تتأسّس على هذه الفكرة، يضيف الباحث نفسُه مبيّناً أساس هذا الموقف من الجاحظ: " وسبب ذلك راجع، في تفكيره، إلى نظريةٍ أخرى لا تقلّ أهمّية عن السّابقة يؤسّس بمقتضاها فكرة (المعجم الخاصّ)، والتّعابير النّموذجية التي قد ينفرد باستعمالها قوم من الأقوام... </a:t>
            </a:r>
            <a:r>
              <a:rPr lang="ar-SA" sz="3200" dirty="0" smtClean="0">
                <a:latin typeface="Arabic Typesetting" panose="03020402040406030203" pitchFamily="66" charset="-78"/>
                <a:cs typeface="Arabic Typesetting" panose="03020402040406030203" pitchFamily="66" charset="-78"/>
              </a:rPr>
              <a:t>«</a:t>
            </a:r>
          </a:p>
          <a:p>
            <a:pPr marL="0" indent="0" algn="just" rtl="1">
              <a:buNone/>
            </a:pPr>
            <a:r>
              <a:rPr lang="ar-SA" sz="3200" dirty="0">
                <a:latin typeface="Arabic Typesetting" panose="03020402040406030203" pitchFamily="66" charset="-78"/>
                <a:cs typeface="Arabic Typesetting" panose="03020402040406030203" pitchFamily="66" charset="-78"/>
              </a:rPr>
              <a:t>وتأسيساً على ما سبق تتّضح رؤية الجاحظ للّغة العربية بشكلٍ خاصّ حين يؤكّد قائلاً</a:t>
            </a:r>
            <a:r>
              <a:rPr lang="ar-SA" sz="3200" dirty="0" smtClean="0">
                <a:latin typeface="Arabic Typesetting" panose="03020402040406030203" pitchFamily="66" charset="-78"/>
                <a:cs typeface="Arabic Typesetting" panose="03020402040406030203" pitchFamily="66" charset="-78"/>
              </a:rPr>
              <a:t>: " </a:t>
            </a:r>
            <a:r>
              <a:rPr lang="ar-SA" sz="3200" dirty="0">
                <a:latin typeface="Arabic Typesetting" panose="03020402040406030203" pitchFamily="66" charset="-78"/>
                <a:cs typeface="Arabic Typesetting" panose="03020402040406030203" pitchFamily="66" charset="-78"/>
              </a:rPr>
              <a:t>فللعرب أمثلة واشتقاقات وأبنية، وموضعُ كلامٍ يدلّ عندهم على معانيهم وإرادتهم، ولتلك الألفاظ مواضعُ أخر، ولها حينئذٍ دلالات أخر... </a:t>
            </a:r>
            <a:r>
              <a:rPr lang="ar-SA" sz="3200" dirty="0" smtClean="0">
                <a:latin typeface="Arabic Typesetting" panose="03020402040406030203" pitchFamily="66" charset="-78"/>
                <a:cs typeface="Arabic Typesetting" panose="03020402040406030203" pitchFamily="66" charset="-78"/>
              </a:rPr>
              <a:t>«</a:t>
            </a:r>
            <a:r>
              <a:rPr lang="ar-SA" sz="3200" dirty="0">
                <a:latin typeface="Arabic Typesetting" panose="03020402040406030203" pitchFamily="66" charset="-78"/>
                <a:cs typeface="Arabic Typesetting" panose="03020402040406030203" pitchFamily="66" charset="-78"/>
              </a:rPr>
              <a:t>وهو يدعو ضمناً إلى التّأسيس للمعجم الخاصّ الذي يصف اللّغة الخاصّة بفئةٍ معيّنةٍ، ولذا نراه في مشاريعه المختلفة يحاول جاهداً أن يجمع بين لغة العامّة والخاصّة واستخداماتهم للّغة كما لا يتناسى لغة المتكلّمين أيضاً.</a:t>
            </a:r>
            <a:endParaRPr lang="fr-FR"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143482357"/>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426558"/>
          </a:xfrm>
        </p:spPr>
        <p:style>
          <a:lnRef idx="1">
            <a:schemeClr val="accent4"/>
          </a:lnRef>
          <a:fillRef idx="2">
            <a:schemeClr val="accent4"/>
          </a:fillRef>
          <a:effectRef idx="1">
            <a:schemeClr val="accent4"/>
          </a:effectRef>
          <a:fontRef idx="minor">
            <a:schemeClr val="dk1"/>
          </a:fontRef>
        </p:style>
        <p:txBody>
          <a:bodyPr>
            <a:noAutofit/>
          </a:bodyPr>
          <a:lstStyle/>
          <a:p>
            <a:pPr marL="0" indent="0" algn="just" rtl="1">
              <a:buNone/>
            </a:pPr>
            <a:r>
              <a:rPr lang="ar-SA" sz="5400" dirty="0" smtClean="0">
                <a:latin typeface="Arabic Typesetting" panose="03020402040406030203" pitchFamily="66" charset="-78"/>
                <a:cs typeface="Arabic Typesetting" panose="03020402040406030203" pitchFamily="66" charset="-78"/>
              </a:rPr>
              <a:t>يقول الجاحظ : " </a:t>
            </a:r>
            <a:r>
              <a:rPr lang="ar-SA" sz="5400" b="1" dirty="0">
                <a:latin typeface="Arabic Typesetting" panose="03020402040406030203" pitchFamily="66" charset="-78"/>
                <a:cs typeface="Arabic Typesetting" panose="03020402040406030203" pitchFamily="66" charset="-78"/>
              </a:rPr>
              <a:t>إنّ العالم بما فيه من الأجسام على ثلاثة أنحاءٍ: متّفق، ومختلف، ومتضادّ. وكلّها في جملة القول، جماد ونامٍ، وكان حقيقة القول في الأجسام من هذه القسمة، أن يقال: نامٍ وغير نامٍ... والنّاس يسمّون الأرض جماداً، وربّما يجعلونها مواتاً إذا كانت لم تنبت قديماً، وهي موات الأرض... والأرض هي أحد الأركان الأربعة التي هي الماء والأرض والهواء والنّار... ثمّ النّامي على قسمين: حيوان ونبات. والحيوان على أربعة أقسام: شيء يمشي، وشيء يطير، وشيء يسبح، وشيء ينساح... والنّوع الذي يمشي على أربعة أقسامٍ: أناس وبهائم وسباع وحشرات... </a:t>
            </a:r>
            <a:r>
              <a:rPr lang="ar-SA" sz="5400" dirty="0">
                <a:latin typeface="Arabic Typesetting" panose="03020402040406030203" pitchFamily="66" charset="-78"/>
                <a:cs typeface="Arabic Typesetting" panose="03020402040406030203" pitchFamily="66" charset="-78"/>
              </a:rPr>
              <a:t>".</a:t>
            </a:r>
            <a:endParaRPr lang="fr-FR" sz="5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901086855"/>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5025444" y="90152"/>
            <a:ext cx="2272048" cy="114621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SA" sz="7200" dirty="0" smtClean="0">
                <a:latin typeface="Arabic Typesetting" panose="03020402040406030203" pitchFamily="66" charset="-78"/>
                <a:cs typeface="Arabic Typesetting" panose="03020402040406030203" pitchFamily="66" charset="-78"/>
              </a:rPr>
              <a:t>العالم</a:t>
            </a:r>
            <a:endParaRPr lang="fr-FR" sz="7200" dirty="0">
              <a:latin typeface="Arabic Typesetting" panose="03020402040406030203" pitchFamily="66" charset="-78"/>
              <a:cs typeface="Arabic Typesetting" panose="03020402040406030203" pitchFamily="66" charset="-78"/>
            </a:endParaRPr>
          </a:p>
        </p:txBody>
      </p:sp>
      <p:sp>
        <p:nvSpPr>
          <p:cNvPr id="5" name="Organigramme : Opération manuelle 4"/>
          <p:cNvSpPr/>
          <p:nvPr/>
        </p:nvSpPr>
        <p:spPr>
          <a:xfrm>
            <a:off x="9417408" y="1551905"/>
            <a:ext cx="1468191" cy="944450"/>
          </a:xfrm>
          <a:prstGeom prst="flowChartManualOperation">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dirty="0" smtClean="0">
                <a:solidFill>
                  <a:schemeClr val="bg1"/>
                </a:solidFill>
                <a:latin typeface="Arabic Typesetting" panose="03020402040406030203" pitchFamily="66" charset="-78"/>
                <a:cs typeface="Arabic Typesetting" panose="03020402040406030203" pitchFamily="66" charset="-78"/>
              </a:rPr>
              <a:t>جماد</a:t>
            </a:r>
            <a:endParaRPr lang="fr-FR" sz="5400" dirty="0">
              <a:solidFill>
                <a:schemeClr val="bg1"/>
              </a:solidFill>
              <a:latin typeface="Arabic Typesetting" panose="03020402040406030203" pitchFamily="66" charset="-78"/>
              <a:cs typeface="Arabic Typesetting" panose="03020402040406030203" pitchFamily="66" charset="-78"/>
            </a:endParaRPr>
          </a:p>
        </p:txBody>
      </p:sp>
      <p:sp>
        <p:nvSpPr>
          <p:cNvPr id="6" name="Organigramme : Opération manuelle 5"/>
          <p:cNvSpPr/>
          <p:nvPr/>
        </p:nvSpPr>
        <p:spPr>
          <a:xfrm>
            <a:off x="2239345" y="1551905"/>
            <a:ext cx="1468191" cy="1120462"/>
          </a:xfrm>
          <a:prstGeom prst="flowChartManualOperation">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6600" dirty="0" smtClean="0">
                <a:solidFill>
                  <a:schemeClr val="bg1"/>
                </a:solidFill>
                <a:latin typeface="Arabic Typesetting" panose="03020402040406030203" pitchFamily="66" charset="-78"/>
                <a:cs typeface="Arabic Typesetting" panose="03020402040406030203" pitchFamily="66" charset="-78"/>
              </a:rPr>
              <a:t>نام</a:t>
            </a:r>
            <a:endParaRPr lang="fr-FR" sz="6600" dirty="0">
              <a:solidFill>
                <a:schemeClr val="bg1"/>
              </a:solidFill>
              <a:latin typeface="Arabic Typesetting" panose="03020402040406030203" pitchFamily="66" charset="-78"/>
              <a:cs typeface="Arabic Typesetting" panose="03020402040406030203" pitchFamily="66" charset="-78"/>
            </a:endParaRPr>
          </a:p>
        </p:txBody>
      </p:sp>
      <p:sp>
        <p:nvSpPr>
          <p:cNvPr id="7" name="Rectangle à coins arrondis 6"/>
          <p:cNvSpPr/>
          <p:nvPr/>
        </p:nvSpPr>
        <p:spPr>
          <a:xfrm>
            <a:off x="9594503" y="3391439"/>
            <a:ext cx="1046140" cy="7083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dirty="0" smtClean="0">
                <a:solidFill>
                  <a:schemeClr val="bg1"/>
                </a:solidFill>
                <a:latin typeface="Arabic Typesetting" panose="03020402040406030203" pitchFamily="66" charset="-78"/>
                <a:cs typeface="Arabic Typesetting" panose="03020402040406030203" pitchFamily="66" charset="-78"/>
              </a:rPr>
              <a:t>الأرض</a:t>
            </a:r>
            <a:endParaRPr lang="fr-FR" sz="4400" dirty="0">
              <a:solidFill>
                <a:schemeClr val="bg1"/>
              </a:solidFill>
              <a:latin typeface="Arabic Typesetting" panose="03020402040406030203" pitchFamily="66" charset="-78"/>
              <a:cs typeface="Arabic Typesetting" panose="03020402040406030203" pitchFamily="66" charset="-78"/>
            </a:endParaRPr>
          </a:p>
        </p:txBody>
      </p:sp>
      <p:sp>
        <p:nvSpPr>
          <p:cNvPr id="8" name="Rectangle à coins arrondis 7"/>
          <p:cNvSpPr/>
          <p:nvPr/>
        </p:nvSpPr>
        <p:spPr>
          <a:xfrm>
            <a:off x="253287" y="5346880"/>
            <a:ext cx="1264276"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dirty="0" smtClean="0">
                <a:solidFill>
                  <a:schemeClr val="bg1"/>
                </a:solidFill>
                <a:latin typeface="Arabic Typesetting" panose="03020402040406030203" pitchFamily="66" charset="-78"/>
                <a:cs typeface="Arabic Typesetting" panose="03020402040406030203" pitchFamily="66" charset="-78"/>
              </a:rPr>
              <a:t>ينساح</a:t>
            </a:r>
            <a:endParaRPr lang="fr-FR" sz="5400" dirty="0">
              <a:solidFill>
                <a:schemeClr val="bg1"/>
              </a:solidFill>
              <a:latin typeface="Arabic Typesetting" panose="03020402040406030203" pitchFamily="66" charset="-78"/>
              <a:cs typeface="Arabic Typesetting" panose="03020402040406030203" pitchFamily="66" charset="-78"/>
            </a:endParaRPr>
          </a:p>
        </p:txBody>
      </p:sp>
      <p:sp>
        <p:nvSpPr>
          <p:cNvPr id="9" name="Rectangle à coins arrondis 8"/>
          <p:cNvSpPr/>
          <p:nvPr/>
        </p:nvSpPr>
        <p:spPr>
          <a:xfrm>
            <a:off x="1866364" y="5346880"/>
            <a:ext cx="1285741"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800" dirty="0" smtClean="0">
                <a:solidFill>
                  <a:schemeClr val="bg1"/>
                </a:solidFill>
                <a:latin typeface="Arabic Typesetting" panose="03020402040406030203" pitchFamily="66" charset="-78"/>
                <a:cs typeface="Arabic Typesetting" panose="03020402040406030203" pitchFamily="66" charset="-78"/>
              </a:rPr>
              <a:t>يسبح</a:t>
            </a:r>
            <a:endParaRPr lang="fr-FR" sz="4800" dirty="0">
              <a:solidFill>
                <a:schemeClr val="bg1"/>
              </a:solidFill>
              <a:latin typeface="Arabic Typesetting" panose="03020402040406030203" pitchFamily="66" charset="-78"/>
              <a:cs typeface="Arabic Typesetting" panose="03020402040406030203" pitchFamily="66" charset="-78"/>
            </a:endParaRPr>
          </a:p>
        </p:txBody>
      </p:sp>
      <p:sp>
        <p:nvSpPr>
          <p:cNvPr id="10" name="Rectangle à coins arrondis 9"/>
          <p:cNvSpPr/>
          <p:nvPr/>
        </p:nvSpPr>
        <p:spPr>
          <a:xfrm>
            <a:off x="11189345" y="3391439"/>
            <a:ext cx="856992" cy="7083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dirty="0" smtClean="0">
                <a:solidFill>
                  <a:schemeClr val="bg1"/>
                </a:solidFill>
                <a:latin typeface="Arabic Typesetting" panose="03020402040406030203" pitchFamily="66" charset="-78"/>
                <a:cs typeface="Arabic Typesetting" panose="03020402040406030203" pitchFamily="66" charset="-78"/>
              </a:rPr>
              <a:t>الماء</a:t>
            </a:r>
            <a:endParaRPr lang="fr-FR" sz="5400" dirty="0">
              <a:solidFill>
                <a:schemeClr val="bg1"/>
              </a:solidFill>
              <a:latin typeface="Arabic Typesetting" panose="03020402040406030203" pitchFamily="66" charset="-78"/>
              <a:cs typeface="Arabic Typesetting" panose="03020402040406030203" pitchFamily="66" charset="-78"/>
            </a:endParaRPr>
          </a:p>
        </p:txBody>
      </p:sp>
      <p:sp>
        <p:nvSpPr>
          <p:cNvPr id="11" name="Rectangle à coins arrondis 10"/>
          <p:cNvSpPr/>
          <p:nvPr/>
        </p:nvSpPr>
        <p:spPr>
          <a:xfrm>
            <a:off x="3500906" y="5346880"/>
            <a:ext cx="1178415"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6000" dirty="0" smtClean="0">
                <a:solidFill>
                  <a:schemeClr val="bg1"/>
                </a:solidFill>
                <a:latin typeface="Arabic Typesetting" panose="03020402040406030203" pitchFamily="66" charset="-78"/>
                <a:cs typeface="Arabic Typesetting" panose="03020402040406030203" pitchFamily="66" charset="-78"/>
              </a:rPr>
              <a:t>يطير</a:t>
            </a:r>
            <a:endParaRPr lang="fr-FR" sz="6000" dirty="0">
              <a:solidFill>
                <a:schemeClr val="bg1"/>
              </a:solidFill>
              <a:latin typeface="Arabic Typesetting" panose="03020402040406030203" pitchFamily="66" charset="-78"/>
              <a:cs typeface="Arabic Typesetting" panose="03020402040406030203" pitchFamily="66" charset="-78"/>
            </a:endParaRPr>
          </a:p>
        </p:txBody>
      </p:sp>
      <p:sp>
        <p:nvSpPr>
          <p:cNvPr id="12" name="Rectangle à coins arrondis 11"/>
          <p:cNvSpPr/>
          <p:nvPr/>
        </p:nvSpPr>
        <p:spPr>
          <a:xfrm>
            <a:off x="8104037" y="3422561"/>
            <a:ext cx="1046140" cy="760927"/>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800" dirty="0" smtClean="0">
                <a:solidFill>
                  <a:schemeClr val="bg1"/>
                </a:solidFill>
                <a:latin typeface="Arabic Typesetting" panose="03020402040406030203" pitchFamily="66" charset="-78"/>
                <a:cs typeface="Arabic Typesetting" panose="03020402040406030203" pitchFamily="66" charset="-78"/>
              </a:rPr>
              <a:t>الهواء</a:t>
            </a:r>
            <a:endParaRPr lang="fr-FR" sz="4800" dirty="0">
              <a:solidFill>
                <a:schemeClr val="bg1"/>
              </a:solidFill>
              <a:latin typeface="Arabic Typesetting" panose="03020402040406030203" pitchFamily="66" charset="-78"/>
              <a:cs typeface="Arabic Typesetting" panose="03020402040406030203" pitchFamily="66" charset="-78"/>
            </a:endParaRPr>
          </a:p>
        </p:txBody>
      </p:sp>
      <p:sp>
        <p:nvSpPr>
          <p:cNvPr id="13" name="Rectangle à coins arrondis 12"/>
          <p:cNvSpPr/>
          <p:nvPr/>
        </p:nvSpPr>
        <p:spPr>
          <a:xfrm>
            <a:off x="6981022" y="3448855"/>
            <a:ext cx="900852" cy="7083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dirty="0" smtClean="0">
                <a:solidFill>
                  <a:schemeClr val="bg1"/>
                </a:solidFill>
                <a:latin typeface="Arabic Typesetting" panose="03020402040406030203" pitchFamily="66" charset="-78"/>
                <a:cs typeface="Arabic Typesetting" panose="03020402040406030203" pitchFamily="66" charset="-78"/>
              </a:rPr>
              <a:t>النار</a:t>
            </a:r>
            <a:endParaRPr lang="fr-FR" sz="5400" dirty="0">
              <a:solidFill>
                <a:schemeClr val="bg1"/>
              </a:solidFill>
              <a:latin typeface="Arabic Typesetting" panose="03020402040406030203" pitchFamily="66" charset="-78"/>
              <a:cs typeface="Arabic Typesetting" panose="03020402040406030203" pitchFamily="66" charset="-78"/>
            </a:endParaRPr>
          </a:p>
        </p:txBody>
      </p:sp>
      <p:sp>
        <p:nvSpPr>
          <p:cNvPr id="14" name="Rectangle à coins arrondis 13"/>
          <p:cNvSpPr/>
          <p:nvPr/>
        </p:nvSpPr>
        <p:spPr>
          <a:xfrm>
            <a:off x="4309059" y="3448855"/>
            <a:ext cx="1134415" cy="7083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800" dirty="0" smtClean="0">
                <a:solidFill>
                  <a:schemeClr val="bg1"/>
                </a:solidFill>
                <a:latin typeface="Arabic Typesetting" panose="03020402040406030203" pitchFamily="66" charset="-78"/>
                <a:cs typeface="Arabic Typesetting" panose="03020402040406030203" pitchFamily="66" charset="-78"/>
              </a:rPr>
              <a:t>حيوان</a:t>
            </a:r>
            <a:endParaRPr lang="fr-FR" sz="4800" dirty="0">
              <a:solidFill>
                <a:schemeClr val="bg1"/>
              </a:solidFill>
              <a:latin typeface="Arabic Typesetting" panose="03020402040406030203" pitchFamily="66" charset="-78"/>
              <a:cs typeface="Arabic Typesetting" panose="03020402040406030203" pitchFamily="66" charset="-78"/>
            </a:endParaRPr>
          </a:p>
        </p:txBody>
      </p:sp>
      <p:sp>
        <p:nvSpPr>
          <p:cNvPr id="15" name="Rectangle à coins arrondis 14"/>
          <p:cNvSpPr/>
          <p:nvPr/>
        </p:nvSpPr>
        <p:spPr>
          <a:xfrm>
            <a:off x="485098" y="3461735"/>
            <a:ext cx="1163399" cy="7083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dirty="0" smtClean="0">
                <a:solidFill>
                  <a:schemeClr val="bg1"/>
                </a:solidFill>
                <a:latin typeface="Arabic Typesetting" panose="03020402040406030203" pitchFamily="66" charset="-78"/>
                <a:cs typeface="Arabic Typesetting" panose="03020402040406030203" pitchFamily="66" charset="-78"/>
              </a:rPr>
              <a:t>نبات</a:t>
            </a:r>
            <a:endParaRPr lang="fr-FR" sz="5400" dirty="0">
              <a:solidFill>
                <a:schemeClr val="bg1"/>
              </a:solidFill>
              <a:latin typeface="Arabic Typesetting" panose="03020402040406030203" pitchFamily="66" charset="-78"/>
              <a:cs typeface="Arabic Typesetting" panose="03020402040406030203" pitchFamily="66" charset="-78"/>
            </a:endParaRPr>
          </a:p>
        </p:txBody>
      </p:sp>
      <p:sp>
        <p:nvSpPr>
          <p:cNvPr id="16" name="Rectangle à coins arrondis 15"/>
          <p:cNvSpPr/>
          <p:nvPr/>
        </p:nvSpPr>
        <p:spPr>
          <a:xfrm>
            <a:off x="5101111" y="5346880"/>
            <a:ext cx="1060357"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dirty="0" smtClean="0">
                <a:solidFill>
                  <a:schemeClr val="bg1"/>
                </a:solidFill>
                <a:latin typeface="Arabic Typesetting" panose="03020402040406030203" pitchFamily="66" charset="-78"/>
                <a:cs typeface="Arabic Typesetting" panose="03020402040406030203" pitchFamily="66" charset="-78"/>
              </a:rPr>
              <a:t>يمشي</a:t>
            </a:r>
            <a:endParaRPr lang="fr-FR" sz="5400" dirty="0">
              <a:solidFill>
                <a:schemeClr val="bg1"/>
              </a:solidFill>
              <a:latin typeface="Arabic Typesetting" panose="03020402040406030203" pitchFamily="66" charset="-78"/>
              <a:cs typeface="Arabic Typesetting" panose="03020402040406030203" pitchFamily="66" charset="-78"/>
            </a:endParaRPr>
          </a:p>
        </p:txBody>
      </p:sp>
      <p:cxnSp>
        <p:nvCxnSpPr>
          <p:cNvPr id="18" name="Connecteur droit avec flèche 17"/>
          <p:cNvCxnSpPr>
            <a:endCxn id="5" idx="1"/>
          </p:cNvCxnSpPr>
          <p:nvPr/>
        </p:nvCxnSpPr>
        <p:spPr>
          <a:xfrm>
            <a:off x="6838682" y="1107583"/>
            <a:ext cx="2725545" cy="91654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0" name="Connecteur droit avec flèche 19"/>
          <p:cNvCxnSpPr>
            <a:stCxn id="4" idx="3"/>
          </p:cNvCxnSpPr>
          <p:nvPr/>
        </p:nvCxnSpPr>
        <p:spPr>
          <a:xfrm flipH="1">
            <a:off x="3500906" y="1068511"/>
            <a:ext cx="1857272" cy="131408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3" name="Connecteur droit avec flèche 22"/>
          <p:cNvCxnSpPr>
            <a:stCxn id="5" idx="2"/>
            <a:endCxn id="10" idx="0"/>
          </p:cNvCxnSpPr>
          <p:nvPr/>
        </p:nvCxnSpPr>
        <p:spPr>
          <a:xfrm>
            <a:off x="10151504" y="2496355"/>
            <a:ext cx="1466337" cy="89508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5" name="Connecteur droit avec flèche 24"/>
          <p:cNvCxnSpPr>
            <a:stCxn id="5" idx="2"/>
            <a:endCxn id="7" idx="0"/>
          </p:cNvCxnSpPr>
          <p:nvPr/>
        </p:nvCxnSpPr>
        <p:spPr>
          <a:xfrm flipH="1">
            <a:off x="10117573" y="2496355"/>
            <a:ext cx="33931" cy="89508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7" name="Connecteur droit avec flèche 26"/>
          <p:cNvCxnSpPr>
            <a:stCxn id="5" idx="2"/>
            <a:endCxn id="12" idx="0"/>
          </p:cNvCxnSpPr>
          <p:nvPr/>
        </p:nvCxnSpPr>
        <p:spPr>
          <a:xfrm flipH="1">
            <a:off x="8627107" y="2496355"/>
            <a:ext cx="1524397" cy="92620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9" name="Connecteur droit avec flèche 28"/>
          <p:cNvCxnSpPr>
            <a:stCxn id="5" idx="2"/>
            <a:endCxn id="13" idx="0"/>
          </p:cNvCxnSpPr>
          <p:nvPr/>
        </p:nvCxnSpPr>
        <p:spPr>
          <a:xfrm flipH="1">
            <a:off x="7431448" y="2496355"/>
            <a:ext cx="2720056" cy="9525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1" name="Connecteur droit avec flèche 30"/>
          <p:cNvCxnSpPr>
            <a:stCxn id="6" idx="2"/>
          </p:cNvCxnSpPr>
          <p:nvPr/>
        </p:nvCxnSpPr>
        <p:spPr>
          <a:xfrm>
            <a:off x="2973441" y="2672367"/>
            <a:ext cx="1598559" cy="75019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3" name="Connecteur droit avec flèche 32"/>
          <p:cNvCxnSpPr>
            <a:stCxn id="6" idx="2"/>
          </p:cNvCxnSpPr>
          <p:nvPr/>
        </p:nvCxnSpPr>
        <p:spPr>
          <a:xfrm flipH="1">
            <a:off x="1328984" y="2672367"/>
            <a:ext cx="1644457" cy="75019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5" name="Connecteur droit avec flèche 34"/>
          <p:cNvCxnSpPr>
            <a:stCxn id="14" idx="2"/>
            <a:endCxn id="16" idx="0"/>
          </p:cNvCxnSpPr>
          <p:nvPr/>
        </p:nvCxnSpPr>
        <p:spPr>
          <a:xfrm>
            <a:off x="4876267" y="4157193"/>
            <a:ext cx="755023" cy="118968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7" name="Connecteur droit avec flèche 36"/>
          <p:cNvCxnSpPr>
            <a:stCxn id="14" idx="2"/>
            <a:endCxn id="11" idx="0"/>
          </p:cNvCxnSpPr>
          <p:nvPr/>
        </p:nvCxnSpPr>
        <p:spPr>
          <a:xfrm flipH="1">
            <a:off x="4090114" y="4157193"/>
            <a:ext cx="786153" cy="118968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9" name="Connecteur droit avec flèche 38"/>
          <p:cNvCxnSpPr>
            <a:stCxn id="14" idx="2"/>
            <a:endCxn id="9" idx="0"/>
          </p:cNvCxnSpPr>
          <p:nvPr/>
        </p:nvCxnSpPr>
        <p:spPr>
          <a:xfrm flipH="1">
            <a:off x="2509235" y="4157193"/>
            <a:ext cx="2367032" cy="118968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1" name="Connecteur droit avec flèche 40"/>
          <p:cNvCxnSpPr>
            <a:stCxn id="14" idx="2"/>
            <a:endCxn id="8" idx="0"/>
          </p:cNvCxnSpPr>
          <p:nvPr/>
        </p:nvCxnSpPr>
        <p:spPr>
          <a:xfrm flipH="1">
            <a:off x="885425" y="4157193"/>
            <a:ext cx="3990842" cy="118968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52099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426558"/>
          </a:xfrm>
        </p:spPr>
        <p:style>
          <a:lnRef idx="1">
            <a:schemeClr val="accent4"/>
          </a:lnRef>
          <a:fillRef idx="2">
            <a:schemeClr val="accent4"/>
          </a:fillRef>
          <a:effectRef idx="1">
            <a:schemeClr val="accent4"/>
          </a:effectRef>
          <a:fontRef idx="minor">
            <a:schemeClr val="dk1"/>
          </a:fontRef>
        </p:style>
        <p:txBody>
          <a:bodyPr>
            <a:noAutofit/>
          </a:bodyPr>
          <a:lstStyle/>
          <a:p>
            <a:pPr marL="0" indent="0" algn="just" rtl="1">
              <a:buNone/>
            </a:pPr>
            <a:r>
              <a:rPr lang="ar-SA" sz="4400" dirty="0" smtClean="0">
                <a:latin typeface="Arabic Typesetting" panose="03020402040406030203" pitchFamily="66" charset="-78"/>
                <a:cs typeface="Arabic Typesetting" panose="03020402040406030203" pitchFamily="66" charset="-78"/>
              </a:rPr>
              <a:t>    </a:t>
            </a:r>
            <a:r>
              <a:rPr lang="ar-SA" sz="4000" dirty="0" smtClean="0">
                <a:latin typeface="Arabic Typesetting" panose="03020402040406030203" pitchFamily="66" charset="-78"/>
                <a:cs typeface="Arabic Typesetting" panose="03020402040406030203" pitchFamily="66" charset="-78"/>
              </a:rPr>
              <a:t>ونلفيه </a:t>
            </a:r>
            <a:r>
              <a:rPr lang="ar-SA" sz="4000" dirty="0">
                <a:latin typeface="Arabic Typesetting" panose="03020402040406030203" pitchFamily="66" charset="-78"/>
                <a:cs typeface="Arabic Typesetting" panose="03020402040406030203" pitchFamily="66" charset="-78"/>
              </a:rPr>
              <a:t>كذلك يعرّف بذكر المكوّنات الدّلالية التي شكّلت المعنى في العقلية العربية، يقول مثلاً: " وأمّا احتلام الغلام فيُعرف بأمورٍ، منها انفراق طرف الأرنبة، ومنها تغيّر ريح إبطيه، ومنها الأنياب، ومنها غلظ الصّوت. ومن الغلمان من لا يحتلم. وفي الجواري جوارٍ لا يَحِضْنَ، وذلك في النّساء عيبٌ... </a:t>
            </a:r>
            <a:r>
              <a:rPr lang="ar-SA" sz="4000" dirty="0" smtClean="0">
                <a:latin typeface="Arabic Typesetting" panose="03020402040406030203" pitchFamily="66" charset="-78"/>
                <a:cs typeface="Arabic Typesetting" panose="03020402040406030203" pitchFamily="66" charset="-78"/>
              </a:rPr>
              <a:t>« ويعرّف </a:t>
            </a:r>
            <a:r>
              <a:rPr lang="ar-SA" sz="4000" dirty="0">
                <a:latin typeface="Arabic Typesetting" panose="03020402040406030203" pitchFamily="66" charset="-78"/>
                <a:cs typeface="Arabic Typesetting" panose="03020402040406030203" pitchFamily="66" charset="-78"/>
              </a:rPr>
              <a:t>الجاحظ أحياناً الكلمات بالمشترك، غير أنّ ما يمكن ملاحظته هو أنّه يركّز على شرح السّياقات المختلفة ويؤكّد على ارتباط كلّ معنىً بذلك السّياق، يقول مثلاً: " ومن أعجب التّأويل قول اللّحياني: الجبّار من الرّجال يكون على وجوهٍ: يكون جبّاراً في الضّخم والقوّة، فتأوّل قوله تعالى:</a:t>
            </a:r>
            <a:r>
              <a:rPr lang="fr-FR" sz="40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b="1" dirty="0">
                <a:latin typeface="Arabic Typesetting" panose="03020402040406030203" pitchFamily="66" charset="-78"/>
                <a:cs typeface="Arabic Typesetting" panose="03020402040406030203" pitchFamily="66" charset="-78"/>
              </a:rPr>
              <a:t> إِنَّ فِيهَا قَوْماً جَبَّارِين </a:t>
            </a:r>
            <a:r>
              <a:rPr lang="fr-FR" sz="4000" dirty="0" smtClean="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dirty="0" smtClean="0">
                <a:latin typeface="Arabic Typesetting" panose="03020402040406030203" pitchFamily="66" charset="-78"/>
                <a:cs typeface="Arabic Typesetting" panose="03020402040406030203" pitchFamily="66" charset="-78"/>
              </a:rPr>
              <a:t>قال</a:t>
            </a:r>
            <a:r>
              <a:rPr lang="ar-SA" sz="4000" dirty="0">
                <a:latin typeface="Arabic Typesetting" panose="03020402040406030203" pitchFamily="66" charset="-78"/>
                <a:cs typeface="Arabic Typesetting" panose="03020402040406030203" pitchFamily="66" charset="-78"/>
              </a:rPr>
              <a:t>: ويكون جبّاراً على معنى قتالاً، وتأوّل في ذلك:</a:t>
            </a:r>
            <a:r>
              <a:rPr lang="fr-FR" sz="40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b="1" dirty="0">
                <a:latin typeface="Arabic Typesetting" panose="03020402040406030203" pitchFamily="66" charset="-78"/>
                <a:cs typeface="Arabic Typesetting" panose="03020402040406030203" pitchFamily="66" charset="-78"/>
              </a:rPr>
              <a:t> وَإِذَا بَطَشْتُمْ </a:t>
            </a:r>
            <a:r>
              <a:rPr lang="ar-SA" sz="4000" b="1" dirty="0" err="1">
                <a:latin typeface="Arabic Typesetting" panose="03020402040406030203" pitchFamily="66" charset="-78"/>
                <a:cs typeface="Arabic Typesetting" panose="03020402040406030203" pitchFamily="66" charset="-78"/>
              </a:rPr>
              <a:t>بَطَشْتُمْ</a:t>
            </a:r>
            <a:r>
              <a:rPr lang="ar-SA" sz="4000" b="1" dirty="0">
                <a:latin typeface="Arabic Typesetting" panose="03020402040406030203" pitchFamily="66" charset="-78"/>
                <a:cs typeface="Arabic Typesetting" panose="03020402040406030203" pitchFamily="66" charset="-78"/>
              </a:rPr>
              <a:t> جَبَّارِين</a:t>
            </a:r>
            <a:r>
              <a:rPr lang="fr-FR" sz="4000" dirty="0" smtClean="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dirty="0" smtClean="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والجبّار المتكبّر عن عبادة الله تعالى، وتأوّل قوله عزّ و جلّ: </a:t>
            </a:r>
            <a:r>
              <a:rPr lang="fr-FR" sz="40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b="1" dirty="0">
                <a:latin typeface="Arabic Typesetting" panose="03020402040406030203" pitchFamily="66" charset="-78"/>
                <a:cs typeface="Arabic Typesetting" panose="03020402040406030203" pitchFamily="66" charset="-78"/>
              </a:rPr>
              <a:t> وَإِذَا بَطَشْتُمْ </a:t>
            </a:r>
            <a:r>
              <a:rPr lang="ar-SA" sz="4000" b="1" dirty="0" err="1">
                <a:latin typeface="Arabic Typesetting" panose="03020402040406030203" pitchFamily="66" charset="-78"/>
                <a:cs typeface="Arabic Typesetting" panose="03020402040406030203" pitchFamily="66" charset="-78"/>
              </a:rPr>
              <a:t>بَطَشْتُمْ</a:t>
            </a:r>
            <a:r>
              <a:rPr lang="ar-SA" sz="4000" b="1" dirty="0">
                <a:latin typeface="Arabic Typesetting" panose="03020402040406030203" pitchFamily="66" charset="-78"/>
                <a:cs typeface="Arabic Typesetting" panose="03020402040406030203" pitchFamily="66" charset="-78"/>
              </a:rPr>
              <a:t> جَبَّارِين</a:t>
            </a:r>
            <a:r>
              <a:rPr lang="fr-FR" sz="4000" dirty="0" smtClean="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dirty="0" smtClean="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قال: الجبّار: المسلّط القاهر، قال: وهو قوله: </a:t>
            </a:r>
            <a:r>
              <a:rPr lang="fr-FR" sz="40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b="1" dirty="0">
                <a:latin typeface="Arabic Typesetting" panose="03020402040406030203" pitchFamily="66" charset="-78"/>
                <a:cs typeface="Arabic Typesetting" panose="03020402040406030203" pitchFamily="66" charset="-78"/>
              </a:rPr>
              <a:t> وَمَا أَنْتَ عَلَيْهِمْ </a:t>
            </a:r>
            <a:r>
              <a:rPr lang="ar-SA" sz="4000" b="1" dirty="0" smtClean="0">
                <a:latin typeface="Arabic Typesetting" panose="03020402040406030203" pitchFamily="66" charset="-78"/>
                <a:cs typeface="Arabic Typesetting" panose="03020402040406030203" pitchFamily="66" charset="-78"/>
              </a:rPr>
              <a:t>بِجَبَّار </a:t>
            </a:r>
            <a:r>
              <a:rPr lang="fr-FR" sz="40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dirty="0" smtClean="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أي مسلّط، فتقهرهم على الإسلام، والجبّار: الله </a:t>
            </a:r>
            <a:r>
              <a:rPr lang="ar-SA" sz="4000" dirty="0" smtClean="0">
                <a:latin typeface="Arabic Typesetting" panose="03020402040406030203" pitchFamily="66" charset="-78"/>
                <a:cs typeface="Arabic Typesetting" panose="03020402040406030203" pitchFamily="66" charset="-78"/>
              </a:rPr>
              <a:t>"</a:t>
            </a:r>
            <a:endParaRPr lang="fr-FR" sz="4000" dirty="0">
              <a:latin typeface="Arabic Typesetting" panose="03020402040406030203" pitchFamily="66" charset="-78"/>
              <a:cs typeface="Arabic Typesetting" panose="03020402040406030203" pitchFamily="66" charset="-78"/>
            </a:endParaRPr>
          </a:p>
          <a:p>
            <a:pPr marL="0" indent="0" algn="just" rtl="1">
              <a:buNone/>
            </a:pPr>
            <a:endParaRPr lang="fr-FR"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221728166"/>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80304" y="193183"/>
            <a:ext cx="11784169" cy="6542468"/>
          </a:xfrm>
        </p:spPr>
        <p:style>
          <a:lnRef idx="1">
            <a:schemeClr val="accent4"/>
          </a:lnRef>
          <a:fillRef idx="2">
            <a:schemeClr val="accent4"/>
          </a:fillRef>
          <a:effectRef idx="1">
            <a:schemeClr val="accent4"/>
          </a:effectRef>
          <a:fontRef idx="minor">
            <a:schemeClr val="dk1"/>
          </a:fontRef>
        </p:style>
        <p:txBody>
          <a:bodyPr>
            <a:noAutofit/>
          </a:bodyPr>
          <a:lstStyle/>
          <a:p>
            <a:pPr marL="0" indent="0" algn="just" rtl="1">
              <a:buNone/>
            </a:pPr>
            <a:r>
              <a:rPr lang="ar-SA" sz="4400" dirty="0" smtClean="0">
                <a:latin typeface="Arabic Typesetting" panose="03020402040406030203" pitchFamily="66" charset="-78"/>
                <a:cs typeface="Arabic Typesetting" panose="03020402040406030203" pitchFamily="66" charset="-78"/>
              </a:rPr>
              <a:t>    </a:t>
            </a:r>
            <a:r>
              <a:rPr lang="ar-SA" sz="4000" dirty="0" smtClean="0">
                <a:latin typeface="Arabic Typesetting" panose="03020402040406030203" pitchFamily="66" charset="-78"/>
                <a:cs typeface="Arabic Typesetting" panose="03020402040406030203" pitchFamily="66" charset="-78"/>
              </a:rPr>
              <a:t>ونلفيه </a:t>
            </a:r>
            <a:r>
              <a:rPr lang="ar-SA" sz="4000" dirty="0">
                <a:latin typeface="Arabic Typesetting" panose="03020402040406030203" pitchFamily="66" charset="-78"/>
                <a:cs typeface="Arabic Typesetting" panose="03020402040406030203" pitchFamily="66" charset="-78"/>
              </a:rPr>
              <a:t>كذلك يعرّف بذكر المكوّنات الدّلالية التي شكّلت المعنى في العقلية العربية، يقول مثلاً: " وأمّا احتلام الغلام فيُعرف بأمورٍ، منها انفراق طرف الأرنبة، ومنها تغيّر ريح إبطيه، ومنها الأنياب، ومنها غلظ الصّوت. ومن الغلمان من لا يحتلم. وفي الجواري جوارٍ لا يَحِضْنَ، وذلك في النّساء عيبٌ... </a:t>
            </a:r>
            <a:r>
              <a:rPr lang="ar-SA" sz="4000" dirty="0" smtClean="0">
                <a:latin typeface="Arabic Typesetting" panose="03020402040406030203" pitchFamily="66" charset="-78"/>
                <a:cs typeface="Arabic Typesetting" panose="03020402040406030203" pitchFamily="66" charset="-78"/>
              </a:rPr>
              <a:t>« ويعرّف </a:t>
            </a:r>
            <a:r>
              <a:rPr lang="ar-SA" sz="4000" dirty="0">
                <a:latin typeface="Arabic Typesetting" panose="03020402040406030203" pitchFamily="66" charset="-78"/>
                <a:cs typeface="Arabic Typesetting" panose="03020402040406030203" pitchFamily="66" charset="-78"/>
              </a:rPr>
              <a:t>الجاحظ أحياناً الكلمات بالمشترك، غير أنّ ما يمكن ملاحظته هو أنّه يركّز على شرح السّياقات المختلفة ويؤكّد على ارتباط كلّ معنىً بذلك السّياق، يقول مثلاً: " ومن أعجب التّأويل قول اللّحياني: الجبّار من الرّجال يكون على وجوهٍ: يكون جبّاراً في الضّخم والقوّة، فتأوّل قوله تعالى:</a:t>
            </a:r>
            <a:r>
              <a:rPr lang="fr-FR" sz="40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b="1" dirty="0">
                <a:latin typeface="Arabic Typesetting" panose="03020402040406030203" pitchFamily="66" charset="-78"/>
                <a:cs typeface="Arabic Typesetting" panose="03020402040406030203" pitchFamily="66" charset="-78"/>
              </a:rPr>
              <a:t> إِنَّ فِيهَا قَوْماً جَبَّارِين </a:t>
            </a:r>
            <a:r>
              <a:rPr lang="fr-FR" sz="4000" dirty="0" smtClean="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dirty="0" smtClean="0">
                <a:latin typeface="Arabic Typesetting" panose="03020402040406030203" pitchFamily="66" charset="-78"/>
                <a:cs typeface="Arabic Typesetting" panose="03020402040406030203" pitchFamily="66" charset="-78"/>
              </a:rPr>
              <a:t>قال</a:t>
            </a:r>
            <a:r>
              <a:rPr lang="ar-SA" sz="4000" dirty="0">
                <a:latin typeface="Arabic Typesetting" panose="03020402040406030203" pitchFamily="66" charset="-78"/>
                <a:cs typeface="Arabic Typesetting" panose="03020402040406030203" pitchFamily="66" charset="-78"/>
              </a:rPr>
              <a:t>: ويكون جبّاراً على معنى قتالاً، وتأوّل في ذلك:</a:t>
            </a:r>
            <a:r>
              <a:rPr lang="fr-FR" sz="40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b="1" dirty="0">
                <a:latin typeface="Arabic Typesetting" panose="03020402040406030203" pitchFamily="66" charset="-78"/>
                <a:cs typeface="Arabic Typesetting" panose="03020402040406030203" pitchFamily="66" charset="-78"/>
              </a:rPr>
              <a:t> وَإِذَا بَطَشْتُمْ </a:t>
            </a:r>
            <a:r>
              <a:rPr lang="ar-SA" sz="4000" b="1" dirty="0" err="1">
                <a:latin typeface="Arabic Typesetting" panose="03020402040406030203" pitchFamily="66" charset="-78"/>
                <a:cs typeface="Arabic Typesetting" panose="03020402040406030203" pitchFamily="66" charset="-78"/>
              </a:rPr>
              <a:t>بَطَشْتُمْ</a:t>
            </a:r>
            <a:r>
              <a:rPr lang="ar-SA" sz="4000" b="1" dirty="0">
                <a:latin typeface="Arabic Typesetting" panose="03020402040406030203" pitchFamily="66" charset="-78"/>
                <a:cs typeface="Arabic Typesetting" panose="03020402040406030203" pitchFamily="66" charset="-78"/>
              </a:rPr>
              <a:t> جَبَّارِين</a:t>
            </a:r>
            <a:r>
              <a:rPr lang="fr-FR" sz="4000" dirty="0" smtClean="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dirty="0" smtClean="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والجبّار المتكبّر عن عبادة الله تعالى، وتأوّل قوله عزّ و جلّ: </a:t>
            </a:r>
            <a:r>
              <a:rPr lang="fr-FR" sz="40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b="1" dirty="0">
                <a:latin typeface="Arabic Typesetting" panose="03020402040406030203" pitchFamily="66" charset="-78"/>
                <a:cs typeface="Arabic Typesetting" panose="03020402040406030203" pitchFamily="66" charset="-78"/>
              </a:rPr>
              <a:t> وَإِذَا بَطَشْتُمْ </a:t>
            </a:r>
            <a:r>
              <a:rPr lang="ar-SA" sz="4000" b="1" dirty="0" err="1">
                <a:latin typeface="Arabic Typesetting" panose="03020402040406030203" pitchFamily="66" charset="-78"/>
                <a:cs typeface="Arabic Typesetting" panose="03020402040406030203" pitchFamily="66" charset="-78"/>
              </a:rPr>
              <a:t>بَطَشْتُمْ</a:t>
            </a:r>
            <a:r>
              <a:rPr lang="ar-SA" sz="4000" b="1" dirty="0">
                <a:latin typeface="Arabic Typesetting" panose="03020402040406030203" pitchFamily="66" charset="-78"/>
                <a:cs typeface="Arabic Typesetting" panose="03020402040406030203" pitchFamily="66" charset="-78"/>
              </a:rPr>
              <a:t> جَبَّارِين</a:t>
            </a:r>
            <a:r>
              <a:rPr lang="fr-FR" sz="4000" dirty="0" smtClean="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dirty="0" smtClean="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قال: الجبّار: المسلّط القاهر، قال: وهو قوله: </a:t>
            </a:r>
            <a:r>
              <a:rPr lang="fr-FR" sz="40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b="1" dirty="0">
                <a:latin typeface="Arabic Typesetting" panose="03020402040406030203" pitchFamily="66" charset="-78"/>
                <a:cs typeface="Arabic Typesetting" panose="03020402040406030203" pitchFamily="66" charset="-78"/>
              </a:rPr>
              <a:t> وَمَا أَنْتَ عَلَيْهِمْ </a:t>
            </a:r>
            <a:r>
              <a:rPr lang="ar-SA" sz="4000" b="1" dirty="0" smtClean="0">
                <a:latin typeface="Arabic Typesetting" panose="03020402040406030203" pitchFamily="66" charset="-78"/>
                <a:cs typeface="Arabic Typesetting" panose="03020402040406030203" pitchFamily="66" charset="-78"/>
              </a:rPr>
              <a:t>بِجَبَّار </a:t>
            </a:r>
            <a:r>
              <a:rPr lang="fr-FR" sz="4000" dirty="0">
                <a:latin typeface="Arabic Typesetting" panose="03020402040406030203" pitchFamily="66" charset="-78"/>
                <a:cs typeface="Arabic Typesetting" panose="03020402040406030203" pitchFamily="66" charset="-78"/>
                <a:sym typeface="AGA Arabesque" panose="05010101010101010101" pitchFamily="2" charset="2"/>
              </a:rPr>
              <a:t></a:t>
            </a:r>
            <a:r>
              <a:rPr lang="ar-SA" sz="4000" dirty="0" smtClean="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أي مسلّط، فتقهرهم على الإسلام، والجبّار: الله </a:t>
            </a:r>
            <a:r>
              <a:rPr lang="ar-SA" sz="3200" dirty="0" smtClean="0">
                <a:latin typeface="Arabic Typesetting" panose="03020402040406030203" pitchFamily="66" charset="-78"/>
                <a:cs typeface="Arabic Typesetting" panose="03020402040406030203" pitchFamily="66" charset="-78"/>
              </a:rPr>
              <a:t>«</a:t>
            </a:r>
            <a:r>
              <a:rPr lang="ar-SA" sz="3400" b="1" dirty="0">
                <a:latin typeface="Arabic Typesetting" panose="03020402040406030203" pitchFamily="66" charset="-78"/>
                <a:cs typeface="Arabic Typesetting" panose="03020402040406030203" pitchFamily="66" charset="-78"/>
              </a:rPr>
              <a:t>ويقول في موضعٍ آخر من (البيان و التّبيين): " يقال منه راب يروب روباً ورؤوباً، ورؤبة اللّبن: خميرة تلقى فيه من الحامض. ورؤبة اللّيل: ساعة منه. يقال أهرق عنّا من رؤبة اللّيل ".</a:t>
            </a:r>
            <a:endParaRPr lang="fr-FR" sz="3400" b="1" dirty="0">
              <a:latin typeface="Arabic Typesetting" panose="03020402040406030203" pitchFamily="66" charset="-78"/>
              <a:cs typeface="Arabic Typesetting" panose="03020402040406030203" pitchFamily="66" charset="-78"/>
            </a:endParaRPr>
          </a:p>
          <a:p>
            <a:pPr marL="0" indent="0" algn="just" rtl="1">
              <a:buNone/>
            </a:pPr>
            <a:endParaRPr lang="fr-FR"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649054500"/>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262168" y="136301"/>
            <a:ext cx="11784169" cy="6542468"/>
          </a:xfrm>
        </p:spPr>
        <p:style>
          <a:lnRef idx="1">
            <a:schemeClr val="accent4"/>
          </a:lnRef>
          <a:fillRef idx="2">
            <a:schemeClr val="accent4"/>
          </a:fillRef>
          <a:effectRef idx="1">
            <a:schemeClr val="accent4"/>
          </a:effectRef>
          <a:fontRef idx="minor">
            <a:schemeClr val="dk1"/>
          </a:fontRef>
        </p:style>
        <p:txBody>
          <a:bodyPr>
            <a:noAutofit/>
          </a:bodyPr>
          <a:lstStyle/>
          <a:p>
            <a:pPr marL="0" indent="0" algn="just" rtl="1">
              <a:buNone/>
            </a:pPr>
            <a:r>
              <a:rPr lang="ar-SA" sz="4400" dirty="0" smtClean="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ولم يخرج ابن قتيبة أيضاً عمّا رسمه معاصروه من ذكر المكوّنات الدّلالية للكلمة، وقد أكثر من الشّروحات التي تندرج ضمن هذا النّوع، ومن أمثلة ذلك قوله: " وأمّا النّبيذ </a:t>
            </a:r>
            <a:r>
              <a:rPr lang="ar-SA" sz="4000" dirty="0" smtClean="0">
                <a:latin typeface="Arabic Typesetting" panose="03020402040406030203" pitchFamily="66" charset="-78"/>
                <a:cs typeface="Arabic Typesetting" panose="03020402040406030203" pitchFamily="66" charset="-78"/>
              </a:rPr>
              <a:t>فاختلفوا </a:t>
            </a:r>
            <a:r>
              <a:rPr lang="ar-SA" sz="4000" dirty="0">
                <a:latin typeface="Arabic Typesetting" panose="03020402040406030203" pitchFamily="66" charset="-78"/>
                <a:cs typeface="Arabic Typesetting" panose="03020402040406030203" pitchFamily="66" charset="-78"/>
              </a:rPr>
              <a:t>في معناه، فقال قوم: هو ماء الزّبيب وماء التّمر من قبل أن يغليا، فإذا اشتدّ ذلك وصلب، فهو خمر... </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endParaRPr lang="fr-FR" sz="4400" dirty="0">
              <a:latin typeface="Arabic Typesetting" panose="03020402040406030203" pitchFamily="66" charset="-78"/>
              <a:cs typeface="Arabic Typesetting" panose="03020402040406030203" pitchFamily="66" charset="-78"/>
            </a:endParaRPr>
          </a:p>
        </p:txBody>
      </p:sp>
      <p:sp>
        <p:nvSpPr>
          <p:cNvPr id="3" name="Organigramme : Opération manuelle 2"/>
          <p:cNvSpPr/>
          <p:nvPr/>
        </p:nvSpPr>
        <p:spPr>
          <a:xfrm>
            <a:off x="8146980" y="2087456"/>
            <a:ext cx="3042365" cy="944450"/>
          </a:xfrm>
          <a:prstGeom prst="flowChartManualOperation">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dirty="0" smtClean="0">
                <a:solidFill>
                  <a:schemeClr val="bg1"/>
                </a:solidFill>
                <a:latin typeface="Arabic Typesetting" panose="03020402040406030203" pitchFamily="66" charset="-78"/>
                <a:cs typeface="Arabic Typesetting" panose="03020402040406030203" pitchFamily="66" charset="-78"/>
              </a:rPr>
              <a:t>ماء الزبيب</a:t>
            </a:r>
            <a:endParaRPr lang="fr-FR" sz="4400" dirty="0">
              <a:solidFill>
                <a:schemeClr val="bg1"/>
              </a:solidFill>
              <a:latin typeface="Arabic Typesetting" panose="03020402040406030203" pitchFamily="66" charset="-78"/>
              <a:cs typeface="Arabic Typesetting" panose="03020402040406030203" pitchFamily="66" charset="-78"/>
            </a:endParaRPr>
          </a:p>
        </p:txBody>
      </p:sp>
      <p:sp>
        <p:nvSpPr>
          <p:cNvPr id="4" name="Organigramme : Opération manuelle 3"/>
          <p:cNvSpPr/>
          <p:nvPr/>
        </p:nvSpPr>
        <p:spPr>
          <a:xfrm>
            <a:off x="945278" y="2087456"/>
            <a:ext cx="3690067" cy="1073238"/>
          </a:xfrm>
          <a:prstGeom prst="flowChartManualOperation">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ماء الزبيب إذا غلا وصلب</a:t>
            </a:r>
            <a:endParaRPr lang="fr-FR" sz="4000" dirty="0">
              <a:solidFill>
                <a:schemeClr val="bg1"/>
              </a:solidFill>
              <a:latin typeface="Arabic Typesetting" panose="03020402040406030203" pitchFamily="66" charset="-78"/>
              <a:cs typeface="Arabic Typesetting" panose="03020402040406030203" pitchFamily="66" charset="-78"/>
            </a:endParaRPr>
          </a:p>
        </p:txBody>
      </p:sp>
      <p:sp>
        <p:nvSpPr>
          <p:cNvPr id="5" name="Rectangle à coins arrondis 4"/>
          <p:cNvSpPr/>
          <p:nvPr/>
        </p:nvSpPr>
        <p:spPr>
          <a:xfrm>
            <a:off x="10867373" y="3745608"/>
            <a:ext cx="856992" cy="7083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النبيذ</a:t>
            </a:r>
            <a:endParaRPr lang="fr-FR" sz="4000" dirty="0">
              <a:solidFill>
                <a:schemeClr val="bg1"/>
              </a:solidFill>
              <a:latin typeface="Arabic Typesetting" panose="03020402040406030203" pitchFamily="66" charset="-78"/>
              <a:cs typeface="Arabic Typesetting" panose="03020402040406030203" pitchFamily="66" charset="-78"/>
            </a:endParaRPr>
          </a:p>
        </p:txBody>
      </p:sp>
      <p:sp>
        <p:nvSpPr>
          <p:cNvPr id="6" name="Rectangle à coins arrondis 5"/>
          <p:cNvSpPr/>
          <p:nvPr/>
        </p:nvSpPr>
        <p:spPr>
          <a:xfrm>
            <a:off x="4747762" y="3745608"/>
            <a:ext cx="856992" cy="7083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dirty="0" smtClean="0">
                <a:solidFill>
                  <a:schemeClr val="bg1"/>
                </a:solidFill>
                <a:latin typeface="Arabic Typesetting" panose="03020402040406030203" pitchFamily="66" charset="-78"/>
                <a:cs typeface="Arabic Typesetting" panose="03020402040406030203" pitchFamily="66" charset="-78"/>
              </a:rPr>
              <a:t>الخمر</a:t>
            </a:r>
            <a:endParaRPr lang="fr-FR" sz="4400" dirty="0">
              <a:solidFill>
                <a:schemeClr val="bg1"/>
              </a:solidFill>
              <a:latin typeface="Arabic Typesetting" panose="03020402040406030203" pitchFamily="66" charset="-78"/>
              <a:cs typeface="Arabic Typesetting" panose="03020402040406030203" pitchFamily="66" charset="-78"/>
            </a:endParaRPr>
          </a:p>
        </p:txBody>
      </p:sp>
      <p:sp>
        <p:nvSpPr>
          <p:cNvPr id="7" name="Rectangle à coins arrondis 6"/>
          <p:cNvSpPr/>
          <p:nvPr/>
        </p:nvSpPr>
        <p:spPr>
          <a:xfrm>
            <a:off x="9137983" y="5251373"/>
            <a:ext cx="1060357"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ماء التمر</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8" name="Rectangle à coins arrondis 7"/>
          <p:cNvSpPr/>
          <p:nvPr/>
        </p:nvSpPr>
        <p:spPr>
          <a:xfrm>
            <a:off x="1893194" y="5251373"/>
            <a:ext cx="2526943" cy="70833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bg1"/>
                </a:solidFill>
                <a:latin typeface="Arabic Typesetting" panose="03020402040406030203" pitchFamily="66" charset="-78"/>
                <a:cs typeface="Arabic Typesetting" panose="03020402040406030203" pitchFamily="66" charset="-78"/>
              </a:rPr>
              <a:t>ماء التمر إذا حدث له ذلك</a:t>
            </a:r>
            <a:endParaRPr lang="fr-FR" sz="3200" dirty="0">
              <a:solidFill>
                <a:schemeClr val="bg1"/>
              </a:solidFill>
              <a:latin typeface="Arabic Typesetting" panose="03020402040406030203" pitchFamily="66" charset="-78"/>
              <a:cs typeface="Arabic Typesetting" panose="03020402040406030203" pitchFamily="66" charset="-78"/>
            </a:endParaRPr>
          </a:p>
        </p:txBody>
      </p:sp>
      <p:cxnSp>
        <p:nvCxnSpPr>
          <p:cNvPr id="9" name="Connecteur droit avec flèche 8"/>
          <p:cNvCxnSpPr>
            <a:endCxn id="3" idx="2"/>
          </p:cNvCxnSpPr>
          <p:nvPr/>
        </p:nvCxnSpPr>
        <p:spPr>
          <a:xfrm flipH="1" flipV="1">
            <a:off x="9668163" y="3031906"/>
            <a:ext cx="1199210" cy="106787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1" name="Connecteur droit avec flèche 10"/>
          <p:cNvCxnSpPr>
            <a:stCxn id="5" idx="1"/>
          </p:cNvCxnSpPr>
          <p:nvPr/>
        </p:nvCxnSpPr>
        <p:spPr>
          <a:xfrm flipH="1">
            <a:off x="9668161" y="4099777"/>
            <a:ext cx="1199212" cy="115159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3" name="Connecteur droit avec flèche 12"/>
          <p:cNvCxnSpPr/>
          <p:nvPr/>
        </p:nvCxnSpPr>
        <p:spPr>
          <a:xfrm flipH="1" flipV="1">
            <a:off x="3026535" y="3160694"/>
            <a:ext cx="1721227" cy="93908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5" name="Connecteur droit avec flèche 14"/>
          <p:cNvCxnSpPr/>
          <p:nvPr/>
        </p:nvCxnSpPr>
        <p:spPr>
          <a:xfrm flipH="1">
            <a:off x="2790311" y="4099777"/>
            <a:ext cx="1957451" cy="115159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221338152"/>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53</TotalTime>
  <Words>1469</Words>
  <Application>Microsoft Office PowerPoint</Application>
  <PresentationFormat>Grand écran</PresentationFormat>
  <Paragraphs>47</Paragraphs>
  <Slides>11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AGA Arabesque</vt:lpstr>
      <vt:lpstr>Arabic Typesetting</vt:lpstr>
      <vt:lpstr>Arial</vt:lpstr>
      <vt:lpstr>Century Gothic</vt:lpstr>
      <vt:lpstr>Sakkal Majalla</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doyen</dc:creator>
  <cp:lastModifiedBy>doyen</cp:lastModifiedBy>
  <cp:revision>6</cp:revision>
  <dcterms:created xsi:type="dcterms:W3CDTF">2021-01-29T19:55:31Z</dcterms:created>
  <dcterms:modified xsi:type="dcterms:W3CDTF">2021-01-29T20:49:10Z</dcterms:modified>
</cp:coreProperties>
</file>