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2">
  <p:sldMasterIdLst>
    <p:sldMasterId id="2147483648"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0" d="100"/>
          <a:sy n="80" d="100"/>
        </p:scale>
        <p:origin x="336" y="-1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11F5A98-2548-4DA8-BF7A-7D53B833599B}" type="doc">
      <dgm:prSet loTypeId="urn:microsoft.com/office/officeart/2005/8/layout/hierarchy2" loCatId="hierarchy" qsTypeId="urn:microsoft.com/office/officeart/2005/8/quickstyle/simple3" qsCatId="simple" csTypeId="urn:microsoft.com/office/officeart/2005/8/colors/accent1_2" csCatId="accent1" phldr="1"/>
      <dgm:spPr/>
      <dgm:t>
        <a:bodyPr/>
        <a:lstStyle/>
        <a:p>
          <a:endParaRPr lang="fr-FR"/>
        </a:p>
      </dgm:t>
    </dgm:pt>
    <dgm:pt modelId="{4A961510-AA6E-4278-82B6-88C14D4309DC}">
      <dgm:prSet phldrT="[Texte]" custT="1"/>
      <dgm:spPr>
        <a:solidFill>
          <a:schemeClr val="accent6">
            <a:lumMod val="40000"/>
            <a:lumOff val="60000"/>
          </a:schemeClr>
        </a:solidFill>
      </dgm:spPr>
      <dgm:t>
        <a:bodyPr/>
        <a:lstStyle/>
        <a:p>
          <a:r>
            <a:rPr lang="ar-SA" sz="4400" dirty="0" smtClean="0">
              <a:latin typeface="Arabic Typesetting" panose="03020402040406030203" pitchFamily="66" charset="-78"/>
              <a:cs typeface="Arabic Typesetting" panose="03020402040406030203" pitchFamily="66" charset="-78"/>
            </a:rPr>
            <a:t>عــــــين</a:t>
          </a:r>
          <a:endParaRPr lang="fr-FR" sz="4400" dirty="0"/>
        </a:p>
      </dgm:t>
    </dgm:pt>
    <dgm:pt modelId="{661412F2-E11F-4DA4-88A1-5AEA9A9999C2}" type="parTrans" cxnId="{FCF56FA3-83DF-4D02-97F2-DA28DBA83A81}">
      <dgm:prSet/>
      <dgm:spPr/>
      <dgm:t>
        <a:bodyPr/>
        <a:lstStyle/>
        <a:p>
          <a:endParaRPr lang="fr-FR"/>
        </a:p>
      </dgm:t>
    </dgm:pt>
    <dgm:pt modelId="{87C19520-4732-4EC2-A4A8-83E1FF70A30F}" type="sibTrans" cxnId="{FCF56FA3-83DF-4D02-97F2-DA28DBA83A81}">
      <dgm:prSet/>
      <dgm:spPr/>
      <dgm:t>
        <a:bodyPr/>
        <a:lstStyle/>
        <a:p>
          <a:endParaRPr lang="fr-FR"/>
        </a:p>
      </dgm:t>
    </dgm:pt>
    <dgm:pt modelId="{F1A58FCE-77EC-480F-B961-7EEDFE06DBC4}">
      <dgm:prSet phldrT="[Texte]" custT="1"/>
      <dgm:spPr>
        <a:solidFill>
          <a:schemeClr val="accent4">
            <a:lumMod val="60000"/>
            <a:lumOff val="40000"/>
          </a:schemeClr>
        </a:solidFill>
      </dgm:spPr>
      <dgm:t>
        <a:bodyPr/>
        <a:lstStyle/>
        <a:p>
          <a:r>
            <a:rPr lang="ar-SA" sz="3200" smtClean="0">
              <a:latin typeface="Arabic Typesetting" panose="03020402040406030203" pitchFamily="66" charset="-78"/>
              <a:cs typeface="Arabic Typesetting" panose="03020402040406030203" pitchFamily="66" charset="-78"/>
            </a:rPr>
            <a:t>الفروع</a:t>
          </a:r>
          <a:endParaRPr lang="fr-FR" sz="3200" dirty="0"/>
        </a:p>
      </dgm:t>
    </dgm:pt>
    <dgm:pt modelId="{6663F0DA-A7BA-40BA-B630-A98B7E74E1F0}" type="parTrans" cxnId="{20D5FA32-C06A-4AA6-9861-5C9BBD2A9E2E}">
      <dgm:prSet>
        <dgm:style>
          <a:lnRef idx="3">
            <a:schemeClr val="accent2"/>
          </a:lnRef>
          <a:fillRef idx="0">
            <a:schemeClr val="accent2"/>
          </a:fillRef>
          <a:effectRef idx="2">
            <a:schemeClr val="accent2"/>
          </a:effectRef>
          <a:fontRef idx="minor">
            <a:schemeClr val="tx1"/>
          </a:fontRef>
        </dgm:style>
      </dgm:prSet>
      <dgm:spPr/>
      <dgm:t>
        <a:bodyPr/>
        <a:lstStyle/>
        <a:p>
          <a:endParaRPr lang="fr-FR"/>
        </a:p>
      </dgm:t>
    </dgm:pt>
    <dgm:pt modelId="{79C651D5-1CF7-47DB-93AF-3462A7E0A87D}" type="sibTrans" cxnId="{20D5FA32-C06A-4AA6-9861-5C9BBD2A9E2E}">
      <dgm:prSet/>
      <dgm:spPr/>
      <dgm:t>
        <a:bodyPr/>
        <a:lstStyle/>
        <a:p>
          <a:endParaRPr lang="fr-FR"/>
        </a:p>
      </dgm:t>
    </dgm:pt>
    <dgm:pt modelId="{1739589B-5EE5-4977-9087-A2C07FA924F3}">
      <dgm:prSet phldrT="[Texte]" custT="1"/>
      <dgm:spPr>
        <a:solidFill>
          <a:schemeClr val="accent3">
            <a:lumMod val="60000"/>
            <a:lumOff val="40000"/>
          </a:schemeClr>
        </a:solidFill>
      </dgm:spPr>
      <dgm:t>
        <a:bodyPr/>
        <a:lstStyle/>
        <a:p>
          <a:r>
            <a:rPr lang="ar-SA" sz="2800" dirty="0" smtClean="0"/>
            <a:t>أول شيء</a:t>
          </a:r>
          <a:endParaRPr lang="fr-FR" sz="2800" dirty="0"/>
        </a:p>
      </dgm:t>
    </dgm:pt>
    <dgm:pt modelId="{1E81471B-F8D6-4970-B84A-893CEC0AAD94}" type="parTrans" cxnId="{0B7C7B73-817B-4ADB-A47C-5D9CFC543CE9}">
      <dgm:prSet>
        <dgm:style>
          <a:lnRef idx="3">
            <a:schemeClr val="accent2"/>
          </a:lnRef>
          <a:fillRef idx="0">
            <a:schemeClr val="accent2"/>
          </a:fillRef>
          <a:effectRef idx="2">
            <a:schemeClr val="accent2"/>
          </a:effectRef>
          <a:fontRef idx="minor">
            <a:schemeClr val="tx1"/>
          </a:fontRef>
        </dgm:style>
      </dgm:prSet>
      <dgm:spPr/>
      <dgm:t>
        <a:bodyPr/>
        <a:lstStyle/>
        <a:p>
          <a:endParaRPr lang="fr-FR"/>
        </a:p>
      </dgm:t>
    </dgm:pt>
    <dgm:pt modelId="{3146144C-D424-44EB-8138-561E55A92888}" type="sibTrans" cxnId="{0B7C7B73-817B-4ADB-A47C-5D9CFC543CE9}">
      <dgm:prSet/>
      <dgm:spPr/>
      <dgm:t>
        <a:bodyPr/>
        <a:lstStyle/>
        <a:p>
          <a:endParaRPr lang="fr-FR"/>
        </a:p>
      </dgm:t>
    </dgm:pt>
    <dgm:pt modelId="{2A327E62-3D6C-45C7-A7BA-A153BD5B0D4B}">
      <dgm:prSet phldrT="[Texte]" custT="1"/>
      <dgm:spPr>
        <a:solidFill>
          <a:schemeClr val="accent3">
            <a:lumMod val="60000"/>
            <a:lumOff val="40000"/>
          </a:schemeClr>
        </a:solidFill>
      </dgm:spPr>
      <dgm:t>
        <a:bodyPr/>
        <a:lstStyle/>
        <a:p>
          <a:r>
            <a:rPr lang="ar-SA" sz="2400" dirty="0" smtClean="0"/>
            <a:t>طائر أصفر البطن أخضر الظهر</a:t>
          </a:r>
          <a:endParaRPr lang="fr-FR" sz="2400" dirty="0"/>
        </a:p>
      </dgm:t>
    </dgm:pt>
    <dgm:pt modelId="{065F2B21-852B-45A7-AC4F-C7FCBD665062}" type="parTrans" cxnId="{CADCA540-F07C-483F-94CC-6C27A8EAF445}">
      <dgm:prSet>
        <dgm:style>
          <a:lnRef idx="3">
            <a:schemeClr val="accent2"/>
          </a:lnRef>
          <a:fillRef idx="0">
            <a:schemeClr val="accent2"/>
          </a:fillRef>
          <a:effectRef idx="2">
            <a:schemeClr val="accent2"/>
          </a:effectRef>
          <a:fontRef idx="minor">
            <a:schemeClr val="tx1"/>
          </a:fontRef>
        </dgm:style>
      </dgm:prSet>
      <dgm:spPr/>
      <dgm:t>
        <a:bodyPr/>
        <a:lstStyle/>
        <a:p>
          <a:endParaRPr lang="fr-FR"/>
        </a:p>
      </dgm:t>
    </dgm:pt>
    <dgm:pt modelId="{DA198719-54E5-4F55-B8FC-3CFB55DE27EB}" type="sibTrans" cxnId="{CADCA540-F07C-483F-94CC-6C27A8EAF445}">
      <dgm:prSet/>
      <dgm:spPr/>
      <dgm:t>
        <a:bodyPr/>
        <a:lstStyle/>
        <a:p>
          <a:endParaRPr lang="fr-FR"/>
        </a:p>
      </dgm:t>
    </dgm:pt>
    <dgm:pt modelId="{E2096022-66E9-4C22-9798-CA3C4AE50C55}">
      <dgm:prSet phldrT="[Texte]" custT="1"/>
      <dgm:spPr>
        <a:solidFill>
          <a:schemeClr val="accent1">
            <a:lumMod val="40000"/>
            <a:lumOff val="60000"/>
          </a:schemeClr>
        </a:solidFill>
      </dgm:spPr>
      <dgm:t>
        <a:bodyPr/>
        <a:lstStyle/>
        <a:p>
          <a:r>
            <a:rPr lang="ar-SA" sz="4800" smtClean="0">
              <a:latin typeface="Arabic Typesetting" panose="03020402040406030203" pitchFamily="66" charset="-78"/>
              <a:cs typeface="Arabic Typesetting" panose="03020402040406030203" pitchFamily="66" charset="-78"/>
            </a:rPr>
            <a:t>الأصل</a:t>
          </a:r>
          <a:endParaRPr lang="fr-FR" sz="4800" dirty="0"/>
        </a:p>
      </dgm:t>
    </dgm:pt>
    <dgm:pt modelId="{6DEABFE3-D449-4BB9-90F2-C2860F9C1BF0}" type="parTrans" cxnId="{F61A84C6-C766-4A1C-9688-5CBE302F3AD5}">
      <dgm:prSet>
        <dgm:style>
          <a:lnRef idx="3">
            <a:schemeClr val="accent2"/>
          </a:lnRef>
          <a:fillRef idx="0">
            <a:schemeClr val="accent2"/>
          </a:fillRef>
          <a:effectRef idx="2">
            <a:schemeClr val="accent2"/>
          </a:effectRef>
          <a:fontRef idx="minor">
            <a:schemeClr val="tx1"/>
          </a:fontRef>
        </dgm:style>
      </dgm:prSet>
      <dgm:spPr/>
      <dgm:t>
        <a:bodyPr/>
        <a:lstStyle/>
        <a:p>
          <a:endParaRPr lang="fr-FR"/>
        </a:p>
      </dgm:t>
    </dgm:pt>
    <dgm:pt modelId="{79FC3F7E-E917-4D58-9F4A-27A70B89EFB4}" type="sibTrans" cxnId="{F61A84C6-C766-4A1C-9688-5CBE302F3AD5}">
      <dgm:prSet/>
      <dgm:spPr/>
      <dgm:t>
        <a:bodyPr/>
        <a:lstStyle/>
        <a:p>
          <a:endParaRPr lang="fr-FR"/>
        </a:p>
      </dgm:t>
    </dgm:pt>
    <dgm:pt modelId="{67850E92-5155-44F1-BEA3-80E5CF33EDEA}">
      <dgm:prSet phldrT="[Texte]" custT="1"/>
      <dgm:spPr>
        <a:solidFill>
          <a:schemeClr val="accent4">
            <a:lumMod val="40000"/>
            <a:lumOff val="60000"/>
          </a:schemeClr>
        </a:solidFill>
      </dgm:spPr>
      <dgm:t>
        <a:bodyPr/>
        <a:lstStyle/>
        <a:p>
          <a:r>
            <a:rPr lang="ar-SA" sz="2800" dirty="0" smtClean="0">
              <a:latin typeface="Arabic Typesetting" panose="03020402040406030203" pitchFamily="66" charset="-78"/>
              <a:cs typeface="Arabic Typesetting" panose="03020402040406030203" pitchFamily="66" charset="-78"/>
            </a:rPr>
            <a:t>مطر يدوم خمسة أيام لا يتقطع</a:t>
          </a:r>
          <a:endParaRPr lang="fr-FR" sz="2800" dirty="0"/>
        </a:p>
      </dgm:t>
    </dgm:pt>
    <dgm:pt modelId="{3F866EE3-2C9F-4563-BB89-52A84D7F6106}" type="parTrans" cxnId="{1C48D692-EE31-4686-8C65-F3C0C6258535}">
      <dgm:prSet>
        <dgm:style>
          <a:lnRef idx="3">
            <a:schemeClr val="accent2"/>
          </a:lnRef>
          <a:fillRef idx="0">
            <a:schemeClr val="accent2"/>
          </a:fillRef>
          <a:effectRef idx="2">
            <a:schemeClr val="accent2"/>
          </a:effectRef>
          <a:fontRef idx="minor">
            <a:schemeClr val="tx1"/>
          </a:fontRef>
        </dgm:style>
      </dgm:prSet>
      <dgm:spPr/>
      <dgm:t>
        <a:bodyPr/>
        <a:lstStyle/>
        <a:p>
          <a:endParaRPr lang="fr-FR"/>
        </a:p>
      </dgm:t>
    </dgm:pt>
    <dgm:pt modelId="{319E555F-411A-4986-8E0F-A7EB52652024}" type="sibTrans" cxnId="{1C48D692-EE31-4686-8C65-F3C0C6258535}">
      <dgm:prSet/>
      <dgm:spPr/>
      <dgm:t>
        <a:bodyPr/>
        <a:lstStyle/>
        <a:p>
          <a:endParaRPr lang="fr-FR"/>
        </a:p>
      </dgm:t>
    </dgm:pt>
    <dgm:pt modelId="{B3653427-563D-47A0-BA6F-845B08126663}">
      <dgm:prSet phldrT="[Texte]" custT="1"/>
      <dgm:spPr>
        <a:solidFill>
          <a:schemeClr val="accent3">
            <a:lumMod val="60000"/>
            <a:lumOff val="40000"/>
          </a:schemeClr>
        </a:solidFill>
      </dgm:spPr>
      <dgm:t>
        <a:bodyPr/>
        <a:lstStyle/>
        <a:p>
          <a:r>
            <a:rPr lang="ar-SA" sz="2800" dirty="0" smtClean="0"/>
            <a:t>خاصة من بين أصحابه</a:t>
          </a:r>
          <a:endParaRPr lang="fr-FR" sz="2800" dirty="0"/>
        </a:p>
      </dgm:t>
    </dgm:pt>
    <dgm:pt modelId="{F975DCA8-2229-4675-8899-5C19318FEC64}" type="parTrans" cxnId="{AB6C5DEE-576D-4347-B53A-19FCD464001D}">
      <dgm:prSet/>
      <dgm:spPr/>
      <dgm:t>
        <a:bodyPr/>
        <a:lstStyle/>
        <a:p>
          <a:endParaRPr lang="fr-FR"/>
        </a:p>
      </dgm:t>
    </dgm:pt>
    <dgm:pt modelId="{36BA02C2-3459-4729-8DDC-50D73FEB69BD}" type="sibTrans" cxnId="{AB6C5DEE-576D-4347-B53A-19FCD464001D}">
      <dgm:prSet/>
      <dgm:spPr/>
      <dgm:t>
        <a:bodyPr/>
        <a:lstStyle/>
        <a:p>
          <a:endParaRPr lang="fr-FR"/>
        </a:p>
      </dgm:t>
    </dgm:pt>
    <dgm:pt modelId="{B04718E3-0FAB-47DE-82D7-6B3C69A23E5C}">
      <dgm:prSet phldrT="[Texte]" custT="1"/>
      <dgm:spPr>
        <a:solidFill>
          <a:schemeClr val="accent3">
            <a:lumMod val="60000"/>
            <a:lumOff val="40000"/>
          </a:schemeClr>
        </a:solidFill>
      </dgm:spPr>
      <dgm:t>
        <a:bodyPr/>
        <a:lstStyle/>
        <a:p>
          <a:r>
            <a:rPr lang="ar-SA" sz="3200" dirty="0" smtClean="0"/>
            <a:t>خياره</a:t>
          </a:r>
          <a:endParaRPr lang="fr-FR" sz="3200" dirty="0"/>
        </a:p>
      </dgm:t>
    </dgm:pt>
    <dgm:pt modelId="{D73283C8-D60C-4275-81CE-92440669334E}" type="parTrans" cxnId="{CFB6E530-AA74-4A6F-9E59-575889B2C586}">
      <dgm:prSet/>
      <dgm:spPr/>
      <dgm:t>
        <a:bodyPr/>
        <a:lstStyle/>
        <a:p>
          <a:endParaRPr lang="fr-FR"/>
        </a:p>
      </dgm:t>
    </dgm:pt>
    <dgm:pt modelId="{C3A003EC-5F47-4A61-9F82-C29074460B01}" type="sibTrans" cxnId="{CFB6E530-AA74-4A6F-9E59-575889B2C586}">
      <dgm:prSet/>
      <dgm:spPr/>
      <dgm:t>
        <a:bodyPr/>
        <a:lstStyle/>
        <a:p>
          <a:endParaRPr lang="fr-FR"/>
        </a:p>
      </dgm:t>
    </dgm:pt>
    <dgm:pt modelId="{097416CE-5C29-473B-B80F-2D8EFA5CB845}">
      <dgm:prSet phldrT="[Texte]" custT="1"/>
      <dgm:spPr>
        <a:solidFill>
          <a:schemeClr val="accent3">
            <a:lumMod val="60000"/>
            <a:lumOff val="40000"/>
          </a:schemeClr>
        </a:solidFill>
      </dgm:spPr>
      <dgm:t>
        <a:bodyPr/>
        <a:lstStyle/>
        <a:p>
          <a:r>
            <a:rPr lang="ar-SA" sz="4000" dirty="0" smtClean="0">
              <a:latin typeface="Arabic Typesetting" panose="03020402040406030203" pitchFamily="66" charset="-78"/>
              <a:cs typeface="Arabic Typesetting" panose="03020402040406030203" pitchFamily="66" charset="-78"/>
            </a:rPr>
            <a:t>ربيئتهم</a:t>
          </a:r>
          <a:endParaRPr lang="fr-FR" sz="4000" dirty="0">
            <a:latin typeface="Arabic Typesetting" panose="03020402040406030203" pitchFamily="66" charset="-78"/>
            <a:cs typeface="Arabic Typesetting" panose="03020402040406030203" pitchFamily="66" charset="-78"/>
          </a:endParaRPr>
        </a:p>
      </dgm:t>
    </dgm:pt>
    <dgm:pt modelId="{2910597A-F8CB-4A2E-B845-2046E18DA680}" type="parTrans" cxnId="{145481B3-20A5-43FB-B3F0-CC4E1C7A5F82}">
      <dgm:prSet/>
      <dgm:spPr/>
      <dgm:t>
        <a:bodyPr/>
        <a:lstStyle/>
        <a:p>
          <a:endParaRPr lang="fr-FR"/>
        </a:p>
      </dgm:t>
    </dgm:pt>
    <dgm:pt modelId="{1ABE34BA-56E9-44E2-A358-6E54311BBE62}" type="sibTrans" cxnId="{145481B3-20A5-43FB-B3F0-CC4E1C7A5F82}">
      <dgm:prSet/>
      <dgm:spPr/>
      <dgm:t>
        <a:bodyPr/>
        <a:lstStyle/>
        <a:p>
          <a:endParaRPr lang="fr-FR"/>
        </a:p>
      </dgm:t>
    </dgm:pt>
    <dgm:pt modelId="{AA7441EC-C797-4682-89F1-79364FE3A617}">
      <dgm:prSet phldrT="[Texte]" custT="1"/>
      <dgm:spPr>
        <a:solidFill>
          <a:schemeClr val="accent3">
            <a:lumMod val="60000"/>
            <a:lumOff val="40000"/>
          </a:schemeClr>
        </a:solidFill>
      </dgm:spPr>
      <dgm:t>
        <a:bodyPr/>
        <a:lstStyle/>
        <a:p>
          <a:r>
            <a:rPr lang="ar-SA" sz="3200" dirty="0" smtClean="0"/>
            <a:t>شاهده</a:t>
          </a:r>
          <a:endParaRPr lang="fr-FR" sz="3200" dirty="0"/>
        </a:p>
      </dgm:t>
    </dgm:pt>
    <dgm:pt modelId="{78924406-896A-4140-A42B-D71BB796A814}" type="parTrans" cxnId="{D58DF3A1-0680-4DCE-ADB0-51016C7086EC}">
      <dgm:prSet/>
      <dgm:spPr/>
      <dgm:t>
        <a:bodyPr/>
        <a:lstStyle/>
        <a:p>
          <a:endParaRPr lang="fr-FR"/>
        </a:p>
      </dgm:t>
    </dgm:pt>
    <dgm:pt modelId="{C2F6A1C9-FB6B-4A2D-8913-244ABCCB0067}" type="sibTrans" cxnId="{D58DF3A1-0680-4DCE-ADB0-51016C7086EC}">
      <dgm:prSet/>
      <dgm:spPr/>
      <dgm:t>
        <a:bodyPr/>
        <a:lstStyle/>
        <a:p>
          <a:endParaRPr lang="fr-FR"/>
        </a:p>
      </dgm:t>
    </dgm:pt>
    <dgm:pt modelId="{72BF9D86-08C7-4AC1-94C9-EA69284A5E06}">
      <dgm:prSet phldrT="[Texte]" custT="1"/>
      <dgm:spPr>
        <a:solidFill>
          <a:schemeClr val="accent3">
            <a:lumMod val="60000"/>
            <a:lumOff val="40000"/>
          </a:schemeClr>
        </a:solidFill>
      </dgm:spPr>
      <dgm:t>
        <a:bodyPr/>
        <a:lstStyle/>
        <a:p>
          <a:r>
            <a:rPr lang="ar-SA" sz="1700" dirty="0" smtClean="0"/>
            <a:t>عين الفرس تفرست فيه </a:t>
          </a:r>
          <a:r>
            <a:rPr lang="ar-SA" sz="3200" dirty="0" smtClean="0">
              <a:latin typeface="Arabic Typesetting" panose="03020402040406030203" pitchFamily="66" charset="-78"/>
              <a:cs typeface="Arabic Typesetting" panose="03020402040406030203" pitchFamily="66" charset="-78"/>
            </a:rPr>
            <a:t>الجودة</a:t>
          </a:r>
          <a:endParaRPr lang="fr-FR" sz="1700" dirty="0">
            <a:latin typeface="Arabic Typesetting" panose="03020402040406030203" pitchFamily="66" charset="-78"/>
            <a:cs typeface="Arabic Typesetting" panose="03020402040406030203" pitchFamily="66" charset="-78"/>
          </a:endParaRPr>
        </a:p>
      </dgm:t>
    </dgm:pt>
    <dgm:pt modelId="{EAC99F27-B0B7-402E-A5D0-37F83A6EE034}" type="parTrans" cxnId="{1874FC8F-3950-4B3E-8D01-881CB3C7CEEE}">
      <dgm:prSet/>
      <dgm:spPr/>
      <dgm:t>
        <a:bodyPr/>
        <a:lstStyle/>
        <a:p>
          <a:endParaRPr lang="fr-FR"/>
        </a:p>
      </dgm:t>
    </dgm:pt>
    <dgm:pt modelId="{5A92898C-3B19-4335-B412-9BF9309E78EF}" type="sibTrans" cxnId="{1874FC8F-3950-4B3E-8D01-881CB3C7CEEE}">
      <dgm:prSet/>
      <dgm:spPr/>
      <dgm:t>
        <a:bodyPr/>
        <a:lstStyle/>
        <a:p>
          <a:endParaRPr lang="fr-FR"/>
        </a:p>
      </dgm:t>
    </dgm:pt>
    <dgm:pt modelId="{FBF59285-20C9-4E0E-811A-3EAE8F249E0A}">
      <dgm:prSet phldrT="[Texte]" custT="1"/>
      <dgm:spPr>
        <a:solidFill>
          <a:schemeClr val="accent3">
            <a:lumMod val="60000"/>
            <a:lumOff val="40000"/>
          </a:schemeClr>
        </a:solidFill>
      </dgm:spPr>
      <dgm:t>
        <a:bodyPr/>
        <a:lstStyle/>
        <a:p>
          <a:r>
            <a:rPr lang="ar-SA" sz="3200" smtClean="0">
              <a:latin typeface="Arabic Typesetting" panose="03020402040406030203" pitchFamily="66" charset="-78"/>
              <a:cs typeface="Arabic Typesetting" panose="03020402040406030203" pitchFamily="66" charset="-78"/>
            </a:rPr>
            <a:t>عين التمر موضع</a:t>
          </a:r>
          <a:endParaRPr lang="fr-FR" sz="3200" dirty="0"/>
        </a:p>
      </dgm:t>
    </dgm:pt>
    <dgm:pt modelId="{B22C1D91-927D-4543-9B18-D1F7ED80ABC0}" type="parTrans" cxnId="{4FBAC20E-BE49-4DFA-9031-2576A934DF9D}">
      <dgm:prSet/>
      <dgm:spPr/>
      <dgm:t>
        <a:bodyPr/>
        <a:lstStyle/>
        <a:p>
          <a:endParaRPr lang="fr-FR"/>
        </a:p>
      </dgm:t>
    </dgm:pt>
    <dgm:pt modelId="{0E71C910-DBFF-4701-B9BC-A66C1CE34BC3}" type="sibTrans" cxnId="{4FBAC20E-BE49-4DFA-9031-2576A934DF9D}">
      <dgm:prSet/>
      <dgm:spPr/>
      <dgm:t>
        <a:bodyPr/>
        <a:lstStyle/>
        <a:p>
          <a:endParaRPr lang="fr-FR"/>
        </a:p>
      </dgm:t>
    </dgm:pt>
    <dgm:pt modelId="{6547CA05-927E-4276-AC88-F1955D3CF2A8}" type="pres">
      <dgm:prSet presAssocID="{A11F5A98-2548-4DA8-BF7A-7D53B833599B}" presName="diagram" presStyleCnt="0">
        <dgm:presLayoutVars>
          <dgm:chPref val="1"/>
          <dgm:dir/>
          <dgm:animOne val="branch"/>
          <dgm:animLvl val="lvl"/>
          <dgm:resizeHandles val="exact"/>
        </dgm:presLayoutVars>
      </dgm:prSet>
      <dgm:spPr/>
    </dgm:pt>
    <dgm:pt modelId="{A9BA895C-C1C1-410B-B6F4-A1DCB0A75E69}" type="pres">
      <dgm:prSet presAssocID="{4A961510-AA6E-4278-82B6-88C14D4309DC}" presName="root1" presStyleCnt="0"/>
      <dgm:spPr/>
    </dgm:pt>
    <dgm:pt modelId="{B6CBAA00-F2BA-4D81-8701-04C8E77BD49B}" type="pres">
      <dgm:prSet presAssocID="{4A961510-AA6E-4278-82B6-88C14D4309DC}" presName="LevelOneTextNode" presStyleLbl="node0" presStyleIdx="0" presStyleCnt="7" custLinFactX="-100000" custLinFactY="108448" custLinFactNeighborX="-171312" custLinFactNeighborY="200000">
        <dgm:presLayoutVars>
          <dgm:chPref val="3"/>
        </dgm:presLayoutVars>
      </dgm:prSet>
      <dgm:spPr/>
      <dgm:t>
        <a:bodyPr/>
        <a:lstStyle/>
        <a:p>
          <a:endParaRPr lang="fr-FR"/>
        </a:p>
      </dgm:t>
    </dgm:pt>
    <dgm:pt modelId="{B3FF7730-60E0-4BBE-8B36-252BAF69ECD5}" type="pres">
      <dgm:prSet presAssocID="{4A961510-AA6E-4278-82B6-88C14D4309DC}" presName="level2hierChild" presStyleCnt="0"/>
      <dgm:spPr/>
    </dgm:pt>
    <dgm:pt modelId="{69E96EA5-A01F-4E75-B322-06DF10DE9982}" type="pres">
      <dgm:prSet presAssocID="{6663F0DA-A7BA-40BA-B630-A98B7E74E1F0}" presName="conn2-1" presStyleLbl="parChTrans1D2" presStyleIdx="0" presStyleCnt="2"/>
      <dgm:spPr/>
    </dgm:pt>
    <dgm:pt modelId="{6FF49AF0-9543-4F2B-9ECD-3F5B89142786}" type="pres">
      <dgm:prSet presAssocID="{6663F0DA-A7BA-40BA-B630-A98B7E74E1F0}" presName="connTx" presStyleLbl="parChTrans1D2" presStyleIdx="0" presStyleCnt="2"/>
      <dgm:spPr/>
    </dgm:pt>
    <dgm:pt modelId="{BCD955DA-4438-4574-A51E-9E3208EF2176}" type="pres">
      <dgm:prSet presAssocID="{F1A58FCE-77EC-480F-B961-7EEDFE06DBC4}" presName="root2" presStyleCnt="0"/>
      <dgm:spPr/>
    </dgm:pt>
    <dgm:pt modelId="{67C4C97E-7323-4627-8164-3FE9760AEA62}" type="pres">
      <dgm:prSet presAssocID="{F1A58FCE-77EC-480F-B961-7EEDFE06DBC4}" presName="LevelTwoTextNode" presStyleLbl="node2" presStyleIdx="0" presStyleCnt="2" custLinFactX="-100000" custLinFactY="100000" custLinFactNeighborX="-139405" custLinFactNeighborY="124857">
        <dgm:presLayoutVars>
          <dgm:chPref val="3"/>
        </dgm:presLayoutVars>
      </dgm:prSet>
      <dgm:spPr/>
      <dgm:t>
        <a:bodyPr/>
        <a:lstStyle/>
        <a:p>
          <a:endParaRPr lang="fr-FR"/>
        </a:p>
      </dgm:t>
    </dgm:pt>
    <dgm:pt modelId="{95BB591F-3465-4419-822F-FE8DC2A927EA}" type="pres">
      <dgm:prSet presAssocID="{F1A58FCE-77EC-480F-B961-7EEDFE06DBC4}" presName="level3hierChild" presStyleCnt="0"/>
      <dgm:spPr/>
    </dgm:pt>
    <dgm:pt modelId="{58A93D9E-0D7C-41B6-9C72-B5AB87FC9472}" type="pres">
      <dgm:prSet presAssocID="{1E81471B-F8D6-4970-B84A-893CEC0AAD94}" presName="conn2-1" presStyleLbl="parChTrans1D3" presStyleIdx="0" presStyleCnt="3"/>
      <dgm:spPr/>
    </dgm:pt>
    <dgm:pt modelId="{20788F99-485B-4097-98A5-D8D6AB50F310}" type="pres">
      <dgm:prSet presAssocID="{1E81471B-F8D6-4970-B84A-893CEC0AAD94}" presName="connTx" presStyleLbl="parChTrans1D3" presStyleIdx="0" presStyleCnt="3"/>
      <dgm:spPr/>
    </dgm:pt>
    <dgm:pt modelId="{F46C3AC8-88B1-44C8-A8AA-06211D51CF84}" type="pres">
      <dgm:prSet presAssocID="{1739589B-5EE5-4977-9087-A2C07FA924F3}" presName="root2" presStyleCnt="0"/>
      <dgm:spPr/>
    </dgm:pt>
    <dgm:pt modelId="{1489773C-06EB-41E8-81F8-7347890B21FC}" type="pres">
      <dgm:prSet presAssocID="{1739589B-5EE5-4977-9087-A2C07FA924F3}" presName="LevelTwoTextNode" presStyleLbl="node3" presStyleIdx="0" presStyleCnt="3" custScaleY="168505" custLinFactX="-100000" custLinFactY="100000" custLinFactNeighborX="-144813" custLinFactNeighborY="161206">
        <dgm:presLayoutVars>
          <dgm:chPref val="3"/>
        </dgm:presLayoutVars>
      </dgm:prSet>
      <dgm:spPr/>
      <dgm:t>
        <a:bodyPr/>
        <a:lstStyle/>
        <a:p>
          <a:endParaRPr lang="fr-FR"/>
        </a:p>
      </dgm:t>
    </dgm:pt>
    <dgm:pt modelId="{2673CBB1-E669-4C57-B967-8D3F8CF7FFCE}" type="pres">
      <dgm:prSet presAssocID="{1739589B-5EE5-4977-9087-A2C07FA924F3}" presName="level3hierChild" presStyleCnt="0"/>
      <dgm:spPr/>
    </dgm:pt>
    <dgm:pt modelId="{1D34D12A-7D68-4DA3-AAAF-4320BE2D8160}" type="pres">
      <dgm:prSet presAssocID="{065F2B21-852B-45A7-AC4F-C7FCBD665062}" presName="conn2-1" presStyleLbl="parChTrans1D3" presStyleIdx="1" presStyleCnt="3"/>
      <dgm:spPr/>
    </dgm:pt>
    <dgm:pt modelId="{FF6548FB-303B-4AB3-B6D8-A6515B8564B0}" type="pres">
      <dgm:prSet presAssocID="{065F2B21-852B-45A7-AC4F-C7FCBD665062}" presName="connTx" presStyleLbl="parChTrans1D3" presStyleIdx="1" presStyleCnt="3"/>
      <dgm:spPr/>
    </dgm:pt>
    <dgm:pt modelId="{5834B410-E7B9-46EA-8D96-894552CDE490}" type="pres">
      <dgm:prSet presAssocID="{2A327E62-3D6C-45C7-A7BA-A153BD5B0D4B}" presName="root2" presStyleCnt="0"/>
      <dgm:spPr/>
    </dgm:pt>
    <dgm:pt modelId="{57EC9331-2646-42FF-9A44-82459F8EEC2F}" type="pres">
      <dgm:prSet presAssocID="{2A327E62-3D6C-45C7-A7BA-A153BD5B0D4B}" presName="LevelTwoTextNode" presStyleLbl="node3" presStyleIdx="1" presStyleCnt="3" custScaleX="304404" custLinFactX="-100000" custLinFactY="100000" custLinFactNeighborX="-167299" custLinFactNeighborY="182548">
        <dgm:presLayoutVars>
          <dgm:chPref val="3"/>
        </dgm:presLayoutVars>
      </dgm:prSet>
      <dgm:spPr/>
      <dgm:t>
        <a:bodyPr/>
        <a:lstStyle/>
        <a:p>
          <a:endParaRPr lang="fr-FR"/>
        </a:p>
      </dgm:t>
    </dgm:pt>
    <dgm:pt modelId="{52C94372-818D-460F-B885-5B407DFCC260}" type="pres">
      <dgm:prSet presAssocID="{2A327E62-3D6C-45C7-A7BA-A153BD5B0D4B}" presName="level3hierChild" presStyleCnt="0"/>
      <dgm:spPr/>
    </dgm:pt>
    <dgm:pt modelId="{03F43AAF-56C5-47B2-8452-87AEBDE70C11}" type="pres">
      <dgm:prSet presAssocID="{6DEABFE3-D449-4BB9-90F2-C2860F9C1BF0}" presName="conn2-1" presStyleLbl="parChTrans1D2" presStyleIdx="1" presStyleCnt="2"/>
      <dgm:spPr/>
    </dgm:pt>
    <dgm:pt modelId="{E1A38D56-0851-4065-9874-AC0E1F019370}" type="pres">
      <dgm:prSet presAssocID="{6DEABFE3-D449-4BB9-90F2-C2860F9C1BF0}" presName="connTx" presStyleLbl="parChTrans1D2" presStyleIdx="1" presStyleCnt="2"/>
      <dgm:spPr/>
    </dgm:pt>
    <dgm:pt modelId="{53676384-CF7B-4F03-A752-1EB9AC33D8F0}" type="pres">
      <dgm:prSet presAssocID="{E2096022-66E9-4C22-9798-CA3C4AE50C55}" presName="root2" presStyleCnt="0"/>
      <dgm:spPr/>
    </dgm:pt>
    <dgm:pt modelId="{47F30A09-E78E-4569-9F73-23D9FF14443A}" type="pres">
      <dgm:prSet presAssocID="{E2096022-66E9-4C22-9798-CA3C4AE50C55}" presName="LevelTwoTextNode" presStyleLbl="node2" presStyleIdx="1" presStyleCnt="2" custLinFactX="-94701" custLinFactY="300000" custLinFactNeighborX="-100000" custLinFactNeighborY="357778">
        <dgm:presLayoutVars>
          <dgm:chPref val="3"/>
        </dgm:presLayoutVars>
      </dgm:prSet>
      <dgm:spPr/>
      <dgm:t>
        <a:bodyPr/>
        <a:lstStyle/>
        <a:p>
          <a:endParaRPr lang="fr-FR"/>
        </a:p>
      </dgm:t>
    </dgm:pt>
    <dgm:pt modelId="{96794029-A27E-400C-8059-A93BE0D8B978}" type="pres">
      <dgm:prSet presAssocID="{E2096022-66E9-4C22-9798-CA3C4AE50C55}" presName="level3hierChild" presStyleCnt="0"/>
      <dgm:spPr/>
    </dgm:pt>
    <dgm:pt modelId="{8A0BAE4E-4F5D-4A94-9183-DA0D669196B8}" type="pres">
      <dgm:prSet presAssocID="{3F866EE3-2C9F-4563-BB89-52A84D7F6106}" presName="conn2-1" presStyleLbl="parChTrans1D3" presStyleIdx="2" presStyleCnt="3"/>
      <dgm:spPr/>
    </dgm:pt>
    <dgm:pt modelId="{0FA302B7-67E4-4870-A4BE-E73DA0665915}" type="pres">
      <dgm:prSet presAssocID="{3F866EE3-2C9F-4563-BB89-52A84D7F6106}" presName="connTx" presStyleLbl="parChTrans1D3" presStyleIdx="2" presStyleCnt="3"/>
      <dgm:spPr/>
    </dgm:pt>
    <dgm:pt modelId="{CE3CCC05-0F1C-4494-9ADC-3CBB79BC5EFF}" type="pres">
      <dgm:prSet presAssocID="{67850E92-5155-44F1-BEA3-80E5CF33EDEA}" presName="root2" presStyleCnt="0"/>
      <dgm:spPr/>
    </dgm:pt>
    <dgm:pt modelId="{216D6580-11FC-47A5-9FD2-E44BC40F1FF4}" type="pres">
      <dgm:prSet presAssocID="{67850E92-5155-44F1-BEA3-80E5CF33EDEA}" presName="LevelTwoTextNode" presStyleLbl="node3" presStyleIdx="2" presStyleCnt="3" custScaleX="252938" custScaleY="182851" custLinFactY="300000" custLinFactNeighborX="-78145" custLinFactNeighborY="355965">
        <dgm:presLayoutVars>
          <dgm:chPref val="3"/>
        </dgm:presLayoutVars>
      </dgm:prSet>
      <dgm:spPr/>
      <dgm:t>
        <a:bodyPr/>
        <a:lstStyle/>
        <a:p>
          <a:endParaRPr lang="fr-FR"/>
        </a:p>
      </dgm:t>
    </dgm:pt>
    <dgm:pt modelId="{CADBAAAC-FEB2-4F1F-9B58-9EC1B19117BB}" type="pres">
      <dgm:prSet presAssocID="{67850E92-5155-44F1-BEA3-80E5CF33EDEA}" presName="level3hierChild" presStyleCnt="0"/>
      <dgm:spPr/>
    </dgm:pt>
    <dgm:pt modelId="{2B7ED130-EAD8-4B52-902D-C0E50C1F76EB}" type="pres">
      <dgm:prSet presAssocID="{B3653427-563D-47A0-BA6F-845B08126663}" presName="root1" presStyleCnt="0"/>
      <dgm:spPr/>
    </dgm:pt>
    <dgm:pt modelId="{C1F5A2A2-9DA2-46CF-9512-310FAEE94A55}" type="pres">
      <dgm:prSet presAssocID="{B3653427-563D-47A0-BA6F-845B08126663}" presName="LevelOneTextNode" presStyleLbl="node0" presStyleIdx="1" presStyleCnt="7" custScaleX="196405" custScaleY="171214" custLinFactY="24569" custLinFactNeighborX="49946" custLinFactNeighborY="100000">
        <dgm:presLayoutVars>
          <dgm:chPref val="3"/>
        </dgm:presLayoutVars>
      </dgm:prSet>
      <dgm:spPr/>
    </dgm:pt>
    <dgm:pt modelId="{889275B3-7132-474D-BFA7-1D6C9649EE9D}" type="pres">
      <dgm:prSet presAssocID="{B3653427-563D-47A0-BA6F-845B08126663}" presName="level2hierChild" presStyleCnt="0"/>
      <dgm:spPr/>
    </dgm:pt>
    <dgm:pt modelId="{C7CAB6A5-3824-45B4-85B5-59B73E503DA4}" type="pres">
      <dgm:prSet presAssocID="{B04718E3-0FAB-47DE-82D7-6B3C69A23E5C}" presName="root1" presStyleCnt="0"/>
      <dgm:spPr/>
    </dgm:pt>
    <dgm:pt modelId="{F9A9F020-5AAB-41EE-9592-8C377766B9E8}" type="pres">
      <dgm:prSet presAssocID="{B04718E3-0FAB-47DE-82D7-6B3C69A23E5C}" presName="LevelOneTextNode" presStyleLbl="node0" presStyleIdx="2" presStyleCnt="7" custLinFactX="512" custLinFactY="100000" custLinFactNeighborX="100000" custLinFactNeighborY="110547">
        <dgm:presLayoutVars>
          <dgm:chPref val="3"/>
        </dgm:presLayoutVars>
      </dgm:prSet>
      <dgm:spPr/>
    </dgm:pt>
    <dgm:pt modelId="{3626762F-06C4-4BB2-B495-E6D05024C10F}" type="pres">
      <dgm:prSet presAssocID="{B04718E3-0FAB-47DE-82D7-6B3C69A23E5C}" presName="level2hierChild" presStyleCnt="0"/>
      <dgm:spPr/>
    </dgm:pt>
    <dgm:pt modelId="{224E8892-1C04-469E-8BEE-4A69D3A77DCA}" type="pres">
      <dgm:prSet presAssocID="{097416CE-5C29-473B-B80F-2D8EFA5CB845}" presName="root1" presStyleCnt="0"/>
      <dgm:spPr/>
    </dgm:pt>
    <dgm:pt modelId="{AD345FC6-59A9-465C-9B49-E5166493B36A}" type="pres">
      <dgm:prSet presAssocID="{097416CE-5C29-473B-B80F-2D8EFA5CB845}" presName="LevelOneTextNode" presStyleLbl="node0" presStyleIdx="3" presStyleCnt="7" custLinFactX="143151" custLinFactY="-300000" custLinFactNeighborX="200000" custLinFactNeighborY="-378508">
        <dgm:presLayoutVars>
          <dgm:chPref val="3"/>
        </dgm:presLayoutVars>
      </dgm:prSet>
      <dgm:spPr/>
    </dgm:pt>
    <dgm:pt modelId="{799E4444-27DE-4FE3-A75D-BE1453548808}" type="pres">
      <dgm:prSet presAssocID="{097416CE-5C29-473B-B80F-2D8EFA5CB845}" presName="level2hierChild" presStyleCnt="0"/>
      <dgm:spPr/>
    </dgm:pt>
    <dgm:pt modelId="{F04418D5-3CD3-405D-874B-52BED121C127}" type="pres">
      <dgm:prSet presAssocID="{AA7441EC-C797-4682-89F1-79364FE3A617}" presName="root1" presStyleCnt="0"/>
      <dgm:spPr/>
    </dgm:pt>
    <dgm:pt modelId="{E7CA8776-1C6E-4FA1-9691-B3CAD4794E59}" type="pres">
      <dgm:prSet presAssocID="{AA7441EC-C797-4682-89F1-79364FE3A617}" presName="LevelOneTextNode" presStyleLbl="node0" presStyleIdx="4" presStyleCnt="7" custLinFactY="-383132" custLinFactNeighborX="31568" custLinFactNeighborY="-400000">
        <dgm:presLayoutVars>
          <dgm:chPref val="3"/>
        </dgm:presLayoutVars>
      </dgm:prSet>
      <dgm:spPr/>
    </dgm:pt>
    <dgm:pt modelId="{510E85B9-3D28-4B1D-90C9-BFB480F218BE}" type="pres">
      <dgm:prSet presAssocID="{AA7441EC-C797-4682-89F1-79364FE3A617}" presName="level2hierChild" presStyleCnt="0"/>
      <dgm:spPr/>
    </dgm:pt>
    <dgm:pt modelId="{A0EDEB8B-9A99-424D-936D-D75939C0F422}" type="pres">
      <dgm:prSet presAssocID="{72BF9D86-08C7-4AC1-94C9-EA69284A5E06}" presName="root1" presStyleCnt="0"/>
      <dgm:spPr/>
    </dgm:pt>
    <dgm:pt modelId="{426E8DC3-4B2A-4B94-9657-FDFFA8D8E35D}" type="pres">
      <dgm:prSet presAssocID="{72BF9D86-08C7-4AC1-94C9-EA69284A5E06}" presName="LevelOneTextNode" presStyleLbl="node0" presStyleIdx="5" presStyleCnt="7" custScaleX="238468" custLinFactX="175055" custLinFactY="-317834" custLinFactNeighborX="200000" custLinFactNeighborY="-400000">
        <dgm:presLayoutVars>
          <dgm:chPref val="3"/>
        </dgm:presLayoutVars>
      </dgm:prSet>
      <dgm:spPr/>
      <dgm:t>
        <a:bodyPr/>
        <a:lstStyle/>
        <a:p>
          <a:endParaRPr lang="fr-FR"/>
        </a:p>
      </dgm:t>
    </dgm:pt>
    <dgm:pt modelId="{BFAC9411-C596-4C73-A456-DDBDBA6031F4}" type="pres">
      <dgm:prSet presAssocID="{72BF9D86-08C7-4AC1-94C9-EA69284A5E06}" presName="level2hierChild" presStyleCnt="0"/>
      <dgm:spPr/>
    </dgm:pt>
    <dgm:pt modelId="{AAB7ED96-43F7-4DE0-AFB0-CC35037632E1}" type="pres">
      <dgm:prSet presAssocID="{FBF59285-20C9-4E0E-811A-3EAE8F249E0A}" presName="root1" presStyleCnt="0"/>
      <dgm:spPr/>
    </dgm:pt>
    <dgm:pt modelId="{144460C5-1F91-41E0-8A4F-ABF236A09623}" type="pres">
      <dgm:prSet presAssocID="{FBF59285-20C9-4E0E-811A-3EAE8F249E0A}" presName="LevelOneTextNode" presStyleLbl="node0" presStyleIdx="6" presStyleCnt="7" custScaleX="238650" custLinFactX="194462" custLinFactY="-300000" custLinFactNeighborX="200000" custLinFactNeighborY="-354748">
        <dgm:presLayoutVars>
          <dgm:chPref val="3"/>
        </dgm:presLayoutVars>
      </dgm:prSet>
      <dgm:spPr/>
    </dgm:pt>
    <dgm:pt modelId="{A79AEC92-2075-4F29-8677-1287C2DBD9FA}" type="pres">
      <dgm:prSet presAssocID="{FBF59285-20C9-4E0E-811A-3EAE8F249E0A}" presName="level2hierChild" presStyleCnt="0"/>
      <dgm:spPr/>
    </dgm:pt>
  </dgm:ptLst>
  <dgm:cxnLst>
    <dgm:cxn modelId="{D58DF3A1-0680-4DCE-ADB0-51016C7086EC}" srcId="{A11F5A98-2548-4DA8-BF7A-7D53B833599B}" destId="{AA7441EC-C797-4682-89F1-79364FE3A617}" srcOrd="4" destOrd="0" parTransId="{78924406-896A-4140-A42B-D71BB796A814}" sibTransId="{C2F6A1C9-FB6B-4A2D-8913-244ABCCB0067}"/>
    <dgm:cxn modelId="{CA03CBC6-63CF-4254-823C-8F3680EA3474}" type="presOf" srcId="{4A961510-AA6E-4278-82B6-88C14D4309DC}" destId="{B6CBAA00-F2BA-4D81-8701-04C8E77BD49B}" srcOrd="0" destOrd="0" presId="urn:microsoft.com/office/officeart/2005/8/layout/hierarchy2"/>
    <dgm:cxn modelId="{3ED88D8B-5CE7-4224-A94E-9DF7E6DEF583}" type="presOf" srcId="{2A327E62-3D6C-45C7-A7BA-A153BD5B0D4B}" destId="{57EC9331-2646-42FF-9A44-82459F8EEC2F}" srcOrd="0" destOrd="0" presId="urn:microsoft.com/office/officeart/2005/8/layout/hierarchy2"/>
    <dgm:cxn modelId="{0B7C7B73-817B-4ADB-A47C-5D9CFC543CE9}" srcId="{F1A58FCE-77EC-480F-B961-7EEDFE06DBC4}" destId="{1739589B-5EE5-4977-9087-A2C07FA924F3}" srcOrd="0" destOrd="0" parTransId="{1E81471B-F8D6-4970-B84A-893CEC0AAD94}" sibTransId="{3146144C-D424-44EB-8138-561E55A92888}"/>
    <dgm:cxn modelId="{4FBAC20E-BE49-4DFA-9031-2576A934DF9D}" srcId="{A11F5A98-2548-4DA8-BF7A-7D53B833599B}" destId="{FBF59285-20C9-4E0E-811A-3EAE8F249E0A}" srcOrd="6" destOrd="0" parTransId="{B22C1D91-927D-4543-9B18-D1F7ED80ABC0}" sibTransId="{0E71C910-DBFF-4701-B9BC-A66C1CE34BC3}"/>
    <dgm:cxn modelId="{1138E8CD-AF58-4435-9C20-5A719F9C7A5A}" type="presOf" srcId="{6DEABFE3-D449-4BB9-90F2-C2860F9C1BF0}" destId="{E1A38D56-0851-4065-9874-AC0E1F019370}" srcOrd="1" destOrd="0" presId="urn:microsoft.com/office/officeart/2005/8/layout/hierarchy2"/>
    <dgm:cxn modelId="{9D1158C5-F398-41EA-BCAC-AA3F878A556B}" type="presOf" srcId="{3F866EE3-2C9F-4563-BB89-52A84D7F6106}" destId="{0FA302B7-67E4-4870-A4BE-E73DA0665915}" srcOrd="1" destOrd="0" presId="urn:microsoft.com/office/officeart/2005/8/layout/hierarchy2"/>
    <dgm:cxn modelId="{8FC51CB9-8AD1-452A-BF95-5AD24AD6B0AD}" type="presOf" srcId="{F1A58FCE-77EC-480F-B961-7EEDFE06DBC4}" destId="{67C4C97E-7323-4627-8164-3FE9760AEA62}" srcOrd="0" destOrd="0" presId="urn:microsoft.com/office/officeart/2005/8/layout/hierarchy2"/>
    <dgm:cxn modelId="{20D5FA32-C06A-4AA6-9861-5C9BBD2A9E2E}" srcId="{4A961510-AA6E-4278-82B6-88C14D4309DC}" destId="{F1A58FCE-77EC-480F-B961-7EEDFE06DBC4}" srcOrd="0" destOrd="0" parTransId="{6663F0DA-A7BA-40BA-B630-A98B7E74E1F0}" sibTransId="{79C651D5-1CF7-47DB-93AF-3462A7E0A87D}"/>
    <dgm:cxn modelId="{9AB7BE32-1A96-4496-BB9A-4FD9CB5C1F45}" type="presOf" srcId="{065F2B21-852B-45A7-AC4F-C7FCBD665062}" destId="{FF6548FB-303B-4AB3-B6D8-A6515B8564B0}" srcOrd="1" destOrd="0" presId="urn:microsoft.com/office/officeart/2005/8/layout/hierarchy2"/>
    <dgm:cxn modelId="{1A54BB2C-8693-4B55-BCF9-2AEF0E3E631C}" type="presOf" srcId="{72BF9D86-08C7-4AC1-94C9-EA69284A5E06}" destId="{426E8DC3-4B2A-4B94-9657-FDFFA8D8E35D}" srcOrd="0" destOrd="0" presId="urn:microsoft.com/office/officeart/2005/8/layout/hierarchy2"/>
    <dgm:cxn modelId="{CADCA540-F07C-483F-94CC-6C27A8EAF445}" srcId="{F1A58FCE-77EC-480F-B961-7EEDFE06DBC4}" destId="{2A327E62-3D6C-45C7-A7BA-A153BD5B0D4B}" srcOrd="1" destOrd="0" parTransId="{065F2B21-852B-45A7-AC4F-C7FCBD665062}" sibTransId="{DA198719-54E5-4F55-B8FC-3CFB55DE27EB}"/>
    <dgm:cxn modelId="{145481B3-20A5-43FB-B3F0-CC4E1C7A5F82}" srcId="{A11F5A98-2548-4DA8-BF7A-7D53B833599B}" destId="{097416CE-5C29-473B-B80F-2D8EFA5CB845}" srcOrd="3" destOrd="0" parTransId="{2910597A-F8CB-4A2E-B845-2046E18DA680}" sibTransId="{1ABE34BA-56E9-44E2-A358-6E54311BBE62}"/>
    <dgm:cxn modelId="{CD77302D-23CB-4AB8-89C6-974A07A0BA1A}" type="presOf" srcId="{1739589B-5EE5-4977-9087-A2C07FA924F3}" destId="{1489773C-06EB-41E8-81F8-7347890B21FC}" srcOrd="0" destOrd="0" presId="urn:microsoft.com/office/officeart/2005/8/layout/hierarchy2"/>
    <dgm:cxn modelId="{6ED0597D-CD99-4B68-9B87-7FA1D4A99B99}" type="presOf" srcId="{67850E92-5155-44F1-BEA3-80E5CF33EDEA}" destId="{216D6580-11FC-47A5-9FD2-E44BC40F1FF4}" srcOrd="0" destOrd="0" presId="urn:microsoft.com/office/officeart/2005/8/layout/hierarchy2"/>
    <dgm:cxn modelId="{5D807430-42B1-4D90-8099-C0A891FA1C89}" type="presOf" srcId="{A11F5A98-2548-4DA8-BF7A-7D53B833599B}" destId="{6547CA05-927E-4276-AC88-F1955D3CF2A8}" srcOrd="0" destOrd="0" presId="urn:microsoft.com/office/officeart/2005/8/layout/hierarchy2"/>
    <dgm:cxn modelId="{F116656C-027C-4FF5-9D6E-84D413E9088A}" type="presOf" srcId="{FBF59285-20C9-4E0E-811A-3EAE8F249E0A}" destId="{144460C5-1F91-41E0-8A4F-ABF236A09623}" srcOrd="0" destOrd="0" presId="urn:microsoft.com/office/officeart/2005/8/layout/hierarchy2"/>
    <dgm:cxn modelId="{F61A84C6-C766-4A1C-9688-5CBE302F3AD5}" srcId="{4A961510-AA6E-4278-82B6-88C14D4309DC}" destId="{E2096022-66E9-4C22-9798-CA3C4AE50C55}" srcOrd="1" destOrd="0" parTransId="{6DEABFE3-D449-4BB9-90F2-C2860F9C1BF0}" sibTransId="{79FC3F7E-E917-4D58-9F4A-27A70B89EFB4}"/>
    <dgm:cxn modelId="{1874FC8F-3950-4B3E-8D01-881CB3C7CEEE}" srcId="{A11F5A98-2548-4DA8-BF7A-7D53B833599B}" destId="{72BF9D86-08C7-4AC1-94C9-EA69284A5E06}" srcOrd="5" destOrd="0" parTransId="{EAC99F27-B0B7-402E-A5D0-37F83A6EE034}" sibTransId="{5A92898C-3B19-4335-B412-9BF9309E78EF}"/>
    <dgm:cxn modelId="{AB6C5DEE-576D-4347-B53A-19FCD464001D}" srcId="{A11F5A98-2548-4DA8-BF7A-7D53B833599B}" destId="{B3653427-563D-47A0-BA6F-845B08126663}" srcOrd="1" destOrd="0" parTransId="{F975DCA8-2229-4675-8899-5C19318FEC64}" sibTransId="{36BA02C2-3459-4729-8DDC-50D73FEB69BD}"/>
    <dgm:cxn modelId="{214C3EB6-4451-4C3F-9647-88B72C14BB14}" type="presOf" srcId="{6663F0DA-A7BA-40BA-B630-A98B7E74E1F0}" destId="{6FF49AF0-9543-4F2B-9ECD-3F5B89142786}" srcOrd="1" destOrd="0" presId="urn:microsoft.com/office/officeart/2005/8/layout/hierarchy2"/>
    <dgm:cxn modelId="{66A37103-0896-46C1-BF49-5487A5CC3079}" type="presOf" srcId="{E2096022-66E9-4C22-9798-CA3C4AE50C55}" destId="{47F30A09-E78E-4569-9F73-23D9FF14443A}" srcOrd="0" destOrd="0" presId="urn:microsoft.com/office/officeart/2005/8/layout/hierarchy2"/>
    <dgm:cxn modelId="{36A37808-DAAC-493D-8872-C922E8212ED7}" type="presOf" srcId="{6663F0DA-A7BA-40BA-B630-A98B7E74E1F0}" destId="{69E96EA5-A01F-4E75-B322-06DF10DE9982}" srcOrd="0" destOrd="0" presId="urn:microsoft.com/office/officeart/2005/8/layout/hierarchy2"/>
    <dgm:cxn modelId="{7B934ED9-294F-4829-AD4A-9EA0C76BE86F}" type="presOf" srcId="{097416CE-5C29-473B-B80F-2D8EFA5CB845}" destId="{AD345FC6-59A9-465C-9B49-E5166493B36A}" srcOrd="0" destOrd="0" presId="urn:microsoft.com/office/officeart/2005/8/layout/hierarchy2"/>
    <dgm:cxn modelId="{28F3EFFC-8DF1-43C7-B92A-F9322DA04CCD}" type="presOf" srcId="{AA7441EC-C797-4682-89F1-79364FE3A617}" destId="{E7CA8776-1C6E-4FA1-9691-B3CAD4794E59}" srcOrd="0" destOrd="0" presId="urn:microsoft.com/office/officeart/2005/8/layout/hierarchy2"/>
    <dgm:cxn modelId="{FCF56FA3-83DF-4D02-97F2-DA28DBA83A81}" srcId="{A11F5A98-2548-4DA8-BF7A-7D53B833599B}" destId="{4A961510-AA6E-4278-82B6-88C14D4309DC}" srcOrd="0" destOrd="0" parTransId="{661412F2-E11F-4DA4-88A1-5AEA9A9999C2}" sibTransId="{87C19520-4732-4EC2-A4A8-83E1FF70A30F}"/>
    <dgm:cxn modelId="{52DC3529-90B2-495D-BB58-813E8136FAFB}" type="presOf" srcId="{1E81471B-F8D6-4970-B84A-893CEC0AAD94}" destId="{58A93D9E-0D7C-41B6-9C72-B5AB87FC9472}" srcOrd="0" destOrd="0" presId="urn:microsoft.com/office/officeart/2005/8/layout/hierarchy2"/>
    <dgm:cxn modelId="{50EDC6DB-911D-4FC6-B1F8-BC41D4B6115A}" type="presOf" srcId="{B3653427-563D-47A0-BA6F-845B08126663}" destId="{C1F5A2A2-9DA2-46CF-9512-310FAEE94A55}" srcOrd="0" destOrd="0" presId="urn:microsoft.com/office/officeart/2005/8/layout/hierarchy2"/>
    <dgm:cxn modelId="{660A8987-19C7-4AD4-8090-086EA1D302D0}" type="presOf" srcId="{065F2B21-852B-45A7-AC4F-C7FCBD665062}" destId="{1D34D12A-7D68-4DA3-AAAF-4320BE2D8160}" srcOrd="0" destOrd="0" presId="urn:microsoft.com/office/officeart/2005/8/layout/hierarchy2"/>
    <dgm:cxn modelId="{81F52C32-79CD-48BB-AE98-87BB217CE3F1}" type="presOf" srcId="{1E81471B-F8D6-4970-B84A-893CEC0AAD94}" destId="{20788F99-485B-4097-98A5-D8D6AB50F310}" srcOrd="1" destOrd="0" presId="urn:microsoft.com/office/officeart/2005/8/layout/hierarchy2"/>
    <dgm:cxn modelId="{1C48D692-EE31-4686-8C65-F3C0C6258535}" srcId="{E2096022-66E9-4C22-9798-CA3C4AE50C55}" destId="{67850E92-5155-44F1-BEA3-80E5CF33EDEA}" srcOrd="0" destOrd="0" parTransId="{3F866EE3-2C9F-4563-BB89-52A84D7F6106}" sibTransId="{319E555F-411A-4986-8E0F-A7EB52652024}"/>
    <dgm:cxn modelId="{1A1F2E07-8A10-4428-9A20-3196A5F9C745}" type="presOf" srcId="{6DEABFE3-D449-4BB9-90F2-C2860F9C1BF0}" destId="{03F43AAF-56C5-47B2-8452-87AEBDE70C11}" srcOrd="0" destOrd="0" presId="urn:microsoft.com/office/officeart/2005/8/layout/hierarchy2"/>
    <dgm:cxn modelId="{CFB6E530-AA74-4A6F-9E59-575889B2C586}" srcId="{A11F5A98-2548-4DA8-BF7A-7D53B833599B}" destId="{B04718E3-0FAB-47DE-82D7-6B3C69A23E5C}" srcOrd="2" destOrd="0" parTransId="{D73283C8-D60C-4275-81CE-92440669334E}" sibTransId="{C3A003EC-5F47-4A61-9F82-C29074460B01}"/>
    <dgm:cxn modelId="{E8E5E1CE-E398-455B-BEA2-28D570D2F642}" type="presOf" srcId="{3F866EE3-2C9F-4563-BB89-52A84D7F6106}" destId="{8A0BAE4E-4F5D-4A94-9183-DA0D669196B8}" srcOrd="0" destOrd="0" presId="urn:microsoft.com/office/officeart/2005/8/layout/hierarchy2"/>
    <dgm:cxn modelId="{D3D0D462-B19F-408E-9DBA-5915746DB89F}" type="presOf" srcId="{B04718E3-0FAB-47DE-82D7-6B3C69A23E5C}" destId="{F9A9F020-5AAB-41EE-9592-8C377766B9E8}" srcOrd="0" destOrd="0" presId="urn:microsoft.com/office/officeart/2005/8/layout/hierarchy2"/>
    <dgm:cxn modelId="{103E7DE5-207E-49B2-91D7-B801B4DAE0BB}" type="presParOf" srcId="{6547CA05-927E-4276-AC88-F1955D3CF2A8}" destId="{A9BA895C-C1C1-410B-B6F4-A1DCB0A75E69}" srcOrd="0" destOrd="0" presId="urn:microsoft.com/office/officeart/2005/8/layout/hierarchy2"/>
    <dgm:cxn modelId="{AF095C43-71B7-4AD2-96AB-9306BBA9AC52}" type="presParOf" srcId="{A9BA895C-C1C1-410B-B6F4-A1DCB0A75E69}" destId="{B6CBAA00-F2BA-4D81-8701-04C8E77BD49B}" srcOrd="0" destOrd="0" presId="urn:microsoft.com/office/officeart/2005/8/layout/hierarchy2"/>
    <dgm:cxn modelId="{E9D2FD66-76BB-492E-A239-3486E22354D4}" type="presParOf" srcId="{A9BA895C-C1C1-410B-B6F4-A1DCB0A75E69}" destId="{B3FF7730-60E0-4BBE-8B36-252BAF69ECD5}" srcOrd="1" destOrd="0" presId="urn:microsoft.com/office/officeart/2005/8/layout/hierarchy2"/>
    <dgm:cxn modelId="{A972C43E-1AF1-4C2F-B807-1932601D935C}" type="presParOf" srcId="{B3FF7730-60E0-4BBE-8B36-252BAF69ECD5}" destId="{69E96EA5-A01F-4E75-B322-06DF10DE9982}" srcOrd="0" destOrd="0" presId="urn:microsoft.com/office/officeart/2005/8/layout/hierarchy2"/>
    <dgm:cxn modelId="{50AFCEDC-878B-4467-AE49-EEC87C7305C5}" type="presParOf" srcId="{69E96EA5-A01F-4E75-B322-06DF10DE9982}" destId="{6FF49AF0-9543-4F2B-9ECD-3F5B89142786}" srcOrd="0" destOrd="0" presId="urn:microsoft.com/office/officeart/2005/8/layout/hierarchy2"/>
    <dgm:cxn modelId="{F230FB71-E979-4B3B-8FC7-D54E55DD7650}" type="presParOf" srcId="{B3FF7730-60E0-4BBE-8B36-252BAF69ECD5}" destId="{BCD955DA-4438-4574-A51E-9E3208EF2176}" srcOrd="1" destOrd="0" presId="urn:microsoft.com/office/officeart/2005/8/layout/hierarchy2"/>
    <dgm:cxn modelId="{7BD0490B-8FE4-46DB-B28F-65997CCC1F0C}" type="presParOf" srcId="{BCD955DA-4438-4574-A51E-9E3208EF2176}" destId="{67C4C97E-7323-4627-8164-3FE9760AEA62}" srcOrd="0" destOrd="0" presId="urn:microsoft.com/office/officeart/2005/8/layout/hierarchy2"/>
    <dgm:cxn modelId="{4FEB0926-A8FA-4C9C-A6E2-D1603383F4B3}" type="presParOf" srcId="{BCD955DA-4438-4574-A51E-9E3208EF2176}" destId="{95BB591F-3465-4419-822F-FE8DC2A927EA}" srcOrd="1" destOrd="0" presId="urn:microsoft.com/office/officeart/2005/8/layout/hierarchy2"/>
    <dgm:cxn modelId="{0CEB4684-0FFE-4D64-BC30-E21D21B6C74A}" type="presParOf" srcId="{95BB591F-3465-4419-822F-FE8DC2A927EA}" destId="{58A93D9E-0D7C-41B6-9C72-B5AB87FC9472}" srcOrd="0" destOrd="0" presId="urn:microsoft.com/office/officeart/2005/8/layout/hierarchy2"/>
    <dgm:cxn modelId="{63E5282F-EE4E-41B9-A2A2-32BFC1357959}" type="presParOf" srcId="{58A93D9E-0D7C-41B6-9C72-B5AB87FC9472}" destId="{20788F99-485B-4097-98A5-D8D6AB50F310}" srcOrd="0" destOrd="0" presId="urn:microsoft.com/office/officeart/2005/8/layout/hierarchy2"/>
    <dgm:cxn modelId="{FB147037-C437-474E-9808-151452FDA9CC}" type="presParOf" srcId="{95BB591F-3465-4419-822F-FE8DC2A927EA}" destId="{F46C3AC8-88B1-44C8-A8AA-06211D51CF84}" srcOrd="1" destOrd="0" presId="urn:microsoft.com/office/officeart/2005/8/layout/hierarchy2"/>
    <dgm:cxn modelId="{3DD87D5D-7087-48D3-B615-971C0C7382EA}" type="presParOf" srcId="{F46C3AC8-88B1-44C8-A8AA-06211D51CF84}" destId="{1489773C-06EB-41E8-81F8-7347890B21FC}" srcOrd="0" destOrd="0" presId="urn:microsoft.com/office/officeart/2005/8/layout/hierarchy2"/>
    <dgm:cxn modelId="{3B363E3F-ECA5-4741-9BA2-5E1CE2A776BF}" type="presParOf" srcId="{F46C3AC8-88B1-44C8-A8AA-06211D51CF84}" destId="{2673CBB1-E669-4C57-B967-8D3F8CF7FFCE}" srcOrd="1" destOrd="0" presId="urn:microsoft.com/office/officeart/2005/8/layout/hierarchy2"/>
    <dgm:cxn modelId="{6639764E-DD1E-4927-964D-9148CF68FE6C}" type="presParOf" srcId="{95BB591F-3465-4419-822F-FE8DC2A927EA}" destId="{1D34D12A-7D68-4DA3-AAAF-4320BE2D8160}" srcOrd="2" destOrd="0" presId="urn:microsoft.com/office/officeart/2005/8/layout/hierarchy2"/>
    <dgm:cxn modelId="{38BF0DBA-4A6D-4715-BA3C-9CB696AB1C8E}" type="presParOf" srcId="{1D34D12A-7D68-4DA3-AAAF-4320BE2D8160}" destId="{FF6548FB-303B-4AB3-B6D8-A6515B8564B0}" srcOrd="0" destOrd="0" presId="urn:microsoft.com/office/officeart/2005/8/layout/hierarchy2"/>
    <dgm:cxn modelId="{90BE6397-4BE8-4968-A02C-4CF9E0B30C84}" type="presParOf" srcId="{95BB591F-3465-4419-822F-FE8DC2A927EA}" destId="{5834B410-E7B9-46EA-8D96-894552CDE490}" srcOrd="3" destOrd="0" presId="urn:microsoft.com/office/officeart/2005/8/layout/hierarchy2"/>
    <dgm:cxn modelId="{28BECF65-AA3C-44A4-982E-62ECA08D1316}" type="presParOf" srcId="{5834B410-E7B9-46EA-8D96-894552CDE490}" destId="{57EC9331-2646-42FF-9A44-82459F8EEC2F}" srcOrd="0" destOrd="0" presId="urn:microsoft.com/office/officeart/2005/8/layout/hierarchy2"/>
    <dgm:cxn modelId="{CA65ABC4-9F1C-4EB1-9627-97FC9EE10431}" type="presParOf" srcId="{5834B410-E7B9-46EA-8D96-894552CDE490}" destId="{52C94372-818D-460F-B885-5B407DFCC260}" srcOrd="1" destOrd="0" presId="urn:microsoft.com/office/officeart/2005/8/layout/hierarchy2"/>
    <dgm:cxn modelId="{6FA4670F-1051-45B5-AFA3-CD205214D292}" type="presParOf" srcId="{B3FF7730-60E0-4BBE-8B36-252BAF69ECD5}" destId="{03F43AAF-56C5-47B2-8452-87AEBDE70C11}" srcOrd="2" destOrd="0" presId="urn:microsoft.com/office/officeart/2005/8/layout/hierarchy2"/>
    <dgm:cxn modelId="{AD097CE0-F53A-481F-BA68-FCDF103B2AA6}" type="presParOf" srcId="{03F43AAF-56C5-47B2-8452-87AEBDE70C11}" destId="{E1A38D56-0851-4065-9874-AC0E1F019370}" srcOrd="0" destOrd="0" presId="urn:microsoft.com/office/officeart/2005/8/layout/hierarchy2"/>
    <dgm:cxn modelId="{55467B6B-EEB0-457B-A02A-DB8D9CE91BE7}" type="presParOf" srcId="{B3FF7730-60E0-4BBE-8B36-252BAF69ECD5}" destId="{53676384-CF7B-4F03-A752-1EB9AC33D8F0}" srcOrd="3" destOrd="0" presId="urn:microsoft.com/office/officeart/2005/8/layout/hierarchy2"/>
    <dgm:cxn modelId="{DEA29940-C89F-424F-BAAE-73809727C841}" type="presParOf" srcId="{53676384-CF7B-4F03-A752-1EB9AC33D8F0}" destId="{47F30A09-E78E-4569-9F73-23D9FF14443A}" srcOrd="0" destOrd="0" presId="urn:microsoft.com/office/officeart/2005/8/layout/hierarchy2"/>
    <dgm:cxn modelId="{9B1DA1C3-DB01-45E9-A23F-B92A971C0061}" type="presParOf" srcId="{53676384-CF7B-4F03-A752-1EB9AC33D8F0}" destId="{96794029-A27E-400C-8059-A93BE0D8B978}" srcOrd="1" destOrd="0" presId="urn:microsoft.com/office/officeart/2005/8/layout/hierarchy2"/>
    <dgm:cxn modelId="{6D63E0BB-A6F1-4B80-90E1-31EDCCC7266E}" type="presParOf" srcId="{96794029-A27E-400C-8059-A93BE0D8B978}" destId="{8A0BAE4E-4F5D-4A94-9183-DA0D669196B8}" srcOrd="0" destOrd="0" presId="urn:microsoft.com/office/officeart/2005/8/layout/hierarchy2"/>
    <dgm:cxn modelId="{F499CD67-4411-4CD1-BC7E-D7D54438BBF0}" type="presParOf" srcId="{8A0BAE4E-4F5D-4A94-9183-DA0D669196B8}" destId="{0FA302B7-67E4-4870-A4BE-E73DA0665915}" srcOrd="0" destOrd="0" presId="urn:microsoft.com/office/officeart/2005/8/layout/hierarchy2"/>
    <dgm:cxn modelId="{0B42010F-DDD1-4F46-A945-463C0859B763}" type="presParOf" srcId="{96794029-A27E-400C-8059-A93BE0D8B978}" destId="{CE3CCC05-0F1C-4494-9ADC-3CBB79BC5EFF}" srcOrd="1" destOrd="0" presId="urn:microsoft.com/office/officeart/2005/8/layout/hierarchy2"/>
    <dgm:cxn modelId="{BBEA688C-3C63-446A-B568-BCE6AE25E625}" type="presParOf" srcId="{CE3CCC05-0F1C-4494-9ADC-3CBB79BC5EFF}" destId="{216D6580-11FC-47A5-9FD2-E44BC40F1FF4}" srcOrd="0" destOrd="0" presId="urn:microsoft.com/office/officeart/2005/8/layout/hierarchy2"/>
    <dgm:cxn modelId="{288959B4-A5A5-463B-AF82-D6FAC9E05E9F}" type="presParOf" srcId="{CE3CCC05-0F1C-4494-9ADC-3CBB79BC5EFF}" destId="{CADBAAAC-FEB2-4F1F-9B58-9EC1B19117BB}" srcOrd="1" destOrd="0" presId="urn:microsoft.com/office/officeart/2005/8/layout/hierarchy2"/>
    <dgm:cxn modelId="{02CAEA06-0B3F-433A-A9B8-7E4DD5D15E37}" type="presParOf" srcId="{6547CA05-927E-4276-AC88-F1955D3CF2A8}" destId="{2B7ED130-EAD8-4B52-902D-C0E50C1F76EB}" srcOrd="1" destOrd="0" presId="urn:microsoft.com/office/officeart/2005/8/layout/hierarchy2"/>
    <dgm:cxn modelId="{56337039-347F-421D-BA02-61A40D5D1171}" type="presParOf" srcId="{2B7ED130-EAD8-4B52-902D-C0E50C1F76EB}" destId="{C1F5A2A2-9DA2-46CF-9512-310FAEE94A55}" srcOrd="0" destOrd="0" presId="urn:microsoft.com/office/officeart/2005/8/layout/hierarchy2"/>
    <dgm:cxn modelId="{B9F821D2-73DF-487F-8581-6798BB062ACB}" type="presParOf" srcId="{2B7ED130-EAD8-4B52-902D-C0E50C1F76EB}" destId="{889275B3-7132-474D-BFA7-1D6C9649EE9D}" srcOrd="1" destOrd="0" presId="urn:microsoft.com/office/officeart/2005/8/layout/hierarchy2"/>
    <dgm:cxn modelId="{A1C4257B-DFDB-4149-A5F4-B9444E625CEE}" type="presParOf" srcId="{6547CA05-927E-4276-AC88-F1955D3CF2A8}" destId="{C7CAB6A5-3824-45B4-85B5-59B73E503DA4}" srcOrd="2" destOrd="0" presId="urn:microsoft.com/office/officeart/2005/8/layout/hierarchy2"/>
    <dgm:cxn modelId="{2141B191-4C21-4DE4-9DA1-B3090FB38CB8}" type="presParOf" srcId="{C7CAB6A5-3824-45B4-85B5-59B73E503DA4}" destId="{F9A9F020-5AAB-41EE-9592-8C377766B9E8}" srcOrd="0" destOrd="0" presId="urn:microsoft.com/office/officeart/2005/8/layout/hierarchy2"/>
    <dgm:cxn modelId="{874C2EAC-9223-4C60-AFAD-C995BCC008B5}" type="presParOf" srcId="{C7CAB6A5-3824-45B4-85B5-59B73E503DA4}" destId="{3626762F-06C4-4BB2-B495-E6D05024C10F}" srcOrd="1" destOrd="0" presId="urn:microsoft.com/office/officeart/2005/8/layout/hierarchy2"/>
    <dgm:cxn modelId="{F54BC754-3A19-4947-A188-AF53CC5BA955}" type="presParOf" srcId="{6547CA05-927E-4276-AC88-F1955D3CF2A8}" destId="{224E8892-1C04-469E-8BEE-4A69D3A77DCA}" srcOrd="3" destOrd="0" presId="urn:microsoft.com/office/officeart/2005/8/layout/hierarchy2"/>
    <dgm:cxn modelId="{737F4128-F673-4281-9611-25D4F6FA271C}" type="presParOf" srcId="{224E8892-1C04-469E-8BEE-4A69D3A77DCA}" destId="{AD345FC6-59A9-465C-9B49-E5166493B36A}" srcOrd="0" destOrd="0" presId="urn:microsoft.com/office/officeart/2005/8/layout/hierarchy2"/>
    <dgm:cxn modelId="{278D9C83-84E5-4B0F-BBC7-241E188A2688}" type="presParOf" srcId="{224E8892-1C04-469E-8BEE-4A69D3A77DCA}" destId="{799E4444-27DE-4FE3-A75D-BE1453548808}" srcOrd="1" destOrd="0" presId="urn:microsoft.com/office/officeart/2005/8/layout/hierarchy2"/>
    <dgm:cxn modelId="{520A548E-B731-4231-A44D-BEB2917ACC08}" type="presParOf" srcId="{6547CA05-927E-4276-AC88-F1955D3CF2A8}" destId="{F04418D5-3CD3-405D-874B-52BED121C127}" srcOrd="4" destOrd="0" presId="urn:microsoft.com/office/officeart/2005/8/layout/hierarchy2"/>
    <dgm:cxn modelId="{ED42ED86-9793-4FF8-9A43-B236C2E20023}" type="presParOf" srcId="{F04418D5-3CD3-405D-874B-52BED121C127}" destId="{E7CA8776-1C6E-4FA1-9691-B3CAD4794E59}" srcOrd="0" destOrd="0" presId="urn:microsoft.com/office/officeart/2005/8/layout/hierarchy2"/>
    <dgm:cxn modelId="{CACDC448-785E-4BB1-AF60-5180730613E3}" type="presParOf" srcId="{F04418D5-3CD3-405D-874B-52BED121C127}" destId="{510E85B9-3D28-4B1D-90C9-BFB480F218BE}" srcOrd="1" destOrd="0" presId="urn:microsoft.com/office/officeart/2005/8/layout/hierarchy2"/>
    <dgm:cxn modelId="{0E8B7F0B-1FF8-4426-8EB9-C3F8294285A9}" type="presParOf" srcId="{6547CA05-927E-4276-AC88-F1955D3CF2A8}" destId="{A0EDEB8B-9A99-424D-936D-D75939C0F422}" srcOrd="5" destOrd="0" presId="urn:microsoft.com/office/officeart/2005/8/layout/hierarchy2"/>
    <dgm:cxn modelId="{21448B35-B26E-4502-8B67-97E977CB713A}" type="presParOf" srcId="{A0EDEB8B-9A99-424D-936D-D75939C0F422}" destId="{426E8DC3-4B2A-4B94-9657-FDFFA8D8E35D}" srcOrd="0" destOrd="0" presId="urn:microsoft.com/office/officeart/2005/8/layout/hierarchy2"/>
    <dgm:cxn modelId="{43C99D3A-1CAB-477D-A6AE-189C2C768497}" type="presParOf" srcId="{A0EDEB8B-9A99-424D-936D-D75939C0F422}" destId="{BFAC9411-C596-4C73-A456-DDBDBA6031F4}" srcOrd="1" destOrd="0" presId="urn:microsoft.com/office/officeart/2005/8/layout/hierarchy2"/>
    <dgm:cxn modelId="{2D4DCF71-495D-45A4-8A0C-FD86899EFD15}" type="presParOf" srcId="{6547CA05-927E-4276-AC88-F1955D3CF2A8}" destId="{AAB7ED96-43F7-4DE0-AFB0-CC35037632E1}" srcOrd="6" destOrd="0" presId="urn:microsoft.com/office/officeart/2005/8/layout/hierarchy2"/>
    <dgm:cxn modelId="{47012DC8-2D54-403E-922F-B5B181DFE461}" type="presParOf" srcId="{AAB7ED96-43F7-4DE0-AFB0-CC35037632E1}" destId="{144460C5-1F91-41E0-8A4F-ABF236A09623}" srcOrd="0" destOrd="0" presId="urn:microsoft.com/office/officeart/2005/8/layout/hierarchy2"/>
    <dgm:cxn modelId="{F426B310-66E1-4BD4-BEEC-A5B1DC5DE368}" type="presParOf" srcId="{AAB7ED96-43F7-4DE0-AFB0-CC35037632E1}" destId="{A79AEC92-2075-4F29-8677-1287C2DBD9FA}"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CBAA00-F2BA-4D81-8701-04C8E77BD49B}">
      <dsp:nvSpPr>
        <dsp:cNvPr id="0" name=""/>
        <dsp:cNvSpPr/>
      </dsp:nvSpPr>
      <dsp:spPr>
        <a:xfrm>
          <a:off x="84929" y="2731324"/>
          <a:ext cx="1040720" cy="520360"/>
        </a:xfrm>
        <a:prstGeom prst="roundRect">
          <a:avLst>
            <a:gd name="adj" fmla="val 10000"/>
          </a:avLst>
        </a:prstGeom>
        <a:solidFill>
          <a:schemeClr val="accent6">
            <a:lumMod val="40000"/>
            <a:lumOff val="6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7940" tIns="27940" rIns="27940" bIns="27940" numCol="1" spcCol="1270" anchor="ctr" anchorCtr="0">
          <a:noAutofit/>
        </a:bodyPr>
        <a:lstStyle/>
        <a:p>
          <a:pPr lvl="0" algn="ctr" defTabSz="1955800">
            <a:lnSpc>
              <a:spcPct val="90000"/>
            </a:lnSpc>
            <a:spcBef>
              <a:spcPct val="0"/>
            </a:spcBef>
            <a:spcAft>
              <a:spcPct val="35000"/>
            </a:spcAft>
          </a:pPr>
          <a:r>
            <a:rPr lang="ar-SA" sz="4400" kern="1200" dirty="0" smtClean="0">
              <a:latin typeface="Arabic Typesetting" panose="03020402040406030203" pitchFamily="66" charset="-78"/>
              <a:cs typeface="Arabic Typesetting" panose="03020402040406030203" pitchFamily="66" charset="-78"/>
            </a:rPr>
            <a:t>عــــــين</a:t>
          </a:r>
          <a:endParaRPr lang="fr-FR" sz="4400" kern="1200" dirty="0"/>
        </a:p>
      </dsp:txBody>
      <dsp:txXfrm>
        <a:off x="100170" y="2746565"/>
        <a:ext cx="1010238" cy="489878"/>
      </dsp:txXfrm>
    </dsp:sp>
    <dsp:sp modelId="{69E96EA5-A01F-4E75-B322-06DF10DE9982}">
      <dsp:nvSpPr>
        <dsp:cNvPr id="0" name=""/>
        <dsp:cNvSpPr/>
      </dsp:nvSpPr>
      <dsp:spPr>
        <a:xfrm rot="18282107">
          <a:off x="842576" y="2443676"/>
          <a:ext cx="1314499" cy="14970"/>
        </a:xfrm>
        <a:custGeom>
          <a:avLst/>
          <a:gdLst/>
          <a:ahLst/>
          <a:cxnLst/>
          <a:rect l="0" t="0" r="0" b="0"/>
          <a:pathLst>
            <a:path>
              <a:moveTo>
                <a:pt x="0" y="7485"/>
              </a:moveTo>
              <a:lnTo>
                <a:pt x="1314499" y="7485"/>
              </a:lnTo>
            </a:path>
          </a:pathLst>
        </a:custGeom>
        <a:noFill/>
        <a:ln w="28575" cap="rnd" cmpd="sng" algn="ctr">
          <a:solidFill>
            <a:schemeClr val="accent2"/>
          </a:solidFill>
          <a:prstDash val="solid"/>
        </a:ln>
        <a:effectLst>
          <a:outerShdw blurRad="38100" dist="25400" dir="5400000" rotWithShape="0">
            <a:srgbClr val="000000">
              <a:alpha val="45000"/>
            </a:srgbClr>
          </a:outerShdw>
        </a:effectLst>
      </dsp:spPr>
      <dsp:style>
        <a:lnRef idx="3">
          <a:schemeClr val="accent2"/>
        </a:lnRef>
        <a:fillRef idx="0">
          <a:schemeClr val="accent2"/>
        </a:fillRef>
        <a:effectRef idx="2">
          <a:schemeClr val="accent2"/>
        </a:effectRef>
        <a:fontRef idx="minor">
          <a:schemeClr val="tx1"/>
        </a:fontRef>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1466963" y="2418299"/>
        <a:ext cx="65724" cy="65724"/>
      </dsp:txXfrm>
    </dsp:sp>
    <dsp:sp modelId="{67C4C97E-7323-4627-8164-3FE9760AEA62}">
      <dsp:nvSpPr>
        <dsp:cNvPr id="0" name=""/>
        <dsp:cNvSpPr/>
      </dsp:nvSpPr>
      <dsp:spPr>
        <a:xfrm>
          <a:off x="1874001" y="1650639"/>
          <a:ext cx="1040720" cy="520360"/>
        </a:xfrm>
        <a:prstGeom prst="roundRect">
          <a:avLst>
            <a:gd name="adj" fmla="val 10000"/>
          </a:avLst>
        </a:prstGeom>
        <a:solidFill>
          <a:schemeClr val="accent4">
            <a:lumMod val="60000"/>
            <a:lumOff val="4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ar-SA" sz="3200" kern="1200" smtClean="0">
              <a:latin typeface="Arabic Typesetting" panose="03020402040406030203" pitchFamily="66" charset="-78"/>
              <a:cs typeface="Arabic Typesetting" panose="03020402040406030203" pitchFamily="66" charset="-78"/>
            </a:rPr>
            <a:t>الفروع</a:t>
          </a:r>
          <a:endParaRPr lang="fr-FR" sz="3200" kern="1200" dirty="0"/>
        </a:p>
      </dsp:txBody>
      <dsp:txXfrm>
        <a:off x="1889242" y="1665880"/>
        <a:ext cx="1010238" cy="489878"/>
      </dsp:txXfrm>
    </dsp:sp>
    <dsp:sp modelId="{58A93D9E-0D7C-41B6-9C72-B5AB87FC9472}">
      <dsp:nvSpPr>
        <dsp:cNvPr id="0" name=""/>
        <dsp:cNvSpPr/>
      </dsp:nvSpPr>
      <dsp:spPr>
        <a:xfrm rot="20580031">
          <a:off x="2906498" y="1848303"/>
          <a:ext cx="376454" cy="14970"/>
        </a:xfrm>
        <a:custGeom>
          <a:avLst/>
          <a:gdLst/>
          <a:ahLst/>
          <a:cxnLst/>
          <a:rect l="0" t="0" r="0" b="0"/>
          <a:pathLst>
            <a:path>
              <a:moveTo>
                <a:pt x="0" y="7485"/>
              </a:moveTo>
              <a:lnTo>
                <a:pt x="376454" y="7485"/>
              </a:lnTo>
            </a:path>
          </a:pathLst>
        </a:custGeom>
        <a:noFill/>
        <a:ln w="28575" cap="rnd" cmpd="sng" algn="ctr">
          <a:solidFill>
            <a:schemeClr val="accent2"/>
          </a:solidFill>
          <a:prstDash val="solid"/>
        </a:ln>
        <a:effectLst>
          <a:outerShdw blurRad="38100" dist="25400" dir="5400000" rotWithShape="0">
            <a:srgbClr val="000000">
              <a:alpha val="45000"/>
            </a:srgbClr>
          </a:outerShdw>
        </a:effectLst>
      </dsp:spPr>
      <dsp:style>
        <a:lnRef idx="3">
          <a:schemeClr val="accent2"/>
        </a:lnRef>
        <a:fillRef idx="0">
          <a:schemeClr val="accent2"/>
        </a:fillRef>
        <a:effectRef idx="2">
          <a:schemeClr val="accent2"/>
        </a:effectRef>
        <a:fontRef idx="minor">
          <a:schemeClr val="tx1"/>
        </a:fontRef>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3085314" y="1846377"/>
        <a:ext cx="18822" cy="18822"/>
      </dsp:txXfrm>
    </dsp:sp>
    <dsp:sp modelId="{1489773C-06EB-41E8-81F8-7347890B21FC}">
      <dsp:nvSpPr>
        <dsp:cNvPr id="0" name=""/>
        <dsp:cNvSpPr/>
      </dsp:nvSpPr>
      <dsp:spPr>
        <a:xfrm>
          <a:off x="3274728" y="1362341"/>
          <a:ext cx="1040720" cy="876833"/>
        </a:xfrm>
        <a:prstGeom prst="roundRect">
          <a:avLst>
            <a:gd name="adj" fmla="val 10000"/>
          </a:avLst>
        </a:prstGeom>
        <a:solidFill>
          <a:schemeClr val="accent3">
            <a:lumMod val="60000"/>
            <a:lumOff val="4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ar-SA" sz="2800" kern="1200" dirty="0" smtClean="0"/>
            <a:t>أول شيء</a:t>
          </a:r>
          <a:endParaRPr lang="fr-FR" sz="2800" kern="1200" dirty="0"/>
        </a:p>
      </dsp:txBody>
      <dsp:txXfrm>
        <a:off x="3300410" y="1388023"/>
        <a:ext cx="989356" cy="825469"/>
      </dsp:txXfrm>
    </dsp:sp>
    <dsp:sp modelId="{1D34D12A-7D68-4DA3-AAAF-4320BE2D8160}">
      <dsp:nvSpPr>
        <dsp:cNvPr id="0" name=""/>
        <dsp:cNvSpPr/>
      </dsp:nvSpPr>
      <dsp:spPr>
        <a:xfrm rot="4847833">
          <a:off x="2583825" y="2292156"/>
          <a:ext cx="787784" cy="14970"/>
        </a:xfrm>
        <a:custGeom>
          <a:avLst/>
          <a:gdLst/>
          <a:ahLst/>
          <a:cxnLst/>
          <a:rect l="0" t="0" r="0" b="0"/>
          <a:pathLst>
            <a:path>
              <a:moveTo>
                <a:pt x="0" y="7485"/>
              </a:moveTo>
              <a:lnTo>
                <a:pt x="787784" y="7485"/>
              </a:lnTo>
            </a:path>
          </a:pathLst>
        </a:custGeom>
        <a:noFill/>
        <a:ln w="28575" cap="rnd" cmpd="sng" algn="ctr">
          <a:solidFill>
            <a:schemeClr val="accent2"/>
          </a:solidFill>
          <a:prstDash val="solid"/>
        </a:ln>
        <a:effectLst>
          <a:outerShdw blurRad="38100" dist="25400" dir="5400000" rotWithShape="0">
            <a:srgbClr val="000000">
              <a:alpha val="45000"/>
            </a:srgbClr>
          </a:outerShdw>
        </a:effectLst>
      </dsp:spPr>
      <dsp:style>
        <a:lnRef idx="3">
          <a:schemeClr val="accent2"/>
        </a:lnRef>
        <a:fillRef idx="0">
          <a:schemeClr val="accent2"/>
        </a:fillRef>
        <a:effectRef idx="2">
          <a:schemeClr val="accent2"/>
        </a:effectRef>
        <a:fontRef idx="minor">
          <a:schemeClr val="tx1"/>
        </a:fontRef>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2958022" y="2279947"/>
        <a:ext cx="39389" cy="39389"/>
      </dsp:txXfrm>
    </dsp:sp>
    <dsp:sp modelId="{57EC9331-2646-42FF-9A44-82459F8EEC2F}">
      <dsp:nvSpPr>
        <dsp:cNvPr id="0" name=""/>
        <dsp:cNvSpPr/>
      </dsp:nvSpPr>
      <dsp:spPr>
        <a:xfrm>
          <a:off x="3040712" y="2428284"/>
          <a:ext cx="3167995" cy="520360"/>
        </a:xfrm>
        <a:prstGeom prst="roundRect">
          <a:avLst>
            <a:gd name="adj" fmla="val 10000"/>
          </a:avLst>
        </a:prstGeom>
        <a:solidFill>
          <a:schemeClr val="accent3">
            <a:lumMod val="60000"/>
            <a:lumOff val="4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ar-SA" sz="2400" kern="1200" dirty="0" smtClean="0"/>
            <a:t>طائر أصفر البطن أخضر الظهر</a:t>
          </a:r>
          <a:endParaRPr lang="fr-FR" sz="2400" kern="1200" dirty="0"/>
        </a:p>
      </dsp:txBody>
      <dsp:txXfrm>
        <a:off x="3055953" y="2443525"/>
        <a:ext cx="3137513" cy="489878"/>
      </dsp:txXfrm>
    </dsp:sp>
    <dsp:sp modelId="{03F43AAF-56C5-47B2-8452-87AEBDE70C11}">
      <dsp:nvSpPr>
        <dsp:cNvPr id="0" name=""/>
        <dsp:cNvSpPr/>
      </dsp:nvSpPr>
      <dsp:spPr>
        <a:xfrm rot="3826416">
          <a:off x="359351" y="4215761"/>
          <a:ext cx="2746192" cy="14970"/>
        </a:xfrm>
        <a:custGeom>
          <a:avLst/>
          <a:gdLst/>
          <a:ahLst/>
          <a:cxnLst/>
          <a:rect l="0" t="0" r="0" b="0"/>
          <a:pathLst>
            <a:path>
              <a:moveTo>
                <a:pt x="0" y="7485"/>
              </a:moveTo>
              <a:lnTo>
                <a:pt x="2746192" y="7485"/>
              </a:lnTo>
            </a:path>
          </a:pathLst>
        </a:custGeom>
        <a:noFill/>
        <a:ln w="28575" cap="rnd" cmpd="sng" algn="ctr">
          <a:solidFill>
            <a:schemeClr val="accent2"/>
          </a:solidFill>
          <a:prstDash val="solid"/>
        </a:ln>
        <a:effectLst>
          <a:outerShdw blurRad="38100" dist="25400" dir="5400000" rotWithShape="0">
            <a:srgbClr val="000000">
              <a:alpha val="45000"/>
            </a:srgbClr>
          </a:outerShdw>
        </a:effectLst>
      </dsp:spPr>
      <dsp:style>
        <a:lnRef idx="3">
          <a:schemeClr val="accent2"/>
        </a:lnRef>
        <a:fillRef idx="0">
          <a:schemeClr val="accent2"/>
        </a:fillRef>
        <a:effectRef idx="2">
          <a:schemeClr val="accent2"/>
        </a:effectRef>
        <a:fontRef idx="minor">
          <a:schemeClr val="tx1"/>
        </a:fontRef>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fr-FR" sz="900" kern="1200"/>
        </a:p>
      </dsp:txBody>
      <dsp:txXfrm>
        <a:off x="1663793" y="4154592"/>
        <a:ext cx="137309" cy="137309"/>
      </dsp:txXfrm>
    </dsp:sp>
    <dsp:sp modelId="{47F30A09-E78E-4569-9F73-23D9FF14443A}">
      <dsp:nvSpPr>
        <dsp:cNvPr id="0" name=""/>
        <dsp:cNvSpPr/>
      </dsp:nvSpPr>
      <dsp:spPr>
        <a:xfrm>
          <a:off x="2339245" y="5194809"/>
          <a:ext cx="1040720" cy="520360"/>
        </a:xfrm>
        <a:prstGeom prst="roundRect">
          <a:avLst>
            <a:gd name="adj" fmla="val 10000"/>
          </a:avLst>
        </a:prstGeom>
        <a:solidFill>
          <a:schemeClr val="accent1">
            <a:lumMod val="40000"/>
            <a:lumOff val="6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2133600">
            <a:lnSpc>
              <a:spcPct val="90000"/>
            </a:lnSpc>
            <a:spcBef>
              <a:spcPct val="0"/>
            </a:spcBef>
            <a:spcAft>
              <a:spcPct val="35000"/>
            </a:spcAft>
          </a:pPr>
          <a:r>
            <a:rPr lang="ar-SA" sz="4800" kern="1200" smtClean="0">
              <a:latin typeface="Arabic Typesetting" panose="03020402040406030203" pitchFamily="66" charset="-78"/>
              <a:cs typeface="Arabic Typesetting" panose="03020402040406030203" pitchFamily="66" charset="-78"/>
            </a:rPr>
            <a:t>الأصل</a:t>
          </a:r>
          <a:endParaRPr lang="fr-FR" sz="4800" kern="1200" dirty="0"/>
        </a:p>
      </dsp:txBody>
      <dsp:txXfrm>
        <a:off x="2354486" y="5210050"/>
        <a:ext cx="1010238" cy="489878"/>
      </dsp:txXfrm>
    </dsp:sp>
    <dsp:sp modelId="{8A0BAE4E-4F5D-4A94-9183-DA0D669196B8}">
      <dsp:nvSpPr>
        <dsp:cNvPr id="0" name=""/>
        <dsp:cNvSpPr/>
      </dsp:nvSpPr>
      <dsp:spPr>
        <a:xfrm rot="21580095">
          <a:off x="3379952" y="5442787"/>
          <a:ext cx="1629338" cy="14970"/>
        </a:xfrm>
        <a:custGeom>
          <a:avLst/>
          <a:gdLst/>
          <a:ahLst/>
          <a:cxnLst/>
          <a:rect l="0" t="0" r="0" b="0"/>
          <a:pathLst>
            <a:path>
              <a:moveTo>
                <a:pt x="0" y="7485"/>
              </a:moveTo>
              <a:lnTo>
                <a:pt x="1629338" y="7485"/>
              </a:lnTo>
            </a:path>
          </a:pathLst>
        </a:custGeom>
        <a:noFill/>
        <a:ln w="28575" cap="rnd" cmpd="sng" algn="ctr">
          <a:solidFill>
            <a:schemeClr val="accent2"/>
          </a:solidFill>
          <a:prstDash val="solid"/>
        </a:ln>
        <a:effectLst>
          <a:outerShdw blurRad="38100" dist="25400" dir="5400000" rotWithShape="0">
            <a:srgbClr val="000000">
              <a:alpha val="45000"/>
            </a:srgbClr>
          </a:outerShdw>
        </a:effectLst>
      </dsp:spPr>
      <dsp:style>
        <a:lnRef idx="3">
          <a:schemeClr val="accent2"/>
        </a:lnRef>
        <a:fillRef idx="0">
          <a:schemeClr val="accent2"/>
        </a:fillRef>
        <a:effectRef idx="2">
          <a:schemeClr val="accent2"/>
        </a:effectRef>
        <a:fontRef idx="minor">
          <a:schemeClr val="tx1"/>
        </a:fontRef>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4153888" y="5409539"/>
        <a:ext cx="81466" cy="81466"/>
      </dsp:txXfrm>
    </dsp:sp>
    <dsp:sp modelId="{216D6580-11FC-47A5-9FD2-E44BC40F1FF4}">
      <dsp:nvSpPr>
        <dsp:cNvPr id="0" name=""/>
        <dsp:cNvSpPr/>
      </dsp:nvSpPr>
      <dsp:spPr>
        <a:xfrm>
          <a:off x="5009277" y="4969813"/>
          <a:ext cx="2632378" cy="951484"/>
        </a:xfrm>
        <a:prstGeom prst="roundRect">
          <a:avLst>
            <a:gd name="adj" fmla="val 10000"/>
          </a:avLst>
        </a:prstGeom>
        <a:solidFill>
          <a:schemeClr val="accent4">
            <a:lumMod val="40000"/>
            <a:lumOff val="6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ar-SA" sz="2800" kern="1200" dirty="0" smtClean="0">
              <a:latin typeface="Arabic Typesetting" panose="03020402040406030203" pitchFamily="66" charset="-78"/>
              <a:cs typeface="Arabic Typesetting" panose="03020402040406030203" pitchFamily="66" charset="-78"/>
            </a:rPr>
            <a:t>مطر يدوم خمسة أيام لا يتقطع</a:t>
          </a:r>
          <a:endParaRPr lang="fr-FR" sz="2800" kern="1200" dirty="0"/>
        </a:p>
      </dsp:txBody>
      <dsp:txXfrm>
        <a:off x="5037145" y="4997681"/>
        <a:ext cx="2576642" cy="895748"/>
      </dsp:txXfrm>
    </dsp:sp>
    <dsp:sp modelId="{C1F5A2A2-9DA2-46CF-9512-310FAEE94A55}">
      <dsp:nvSpPr>
        <dsp:cNvPr id="0" name=""/>
        <dsp:cNvSpPr/>
      </dsp:nvSpPr>
      <dsp:spPr>
        <a:xfrm>
          <a:off x="3428328" y="3018615"/>
          <a:ext cx="2044027" cy="890929"/>
        </a:xfrm>
        <a:prstGeom prst="roundRect">
          <a:avLst>
            <a:gd name="adj" fmla="val 10000"/>
          </a:avLst>
        </a:prstGeom>
        <a:solidFill>
          <a:schemeClr val="accent3">
            <a:lumMod val="60000"/>
            <a:lumOff val="4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ar-SA" sz="2800" kern="1200" dirty="0" smtClean="0"/>
            <a:t>خاصة من بين أصحابه</a:t>
          </a:r>
          <a:endParaRPr lang="fr-FR" sz="2800" kern="1200" dirty="0"/>
        </a:p>
      </dsp:txBody>
      <dsp:txXfrm>
        <a:off x="3454422" y="3044709"/>
        <a:ext cx="1991839" cy="838741"/>
      </dsp:txXfrm>
    </dsp:sp>
    <dsp:sp modelId="{F9A9F020-5AAB-41EE-9592-8C377766B9E8}">
      <dsp:nvSpPr>
        <dsp:cNvPr id="0" name=""/>
        <dsp:cNvSpPr/>
      </dsp:nvSpPr>
      <dsp:spPr>
        <a:xfrm>
          <a:off x="3954579" y="4434994"/>
          <a:ext cx="1040720" cy="520360"/>
        </a:xfrm>
        <a:prstGeom prst="roundRect">
          <a:avLst>
            <a:gd name="adj" fmla="val 10000"/>
          </a:avLst>
        </a:prstGeom>
        <a:solidFill>
          <a:schemeClr val="accent3">
            <a:lumMod val="60000"/>
            <a:lumOff val="4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ar-SA" sz="3200" kern="1200" dirty="0" smtClean="0"/>
            <a:t>خياره</a:t>
          </a:r>
          <a:endParaRPr lang="fr-FR" sz="3200" kern="1200" dirty="0"/>
        </a:p>
      </dsp:txBody>
      <dsp:txXfrm>
        <a:off x="3969820" y="4450235"/>
        <a:ext cx="1010238" cy="489878"/>
      </dsp:txXfrm>
    </dsp:sp>
    <dsp:sp modelId="{AD345FC6-59A9-465C-9B49-E5166493B36A}">
      <dsp:nvSpPr>
        <dsp:cNvPr id="0" name=""/>
        <dsp:cNvSpPr/>
      </dsp:nvSpPr>
      <dsp:spPr>
        <a:xfrm>
          <a:off x="6479774" y="407118"/>
          <a:ext cx="1040720" cy="520360"/>
        </a:xfrm>
        <a:prstGeom prst="roundRect">
          <a:avLst>
            <a:gd name="adj" fmla="val 10000"/>
          </a:avLst>
        </a:prstGeom>
        <a:solidFill>
          <a:schemeClr val="accent3">
            <a:lumMod val="60000"/>
            <a:lumOff val="4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lvl="0" algn="ctr" defTabSz="1778000">
            <a:lnSpc>
              <a:spcPct val="90000"/>
            </a:lnSpc>
            <a:spcBef>
              <a:spcPct val="0"/>
            </a:spcBef>
            <a:spcAft>
              <a:spcPct val="35000"/>
            </a:spcAft>
          </a:pPr>
          <a:r>
            <a:rPr lang="ar-SA" sz="4000" kern="1200" dirty="0" smtClean="0">
              <a:latin typeface="Arabic Typesetting" panose="03020402040406030203" pitchFamily="66" charset="-78"/>
              <a:cs typeface="Arabic Typesetting" panose="03020402040406030203" pitchFamily="66" charset="-78"/>
            </a:rPr>
            <a:t>ربيئتهم</a:t>
          </a:r>
          <a:endParaRPr lang="fr-FR" sz="4000" kern="1200" dirty="0">
            <a:latin typeface="Arabic Typesetting" panose="03020402040406030203" pitchFamily="66" charset="-78"/>
            <a:cs typeface="Arabic Typesetting" panose="03020402040406030203" pitchFamily="66" charset="-78"/>
          </a:endParaRPr>
        </a:p>
      </dsp:txBody>
      <dsp:txXfrm>
        <a:off x="6495015" y="422359"/>
        <a:ext cx="1010238" cy="489878"/>
      </dsp:txXfrm>
    </dsp:sp>
    <dsp:sp modelId="{E7CA8776-1C6E-4FA1-9691-B3CAD4794E59}">
      <dsp:nvSpPr>
        <dsp:cNvPr id="0" name=""/>
        <dsp:cNvSpPr/>
      </dsp:nvSpPr>
      <dsp:spPr>
        <a:xfrm>
          <a:off x="3237065" y="461111"/>
          <a:ext cx="1040720" cy="520360"/>
        </a:xfrm>
        <a:prstGeom prst="roundRect">
          <a:avLst>
            <a:gd name="adj" fmla="val 10000"/>
          </a:avLst>
        </a:prstGeom>
        <a:solidFill>
          <a:schemeClr val="accent3">
            <a:lumMod val="60000"/>
            <a:lumOff val="4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ar-SA" sz="3200" kern="1200" dirty="0" smtClean="0"/>
            <a:t>شاهده</a:t>
          </a:r>
          <a:endParaRPr lang="fr-FR" sz="3200" kern="1200" dirty="0"/>
        </a:p>
      </dsp:txBody>
      <dsp:txXfrm>
        <a:off x="3252306" y="476352"/>
        <a:ext cx="1010238" cy="489878"/>
      </dsp:txXfrm>
    </dsp:sp>
    <dsp:sp modelId="{426E8DC3-4B2A-4B94-9657-FDFFA8D8E35D}">
      <dsp:nvSpPr>
        <dsp:cNvPr id="0" name=""/>
        <dsp:cNvSpPr/>
      </dsp:nvSpPr>
      <dsp:spPr>
        <a:xfrm>
          <a:off x="6811805" y="1399310"/>
          <a:ext cx="2481786" cy="520360"/>
        </a:xfrm>
        <a:prstGeom prst="roundRect">
          <a:avLst>
            <a:gd name="adj" fmla="val 10000"/>
          </a:avLst>
        </a:prstGeom>
        <a:solidFill>
          <a:schemeClr val="accent3">
            <a:lumMod val="60000"/>
            <a:lumOff val="4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ar-SA" sz="1700" kern="1200" dirty="0" smtClean="0"/>
            <a:t>عين الفرس تفرست فيه </a:t>
          </a:r>
          <a:r>
            <a:rPr lang="ar-SA" sz="3200" kern="1200" dirty="0" smtClean="0">
              <a:latin typeface="Arabic Typesetting" panose="03020402040406030203" pitchFamily="66" charset="-78"/>
              <a:cs typeface="Arabic Typesetting" panose="03020402040406030203" pitchFamily="66" charset="-78"/>
            </a:rPr>
            <a:t>الجودة</a:t>
          </a:r>
          <a:endParaRPr lang="fr-FR" sz="1700" kern="1200" dirty="0">
            <a:latin typeface="Arabic Typesetting" panose="03020402040406030203" pitchFamily="66" charset="-78"/>
            <a:cs typeface="Arabic Typesetting" panose="03020402040406030203" pitchFamily="66" charset="-78"/>
          </a:endParaRPr>
        </a:p>
      </dsp:txBody>
      <dsp:txXfrm>
        <a:off x="6827046" y="1414551"/>
        <a:ext cx="2451304" cy="489878"/>
      </dsp:txXfrm>
    </dsp:sp>
    <dsp:sp modelId="{144460C5-1F91-41E0-8A4F-ABF236A09623}">
      <dsp:nvSpPr>
        <dsp:cNvPr id="0" name=""/>
        <dsp:cNvSpPr/>
      </dsp:nvSpPr>
      <dsp:spPr>
        <a:xfrm>
          <a:off x="7013778" y="2325999"/>
          <a:ext cx="2483680" cy="520360"/>
        </a:xfrm>
        <a:prstGeom prst="roundRect">
          <a:avLst>
            <a:gd name="adj" fmla="val 10000"/>
          </a:avLst>
        </a:prstGeom>
        <a:solidFill>
          <a:schemeClr val="accent3">
            <a:lumMod val="60000"/>
            <a:lumOff val="4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ar-SA" sz="3200" kern="1200" smtClean="0">
              <a:latin typeface="Arabic Typesetting" panose="03020402040406030203" pitchFamily="66" charset="-78"/>
              <a:cs typeface="Arabic Typesetting" panose="03020402040406030203" pitchFamily="66" charset="-78"/>
            </a:rPr>
            <a:t>عين التمر موضع</a:t>
          </a:r>
          <a:endParaRPr lang="fr-FR" sz="3200" kern="1200" dirty="0"/>
        </a:p>
      </dsp:txBody>
      <dsp:txXfrm>
        <a:off x="7029019" y="2341240"/>
        <a:ext cx="2453198" cy="48987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smtClean="0"/>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509A250-FF31-4206-8172-F9D3106AACB1}" type="datetimeFigureOut">
              <a:rPr lang="en-US" dirty="0"/>
              <a:t>1/29/2021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smtClean="0"/>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509A250-FF31-4206-8172-F9D3106AACB1}" type="datetimeFigureOut">
              <a:rPr lang="en-US" dirty="0"/>
              <a:t>1/29/2021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smtClean="0"/>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smtClean="0"/>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509A250-FF31-4206-8172-F9D3106AACB1}" type="datetimeFigureOut">
              <a:rPr lang="en-US" dirty="0"/>
              <a:t>1/29/2021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509A250-FF31-4206-8172-F9D3106AACB1}" type="datetimeFigureOut">
              <a:rPr lang="en-US" dirty="0"/>
              <a:t>1/29/2021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1/29/2021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1/29/2021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796027F-7875-4030-9381-8BD8C4F21935}" type="datetimeFigureOut">
              <a:rPr lang="en-US" dirty="0"/>
              <a:t>1/29/2021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1/29/2021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1/29/2021</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1/29/2021</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7" name="Date Placeholder 4"/>
          <p:cNvSpPr>
            <a:spLocks noGrp="1"/>
          </p:cNvSpPr>
          <p:nvPr>
            <p:ph type="dt" sz="half" idx="10"/>
          </p:nvPr>
        </p:nvSpPr>
        <p:spPr/>
        <p:txBody>
          <a:bodyPr/>
          <a:lstStyle/>
          <a:p>
            <a:fld id="{4509A250-FF31-4206-8172-F9D3106AACB1}" type="datetimeFigureOut">
              <a:rPr lang="en-US" dirty="0"/>
              <a:t>1/29/2021</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509A250-FF31-4206-8172-F9D3106AACB1}" type="datetimeFigureOut">
              <a:rPr lang="en-US" dirty="0"/>
              <a:t>1/29/2021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smtClean="0"/>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1/29/2021</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1"/>
          <p:cNvSpPr txBox="1">
            <a:spLocks/>
          </p:cNvSpPr>
          <p:nvPr/>
        </p:nvSpPr>
        <p:spPr>
          <a:xfrm>
            <a:off x="695459" y="142853"/>
            <a:ext cx="10544041" cy="1492764"/>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rtl="1">
              <a:defRPr/>
            </a:pPr>
            <a:r>
              <a:rPr lang="ar-SA" sz="4572" dirty="0" smtClean="0">
                <a:effectLst>
                  <a:glow rad="139700">
                    <a:schemeClr val="accent2">
                      <a:satMod val="175000"/>
                      <a:alpha val="40000"/>
                    </a:schemeClr>
                  </a:glow>
                  <a:reflection blurRad="12700" stA="48000" endA="300" endPos="55000" dir="5400000" sy="-90000" algn="bl" rotWithShape="0"/>
                </a:effectLst>
                <a:latin typeface="Sakkal Majalla" pitchFamily="2" charset="-78"/>
                <a:cs typeface="Sakkal Majalla" pitchFamily="2" charset="-78"/>
              </a:rPr>
              <a:t>المحاضرات السابعة و الثامنة و التاسعة : </a:t>
            </a:r>
            <a:br>
              <a:rPr lang="ar-SA" sz="4572" dirty="0" smtClean="0">
                <a:effectLst>
                  <a:glow rad="139700">
                    <a:schemeClr val="accent2">
                      <a:satMod val="175000"/>
                      <a:alpha val="40000"/>
                    </a:schemeClr>
                  </a:glow>
                  <a:reflection blurRad="12700" stA="48000" endA="300" endPos="55000" dir="5400000" sy="-90000" algn="bl" rotWithShape="0"/>
                </a:effectLst>
                <a:latin typeface="Sakkal Majalla" pitchFamily="2" charset="-78"/>
                <a:cs typeface="Sakkal Majalla" pitchFamily="2" charset="-78"/>
              </a:rPr>
            </a:br>
            <a:r>
              <a:rPr lang="ar-SA" sz="4572" dirty="0" smtClean="0">
                <a:effectLst>
                  <a:glow rad="139700">
                    <a:schemeClr val="accent2">
                      <a:satMod val="175000"/>
                      <a:alpha val="40000"/>
                    </a:schemeClr>
                  </a:glow>
                  <a:reflection blurRad="12700" stA="48000" endA="300" endPos="55000" dir="5400000" sy="-90000" algn="bl" rotWithShape="0"/>
                </a:effectLst>
                <a:latin typeface="Sakkal Majalla" pitchFamily="2" charset="-78"/>
                <a:cs typeface="Sakkal Majalla" pitchFamily="2" charset="-78"/>
              </a:rPr>
              <a:t>ظاهرة الحقول الدلالية عند النحاة و اللغويين و البلاغيين </a:t>
            </a:r>
            <a:endParaRPr lang="fr-FR" sz="4572" dirty="0">
              <a:effectLst>
                <a:glow rad="139700">
                  <a:schemeClr val="accent2">
                    <a:satMod val="175000"/>
                    <a:alpha val="40000"/>
                  </a:schemeClr>
                </a:glow>
                <a:reflection blurRad="12700" stA="48000" endA="300" endPos="55000" dir="5400000" sy="-90000" algn="bl" rotWithShape="0"/>
              </a:effectLst>
              <a:latin typeface="Sakkal Majalla" pitchFamily="2" charset="-78"/>
              <a:cs typeface="Sakkal Majalla" pitchFamily="2" charset="-78"/>
            </a:endParaRPr>
          </a:p>
        </p:txBody>
      </p:sp>
      <p:sp>
        <p:nvSpPr>
          <p:cNvPr id="5" name="عنصر نائب للمحتوى 2"/>
          <p:cNvSpPr txBox="1">
            <a:spLocks/>
          </p:cNvSpPr>
          <p:nvPr/>
        </p:nvSpPr>
        <p:spPr>
          <a:xfrm>
            <a:off x="141668" y="1496002"/>
            <a:ext cx="11841387" cy="5085102"/>
          </a:xfrm>
          <a:prstGeom prst="rect">
            <a:avLst/>
          </a:prstGeom>
        </p:spPr>
        <p:style>
          <a:lnRef idx="1">
            <a:schemeClr val="accent4"/>
          </a:lnRef>
          <a:fillRef idx="2">
            <a:schemeClr val="accent4"/>
          </a:fillRef>
          <a:effectRef idx="1">
            <a:schemeClr val="accent4"/>
          </a:effectRef>
          <a:fontRef idx="minor">
            <a:schemeClr val="dk1"/>
          </a:fontRef>
        </p:style>
        <p:txBody>
          <a:bodyPr vert="horz" lIns="91440" tIns="45720" rIns="91440" bIns="45720" rtlCol="0" anchor="t">
            <a:normAutofit fontScale="92500" lnSpcReduction="10000"/>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2000" b="0" i="0" kern="1200" cap="all">
                <a:solidFill>
                  <a:schemeClr val="bg2">
                    <a:lumMod val="40000"/>
                    <a:lumOff val="60000"/>
                  </a:schemeClr>
                </a:solidFill>
                <a:latin typeface="+mn-lt"/>
                <a:ea typeface="+mn-ea"/>
                <a:cs typeface="+mn-cs"/>
              </a:defRPr>
            </a:lvl1pPr>
            <a:lvl2pPr marL="457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8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6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n-lt"/>
                <a:ea typeface="+mn-ea"/>
                <a:cs typeface="+mn-cs"/>
              </a:defRPr>
            </a:lvl9pPr>
          </a:lstStyle>
          <a:p>
            <a:pPr algn="ctr" rtl="1"/>
            <a:r>
              <a:rPr lang="ar-SA" sz="3048" dirty="0" smtClean="0">
                <a:latin typeface="Sakkal Majalla" panose="02000000000000000000" pitchFamily="2" charset="-78"/>
                <a:cs typeface="Sakkal Majalla" panose="02000000000000000000" pitchFamily="2" charset="-78"/>
              </a:rPr>
              <a:t>   </a:t>
            </a:r>
            <a:r>
              <a:rPr lang="ar-SA" sz="5200" dirty="0" smtClean="0">
                <a:solidFill>
                  <a:schemeClr val="accent1">
                    <a:lumMod val="60000"/>
                    <a:lumOff val="40000"/>
                  </a:schemeClr>
                </a:solidFill>
                <a:latin typeface="Sakkal Majalla" panose="02000000000000000000" pitchFamily="2" charset="-78"/>
                <a:cs typeface="Sakkal Majalla" panose="02000000000000000000" pitchFamily="2" charset="-78"/>
              </a:rPr>
              <a:t>ثانيا : اللغويون :</a:t>
            </a:r>
          </a:p>
          <a:p>
            <a:pPr algn="just" rtl="1"/>
            <a:r>
              <a:rPr lang="ar-SA" sz="3048" dirty="0" smtClean="0">
                <a:latin typeface="Sakkal Majalla" panose="02000000000000000000" pitchFamily="2" charset="-78"/>
                <a:cs typeface="Sakkal Majalla" panose="02000000000000000000" pitchFamily="2" charset="-78"/>
              </a:rPr>
              <a:t> </a:t>
            </a:r>
            <a:r>
              <a:rPr lang="ar-SA" sz="4400" dirty="0" smtClean="0">
                <a:solidFill>
                  <a:schemeClr val="bg1"/>
                </a:solidFill>
                <a:latin typeface="Arabic Typesetting" panose="03020402040406030203" pitchFamily="66" charset="-78"/>
                <a:cs typeface="Arabic Typesetting" panose="03020402040406030203" pitchFamily="66" charset="-78"/>
              </a:rPr>
              <a:t>إنّ أول إشارة لفكرة الحقول الدلالية عند اللغويين كانت ضمن ما يسمى بالتصنيف الموضوعي للمعاجم ، و قد بدأت قبلها عمل الرسائل إذ </a:t>
            </a:r>
            <a:r>
              <a:rPr lang="ar-SA" sz="4400" dirty="0">
                <a:solidFill>
                  <a:schemeClr val="bg1"/>
                </a:solidFill>
                <a:latin typeface="Arabic Typesetting" panose="03020402040406030203" pitchFamily="66" charset="-78"/>
                <a:cs typeface="Arabic Typesetting" panose="03020402040406030203" pitchFamily="66" charset="-78"/>
              </a:rPr>
              <a:t>" </a:t>
            </a:r>
            <a:r>
              <a:rPr lang="ar-SA" sz="4400" dirty="0" smtClean="0">
                <a:solidFill>
                  <a:schemeClr val="bg1"/>
                </a:solidFill>
                <a:latin typeface="Arabic Typesetting" panose="03020402040406030203" pitchFamily="66" charset="-78"/>
                <a:cs typeface="Arabic Typesetting" panose="03020402040406030203" pitchFamily="66" charset="-78"/>
              </a:rPr>
              <a:t>إن من </a:t>
            </a:r>
            <a:r>
              <a:rPr lang="ar-SA" sz="4400" dirty="0">
                <a:solidFill>
                  <a:schemeClr val="bg1"/>
                </a:solidFill>
                <a:latin typeface="Arabic Typesetting" panose="03020402040406030203" pitchFamily="66" charset="-78"/>
                <a:cs typeface="Arabic Typesetting" panose="03020402040406030203" pitchFamily="66" charset="-78"/>
              </a:rPr>
              <a:t>أوائل من ألّفوا الكتيّبات ذات الموضوع الواحد: أبو مالك عمرو بن كركرة الذي ألّف: خلق الإنسان، والخيل. ومنهم أبو خيرة الأعرابي الذي ألّف: الحشرات وهما من علماء القرن الثّاني الهجري. وفي القرن الثّالث استمرّ هذا العمل، ووُجدت بجانبه أعمال أخرى تتمثّل في كتب تجمع أكثر من موضوع في مجلّدٍ واحدٍ. فمن النّوع الأوّل: السّلاح للنّضر بن شميل، والنّحلة، والإبل، والخيل، وخلق الإنسان لأبي عمرو الشيباني... ومن النّوع الثّاني تلك الكتب التي حملت اسم (الغريب المصنّف) أو (الصّفات)... "</a:t>
            </a:r>
            <a:endParaRPr lang="fr-FR" sz="4400" dirty="0" smtClean="0">
              <a:solidFill>
                <a:schemeClr val="bg1"/>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2812187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عنصر نائب للمحتوى 2"/>
          <p:cNvSpPr>
            <a:spLocks noGrp="1"/>
          </p:cNvSpPr>
          <p:nvPr>
            <p:ph idx="1"/>
          </p:nvPr>
        </p:nvSpPr>
        <p:spPr>
          <a:xfrm>
            <a:off x="166421" y="167426"/>
            <a:ext cx="11784169" cy="6426557"/>
          </a:xfrm>
        </p:spPr>
        <p:style>
          <a:lnRef idx="1">
            <a:schemeClr val="accent4"/>
          </a:lnRef>
          <a:fillRef idx="2">
            <a:schemeClr val="accent4"/>
          </a:fillRef>
          <a:effectRef idx="1">
            <a:schemeClr val="accent4"/>
          </a:effectRef>
          <a:fontRef idx="minor">
            <a:schemeClr val="dk1"/>
          </a:fontRef>
        </p:style>
        <p:txBody>
          <a:bodyPr>
            <a:normAutofit/>
          </a:bodyPr>
          <a:lstStyle/>
          <a:p>
            <a:pPr marL="0" indent="0" algn="just" rtl="1">
              <a:buNone/>
            </a:pPr>
            <a:r>
              <a:rPr lang="ar-SA" sz="9000" dirty="0" smtClean="0">
                <a:latin typeface="Arabic Typesetting" panose="03020402040406030203" pitchFamily="66" charset="-78"/>
                <a:cs typeface="Arabic Typesetting" panose="03020402040406030203" pitchFamily="66" charset="-78"/>
              </a:rPr>
              <a:t> </a:t>
            </a:r>
            <a:endParaRPr lang="ar-SA" sz="9000" dirty="0" smtClean="0">
              <a:latin typeface="Arabic Typesetting" panose="03020402040406030203" pitchFamily="66" charset="-78"/>
              <a:cs typeface="Arabic Typesetting" panose="03020402040406030203" pitchFamily="66" charset="-78"/>
            </a:endParaRPr>
          </a:p>
          <a:p>
            <a:pPr marL="0" indent="0" algn="just" rtl="1">
              <a:buNone/>
            </a:pPr>
            <a:r>
              <a:rPr lang="ar-SA" sz="4300" dirty="0">
                <a:latin typeface="Arabic Typesetting" panose="03020402040406030203" pitchFamily="66" charset="-78"/>
                <a:cs typeface="Arabic Typesetting" panose="03020402040406030203" pitchFamily="66" charset="-78"/>
              </a:rPr>
              <a:t> </a:t>
            </a:r>
            <a:r>
              <a:rPr lang="ar-SA" sz="4300" dirty="0" smtClean="0">
                <a:latin typeface="Arabic Typesetting" panose="03020402040406030203" pitchFamily="66" charset="-78"/>
                <a:cs typeface="Arabic Typesetting" panose="03020402040406030203" pitchFamily="66" charset="-78"/>
              </a:rPr>
              <a:t>   </a:t>
            </a:r>
            <a:r>
              <a:rPr lang="ar-SA" sz="3600" dirty="0">
                <a:latin typeface="Arabic Typesetting" panose="03020402040406030203" pitchFamily="66" charset="-78"/>
                <a:cs typeface="Arabic Typesetting" panose="03020402040406030203" pitchFamily="66" charset="-78"/>
              </a:rPr>
              <a:t>لقد التزم ابن جنّي بهذا المبدأ  في تعامله مع الكلمات إلى درجة أنّ القارئ يعتقد ضمناً أنّه الأساس في فهم الكلمة، ويبدأ هذا مع الدّلالات الوظيفية، فنلمحه يناقش كلمة (قام) مثلاً من حيث دلالتها الوظيفية لا السّياقية، يقول في ذلك: " ... ألا ترى إلى قام، ودلالة لفظه على مصدره ودلالة بنائه على زمانه، ودلالة معناه على فاعله، فهذه ثلاث دلائل من لفظه وصيغته ومعناه، وإنّما كانت الدّلالة الصّناعية أقوى من المعنوية من قبل أنّها وإن لم تكن صورة يحملها اللّفظ، ويخرج عليها ويستقرّ على المثال المعتزم بها فلمّا كانت كذلك لحقت بحكمه، وجرت مجرى اللّفظ المنطوق به، فدخلا بذلك في باب العلوم بالمشاهدة، وأمّا المعنى فإنّما دلالته لاحقة بعلوم الاستدلال، وليس في حيّز الضّروريات... ".</a:t>
            </a:r>
            <a:endParaRPr lang="fr-FR" sz="3600" dirty="0">
              <a:solidFill>
                <a:schemeClr val="bg1"/>
              </a:solidFill>
              <a:latin typeface="Arabic Typesetting" panose="03020402040406030203" pitchFamily="66" charset="-78"/>
              <a:cs typeface="Arabic Typesetting" panose="03020402040406030203" pitchFamily="66" charset="-78"/>
            </a:endParaRPr>
          </a:p>
        </p:txBody>
      </p:sp>
      <p:sp>
        <p:nvSpPr>
          <p:cNvPr id="4" name="Pensées 3"/>
          <p:cNvSpPr/>
          <p:nvPr/>
        </p:nvSpPr>
        <p:spPr>
          <a:xfrm>
            <a:off x="4073235" y="167426"/>
            <a:ext cx="4594247" cy="1107584"/>
          </a:xfrm>
          <a:prstGeom prst="cloudCallou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000" dirty="0" smtClean="0">
                <a:solidFill>
                  <a:schemeClr val="bg1"/>
                </a:solidFill>
                <a:latin typeface="Arabic Typesetting" panose="03020402040406030203" pitchFamily="66" charset="-78"/>
                <a:cs typeface="Arabic Typesetting" panose="03020402040406030203" pitchFamily="66" charset="-78"/>
              </a:rPr>
              <a:t>النموذج </a:t>
            </a:r>
            <a:r>
              <a:rPr lang="ar-SA" sz="4000" dirty="0" smtClean="0">
                <a:solidFill>
                  <a:schemeClr val="bg1"/>
                </a:solidFill>
                <a:latin typeface="Arabic Typesetting" panose="03020402040406030203" pitchFamily="66" charset="-78"/>
                <a:cs typeface="Arabic Typesetting" panose="03020402040406030203" pitchFamily="66" charset="-78"/>
              </a:rPr>
              <a:t>الثالث </a:t>
            </a:r>
            <a:r>
              <a:rPr lang="ar-SA" sz="4000" dirty="0" smtClean="0">
                <a:solidFill>
                  <a:schemeClr val="bg1"/>
                </a:solidFill>
                <a:latin typeface="Arabic Typesetting" panose="03020402040406030203" pitchFamily="66" charset="-78"/>
                <a:cs typeface="Arabic Typesetting" panose="03020402040406030203" pitchFamily="66" charset="-78"/>
              </a:rPr>
              <a:t>: </a:t>
            </a:r>
            <a:r>
              <a:rPr lang="ar-SA" sz="4000" dirty="0" smtClean="0">
                <a:solidFill>
                  <a:schemeClr val="bg1"/>
                </a:solidFill>
                <a:latin typeface="Arabic Typesetting" panose="03020402040406030203" pitchFamily="66" charset="-78"/>
                <a:cs typeface="Arabic Typesetting" panose="03020402040406030203" pitchFamily="66" charset="-78"/>
              </a:rPr>
              <a:t>ابن جني</a:t>
            </a:r>
            <a:endParaRPr lang="fr-FR" sz="4000" dirty="0">
              <a:solidFill>
                <a:schemeClr val="bg1"/>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867045795"/>
      </p:ext>
    </p:extLst>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عنصر نائب للمحتوى 2"/>
          <p:cNvSpPr>
            <a:spLocks noGrp="1"/>
          </p:cNvSpPr>
          <p:nvPr>
            <p:ph idx="1"/>
          </p:nvPr>
        </p:nvSpPr>
        <p:spPr>
          <a:xfrm>
            <a:off x="180304" y="193183"/>
            <a:ext cx="11784169" cy="6426558"/>
          </a:xfrm>
        </p:spPr>
        <p:style>
          <a:lnRef idx="1">
            <a:schemeClr val="accent4"/>
          </a:lnRef>
          <a:fillRef idx="2">
            <a:schemeClr val="accent4"/>
          </a:fillRef>
          <a:effectRef idx="1">
            <a:schemeClr val="accent4"/>
          </a:effectRef>
          <a:fontRef idx="minor">
            <a:schemeClr val="dk1"/>
          </a:fontRef>
        </p:style>
        <p:txBody>
          <a:bodyPr>
            <a:normAutofit/>
          </a:bodyPr>
          <a:lstStyle/>
          <a:p>
            <a:pPr marL="0" indent="0" algn="just" rtl="1">
              <a:buNone/>
            </a:pPr>
            <a:r>
              <a:rPr lang="ar-SA" sz="4000" dirty="0" smtClean="0">
                <a:latin typeface="Arabic Typesetting" panose="03020402040406030203" pitchFamily="66" charset="-78"/>
                <a:cs typeface="Arabic Typesetting" panose="03020402040406030203" pitchFamily="66" charset="-78"/>
              </a:rPr>
              <a:t>    </a:t>
            </a:r>
            <a:r>
              <a:rPr lang="ar-SA" sz="4400" dirty="0">
                <a:latin typeface="Arabic Typesetting" panose="03020402040406030203" pitchFamily="66" charset="-78"/>
                <a:cs typeface="Arabic Typesetting" panose="03020402040406030203" pitchFamily="66" charset="-78"/>
              </a:rPr>
              <a:t>ولا يكتفي ابن جنيّ بهذا فحسب، بل يوسّع نظره، فيجعل المعاني مندرجةً تحت معنى عامّ يجمعها، ويذهب في (باب تلاقي المعاني على اختلاف الأصول والمباني) إلى أنّ الكلمات المترادفة مرتبطة ارتباطاً دلالياً فيما بينها، بل إنّها تشكّل في الأخير حقلاً دلالياً مصغّراً، وهذه الفكرة، كما يقول الباحث " حلمي خليل " حسب ما فهمه ممّا قام به ابن جنّي، ناتجة عن "  أنّ تعدّد الألفاظ الدّالة على معنىً واحدٍ سببه تعدّد من تكلّم بهذه الألفاظ الدّالة على معنىً واحدٍ ثمّ تجمّعت في النّهاية من هنا وهناك، وبذلك يكون التّرادف ناتجاً من مجموعة من اللّهجات توحّدت جميعها في اللّغة النّموذجية التي نزل بها القرآن الكريم... </a:t>
            </a:r>
            <a:r>
              <a:rPr lang="ar-SA" sz="4400" dirty="0" smtClean="0">
                <a:latin typeface="Arabic Typesetting" panose="03020402040406030203" pitchFamily="66" charset="-78"/>
                <a:cs typeface="Arabic Typesetting" panose="03020402040406030203" pitchFamily="66" charset="-78"/>
              </a:rPr>
              <a:t>«</a:t>
            </a:r>
          </a:p>
          <a:p>
            <a:pPr marL="0" indent="0" algn="just" rtl="1">
              <a:buNone/>
            </a:pPr>
            <a:r>
              <a:rPr lang="ar-SA" sz="4400" dirty="0">
                <a:latin typeface="Arabic Typesetting" panose="03020402040406030203" pitchFamily="66" charset="-78"/>
                <a:cs typeface="Arabic Typesetting" panose="03020402040406030203" pitchFamily="66" charset="-78"/>
              </a:rPr>
              <a:t>يناقش مثلاً كلمة (الطّبيعة) من حيث معانيها على الشّاكلة التي رأيناها، ويمكن التّمثيل لها بالخطاطة التّالية:</a:t>
            </a:r>
            <a:endParaRPr lang="fr-FR" sz="44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4182125648"/>
      </p:ext>
    </p:extLst>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Espace réservé du contenu 21"/>
          <p:cNvGraphicFramePr>
            <a:graphicFrameLocks noGrp="1"/>
          </p:cNvGraphicFramePr>
          <p:nvPr>
            <p:ph idx="1"/>
            <p:extLst>
              <p:ext uri="{D42A27DB-BD31-4B8C-83A1-F6EECF244321}">
                <p14:modId xmlns:p14="http://schemas.microsoft.com/office/powerpoint/2010/main" val="117078019"/>
              </p:ext>
            </p:extLst>
          </p:nvPr>
        </p:nvGraphicFramePr>
        <p:xfrm>
          <a:off x="192849" y="593764"/>
          <a:ext cx="11848729" cy="6140840"/>
        </p:xfrm>
        <a:graphic>
          <a:graphicData uri="http://schemas.openxmlformats.org/drawingml/2006/table">
            <a:tbl>
              <a:tblPr firstRow="1" bandRow="1">
                <a:tableStyleId>{5C22544A-7EE6-4342-B048-85BDC9FD1C3A}</a:tableStyleId>
              </a:tblPr>
              <a:tblGrid>
                <a:gridCol w="1632994"/>
                <a:gridCol w="10215735"/>
              </a:tblGrid>
              <a:tr h="511737">
                <a:tc>
                  <a:txBody>
                    <a:bodyPr/>
                    <a:lstStyle/>
                    <a:p>
                      <a:pPr algn="justLow" rtl="1">
                        <a:spcBef>
                          <a:spcPts val="1200"/>
                        </a:spcBef>
                        <a:spcAft>
                          <a:spcPts val="1200"/>
                        </a:spcAft>
                      </a:pPr>
                      <a:r>
                        <a:rPr lang="ar-SA" sz="3200" dirty="0">
                          <a:solidFill>
                            <a:schemeClr val="bg1"/>
                          </a:solidFill>
                          <a:effectLst/>
                          <a:latin typeface="Arabic Typesetting" panose="03020402040406030203" pitchFamily="66" charset="-78"/>
                          <a:ea typeface="Times New Roman" panose="02020603050405020304" pitchFamily="18" charset="0"/>
                          <a:cs typeface="Arabic Typesetting" panose="03020402040406030203" pitchFamily="66" charset="-78"/>
                        </a:rPr>
                        <a:t>النّحيتة</a:t>
                      </a:r>
                      <a:endParaRPr lang="fr-FR" sz="2800" dirty="0">
                        <a:solidFill>
                          <a:schemeClr val="bg1"/>
                        </a:solidFill>
                        <a:effectLst/>
                        <a:latin typeface="Arabic Typesetting" panose="03020402040406030203" pitchFamily="66" charset="-78"/>
                        <a:ea typeface="Times New Roman" panose="02020603050405020304" pitchFamily="18" charset="0"/>
                        <a:cs typeface="Arabic Typesetting" panose="03020402040406030203" pitchFamily="66" charset="-78"/>
                      </a:endParaRPr>
                    </a:p>
                  </a:txBody>
                  <a:tcPr marL="68580" marR="68580" marT="0" marB="0">
                    <a:solidFill>
                      <a:schemeClr val="accent6">
                        <a:lumMod val="20000"/>
                        <a:lumOff val="80000"/>
                      </a:schemeClr>
                    </a:solidFill>
                  </a:tcPr>
                </a:tc>
                <a:tc>
                  <a:txBody>
                    <a:bodyPr/>
                    <a:lstStyle/>
                    <a:p>
                      <a:pPr algn="justLow" rtl="1">
                        <a:spcBef>
                          <a:spcPts val="1200"/>
                        </a:spcBef>
                        <a:spcAft>
                          <a:spcPts val="1200"/>
                        </a:spcAft>
                      </a:pPr>
                      <a:r>
                        <a:rPr lang="ar-SA" sz="3200" dirty="0">
                          <a:solidFill>
                            <a:schemeClr val="bg1"/>
                          </a:solidFill>
                          <a:effectLst/>
                          <a:latin typeface="Arabic Typesetting" panose="03020402040406030203" pitchFamily="66" charset="-78"/>
                          <a:ea typeface="Times New Roman" panose="02020603050405020304" pitchFamily="18" charset="0"/>
                          <a:cs typeface="Arabic Typesetting" panose="03020402040406030203" pitchFamily="66" charset="-78"/>
                        </a:rPr>
                        <a:t>وهي فعيلة من نَحَتُّ الشّيء أي ملّسته وقرّرته على ما أردته منه.</a:t>
                      </a:r>
                      <a:endParaRPr lang="fr-FR" sz="2800" dirty="0">
                        <a:solidFill>
                          <a:schemeClr val="bg1"/>
                        </a:solidFill>
                        <a:effectLst/>
                        <a:latin typeface="Arabic Typesetting" panose="03020402040406030203" pitchFamily="66" charset="-78"/>
                        <a:ea typeface="Times New Roman" panose="02020603050405020304" pitchFamily="18" charset="0"/>
                        <a:cs typeface="Arabic Typesetting" panose="03020402040406030203" pitchFamily="66" charset="-78"/>
                      </a:endParaRPr>
                    </a:p>
                  </a:txBody>
                  <a:tcPr marL="68580" marR="68580" marT="0" marB="0">
                    <a:solidFill>
                      <a:schemeClr val="accent6">
                        <a:lumMod val="20000"/>
                        <a:lumOff val="80000"/>
                      </a:schemeClr>
                    </a:solidFill>
                  </a:tcPr>
                </a:tc>
              </a:tr>
              <a:tr h="1023473">
                <a:tc>
                  <a:txBody>
                    <a:bodyPr/>
                    <a:lstStyle/>
                    <a:p>
                      <a:pPr algn="justLow" rtl="1">
                        <a:spcBef>
                          <a:spcPts val="1200"/>
                        </a:spcBef>
                        <a:spcAft>
                          <a:spcPts val="1200"/>
                        </a:spcAft>
                      </a:pPr>
                      <a:r>
                        <a:rPr lang="ar-SA" sz="3200">
                          <a:solidFill>
                            <a:schemeClr val="bg1"/>
                          </a:solidFill>
                          <a:effectLst/>
                          <a:latin typeface="Arabic Typesetting" panose="03020402040406030203" pitchFamily="66" charset="-78"/>
                          <a:ea typeface="Times New Roman" panose="02020603050405020304" pitchFamily="18" charset="0"/>
                          <a:cs typeface="Arabic Typesetting" panose="03020402040406030203" pitchFamily="66" charset="-78"/>
                        </a:rPr>
                        <a:t>الغريزة</a:t>
                      </a:r>
                      <a:endParaRPr lang="fr-FR" sz="2800">
                        <a:solidFill>
                          <a:schemeClr val="bg1"/>
                        </a:solidFill>
                        <a:effectLst/>
                        <a:latin typeface="Arabic Typesetting" panose="03020402040406030203" pitchFamily="66" charset="-78"/>
                        <a:ea typeface="Times New Roman" panose="02020603050405020304" pitchFamily="18" charset="0"/>
                        <a:cs typeface="Arabic Typesetting" panose="03020402040406030203" pitchFamily="66" charset="-78"/>
                      </a:endParaRPr>
                    </a:p>
                  </a:txBody>
                  <a:tcPr marL="68580" marR="68580" marT="0" marB="0"/>
                </a:tc>
                <a:tc>
                  <a:txBody>
                    <a:bodyPr/>
                    <a:lstStyle/>
                    <a:p>
                      <a:pPr algn="justLow" rtl="1">
                        <a:spcBef>
                          <a:spcPts val="1200"/>
                        </a:spcBef>
                        <a:spcAft>
                          <a:spcPts val="1200"/>
                        </a:spcAft>
                      </a:pPr>
                      <a:r>
                        <a:rPr lang="ar-SA" sz="3200" dirty="0">
                          <a:solidFill>
                            <a:schemeClr val="bg1"/>
                          </a:solidFill>
                          <a:effectLst/>
                          <a:latin typeface="Arabic Typesetting" panose="03020402040406030203" pitchFamily="66" charset="-78"/>
                          <a:ea typeface="Times New Roman" panose="02020603050405020304" pitchFamily="18" charset="0"/>
                          <a:cs typeface="Arabic Typesetting" panose="03020402040406030203" pitchFamily="66" charset="-78"/>
                        </a:rPr>
                        <a:t>وهي فعيلة من غَرَزت كما قيل لها طبيعة؛ لأنّ طبع الدّرهم، ونحوه ضرب من وسمه، وتغريزه بالآلة التي تثبت عليها الصّورة.</a:t>
                      </a:r>
                      <a:endParaRPr lang="fr-FR" sz="2800" dirty="0">
                        <a:solidFill>
                          <a:schemeClr val="bg1"/>
                        </a:solidFill>
                        <a:effectLst/>
                        <a:latin typeface="Arabic Typesetting" panose="03020402040406030203" pitchFamily="66" charset="-78"/>
                        <a:ea typeface="Times New Roman" panose="02020603050405020304" pitchFamily="18" charset="0"/>
                        <a:cs typeface="Arabic Typesetting" panose="03020402040406030203" pitchFamily="66" charset="-78"/>
                      </a:endParaRPr>
                    </a:p>
                  </a:txBody>
                  <a:tcPr marL="68580" marR="68580" marT="0" marB="0"/>
                </a:tc>
              </a:tr>
              <a:tr h="511737">
                <a:tc>
                  <a:txBody>
                    <a:bodyPr/>
                    <a:lstStyle/>
                    <a:p>
                      <a:pPr algn="justLow" rtl="1">
                        <a:spcBef>
                          <a:spcPts val="1200"/>
                        </a:spcBef>
                        <a:spcAft>
                          <a:spcPts val="1200"/>
                        </a:spcAft>
                      </a:pPr>
                      <a:r>
                        <a:rPr lang="ar-SA" sz="3200">
                          <a:solidFill>
                            <a:schemeClr val="bg1"/>
                          </a:solidFill>
                          <a:effectLst/>
                          <a:latin typeface="Arabic Typesetting" panose="03020402040406030203" pitchFamily="66" charset="-78"/>
                          <a:ea typeface="Times New Roman" panose="02020603050405020304" pitchFamily="18" charset="0"/>
                          <a:cs typeface="Arabic Typesetting" panose="03020402040406030203" pitchFamily="66" charset="-78"/>
                        </a:rPr>
                        <a:t>النّقيبة</a:t>
                      </a:r>
                      <a:endParaRPr lang="fr-FR" sz="2800">
                        <a:solidFill>
                          <a:schemeClr val="bg1"/>
                        </a:solidFill>
                        <a:effectLst/>
                        <a:latin typeface="Arabic Typesetting" panose="03020402040406030203" pitchFamily="66" charset="-78"/>
                        <a:ea typeface="Times New Roman" panose="02020603050405020304" pitchFamily="18" charset="0"/>
                        <a:cs typeface="Arabic Typesetting" panose="03020402040406030203" pitchFamily="66" charset="-78"/>
                      </a:endParaRPr>
                    </a:p>
                  </a:txBody>
                  <a:tcPr marL="68580" marR="68580" marT="0" marB="0"/>
                </a:tc>
                <a:tc>
                  <a:txBody>
                    <a:bodyPr/>
                    <a:lstStyle/>
                    <a:p>
                      <a:pPr algn="justLow" rtl="1">
                        <a:spcBef>
                          <a:spcPts val="1200"/>
                        </a:spcBef>
                        <a:spcAft>
                          <a:spcPts val="1200"/>
                        </a:spcAft>
                      </a:pPr>
                      <a:r>
                        <a:rPr lang="ar-SA" sz="3200" dirty="0">
                          <a:solidFill>
                            <a:schemeClr val="bg1"/>
                          </a:solidFill>
                          <a:effectLst/>
                          <a:latin typeface="Arabic Typesetting" panose="03020402040406030203" pitchFamily="66" charset="-78"/>
                          <a:ea typeface="Times New Roman" panose="02020603050405020304" pitchFamily="18" charset="0"/>
                          <a:cs typeface="Arabic Typesetting" panose="03020402040406030203" pitchFamily="66" charset="-78"/>
                        </a:rPr>
                        <a:t>وهي فعيلة من نقبت الشّيء، وهو نحو من الغريزة.</a:t>
                      </a:r>
                      <a:endParaRPr lang="fr-FR" sz="2800" dirty="0">
                        <a:solidFill>
                          <a:schemeClr val="bg1"/>
                        </a:solidFill>
                        <a:effectLst/>
                        <a:latin typeface="Arabic Typesetting" panose="03020402040406030203" pitchFamily="66" charset="-78"/>
                        <a:ea typeface="Times New Roman" panose="02020603050405020304" pitchFamily="18" charset="0"/>
                        <a:cs typeface="Arabic Typesetting" panose="03020402040406030203" pitchFamily="66" charset="-78"/>
                      </a:endParaRPr>
                    </a:p>
                  </a:txBody>
                  <a:tcPr marL="68580" marR="68580" marT="0" marB="0"/>
                </a:tc>
              </a:tr>
              <a:tr h="511737">
                <a:tc>
                  <a:txBody>
                    <a:bodyPr/>
                    <a:lstStyle/>
                    <a:p>
                      <a:pPr algn="justLow" rtl="1">
                        <a:spcBef>
                          <a:spcPts val="1200"/>
                        </a:spcBef>
                        <a:spcAft>
                          <a:spcPts val="1200"/>
                        </a:spcAft>
                      </a:pPr>
                      <a:r>
                        <a:rPr lang="ar-SA" sz="3200">
                          <a:solidFill>
                            <a:schemeClr val="bg1"/>
                          </a:solidFill>
                          <a:effectLst/>
                          <a:latin typeface="Arabic Typesetting" panose="03020402040406030203" pitchFamily="66" charset="-78"/>
                          <a:ea typeface="Times New Roman" panose="02020603050405020304" pitchFamily="18" charset="0"/>
                          <a:cs typeface="Arabic Typesetting" panose="03020402040406030203" pitchFamily="66" charset="-78"/>
                        </a:rPr>
                        <a:t>الضّريبة</a:t>
                      </a:r>
                      <a:endParaRPr lang="fr-FR" sz="2800">
                        <a:solidFill>
                          <a:schemeClr val="bg1"/>
                        </a:solidFill>
                        <a:effectLst/>
                        <a:latin typeface="Arabic Typesetting" panose="03020402040406030203" pitchFamily="66" charset="-78"/>
                        <a:ea typeface="Times New Roman" panose="02020603050405020304" pitchFamily="18" charset="0"/>
                        <a:cs typeface="Arabic Typesetting" panose="03020402040406030203" pitchFamily="66" charset="-78"/>
                      </a:endParaRPr>
                    </a:p>
                  </a:txBody>
                  <a:tcPr marL="68580" marR="68580" marT="0" marB="0"/>
                </a:tc>
                <a:tc>
                  <a:txBody>
                    <a:bodyPr/>
                    <a:lstStyle/>
                    <a:p>
                      <a:pPr algn="justLow" rtl="1">
                        <a:spcBef>
                          <a:spcPts val="1200"/>
                        </a:spcBef>
                        <a:spcAft>
                          <a:spcPts val="1200"/>
                        </a:spcAft>
                      </a:pPr>
                      <a:r>
                        <a:rPr lang="ar-SA" sz="3200" dirty="0">
                          <a:solidFill>
                            <a:schemeClr val="bg1"/>
                          </a:solidFill>
                          <a:effectLst/>
                          <a:latin typeface="Arabic Typesetting" panose="03020402040406030203" pitchFamily="66" charset="-78"/>
                          <a:ea typeface="Times New Roman" panose="02020603050405020304" pitchFamily="18" charset="0"/>
                          <a:cs typeface="Arabic Typesetting" panose="03020402040406030203" pitchFamily="66" charset="-78"/>
                        </a:rPr>
                        <a:t>وذلك أنّ الطبع لا بدّ معه من الضّرب؛ لتثبت له الصّورة المرادة.</a:t>
                      </a:r>
                      <a:endParaRPr lang="fr-FR" sz="2800" dirty="0">
                        <a:solidFill>
                          <a:schemeClr val="bg1"/>
                        </a:solidFill>
                        <a:effectLst/>
                        <a:latin typeface="Arabic Typesetting" panose="03020402040406030203" pitchFamily="66" charset="-78"/>
                        <a:ea typeface="Times New Roman" panose="02020603050405020304" pitchFamily="18" charset="0"/>
                        <a:cs typeface="Arabic Typesetting" panose="03020402040406030203" pitchFamily="66" charset="-78"/>
                      </a:endParaRPr>
                    </a:p>
                  </a:txBody>
                  <a:tcPr marL="68580" marR="68580" marT="0" marB="0"/>
                </a:tc>
              </a:tr>
              <a:tr h="511737">
                <a:tc>
                  <a:txBody>
                    <a:bodyPr/>
                    <a:lstStyle/>
                    <a:p>
                      <a:pPr algn="justLow" rtl="1">
                        <a:spcBef>
                          <a:spcPts val="1200"/>
                        </a:spcBef>
                        <a:spcAft>
                          <a:spcPts val="1200"/>
                        </a:spcAft>
                      </a:pPr>
                      <a:r>
                        <a:rPr lang="ar-SA" sz="3200">
                          <a:solidFill>
                            <a:schemeClr val="bg1"/>
                          </a:solidFill>
                          <a:effectLst/>
                          <a:latin typeface="Arabic Typesetting" panose="03020402040406030203" pitchFamily="66" charset="-78"/>
                          <a:ea typeface="Times New Roman" panose="02020603050405020304" pitchFamily="18" charset="0"/>
                          <a:cs typeface="Arabic Typesetting" panose="03020402040406030203" pitchFamily="66" charset="-78"/>
                        </a:rPr>
                        <a:t>النّحيزة</a:t>
                      </a:r>
                      <a:endParaRPr lang="fr-FR" sz="2800">
                        <a:solidFill>
                          <a:schemeClr val="bg1"/>
                        </a:solidFill>
                        <a:effectLst/>
                        <a:latin typeface="Arabic Typesetting" panose="03020402040406030203" pitchFamily="66" charset="-78"/>
                        <a:ea typeface="Times New Roman" panose="02020603050405020304" pitchFamily="18" charset="0"/>
                        <a:cs typeface="Arabic Typesetting" panose="03020402040406030203" pitchFamily="66" charset="-78"/>
                      </a:endParaRPr>
                    </a:p>
                  </a:txBody>
                  <a:tcPr marL="68580" marR="68580" marT="0" marB="0"/>
                </a:tc>
                <a:tc>
                  <a:txBody>
                    <a:bodyPr/>
                    <a:lstStyle/>
                    <a:p>
                      <a:pPr algn="justLow" rtl="1">
                        <a:spcBef>
                          <a:spcPts val="1200"/>
                        </a:spcBef>
                        <a:spcAft>
                          <a:spcPts val="1200"/>
                        </a:spcAft>
                      </a:pPr>
                      <a:r>
                        <a:rPr lang="ar-SA" sz="3200" dirty="0">
                          <a:solidFill>
                            <a:schemeClr val="bg1"/>
                          </a:solidFill>
                          <a:effectLst/>
                          <a:latin typeface="Arabic Typesetting" panose="03020402040406030203" pitchFamily="66" charset="-78"/>
                          <a:ea typeface="Times New Roman" panose="02020603050405020304" pitchFamily="18" charset="0"/>
                          <a:cs typeface="Arabic Typesetting" panose="03020402040406030203" pitchFamily="66" charset="-78"/>
                        </a:rPr>
                        <a:t>وهي فعيلة من </a:t>
                      </a:r>
                      <a:r>
                        <a:rPr lang="ar-SA" sz="3200" dirty="0" err="1">
                          <a:solidFill>
                            <a:schemeClr val="bg1"/>
                          </a:solidFill>
                          <a:effectLst/>
                          <a:latin typeface="Arabic Typesetting" panose="03020402040406030203" pitchFamily="66" charset="-78"/>
                          <a:ea typeface="Times New Roman" panose="02020603050405020304" pitchFamily="18" charset="0"/>
                          <a:cs typeface="Arabic Typesetting" panose="03020402040406030203" pitchFamily="66" charset="-78"/>
                        </a:rPr>
                        <a:t>نحزت</a:t>
                      </a:r>
                      <a:r>
                        <a:rPr lang="ar-SA" sz="3200" dirty="0">
                          <a:solidFill>
                            <a:schemeClr val="bg1"/>
                          </a:solidFill>
                          <a:effectLst/>
                          <a:latin typeface="Arabic Typesetting" panose="03020402040406030203" pitchFamily="66" charset="-78"/>
                          <a:ea typeface="Times New Roman" panose="02020603050405020304" pitchFamily="18" charset="0"/>
                          <a:cs typeface="Arabic Typesetting" panose="03020402040406030203" pitchFamily="66" charset="-78"/>
                        </a:rPr>
                        <a:t> الشّيء أي دقّقته؛ ومنه المنحاز: الهاوون...</a:t>
                      </a:r>
                      <a:endParaRPr lang="fr-FR" sz="2800" dirty="0">
                        <a:solidFill>
                          <a:schemeClr val="bg1"/>
                        </a:solidFill>
                        <a:effectLst/>
                        <a:latin typeface="Arabic Typesetting" panose="03020402040406030203" pitchFamily="66" charset="-78"/>
                        <a:ea typeface="Times New Roman" panose="02020603050405020304" pitchFamily="18" charset="0"/>
                        <a:cs typeface="Arabic Typesetting" panose="03020402040406030203" pitchFamily="66" charset="-78"/>
                      </a:endParaRPr>
                    </a:p>
                  </a:txBody>
                  <a:tcPr marL="68580" marR="68580" marT="0" marB="0"/>
                </a:tc>
              </a:tr>
              <a:tr h="511737">
                <a:tc>
                  <a:txBody>
                    <a:bodyPr/>
                    <a:lstStyle/>
                    <a:p>
                      <a:pPr algn="justLow" rtl="1">
                        <a:spcBef>
                          <a:spcPts val="1200"/>
                        </a:spcBef>
                        <a:spcAft>
                          <a:spcPts val="1200"/>
                        </a:spcAft>
                      </a:pPr>
                      <a:r>
                        <a:rPr lang="ar-SA" sz="3200">
                          <a:solidFill>
                            <a:schemeClr val="bg1"/>
                          </a:solidFill>
                          <a:effectLst/>
                          <a:latin typeface="Arabic Typesetting" panose="03020402040406030203" pitchFamily="66" charset="-78"/>
                          <a:ea typeface="Times New Roman" panose="02020603050405020304" pitchFamily="18" charset="0"/>
                          <a:cs typeface="Arabic Typesetting" panose="03020402040406030203" pitchFamily="66" charset="-78"/>
                        </a:rPr>
                        <a:t>السّجية</a:t>
                      </a:r>
                      <a:endParaRPr lang="fr-FR" sz="2800">
                        <a:solidFill>
                          <a:schemeClr val="bg1"/>
                        </a:solidFill>
                        <a:effectLst/>
                        <a:latin typeface="Arabic Typesetting" panose="03020402040406030203" pitchFamily="66" charset="-78"/>
                        <a:ea typeface="Times New Roman" panose="02020603050405020304" pitchFamily="18" charset="0"/>
                        <a:cs typeface="Arabic Typesetting" panose="03020402040406030203" pitchFamily="66" charset="-78"/>
                      </a:endParaRPr>
                    </a:p>
                  </a:txBody>
                  <a:tcPr marL="68580" marR="68580" marT="0" marB="0"/>
                </a:tc>
                <a:tc>
                  <a:txBody>
                    <a:bodyPr/>
                    <a:lstStyle/>
                    <a:p>
                      <a:pPr algn="justLow" rtl="1">
                        <a:spcBef>
                          <a:spcPts val="1200"/>
                        </a:spcBef>
                        <a:spcAft>
                          <a:spcPts val="1200"/>
                        </a:spcAft>
                      </a:pPr>
                      <a:r>
                        <a:rPr lang="ar-SA" sz="3200" dirty="0">
                          <a:solidFill>
                            <a:schemeClr val="bg1"/>
                          </a:solidFill>
                          <a:effectLst/>
                          <a:latin typeface="Arabic Typesetting" panose="03020402040406030203" pitchFamily="66" charset="-78"/>
                          <a:ea typeface="Times New Roman" panose="02020603050405020304" pitchFamily="18" charset="0"/>
                          <a:cs typeface="Arabic Typesetting" panose="03020402040406030203" pitchFamily="66" charset="-78"/>
                        </a:rPr>
                        <a:t>وهي فعيلة من سجا يسجو، إذا سكن.</a:t>
                      </a:r>
                      <a:endParaRPr lang="fr-FR" sz="2800" dirty="0">
                        <a:solidFill>
                          <a:schemeClr val="bg1"/>
                        </a:solidFill>
                        <a:effectLst/>
                        <a:latin typeface="Arabic Typesetting" panose="03020402040406030203" pitchFamily="66" charset="-78"/>
                        <a:ea typeface="Times New Roman" panose="02020603050405020304" pitchFamily="18" charset="0"/>
                        <a:cs typeface="Arabic Typesetting" panose="03020402040406030203" pitchFamily="66" charset="-78"/>
                      </a:endParaRPr>
                    </a:p>
                  </a:txBody>
                  <a:tcPr marL="68580" marR="68580" marT="0" marB="0"/>
                </a:tc>
              </a:tr>
              <a:tr h="1023473">
                <a:tc>
                  <a:txBody>
                    <a:bodyPr/>
                    <a:lstStyle/>
                    <a:p>
                      <a:pPr algn="justLow" rtl="1">
                        <a:spcBef>
                          <a:spcPts val="1200"/>
                        </a:spcBef>
                        <a:spcAft>
                          <a:spcPts val="1200"/>
                        </a:spcAft>
                      </a:pPr>
                      <a:r>
                        <a:rPr lang="ar-SA" sz="3200">
                          <a:solidFill>
                            <a:schemeClr val="bg1"/>
                          </a:solidFill>
                          <a:effectLst/>
                          <a:latin typeface="Arabic Typesetting" panose="03020402040406030203" pitchFamily="66" charset="-78"/>
                          <a:ea typeface="Times New Roman" panose="02020603050405020304" pitchFamily="18" charset="0"/>
                          <a:cs typeface="Arabic Typesetting" panose="03020402040406030203" pitchFamily="66" charset="-78"/>
                        </a:rPr>
                        <a:t>الطّريقة</a:t>
                      </a:r>
                      <a:endParaRPr lang="fr-FR" sz="2800">
                        <a:solidFill>
                          <a:schemeClr val="bg1"/>
                        </a:solidFill>
                        <a:effectLst/>
                        <a:latin typeface="Arabic Typesetting" panose="03020402040406030203" pitchFamily="66" charset="-78"/>
                        <a:ea typeface="Times New Roman" panose="02020603050405020304" pitchFamily="18" charset="0"/>
                        <a:cs typeface="Arabic Typesetting" panose="03020402040406030203" pitchFamily="66" charset="-78"/>
                      </a:endParaRPr>
                    </a:p>
                  </a:txBody>
                  <a:tcPr marL="68580" marR="68580" marT="0" marB="0"/>
                </a:tc>
                <a:tc>
                  <a:txBody>
                    <a:bodyPr/>
                    <a:lstStyle/>
                    <a:p>
                      <a:pPr algn="justLow" rtl="1">
                        <a:spcBef>
                          <a:spcPts val="1200"/>
                        </a:spcBef>
                        <a:spcAft>
                          <a:spcPts val="1200"/>
                        </a:spcAft>
                      </a:pPr>
                      <a:r>
                        <a:rPr lang="ar-SA" sz="3200" dirty="0">
                          <a:solidFill>
                            <a:schemeClr val="bg1"/>
                          </a:solidFill>
                          <a:effectLst/>
                          <a:latin typeface="Arabic Typesetting" panose="03020402040406030203" pitchFamily="66" charset="-78"/>
                          <a:ea typeface="Times New Roman" panose="02020603050405020304" pitchFamily="18" charset="0"/>
                          <a:cs typeface="Arabic Typesetting" panose="03020402040406030203" pitchFamily="66" charset="-78"/>
                        </a:rPr>
                        <a:t>من طرّقت الشّيء أي وطّأته و ذلّلته، وهذا هو معنى ضربته، ونقبته، وغرزته، ونحتّه؛ لأنّ هذه كلّها رياضات وتدريب واعتمادات وتهذيب.</a:t>
                      </a:r>
                      <a:endParaRPr lang="fr-FR" sz="2800" dirty="0">
                        <a:solidFill>
                          <a:schemeClr val="bg1"/>
                        </a:solidFill>
                        <a:effectLst/>
                        <a:latin typeface="Arabic Typesetting" panose="03020402040406030203" pitchFamily="66" charset="-78"/>
                        <a:ea typeface="Times New Roman" panose="02020603050405020304" pitchFamily="18" charset="0"/>
                        <a:cs typeface="Arabic Typesetting" panose="03020402040406030203" pitchFamily="66" charset="-78"/>
                      </a:endParaRPr>
                    </a:p>
                  </a:txBody>
                  <a:tcPr marL="68580" marR="68580" marT="0" marB="0"/>
                </a:tc>
              </a:tr>
              <a:tr h="991489">
                <a:tc>
                  <a:txBody>
                    <a:bodyPr/>
                    <a:lstStyle/>
                    <a:p>
                      <a:pPr marL="0" marR="0" indent="0" algn="r" defTabSz="457200" rtl="1" eaLnBrk="1" fontAlgn="auto" latinLnBrk="0" hangingPunct="1">
                        <a:lnSpc>
                          <a:spcPct val="100000"/>
                        </a:lnSpc>
                        <a:spcBef>
                          <a:spcPts val="0"/>
                        </a:spcBef>
                        <a:spcAft>
                          <a:spcPts val="0"/>
                        </a:spcAft>
                        <a:buClrTx/>
                        <a:buSzTx/>
                        <a:buFontTx/>
                        <a:buNone/>
                        <a:tabLst/>
                        <a:defRPr/>
                      </a:pPr>
                      <a:r>
                        <a:rPr lang="ar-SA" sz="2800" kern="1200" dirty="0" smtClean="0">
                          <a:solidFill>
                            <a:schemeClr val="dk1"/>
                          </a:solidFill>
                          <a:effectLst/>
                          <a:latin typeface="Arabic Typesetting" panose="03020402040406030203" pitchFamily="66" charset="-78"/>
                          <a:ea typeface="+mn-ea"/>
                          <a:cs typeface="Arabic Typesetting" panose="03020402040406030203" pitchFamily="66" charset="-78"/>
                        </a:rPr>
                        <a:t>السّجيحة</a:t>
                      </a:r>
                      <a:endParaRPr lang="fr-FR" sz="2800" kern="1200" dirty="0" smtClean="0">
                        <a:solidFill>
                          <a:schemeClr val="dk1"/>
                        </a:solidFill>
                        <a:effectLst/>
                        <a:latin typeface="Arabic Typesetting" panose="03020402040406030203" pitchFamily="66" charset="-78"/>
                        <a:ea typeface="+mn-ea"/>
                        <a:cs typeface="Arabic Typesetting" panose="03020402040406030203" pitchFamily="66" charset="-78"/>
                      </a:endParaRPr>
                    </a:p>
                    <a:p>
                      <a:pPr algn="r" rtl="1"/>
                      <a:endParaRPr lang="fr-FR" sz="2800" dirty="0">
                        <a:latin typeface="Arabic Typesetting" panose="03020402040406030203" pitchFamily="66" charset="-78"/>
                        <a:cs typeface="Arabic Typesetting" panose="03020402040406030203" pitchFamily="66" charset="-78"/>
                      </a:endParaRPr>
                    </a:p>
                  </a:txBody>
                  <a:tcPr/>
                </a:tc>
                <a:tc>
                  <a:txBody>
                    <a:bodyPr/>
                    <a:lstStyle/>
                    <a:p>
                      <a:pPr marL="0" marR="0" indent="0" algn="r" defTabSz="457200" rtl="1" eaLnBrk="1" fontAlgn="auto" latinLnBrk="0" hangingPunct="1">
                        <a:lnSpc>
                          <a:spcPct val="100000"/>
                        </a:lnSpc>
                        <a:spcBef>
                          <a:spcPts val="0"/>
                        </a:spcBef>
                        <a:spcAft>
                          <a:spcPts val="0"/>
                        </a:spcAft>
                        <a:buClrTx/>
                        <a:buSzTx/>
                        <a:buFontTx/>
                        <a:buNone/>
                        <a:tabLst/>
                        <a:defRPr/>
                      </a:pPr>
                      <a:r>
                        <a:rPr lang="ar-SA" sz="2800" kern="1200" dirty="0" smtClean="0">
                          <a:solidFill>
                            <a:schemeClr val="dk1"/>
                          </a:solidFill>
                          <a:effectLst/>
                          <a:latin typeface="Arabic Typesetting" panose="03020402040406030203" pitchFamily="66" charset="-78"/>
                          <a:ea typeface="+mn-ea"/>
                          <a:cs typeface="Arabic Typesetting" panose="03020402040406030203" pitchFamily="66" charset="-78"/>
                        </a:rPr>
                        <a:t>وهي فعيلة من سَجِحَ خلقه. وذلك أنّ الطبيعة قد قرّت واطمأنّت فسجحت وتذلّلت.</a:t>
                      </a:r>
                      <a:endParaRPr lang="fr-FR" sz="2800" kern="1200" dirty="0" smtClean="0">
                        <a:solidFill>
                          <a:schemeClr val="dk1"/>
                        </a:solidFill>
                        <a:effectLst/>
                        <a:latin typeface="Arabic Typesetting" panose="03020402040406030203" pitchFamily="66" charset="-78"/>
                        <a:ea typeface="+mn-ea"/>
                        <a:cs typeface="Arabic Typesetting" panose="03020402040406030203" pitchFamily="66" charset="-78"/>
                      </a:endParaRPr>
                    </a:p>
                    <a:p>
                      <a:endParaRPr lang="fr-FR" sz="2800" dirty="0">
                        <a:latin typeface="Arabic Typesetting" panose="03020402040406030203" pitchFamily="66" charset="-78"/>
                        <a:cs typeface="Arabic Typesetting" panose="03020402040406030203" pitchFamily="66" charset="-78"/>
                      </a:endParaRPr>
                    </a:p>
                  </a:txBody>
                  <a:tcPr/>
                </a:tc>
              </a:tr>
              <a:tr h="543720">
                <a:tc>
                  <a:txBody>
                    <a:bodyPr/>
                    <a:lstStyle/>
                    <a:p>
                      <a:pPr algn="r" rtl="1"/>
                      <a:r>
                        <a:rPr lang="ar-SA" sz="2800" kern="1200" dirty="0" smtClean="0">
                          <a:solidFill>
                            <a:schemeClr val="dk1"/>
                          </a:solidFill>
                          <a:effectLst/>
                          <a:latin typeface="Arabic Typesetting" panose="03020402040406030203" pitchFamily="66" charset="-78"/>
                          <a:ea typeface="+mn-ea"/>
                          <a:cs typeface="Arabic Typesetting" panose="03020402040406030203" pitchFamily="66" charset="-78"/>
                        </a:rPr>
                        <a:t>السّليقة</a:t>
                      </a:r>
                      <a:endParaRPr lang="fr-FR" sz="2800" dirty="0">
                        <a:latin typeface="Arabic Typesetting" panose="03020402040406030203" pitchFamily="66" charset="-78"/>
                        <a:cs typeface="Arabic Typesetting" panose="03020402040406030203" pitchFamily="66" charset="-78"/>
                      </a:endParaRPr>
                    </a:p>
                  </a:txBody>
                  <a:tcPr/>
                </a:tc>
                <a:tc>
                  <a:txBody>
                    <a:bodyPr/>
                    <a:lstStyle/>
                    <a:p>
                      <a:pPr algn="r" rtl="1"/>
                      <a:r>
                        <a:rPr lang="ar-SA" sz="2800" kern="1200" dirty="0" smtClean="0">
                          <a:solidFill>
                            <a:schemeClr val="dk1"/>
                          </a:solidFill>
                          <a:effectLst/>
                          <a:latin typeface="Arabic Typesetting" panose="03020402040406030203" pitchFamily="66" charset="-78"/>
                          <a:ea typeface="+mn-ea"/>
                          <a:cs typeface="Arabic Typesetting" panose="03020402040406030203" pitchFamily="66" charset="-78"/>
                        </a:rPr>
                        <a:t>وهي من قولهم: فلان يقرأ بالسّليقة أي بالطّبيعة، وتلخيص ذلك أنّها كالنّحيتة</a:t>
                      </a:r>
                      <a:endParaRPr lang="fr-FR" sz="2800" dirty="0">
                        <a:latin typeface="Arabic Typesetting" panose="03020402040406030203" pitchFamily="66" charset="-78"/>
                        <a:cs typeface="Arabic Typesetting" panose="03020402040406030203" pitchFamily="66" charset="-78"/>
                      </a:endParaRPr>
                    </a:p>
                  </a:txBody>
                  <a:tcPr/>
                </a:tc>
              </a:tr>
            </a:tbl>
          </a:graphicData>
        </a:graphic>
      </p:graphicFrame>
    </p:spTree>
    <p:extLst>
      <p:ext uri="{BB962C8B-B14F-4D97-AF65-F5344CB8AC3E}">
        <p14:creationId xmlns:p14="http://schemas.microsoft.com/office/powerpoint/2010/main" val="4011032913"/>
      </p:ext>
    </p:extLst>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عنصر نائب للمحتوى 2"/>
          <p:cNvSpPr>
            <a:spLocks noGrp="1"/>
          </p:cNvSpPr>
          <p:nvPr>
            <p:ph idx="1"/>
          </p:nvPr>
        </p:nvSpPr>
        <p:spPr>
          <a:xfrm>
            <a:off x="166421" y="167426"/>
            <a:ext cx="11784169" cy="6426557"/>
          </a:xfrm>
        </p:spPr>
        <p:style>
          <a:lnRef idx="1">
            <a:schemeClr val="accent4"/>
          </a:lnRef>
          <a:fillRef idx="2">
            <a:schemeClr val="accent4"/>
          </a:fillRef>
          <a:effectRef idx="1">
            <a:schemeClr val="accent4"/>
          </a:effectRef>
          <a:fontRef idx="minor">
            <a:schemeClr val="dk1"/>
          </a:fontRef>
        </p:style>
        <p:txBody>
          <a:bodyPr>
            <a:normAutofit fontScale="25000" lnSpcReduction="20000"/>
          </a:bodyPr>
          <a:lstStyle/>
          <a:p>
            <a:pPr marL="0" indent="0" algn="just" rtl="1">
              <a:buNone/>
            </a:pPr>
            <a:r>
              <a:rPr lang="ar-SA" sz="9000" dirty="0" smtClean="0">
                <a:latin typeface="Arabic Typesetting" panose="03020402040406030203" pitchFamily="66" charset="-78"/>
                <a:cs typeface="Arabic Typesetting" panose="03020402040406030203" pitchFamily="66" charset="-78"/>
              </a:rPr>
              <a:t>  </a:t>
            </a:r>
          </a:p>
          <a:p>
            <a:pPr marL="0" indent="0" algn="just" rtl="1">
              <a:buNone/>
            </a:pPr>
            <a:endParaRPr lang="ar-SA" sz="9000" dirty="0">
              <a:latin typeface="Arabic Typesetting" panose="03020402040406030203" pitchFamily="66" charset="-78"/>
              <a:cs typeface="Arabic Typesetting" panose="03020402040406030203" pitchFamily="66" charset="-78"/>
            </a:endParaRPr>
          </a:p>
          <a:p>
            <a:pPr marL="0" indent="0" algn="just" rtl="1">
              <a:buNone/>
            </a:pPr>
            <a:endParaRPr lang="ar-SA" sz="9000" dirty="0" smtClean="0">
              <a:latin typeface="Arabic Typesetting" panose="03020402040406030203" pitchFamily="66" charset="-78"/>
              <a:cs typeface="Arabic Typesetting" panose="03020402040406030203" pitchFamily="66" charset="-78"/>
            </a:endParaRPr>
          </a:p>
          <a:p>
            <a:pPr marL="0" indent="0" algn="just" rtl="1">
              <a:buNone/>
            </a:pPr>
            <a:r>
              <a:rPr lang="ar-SA" sz="9000" dirty="0">
                <a:latin typeface="Arabic Typesetting" panose="03020402040406030203" pitchFamily="66" charset="-78"/>
                <a:cs typeface="Arabic Typesetting" panose="03020402040406030203" pitchFamily="66" charset="-78"/>
              </a:rPr>
              <a:t> </a:t>
            </a:r>
            <a:r>
              <a:rPr lang="ar-SA" sz="9000" dirty="0" smtClean="0">
                <a:latin typeface="Arabic Typesetting" panose="03020402040406030203" pitchFamily="66" charset="-78"/>
                <a:cs typeface="Arabic Typesetting" panose="03020402040406030203" pitchFamily="66" charset="-78"/>
              </a:rPr>
              <a:t>    </a:t>
            </a:r>
          </a:p>
          <a:p>
            <a:pPr marL="0" indent="0" algn="just" rtl="1">
              <a:buNone/>
            </a:pPr>
            <a:r>
              <a:rPr lang="ar-SA" sz="9000" dirty="0">
                <a:latin typeface="Arabic Typesetting" panose="03020402040406030203" pitchFamily="66" charset="-78"/>
                <a:cs typeface="Arabic Typesetting" panose="03020402040406030203" pitchFamily="66" charset="-78"/>
              </a:rPr>
              <a:t> </a:t>
            </a:r>
            <a:r>
              <a:rPr lang="ar-SA" sz="9000" dirty="0" smtClean="0">
                <a:latin typeface="Arabic Typesetting" panose="03020402040406030203" pitchFamily="66" charset="-78"/>
                <a:cs typeface="Arabic Typesetting" panose="03020402040406030203" pitchFamily="66" charset="-78"/>
              </a:rPr>
              <a:t>   </a:t>
            </a:r>
            <a:r>
              <a:rPr lang="ar-SA" sz="16000" dirty="0" smtClean="0">
                <a:latin typeface="Arabic Typesetting" panose="03020402040406030203" pitchFamily="66" charset="-78"/>
                <a:cs typeface="Arabic Typesetting" panose="03020402040406030203" pitchFamily="66" charset="-78"/>
              </a:rPr>
              <a:t>يقول </a:t>
            </a:r>
            <a:r>
              <a:rPr lang="ar-SA" sz="16000" dirty="0">
                <a:latin typeface="Arabic Typesetting" panose="03020402040406030203" pitchFamily="66" charset="-78"/>
                <a:cs typeface="Arabic Typesetting" panose="03020402040406030203" pitchFamily="66" charset="-78"/>
              </a:rPr>
              <a:t>ابن الأنباري في مقدّمة كتابه راسماً المعالم الكبرى لمنهجه: " (هذا كتاب ذكر الحروف) التي توقعها العرب على المعاني المتضادّة، فيكون الحرف منها مؤدّياً عن معنيين مختلفين، ويظنّ أهل البدع والزيغ والإزراء بالعرب، أنّ ذلك كان منهم لنقصان حكمتهم، وقلّة بلاغتهم وكثرة الالتباس في محاوراتهم، وعند اتّصال مخاطباتهم، فيسألون عن ذلك، ويحتجّون بأنّ الاسم منبئ عن المعنى الذي تحته، ودالّ عليه، وموضّح لتأويله، فإذا اعتور اللّفظةَ الواحدةَ معنيان مختلفان، لم يعرف المخاطَب أيَّهُمَا أراد المخاطِب، وبطل بذلك معنى تعليق الاسم على المسمّى. فأُجيبوا عن هذا الذي ظنّوه وسألوا عنه بضروبٍ من الأجوبة: أحدهنّ، أنّ كلام العرب يصحّح بعضه بعضاً، ويرتبط أوّله بآخره، ولا يعرف معنى الخطاب منه إلاّ باستيفائه، واستكمال جميع حروفه، فجاز وقوع اللّفظة على المعنيين المتضادّين لأنّها يتقدّمها، ويأتي بعدها ما يدلّ على خصوصية أحد المعنيين دون الآخر، ولا يراد بها في حال التكلّم والإخبار إلاّ معنى واحد، </a:t>
            </a:r>
            <a:endParaRPr lang="fr-FR" sz="16000" dirty="0">
              <a:solidFill>
                <a:schemeClr val="bg1"/>
              </a:solidFill>
              <a:latin typeface="Arabic Typesetting" panose="03020402040406030203" pitchFamily="66" charset="-78"/>
              <a:cs typeface="Arabic Typesetting" panose="03020402040406030203" pitchFamily="66" charset="-78"/>
            </a:endParaRPr>
          </a:p>
        </p:txBody>
      </p:sp>
      <p:sp>
        <p:nvSpPr>
          <p:cNvPr id="4" name="Pensées 3"/>
          <p:cNvSpPr/>
          <p:nvPr/>
        </p:nvSpPr>
        <p:spPr>
          <a:xfrm>
            <a:off x="3696237" y="167426"/>
            <a:ext cx="4971245" cy="1107584"/>
          </a:xfrm>
          <a:prstGeom prst="cloudCallou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000" dirty="0" smtClean="0">
                <a:solidFill>
                  <a:schemeClr val="bg1"/>
                </a:solidFill>
                <a:latin typeface="Arabic Typesetting" panose="03020402040406030203" pitchFamily="66" charset="-78"/>
                <a:cs typeface="Arabic Typesetting" panose="03020402040406030203" pitchFamily="66" charset="-78"/>
              </a:rPr>
              <a:t>النموذج الأول : </a:t>
            </a:r>
            <a:r>
              <a:rPr lang="ar-SA" sz="4000" dirty="0" smtClean="0">
                <a:solidFill>
                  <a:schemeClr val="bg1"/>
                </a:solidFill>
                <a:latin typeface="Arabic Typesetting" panose="03020402040406030203" pitchFamily="66" charset="-78"/>
                <a:cs typeface="Arabic Typesetting" panose="03020402040406030203" pitchFamily="66" charset="-78"/>
              </a:rPr>
              <a:t>ابن الأنباري</a:t>
            </a:r>
            <a:endParaRPr lang="fr-FR" sz="4000" dirty="0">
              <a:solidFill>
                <a:schemeClr val="bg1"/>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116454827"/>
      </p:ext>
    </p:extLst>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عنصر نائب للمحتوى 2"/>
          <p:cNvSpPr>
            <a:spLocks noGrp="1"/>
          </p:cNvSpPr>
          <p:nvPr>
            <p:ph idx="1"/>
          </p:nvPr>
        </p:nvSpPr>
        <p:spPr>
          <a:xfrm>
            <a:off x="180304" y="193183"/>
            <a:ext cx="11784169" cy="6426558"/>
          </a:xfrm>
        </p:spPr>
        <p:style>
          <a:lnRef idx="1">
            <a:schemeClr val="accent4"/>
          </a:lnRef>
          <a:fillRef idx="2">
            <a:schemeClr val="accent4"/>
          </a:fillRef>
          <a:effectRef idx="1">
            <a:schemeClr val="accent4"/>
          </a:effectRef>
          <a:fontRef idx="minor">
            <a:schemeClr val="dk1"/>
          </a:fontRef>
        </p:style>
        <p:txBody>
          <a:bodyPr>
            <a:normAutofit fontScale="32500" lnSpcReduction="20000"/>
          </a:bodyPr>
          <a:lstStyle/>
          <a:p>
            <a:pPr marL="0" indent="0" algn="just" rtl="1">
              <a:buNone/>
            </a:pPr>
            <a:r>
              <a:rPr lang="ar-SA" sz="9600" dirty="0">
                <a:latin typeface="Arabic Typesetting" panose="03020402040406030203" pitchFamily="66" charset="-78"/>
                <a:cs typeface="Arabic Typesetting" panose="03020402040406030203" pitchFamily="66" charset="-78"/>
              </a:rPr>
              <a:t>فمن ذلك قول الشاعر </a:t>
            </a:r>
            <a:r>
              <a:rPr lang="ar-SA" sz="9600" dirty="0" smtClean="0">
                <a:latin typeface="Arabic Typesetting" panose="03020402040406030203" pitchFamily="66" charset="-78"/>
                <a:cs typeface="Arabic Typesetting" panose="03020402040406030203" pitchFamily="66" charset="-78"/>
              </a:rPr>
              <a:t>:                                         </a:t>
            </a:r>
          </a:p>
          <a:p>
            <a:pPr marL="0" indent="0" algn="just" rtl="1">
              <a:buNone/>
            </a:pPr>
            <a:r>
              <a:rPr lang="ar-SA" sz="9600" dirty="0">
                <a:latin typeface="Arabic Typesetting" panose="03020402040406030203" pitchFamily="66" charset="-78"/>
                <a:cs typeface="Arabic Typesetting" panose="03020402040406030203" pitchFamily="66" charset="-78"/>
              </a:rPr>
              <a:t> </a:t>
            </a:r>
            <a:r>
              <a:rPr lang="ar-SA" sz="9600" dirty="0" smtClean="0">
                <a:latin typeface="Arabic Typesetting" panose="03020402040406030203" pitchFamily="66" charset="-78"/>
                <a:cs typeface="Arabic Typesetting" panose="03020402040406030203" pitchFamily="66" charset="-78"/>
              </a:rPr>
              <a:t>                </a:t>
            </a:r>
            <a:r>
              <a:rPr lang="ar-SA" sz="9600" b="1" dirty="0">
                <a:latin typeface="Arabic Typesetting" panose="03020402040406030203" pitchFamily="66" charset="-78"/>
                <a:cs typeface="Arabic Typesetting" panose="03020402040406030203" pitchFamily="66" charset="-78"/>
              </a:rPr>
              <a:t>كُلُّ شَـــيْءٍ مَـــا خَلاَ المـــوت جَـــلَلْ                  والفَتَى يسعى و يـُـــلْهيه الأَمَلْ</a:t>
            </a:r>
            <a:endParaRPr lang="fr-FR" sz="9600" dirty="0">
              <a:latin typeface="Arabic Typesetting" panose="03020402040406030203" pitchFamily="66" charset="-78"/>
              <a:cs typeface="Arabic Typesetting" panose="03020402040406030203" pitchFamily="66" charset="-78"/>
            </a:endParaRPr>
          </a:p>
          <a:p>
            <a:pPr marL="0" indent="0" algn="just" rtl="1">
              <a:buNone/>
            </a:pPr>
            <a:r>
              <a:rPr lang="ar-SA" sz="9600" dirty="0">
                <a:latin typeface="Arabic Typesetting" panose="03020402040406030203" pitchFamily="66" charset="-78"/>
                <a:cs typeface="Arabic Typesetting" panose="03020402040406030203" pitchFamily="66" charset="-78"/>
              </a:rPr>
              <a:t>فدلّ ما تقدّم قبل جلل، وتأخّر بعده على أنّ معناه: كلّ شيء </a:t>
            </a:r>
            <a:r>
              <a:rPr lang="ar-SA" sz="9600" dirty="0" smtClean="0">
                <a:latin typeface="Arabic Typesetting" panose="03020402040406030203" pitchFamily="66" charset="-78"/>
                <a:cs typeface="Arabic Typesetting" panose="03020402040406030203" pitchFamily="66" charset="-78"/>
              </a:rPr>
              <a:t>ما خلا </a:t>
            </a:r>
            <a:r>
              <a:rPr lang="ar-SA" sz="9600" dirty="0">
                <a:latin typeface="Arabic Typesetting" panose="03020402040406030203" pitchFamily="66" charset="-78"/>
                <a:cs typeface="Arabic Typesetting" panose="03020402040406030203" pitchFamily="66" charset="-78"/>
              </a:rPr>
              <a:t>الموت يسير، ولا يتوهّم ذو عقلٍ و تمييزٍ أنّ الجلل ها هنا معناه عظيم، وقال الآخر:</a:t>
            </a:r>
            <a:endParaRPr lang="fr-FR" sz="9600" dirty="0">
              <a:latin typeface="Arabic Typesetting" panose="03020402040406030203" pitchFamily="66" charset="-78"/>
              <a:cs typeface="Arabic Typesetting" panose="03020402040406030203" pitchFamily="66" charset="-78"/>
            </a:endParaRPr>
          </a:p>
          <a:p>
            <a:pPr marL="0" indent="0" algn="just" rtl="1">
              <a:buNone/>
            </a:pPr>
            <a:r>
              <a:rPr lang="ar-SA" sz="9600" b="1" dirty="0">
                <a:latin typeface="Arabic Typesetting" panose="03020402040406030203" pitchFamily="66" charset="-78"/>
                <a:cs typeface="Arabic Typesetting" panose="03020402040406030203" pitchFamily="66" charset="-78"/>
              </a:rPr>
              <a:t> يا خـَوَلْ يا خَــــــــــوَلْ لا يَطْـمَحْ بـك الأَمَــلُ           فقـد يُكَــذِّب ظَــنَّ الآمِـلِ الأجَــلُ</a:t>
            </a:r>
            <a:endParaRPr lang="fr-FR" sz="9600" dirty="0">
              <a:latin typeface="Arabic Typesetting" panose="03020402040406030203" pitchFamily="66" charset="-78"/>
              <a:cs typeface="Arabic Typesetting" panose="03020402040406030203" pitchFamily="66" charset="-78"/>
            </a:endParaRPr>
          </a:p>
          <a:p>
            <a:pPr marL="0" indent="0" algn="just" rtl="1">
              <a:buNone/>
            </a:pPr>
            <a:r>
              <a:rPr lang="ar-SA" sz="9600" b="1" dirty="0">
                <a:latin typeface="Arabic Typesetting" panose="03020402040406030203" pitchFamily="66" charset="-78"/>
                <a:cs typeface="Arabic Typesetting" panose="03020402040406030203" pitchFamily="66" charset="-78"/>
              </a:rPr>
              <a:t> يا خول يا خول كَيف يذوقُ الخَفْضَ مُعْتَرِفٌ          </a:t>
            </a:r>
            <a:r>
              <a:rPr lang="ar-SA" sz="9600" b="1" dirty="0" smtClean="0">
                <a:latin typeface="Arabic Typesetting" panose="03020402040406030203" pitchFamily="66" charset="-78"/>
                <a:cs typeface="Arabic Typesetting" panose="03020402040406030203" pitchFamily="66" charset="-78"/>
              </a:rPr>
              <a:t>  </a:t>
            </a:r>
            <a:r>
              <a:rPr lang="ar-SA" sz="9600" b="1" dirty="0">
                <a:latin typeface="Arabic Typesetting" panose="03020402040406030203" pitchFamily="66" charset="-78"/>
                <a:cs typeface="Arabic Typesetting" panose="03020402040406030203" pitchFamily="66" charset="-78"/>
              </a:rPr>
              <a:t>بالموت و المَوْتُ فيما بعده جَلَلُ</a:t>
            </a:r>
            <a:endParaRPr lang="fr-FR" sz="9600" dirty="0">
              <a:latin typeface="Arabic Typesetting" panose="03020402040406030203" pitchFamily="66" charset="-78"/>
              <a:cs typeface="Arabic Typesetting" panose="03020402040406030203" pitchFamily="66" charset="-78"/>
            </a:endParaRPr>
          </a:p>
          <a:p>
            <a:pPr marL="0" indent="0" algn="just" rtl="1">
              <a:buNone/>
            </a:pPr>
            <a:r>
              <a:rPr lang="ar-SA" sz="9600" dirty="0">
                <a:latin typeface="Arabic Typesetting" panose="03020402040406030203" pitchFamily="66" charset="-78"/>
                <a:cs typeface="Arabic Typesetting" panose="03020402040406030203" pitchFamily="66" charset="-78"/>
              </a:rPr>
              <a:t>فدلّ على ما مضى من الكلام على أنّ جللاً معناه يسير، وقال الآخر:</a:t>
            </a:r>
            <a:endParaRPr lang="fr-FR" sz="9600" dirty="0">
              <a:latin typeface="Arabic Typesetting" panose="03020402040406030203" pitchFamily="66" charset="-78"/>
              <a:cs typeface="Arabic Typesetting" panose="03020402040406030203" pitchFamily="66" charset="-78"/>
            </a:endParaRPr>
          </a:p>
          <a:p>
            <a:pPr marL="0" indent="0" algn="just" rtl="1">
              <a:buNone/>
            </a:pPr>
            <a:r>
              <a:rPr lang="ar-SA" sz="9600" b="1" dirty="0">
                <a:latin typeface="Arabic Typesetting" panose="03020402040406030203" pitchFamily="66" charset="-78"/>
                <a:cs typeface="Arabic Typesetting" panose="03020402040406030203" pitchFamily="66" charset="-78"/>
              </a:rPr>
              <a:t> فــلئِنْ عـَـفَــوْتُ </a:t>
            </a:r>
            <a:r>
              <a:rPr lang="ar-SA" sz="9600" b="1" dirty="0" err="1">
                <a:latin typeface="Arabic Typesetting" panose="03020402040406030203" pitchFamily="66" charset="-78"/>
                <a:cs typeface="Arabic Typesetting" panose="03020402040406030203" pitchFamily="66" charset="-78"/>
              </a:rPr>
              <a:t>لأَعْــفُــوَنْ</a:t>
            </a:r>
            <a:r>
              <a:rPr lang="ar-SA" sz="9600" b="1" dirty="0">
                <a:latin typeface="Arabic Typesetting" panose="03020402040406030203" pitchFamily="66" charset="-78"/>
                <a:cs typeface="Arabic Typesetting" panose="03020402040406030203" pitchFamily="66" charset="-78"/>
              </a:rPr>
              <a:t> جـَــــلَـــلاً                  ولئـِـنْ سَطَــوْتُ لأُوهِنَنْ عَظْمِي</a:t>
            </a:r>
            <a:endParaRPr lang="fr-FR" sz="9600" dirty="0">
              <a:latin typeface="Arabic Typesetting" panose="03020402040406030203" pitchFamily="66" charset="-78"/>
              <a:cs typeface="Arabic Typesetting" panose="03020402040406030203" pitchFamily="66" charset="-78"/>
            </a:endParaRPr>
          </a:p>
          <a:p>
            <a:pPr marL="0" indent="0" algn="just" rtl="1">
              <a:buNone/>
            </a:pPr>
            <a:r>
              <a:rPr lang="ar-SA" sz="9600" b="1" dirty="0">
                <a:latin typeface="Arabic Typesetting" panose="03020402040406030203" pitchFamily="66" charset="-78"/>
                <a:cs typeface="Arabic Typesetting" panose="03020402040406030203" pitchFamily="66" charset="-78"/>
              </a:rPr>
              <a:t>قــَــوْمي هـُـــمُ قـَــــتَلُوا أُمَــــيْمَ أَخِـــي                </a:t>
            </a:r>
            <a:r>
              <a:rPr lang="ar-SA" sz="9600" b="1" dirty="0" smtClean="0">
                <a:latin typeface="Arabic Typesetting" panose="03020402040406030203" pitchFamily="66" charset="-78"/>
                <a:cs typeface="Arabic Typesetting" panose="03020402040406030203" pitchFamily="66" charset="-78"/>
              </a:rPr>
              <a:t>    </a:t>
            </a:r>
            <a:r>
              <a:rPr lang="ar-SA" sz="9600" b="1" dirty="0">
                <a:latin typeface="Arabic Typesetting" panose="03020402040406030203" pitchFamily="66" charset="-78"/>
                <a:cs typeface="Arabic Typesetting" panose="03020402040406030203" pitchFamily="66" charset="-78"/>
              </a:rPr>
              <a:t>فــــإذا رميــتُ يُصيـبُنِي سهمي</a:t>
            </a:r>
            <a:endParaRPr lang="fr-FR" sz="9600" dirty="0">
              <a:latin typeface="Arabic Typesetting" panose="03020402040406030203" pitchFamily="66" charset="-78"/>
              <a:cs typeface="Arabic Typesetting" panose="03020402040406030203" pitchFamily="66" charset="-78"/>
            </a:endParaRPr>
          </a:p>
          <a:p>
            <a:pPr marL="0" indent="0" algn="just" rtl="1">
              <a:buNone/>
            </a:pPr>
            <a:r>
              <a:rPr lang="ar-SA" sz="9600" dirty="0">
                <a:latin typeface="Arabic Typesetting" panose="03020402040406030203" pitchFamily="66" charset="-78"/>
                <a:cs typeface="Arabic Typesetting" panose="03020402040406030203" pitchFamily="66" charset="-78"/>
              </a:rPr>
              <a:t>فدلّ الكلام على أنّه أراد: فلئن عفوت </a:t>
            </a:r>
            <a:r>
              <a:rPr lang="ar-SA" sz="9600" dirty="0" err="1">
                <a:latin typeface="Arabic Typesetting" panose="03020402040406030203" pitchFamily="66" charset="-78"/>
                <a:cs typeface="Arabic Typesetting" panose="03020402040406030203" pitchFamily="66" charset="-78"/>
              </a:rPr>
              <a:t>لأعفونّ</a:t>
            </a:r>
            <a:r>
              <a:rPr lang="ar-SA" sz="9600" dirty="0">
                <a:latin typeface="Arabic Typesetting" panose="03020402040406030203" pitchFamily="66" charset="-78"/>
                <a:cs typeface="Arabic Typesetting" panose="03020402040406030203" pitchFamily="66" charset="-78"/>
              </a:rPr>
              <a:t> عفواً عظيماً، لأنّ الإنسان لا يفخر بصفحه عن ذنبٍ حقيرٍ يسيرٍ. فلمّا كان اللّبس في هذين زائلاً عن جميع السّامعين، لم ينكر وقوع الكلمة على معنيين مختلفين في </a:t>
            </a:r>
            <a:r>
              <a:rPr lang="ar-SA" sz="9600" dirty="0" err="1">
                <a:latin typeface="Arabic Typesetting" panose="03020402040406030203" pitchFamily="66" charset="-78"/>
                <a:cs typeface="Arabic Typesetting" panose="03020402040406030203" pitchFamily="66" charset="-78"/>
              </a:rPr>
              <a:t>كلامين</a:t>
            </a:r>
            <a:r>
              <a:rPr lang="ar-SA" sz="9600" dirty="0">
                <a:latin typeface="Arabic Typesetting" panose="03020402040406030203" pitchFamily="66" charset="-78"/>
                <a:cs typeface="Arabic Typesetting" panose="03020402040406030203" pitchFamily="66" charset="-78"/>
              </a:rPr>
              <a:t> مختلفي اللّفظين...</a:t>
            </a:r>
            <a:endParaRPr lang="fr-FR" sz="9600" dirty="0">
              <a:latin typeface="Arabic Typesetting" panose="03020402040406030203" pitchFamily="66" charset="-78"/>
              <a:cs typeface="Arabic Typesetting" panose="03020402040406030203" pitchFamily="66" charset="-78"/>
            </a:endParaRPr>
          </a:p>
          <a:p>
            <a:pPr marL="0" indent="0" algn="just" rtl="1">
              <a:buNone/>
            </a:pPr>
            <a:r>
              <a:rPr lang="ar-SA" sz="9600" dirty="0">
                <a:latin typeface="Arabic Typesetting" panose="03020402040406030203" pitchFamily="66" charset="-78"/>
                <a:cs typeface="Arabic Typesetting" panose="03020402040406030203" pitchFamily="66" charset="-78"/>
              </a:rPr>
              <a:t>والضّرب الآخر: أن يقع اللّفظان المختلفان على المعنى الواحد كقولك البُر والحنطة... قال أبو العبّاس عن ابن الأعرابي: </a:t>
            </a:r>
            <a:r>
              <a:rPr lang="ar-SA" sz="9600" b="1" dirty="0">
                <a:latin typeface="Arabic Typesetting" panose="03020402040406030203" pitchFamily="66" charset="-78"/>
                <a:cs typeface="Arabic Typesetting" panose="03020402040406030203" pitchFamily="66" charset="-78"/>
              </a:rPr>
              <a:t>كلّ حرفين أوقعتهما العرب على معنىً واحدٍ في كلّ واحدٍ منهما معنىً ليس في صاحبه ربّما عرفناه فأخبرناه به، وربّما غمُض علينا فلم نُلْزم العرب جه</a:t>
            </a:r>
            <a:endParaRPr lang="fr-FR" sz="48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421333739"/>
      </p:ext>
    </p:extLst>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ulle ronde 3"/>
          <p:cNvSpPr/>
          <p:nvPr/>
        </p:nvSpPr>
        <p:spPr>
          <a:xfrm>
            <a:off x="3463323" y="766119"/>
            <a:ext cx="5460642" cy="798490"/>
          </a:xfrm>
          <a:prstGeom prst="wedgeEllipseCallout">
            <a:avLst/>
          </a:prstGeom>
          <a:solidFill>
            <a:schemeClr val="accent3">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600" dirty="0" smtClean="0">
                <a:solidFill>
                  <a:schemeClr val="bg1"/>
                </a:solidFill>
                <a:latin typeface="Arabic Typesetting" panose="03020402040406030203" pitchFamily="66" charset="-78"/>
                <a:cs typeface="Arabic Typesetting" panose="03020402040406030203" pitchFamily="66" charset="-78"/>
              </a:rPr>
              <a:t>جلل</a:t>
            </a:r>
            <a:endParaRPr lang="fr-FR" sz="3600" dirty="0">
              <a:solidFill>
                <a:schemeClr val="bg1"/>
              </a:solidFill>
              <a:latin typeface="Arabic Typesetting" panose="03020402040406030203" pitchFamily="66" charset="-78"/>
              <a:cs typeface="Arabic Typesetting" panose="03020402040406030203" pitchFamily="66" charset="-78"/>
            </a:endParaRPr>
          </a:p>
        </p:txBody>
      </p:sp>
      <p:sp>
        <p:nvSpPr>
          <p:cNvPr id="5" name="Organigramme : Bande perforée 4"/>
          <p:cNvSpPr/>
          <p:nvPr/>
        </p:nvSpPr>
        <p:spPr>
          <a:xfrm>
            <a:off x="7914570" y="2725445"/>
            <a:ext cx="2588653" cy="682580"/>
          </a:xfrm>
          <a:prstGeom prst="flowChartPunchedTap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400" dirty="0" smtClean="0">
                <a:solidFill>
                  <a:schemeClr val="bg1"/>
                </a:solidFill>
                <a:latin typeface="Arabic Typesetting" panose="03020402040406030203" pitchFamily="66" charset="-78"/>
                <a:cs typeface="Arabic Typesetting" panose="03020402040406030203" pitchFamily="66" charset="-78"/>
              </a:rPr>
              <a:t>يسير</a:t>
            </a:r>
            <a:endParaRPr lang="fr-FR" sz="4400" dirty="0">
              <a:solidFill>
                <a:schemeClr val="bg1"/>
              </a:solidFill>
              <a:latin typeface="Arabic Typesetting" panose="03020402040406030203" pitchFamily="66" charset="-78"/>
              <a:cs typeface="Arabic Typesetting" panose="03020402040406030203" pitchFamily="66" charset="-78"/>
            </a:endParaRPr>
          </a:p>
        </p:txBody>
      </p:sp>
      <p:sp>
        <p:nvSpPr>
          <p:cNvPr id="6" name="Organigramme : Bande perforée 5"/>
          <p:cNvSpPr/>
          <p:nvPr/>
        </p:nvSpPr>
        <p:spPr>
          <a:xfrm>
            <a:off x="2168997" y="2762974"/>
            <a:ext cx="2588653" cy="682580"/>
          </a:xfrm>
          <a:prstGeom prst="flowChartPunchedTap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600" dirty="0" smtClean="0">
                <a:solidFill>
                  <a:schemeClr val="bg1"/>
                </a:solidFill>
                <a:latin typeface="Arabic Typesetting" panose="03020402040406030203" pitchFamily="66" charset="-78"/>
                <a:cs typeface="Arabic Typesetting" panose="03020402040406030203" pitchFamily="66" charset="-78"/>
              </a:rPr>
              <a:t>عظيم</a:t>
            </a:r>
            <a:endParaRPr lang="fr-FR" sz="3600" dirty="0">
              <a:solidFill>
                <a:schemeClr val="bg1"/>
              </a:solidFill>
              <a:latin typeface="Arabic Typesetting" panose="03020402040406030203" pitchFamily="66" charset="-78"/>
              <a:cs typeface="Arabic Typesetting" panose="03020402040406030203" pitchFamily="66" charset="-78"/>
            </a:endParaRPr>
          </a:p>
        </p:txBody>
      </p:sp>
      <p:sp>
        <p:nvSpPr>
          <p:cNvPr id="12" name="AutoShape 4"/>
          <p:cNvSpPr>
            <a:spLocks noChangeArrowheads="1"/>
          </p:cNvSpPr>
          <p:nvPr/>
        </p:nvSpPr>
        <p:spPr bwMode="auto">
          <a:xfrm>
            <a:off x="4796866" y="2897397"/>
            <a:ext cx="3078488" cy="413735"/>
          </a:xfrm>
          <a:prstGeom prst="leftRightArrow">
            <a:avLst>
              <a:gd name="adj1" fmla="val 50000"/>
              <a:gd name="adj2" fmla="val 180000"/>
            </a:avLst>
          </a:prstGeom>
          <a:solidFill>
            <a:schemeClr val="accent3"/>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3" name="Organigramme : Opération manuelle 12"/>
          <p:cNvSpPr/>
          <p:nvPr/>
        </p:nvSpPr>
        <p:spPr>
          <a:xfrm>
            <a:off x="7687072" y="3919104"/>
            <a:ext cx="3043651" cy="996809"/>
          </a:xfrm>
          <a:prstGeom prst="flowChartManualOperation">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200" dirty="0" smtClean="0">
                <a:solidFill>
                  <a:schemeClr val="bg1"/>
                </a:solidFill>
                <a:latin typeface="Arabic Typesetting" panose="03020402040406030203" pitchFamily="66" charset="-78"/>
                <a:cs typeface="Arabic Typesetting" panose="03020402040406030203" pitchFamily="66" charset="-78"/>
              </a:rPr>
              <a:t>مقام ذكر الموت</a:t>
            </a:r>
            <a:endParaRPr lang="fr-FR" sz="3200" dirty="0">
              <a:solidFill>
                <a:schemeClr val="bg1"/>
              </a:solidFill>
              <a:latin typeface="Arabic Typesetting" panose="03020402040406030203" pitchFamily="66" charset="-78"/>
              <a:cs typeface="Arabic Typesetting" panose="03020402040406030203" pitchFamily="66" charset="-78"/>
            </a:endParaRPr>
          </a:p>
        </p:txBody>
      </p:sp>
      <p:sp>
        <p:nvSpPr>
          <p:cNvPr id="14" name="Organigramme : Opération manuelle 13"/>
          <p:cNvSpPr/>
          <p:nvPr/>
        </p:nvSpPr>
        <p:spPr>
          <a:xfrm>
            <a:off x="2013491" y="4048045"/>
            <a:ext cx="2601531" cy="738925"/>
          </a:xfrm>
          <a:prstGeom prst="flowChartManualOperation">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200" dirty="0" smtClean="0">
                <a:solidFill>
                  <a:schemeClr val="bg1"/>
                </a:solidFill>
                <a:latin typeface="Arabic Typesetting" panose="03020402040406030203" pitchFamily="66" charset="-78"/>
                <a:cs typeface="Arabic Typesetting" panose="03020402040406030203" pitchFamily="66" charset="-78"/>
              </a:rPr>
              <a:t>مقام العفو</a:t>
            </a:r>
            <a:endParaRPr lang="fr-FR" sz="3200" dirty="0">
              <a:solidFill>
                <a:schemeClr val="bg1"/>
              </a:solidFill>
              <a:latin typeface="Arabic Typesetting" panose="03020402040406030203" pitchFamily="66" charset="-78"/>
              <a:cs typeface="Arabic Typesetting" panose="03020402040406030203" pitchFamily="66" charset="-78"/>
            </a:endParaRPr>
          </a:p>
        </p:txBody>
      </p:sp>
      <p:sp>
        <p:nvSpPr>
          <p:cNvPr id="16" name="Ellipse 15"/>
          <p:cNvSpPr/>
          <p:nvPr/>
        </p:nvSpPr>
        <p:spPr>
          <a:xfrm>
            <a:off x="7576458" y="5255492"/>
            <a:ext cx="3811979" cy="1240309"/>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600" dirty="0" smtClean="0">
                <a:solidFill>
                  <a:schemeClr val="bg1"/>
                </a:solidFill>
                <a:latin typeface="Arabic Typesetting" panose="03020402040406030203" pitchFamily="66" charset="-78"/>
                <a:cs typeface="Arabic Typesetting" panose="03020402040406030203" pitchFamily="66" charset="-78"/>
              </a:rPr>
              <a:t>مرتبط بمفهوم اليسر في الثقافة العربية</a:t>
            </a:r>
            <a:endParaRPr lang="fr-FR" sz="3600" dirty="0">
              <a:solidFill>
                <a:schemeClr val="bg1"/>
              </a:solidFill>
              <a:latin typeface="Arabic Typesetting" panose="03020402040406030203" pitchFamily="66" charset="-78"/>
              <a:cs typeface="Arabic Typesetting" panose="03020402040406030203" pitchFamily="66" charset="-78"/>
            </a:endParaRPr>
          </a:p>
        </p:txBody>
      </p:sp>
      <p:sp>
        <p:nvSpPr>
          <p:cNvPr id="18" name="Ellipse 17"/>
          <p:cNvSpPr/>
          <p:nvPr/>
        </p:nvSpPr>
        <p:spPr>
          <a:xfrm>
            <a:off x="1550772" y="5207990"/>
            <a:ext cx="3526970" cy="1335312"/>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600" dirty="0" smtClean="0">
                <a:solidFill>
                  <a:schemeClr val="bg1"/>
                </a:solidFill>
                <a:latin typeface="Arabic Typesetting" panose="03020402040406030203" pitchFamily="66" charset="-78"/>
                <a:cs typeface="Arabic Typesetting" panose="03020402040406030203" pitchFamily="66" charset="-78"/>
              </a:rPr>
              <a:t>العفو لا يكون عن حقير وإنما عن عظيم</a:t>
            </a:r>
            <a:endParaRPr lang="fr-FR" sz="3600" dirty="0">
              <a:solidFill>
                <a:schemeClr val="bg1"/>
              </a:solidFill>
              <a:latin typeface="Arabic Typesetting" panose="03020402040406030203" pitchFamily="66" charset="-78"/>
              <a:cs typeface="Arabic Typesetting" panose="03020402040406030203" pitchFamily="66" charset="-78"/>
            </a:endParaRPr>
          </a:p>
        </p:txBody>
      </p:sp>
      <p:cxnSp>
        <p:nvCxnSpPr>
          <p:cNvPr id="3" name="Connecteur droit avec flèche 2"/>
          <p:cNvCxnSpPr>
            <a:stCxn id="4" idx="4"/>
          </p:cNvCxnSpPr>
          <p:nvPr/>
        </p:nvCxnSpPr>
        <p:spPr>
          <a:xfrm>
            <a:off x="6193644" y="1564609"/>
            <a:ext cx="2617847" cy="1332788"/>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10" name="Connecteur droit avec flèche 9"/>
          <p:cNvCxnSpPr>
            <a:stCxn id="4" idx="4"/>
          </p:cNvCxnSpPr>
          <p:nvPr/>
        </p:nvCxnSpPr>
        <p:spPr>
          <a:xfrm flipH="1">
            <a:off x="3562597" y="1564609"/>
            <a:ext cx="2631047" cy="1198365"/>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23" name="Connecteur droit avec flèche 22"/>
          <p:cNvCxnSpPr/>
          <p:nvPr/>
        </p:nvCxnSpPr>
        <p:spPr>
          <a:xfrm>
            <a:off x="9482447" y="3311132"/>
            <a:ext cx="0" cy="607972"/>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27" name="Connecteur droit avec flèche 26"/>
          <p:cNvCxnSpPr/>
          <p:nvPr/>
        </p:nvCxnSpPr>
        <p:spPr>
          <a:xfrm>
            <a:off x="3170712" y="3445554"/>
            <a:ext cx="11875" cy="602491"/>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30" name="Connecteur droit avec flèche 29"/>
          <p:cNvCxnSpPr>
            <a:stCxn id="13" idx="2"/>
          </p:cNvCxnSpPr>
          <p:nvPr/>
        </p:nvCxnSpPr>
        <p:spPr>
          <a:xfrm flipH="1">
            <a:off x="9208896" y="4915913"/>
            <a:ext cx="2" cy="339579"/>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34" name="Connecteur droit avec flèche 33"/>
          <p:cNvCxnSpPr/>
          <p:nvPr/>
        </p:nvCxnSpPr>
        <p:spPr>
          <a:xfrm>
            <a:off x="3170712" y="4786970"/>
            <a:ext cx="0" cy="421020"/>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1590738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عنصر نائب للمحتوى 2"/>
          <p:cNvSpPr>
            <a:spLocks noGrp="1"/>
          </p:cNvSpPr>
          <p:nvPr>
            <p:ph idx="1"/>
          </p:nvPr>
        </p:nvSpPr>
        <p:spPr>
          <a:xfrm>
            <a:off x="180304" y="193183"/>
            <a:ext cx="11784169" cy="6426558"/>
          </a:xfrm>
        </p:spPr>
        <p:style>
          <a:lnRef idx="1">
            <a:schemeClr val="accent4"/>
          </a:lnRef>
          <a:fillRef idx="2">
            <a:schemeClr val="accent4"/>
          </a:fillRef>
          <a:effectRef idx="1">
            <a:schemeClr val="accent4"/>
          </a:effectRef>
          <a:fontRef idx="minor">
            <a:schemeClr val="dk1"/>
          </a:fontRef>
        </p:style>
        <p:txBody>
          <a:bodyPr>
            <a:normAutofit/>
          </a:bodyPr>
          <a:lstStyle/>
          <a:p>
            <a:pPr marL="0" indent="0" algn="just" rtl="1">
              <a:buNone/>
            </a:pPr>
            <a:r>
              <a:rPr lang="ar-SA" sz="4000" dirty="0" smtClean="0">
                <a:latin typeface="Arabic Typesetting" panose="03020402040406030203" pitchFamily="66" charset="-78"/>
                <a:cs typeface="Arabic Typesetting" panose="03020402040406030203" pitchFamily="66" charset="-78"/>
              </a:rPr>
              <a:t>    وما </a:t>
            </a:r>
            <a:r>
              <a:rPr lang="ar-SA" sz="4000" dirty="0">
                <a:latin typeface="Arabic Typesetting" panose="03020402040406030203" pitchFamily="66" charset="-78"/>
                <a:cs typeface="Arabic Typesetting" panose="03020402040406030203" pitchFamily="66" charset="-78"/>
              </a:rPr>
              <a:t>يمكن أن ننبّه إليه هو أنّ القراءة التي قدّمها صاحب </a:t>
            </a:r>
            <a:r>
              <a:rPr lang="ar-SA" sz="4000" dirty="0" smtClean="0">
                <a:latin typeface="Arabic Typesetting" panose="03020402040406030203" pitchFamily="66" charset="-78"/>
                <a:cs typeface="Arabic Typesetting" panose="03020402040406030203" pitchFamily="66" charset="-78"/>
              </a:rPr>
              <a:t>المنجّد ( كرّاع النمل ) </a:t>
            </a:r>
            <a:r>
              <a:rPr lang="ar-SA" sz="4000" dirty="0">
                <a:latin typeface="Arabic Typesetting" panose="03020402040406030203" pitchFamily="66" charset="-78"/>
                <a:cs typeface="Arabic Typesetting" panose="03020402040406030203" pitchFamily="66" charset="-78"/>
              </a:rPr>
              <a:t>هي قراءة تعتمد على إحصاء الاستخدامات الفعلية للّغة في الإطار المعرفي السّابق لعصره والآني لـه، ولذلك قد نلمح أنّنا نستخدم في أيّامنا بعض الكلمات من حيث معناها قد تكون من باب المشترك ولم يتمّ ذكرها في المنجّد.  ففي حديثه عن العين مثلاً نلفيه متحدّثاً عن أحد صفات المطر، وفي كلمة الرّأس سابقاً لاحظنا كيف حدّد مفهومها أوّلاً على أنّها اسم لمكّة، وهذا يدلّ ضمناً أنّها المعنى الذي وُضع في الأصل كما يراه هو بِعَدِّ بحثه قائماً على التّشجير، ويمكن توضيح ذلك بلفظة (عين) بالخطاطة التّالية:</a:t>
            </a:r>
            <a:endParaRPr lang="fr-FR" sz="40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654045362"/>
      </p:ext>
    </p:extLst>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Connecteur droit avec flèche 6"/>
          <p:cNvCxnSpPr/>
          <p:nvPr/>
        </p:nvCxnSpPr>
        <p:spPr>
          <a:xfrm flipH="1">
            <a:off x="1550772" y="1583927"/>
            <a:ext cx="7771358" cy="5263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aphicFrame>
        <p:nvGraphicFramePr>
          <p:cNvPr id="19" name="Diagramme 18"/>
          <p:cNvGraphicFramePr/>
          <p:nvPr>
            <p:extLst>
              <p:ext uri="{D42A27DB-BD31-4B8C-83A1-F6EECF244321}">
                <p14:modId xmlns:p14="http://schemas.microsoft.com/office/powerpoint/2010/main" val="2838623176"/>
              </p:ext>
            </p:extLst>
          </p:nvPr>
        </p:nvGraphicFramePr>
        <p:xfrm>
          <a:off x="178129" y="83127"/>
          <a:ext cx="11899075" cy="62565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9" name="Connecteur droit 8"/>
          <p:cNvCxnSpPr/>
          <p:nvPr/>
        </p:nvCxnSpPr>
        <p:spPr>
          <a:xfrm flipV="1">
            <a:off x="2921330" y="1045029"/>
            <a:ext cx="665018" cy="653142"/>
          </a:xfrm>
          <a:prstGeom prst="line">
            <a:avLst/>
          </a:prstGeom>
        </p:spPr>
        <p:style>
          <a:lnRef idx="3">
            <a:schemeClr val="accent2"/>
          </a:lnRef>
          <a:fillRef idx="0">
            <a:schemeClr val="accent2"/>
          </a:fillRef>
          <a:effectRef idx="2">
            <a:schemeClr val="accent2"/>
          </a:effectRef>
          <a:fontRef idx="minor">
            <a:schemeClr val="tx1"/>
          </a:fontRef>
        </p:style>
      </p:cxnSp>
      <p:cxnSp>
        <p:nvCxnSpPr>
          <p:cNvPr id="15" name="Connecteur droit 14"/>
          <p:cNvCxnSpPr/>
          <p:nvPr/>
        </p:nvCxnSpPr>
        <p:spPr>
          <a:xfrm flipV="1">
            <a:off x="4465122" y="795647"/>
            <a:ext cx="2208810" cy="23750"/>
          </a:xfrm>
          <a:prstGeom prst="line">
            <a:avLst/>
          </a:prstGeom>
        </p:spPr>
        <p:style>
          <a:lnRef idx="3">
            <a:schemeClr val="accent2"/>
          </a:lnRef>
          <a:fillRef idx="0">
            <a:schemeClr val="accent2"/>
          </a:fillRef>
          <a:effectRef idx="2">
            <a:schemeClr val="accent2"/>
          </a:effectRef>
          <a:fontRef idx="minor">
            <a:schemeClr val="tx1"/>
          </a:fontRef>
        </p:style>
      </p:cxnSp>
      <p:cxnSp>
        <p:nvCxnSpPr>
          <p:cNvPr id="20" name="Connecteur droit 19"/>
          <p:cNvCxnSpPr/>
          <p:nvPr/>
        </p:nvCxnSpPr>
        <p:spPr>
          <a:xfrm flipV="1">
            <a:off x="4488873" y="1698171"/>
            <a:ext cx="2481943" cy="154380"/>
          </a:xfrm>
          <a:prstGeom prst="line">
            <a:avLst/>
          </a:prstGeom>
        </p:spPr>
        <p:style>
          <a:lnRef idx="3">
            <a:schemeClr val="accent2"/>
          </a:lnRef>
          <a:fillRef idx="0">
            <a:schemeClr val="accent2"/>
          </a:fillRef>
          <a:effectRef idx="2">
            <a:schemeClr val="accent2"/>
          </a:effectRef>
          <a:fontRef idx="minor">
            <a:schemeClr val="tx1"/>
          </a:fontRef>
        </p:style>
      </p:cxnSp>
      <p:cxnSp>
        <p:nvCxnSpPr>
          <p:cNvPr id="22" name="Connecteur droit 21"/>
          <p:cNvCxnSpPr/>
          <p:nvPr/>
        </p:nvCxnSpPr>
        <p:spPr>
          <a:xfrm>
            <a:off x="6388925" y="2649140"/>
            <a:ext cx="831272" cy="0"/>
          </a:xfrm>
          <a:prstGeom prst="line">
            <a:avLst/>
          </a:prstGeom>
        </p:spPr>
        <p:style>
          <a:lnRef idx="3">
            <a:schemeClr val="accent2"/>
          </a:lnRef>
          <a:fillRef idx="0">
            <a:schemeClr val="accent2"/>
          </a:fillRef>
          <a:effectRef idx="2">
            <a:schemeClr val="accent2"/>
          </a:effectRef>
          <a:fontRef idx="minor">
            <a:schemeClr val="tx1"/>
          </a:fontRef>
        </p:style>
      </p:cxnSp>
      <p:cxnSp>
        <p:nvCxnSpPr>
          <p:cNvPr id="25" name="Connecteur droit 24"/>
          <p:cNvCxnSpPr/>
          <p:nvPr/>
        </p:nvCxnSpPr>
        <p:spPr>
          <a:xfrm>
            <a:off x="2671948" y="2268187"/>
            <a:ext cx="914400" cy="1235034"/>
          </a:xfrm>
          <a:prstGeom prst="line">
            <a:avLst/>
          </a:prstGeom>
        </p:spPr>
        <p:style>
          <a:lnRef idx="3">
            <a:schemeClr val="accent2"/>
          </a:lnRef>
          <a:fillRef idx="0">
            <a:schemeClr val="accent2"/>
          </a:fillRef>
          <a:effectRef idx="2">
            <a:schemeClr val="accent2"/>
          </a:effectRef>
          <a:fontRef idx="minor">
            <a:schemeClr val="tx1"/>
          </a:fontRef>
        </p:style>
      </p:cxnSp>
      <p:cxnSp>
        <p:nvCxnSpPr>
          <p:cNvPr id="31" name="Connecteur droit 30"/>
          <p:cNvCxnSpPr/>
          <p:nvPr/>
        </p:nvCxnSpPr>
        <p:spPr>
          <a:xfrm>
            <a:off x="4815444" y="4001984"/>
            <a:ext cx="5938" cy="522515"/>
          </a:xfrm>
          <a:prstGeom prst="line">
            <a:avLst/>
          </a:prstGeom>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8953015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عنصر نائب للمحتوى 2"/>
          <p:cNvSpPr>
            <a:spLocks noGrp="1"/>
          </p:cNvSpPr>
          <p:nvPr>
            <p:ph idx="1"/>
          </p:nvPr>
        </p:nvSpPr>
        <p:spPr>
          <a:xfrm>
            <a:off x="166421" y="167426"/>
            <a:ext cx="11784169" cy="6426557"/>
          </a:xfrm>
        </p:spPr>
        <p:style>
          <a:lnRef idx="1">
            <a:schemeClr val="accent4"/>
          </a:lnRef>
          <a:fillRef idx="2">
            <a:schemeClr val="accent4"/>
          </a:fillRef>
          <a:effectRef idx="1">
            <a:schemeClr val="accent4"/>
          </a:effectRef>
          <a:fontRef idx="minor">
            <a:schemeClr val="dk1"/>
          </a:fontRef>
        </p:style>
        <p:txBody>
          <a:bodyPr>
            <a:normAutofit lnSpcReduction="10000"/>
          </a:bodyPr>
          <a:lstStyle/>
          <a:p>
            <a:pPr marL="0" indent="0" algn="just" rtl="1">
              <a:buNone/>
            </a:pPr>
            <a:r>
              <a:rPr lang="ar-SA" sz="9000" dirty="0" smtClean="0">
                <a:latin typeface="Arabic Typesetting" panose="03020402040406030203" pitchFamily="66" charset="-78"/>
                <a:cs typeface="Arabic Typesetting" panose="03020402040406030203" pitchFamily="66" charset="-78"/>
              </a:rPr>
              <a:t> </a:t>
            </a:r>
            <a:endParaRPr lang="ar-SA" sz="9000" dirty="0" smtClean="0">
              <a:latin typeface="Arabic Typesetting" panose="03020402040406030203" pitchFamily="66" charset="-78"/>
              <a:cs typeface="Arabic Typesetting" panose="03020402040406030203" pitchFamily="66" charset="-78"/>
            </a:endParaRPr>
          </a:p>
          <a:p>
            <a:pPr marL="0" indent="0" algn="just" rtl="1">
              <a:buNone/>
            </a:pPr>
            <a:r>
              <a:rPr lang="ar-SA" sz="4300" dirty="0">
                <a:latin typeface="Arabic Typesetting" panose="03020402040406030203" pitchFamily="66" charset="-78"/>
                <a:cs typeface="Arabic Typesetting" panose="03020402040406030203" pitchFamily="66" charset="-78"/>
              </a:rPr>
              <a:t> </a:t>
            </a:r>
            <a:r>
              <a:rPr lang="ar-SA" sz="4300" dirty="0" smtClean="0">
                <a:latin typeface="Arabic Typesetting" panose="03020402040406030203" pitchFamily="66" charset="-78"/>
                <a:cs typeface="Arabic Typesetting" panose="03020402040406030203" pitchFamily="66" charset="-78"/>
              </a:rPr>
              <a:t>   </a:t>
            </a:r>
            <a:r>
              <a:rPr lang="ar-SA" sz="4300" dirty="0">
                <a:latin typeface="Arabic Typesetting" panose="03020402040406030203" pitchFamily="66" charset="-78"/>
                <a:cs typeface="Arabic Typesetting" panose="03020402040406030203" pitchFamily="66" charset="-78"/>
              </a:rPr>
              <a:t>يظهر عمل ابن فارس المرتبط بهذه الفكرة في كتابه (الصّاحبي) أكثر في مفهوم العلاقات الدّلالية وأهمّيتها في جمع موادّ اللّغة، يقول في (باب أجناس الكلام في الاتّفاق والافتراق):   " يكون ذلك على وجوهٍ: فمنه اختلاف اللّفظ والمعنى، وهو الأكثر والأشهر، مثل (رجل. وفرس) و (سيف و رمح) ومنه اختلاف اللّفظ واتّفاق المعنى، كقولنا (سيف وعضب)... ومنه اتّفاق اللّفظ واختلاف المعنى، كقولنا عين الماء وعين الرّكبة وعين الميزان... ومنه اتّفاق اللّفظ وتضادّ المعنى (كالظنّ)... ومنه تقارب اللّفظين والمعنيين (كالحزم) و (الحزن) فالحزم من الأرض أرفع من الحزن... ومنه اختلاف اللّفظين وتقارب المعنيين كقولهم (مدحه) إذا كان حيّاً و أَبَّنَهُ إذا كان ميّتاً... ومنه تقارب اللّفظين و اختلاف المعنيين وذلك قولنا (حَرِجَ) إذا وقع في الحرج و (تَحَرَّجَ) إذا تباعد عن الحرج... ".</a:t>
            </a:r>
            <a:endParaRPr lang="fr-FR" sz="4300" dirty="0">
              <a:solidFill>
                <a:schemeClr val="bg1"/>
              </a:solidFill>
              <a:latin typeface="Arabic Typesetting" panose="03020402040406030203" pitchFamily="66" charset="-78"/>
              <a:cs typeface="Arabic Typesetting" panose="03020402040406030203" pitchFamily="66" charset="-78"/>
            </a:endParaRPr>
          </a:p>
        </p:txBody>
      </p:sp>
      <p:sp>
        <p:nvSpPr>
          <p:cNvPr id="4" name="Pensées 3"/>
          <p:cNvSpPr/>
          <p:nvPr/>
        </p:nvSpPr>
        <p:spPr>
          <a:xfrm>
            <a:off x="2600697" y="167426"/>
            <a:ext cx="6066786" cy="1107584"/>
          </a:xfrm>
          <a:prstGeom prst="cloudCallou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000" dirty="0" smtClean="0">
                <a:solidFill>
                  <a:schemeClr val="bg1"/>
                </a:solidFill>
                <a:latin typeface="Arabic Typesetting" panose="03020402040406030203" pitchFamily="66" charset="-78"/>
                <a:cs typeface="Arabic Typesetting" panose="03020402040406030203" pitchFamily="66" charset="-78"/>
              </a:rPr>
              <a:t>النموذج </a:t>
            </a:r>
            <a:r>
              <a:rPr lang="ar-SA" sz="4000" dirty="0" smtClean="0">
                <a:solidFill>
                  <a:schemeClr val="bg1"/>
                </a:solidFill>
                <a:latin typeface="Arabic Typesetting" panose="03020402040406030203" pitchFamily="66" charset="-78"/>
                <a:cs typeface="Arabic Typesetting" panose="03020402040406030203" pitchFamily="66" charset="-78"/>
              </a:rPr>
              <a:t>الثاني </a:t>
            </a:r>
            <a:r>
              <a:rPr lang="ar-SA" sz="4000" dirty="0" smtClean="0">
                <a:solidFill>
                  <a:schemeClr val="bg1"/>
                </a:solidFill>
                <a:latin typeface="Arabic Typesetting" panose="03020402040406030203" pitchFamily="66" charset="-78"/>
                <a:cs typeface="Arabic Typesetting" panose="03020402040406030203" pitchFamily="66" charset="-78"/>
              </a:rPr>
              <a:t>: </a:t>
            </a:r>
            <a:r>
              <a:rPr lang="ar-SA" sz="4000" dirty="0" smtClean="0">
                <a:solidFill>
                  <a:schemeClr val="bg1"/>
                </a:solidFill>
                <a:latin typeface="Arabic Typesetting" panose="03020402040406030203" pitchFamily="66" charset="-78"/>
                <a:cs typeface="Arabic Typesetting" panose="03020402040406030203" pitchFamily="66" charset="-78"/>
              </a:rPr>
              <a:t>ابن فارس + المبرد</a:t>
            </a:r>
            <a:endParaRPr lang="fr-FR" sz="4000" dirty="0">
              <a:solidFill>
                <a:schemeClr val="bg1"/>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22546711"/>
      </p:ext>
    </p:extLst>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عنصر نائب للمحتوى 2"/>
          <p:cNvSpPr>
            <a:spLocks noGrp="1"/>
          </p:cNvSpPr>
          <p:nvPr>
            <p:ph idx="1"/>
          </p:nvPr>
        </p:nvSpPr>
        <p:spPr>
          <a:xfrm>
            <a:off x="180304" y="193183"/>
            <a:ext cx="11784169" cy="6426558"/>
          </a:xfrm>
        </p:spPr>
        <p:style>
          <a:lnRef idx="1">
            <a:schemeClr val="accent4"/>
          </a:lnRef>
          <a:fillRef idx="2">
            <a:schemeClr val="accent4"/>
          </a:fillRef>
          <a:effectRef idx="1">
            <a:schemeClr val="accent4"/>
          </a:effectRef>
          <a:fontRef idx="minor">
            <a:schemeClr val="dk1"/>
          </a:fontRef>
        </p:style>
        <p:txBody>
          <a:bodyPr>
            <a:normAutofit/>
          </a:bodyPr>
          <a:lstStyle/>
          <a:p>
            <a:pPr marL="0" indent="0" algn="just" rtl="1">
              <a:buNone/>
            </a:pPr>
            <a:r>
              <a:rPr lang="ar-SA" sz="4000" dirty="0">
                <a:latin typeface="Arabic Typesetting" panose="03020402040406030203" pitchFamily="66" charset="-78"/>
                <a:cs typeface="Arabic Typesetting" panose="03020402040406030203" pitchFamily="66" charset="-78"/>
              </a:rPr>
              <a:t> </a:t>
            </a:r>
            <a:r>
              <a:rPr lang="ar-SA" sz="4000" dirty="0" smtClean="0">
                <a:latin typeface="Arabic Typesetting" panose="03020402040406030203" pitchFamily="66" charset="-78"/>
                <a:cs typeface="Arabic Typesetting" panose="03020402040406030203" pitchFamily="66" charset="-78"/>
              </a:rPr>
              <a:t>    </a:t>
            </a:r>
            <a:r>
              <a:rPr lang="ar-SA" sz="4300" dirty="0" smtClean="0">
                <a:latin typeface="Arabic Typesetting" panose="03020402040406030203" pitchFamily="66" charset="-78"/>
                <a:cs typeface="Arabic Typesetting" panose="03020402040406030203" pitchFamily="66" charset="-78"/>
              </a:rPr>
              <a:t>ويقول </a:t>
            </a:r>
            <a:r>
              <a:rPr lang="ar-SA" sz="4300" dirty="0">
                <a:latin typeface="Arabic Typesetting" panose="03020402040406030203" pitchFamily="66" charset="-78"/>
                <a:cs typeface="Arabic Typesetting" panose="03020402040406030203" pitchFamily="66" charset="-78"/>
              </a:rPr>
              <a:t>في (باب العامّ من المعاني والخاصّ): " العامّ الذي يأتي على الجملة لا يغادر منها شيئاً. وذلك قوله جلّ ثناؤُه: </a:t>
            </a:r>
            <a:r>
              <a:rPr lang="fr-FR" sz="4300" dirty="0">
                <a:latin typeface="Arabic Typesetting" panose="03020402040406030203" pitchFamily="66" charset="-78"/>
                <a:cs typeface="Arabic Typesetting" panose="03020402040406030203" pitchFamily="66" charset="-78"/>
                <a:sym typeface="AGA Arabesque" panose="05010101010101010101" pitchFamily="2" charset="2"/>
              </a:rPr>
              <a:t></a:t>
            </a:r>
            <a:r>
              <a:rPr lang="ar-SA" sz="4300" b="1" dirty="0">
                <a:latin typeface="Arabic Typesetting" panose="03020402040406030203" pitchFamily="66" charset="-78"/>
                <a:cs typeface="Arabic Typesetting" panose="03020402040406030203" pitchFamily="66" charset="-78"/>
              </a:rPr>
              <a:t> وَالله خَلَقَ كُلَّ دَابَّةٍ مِنْ مَاءٍ </a:t>
            </a:r>
            <a:r>
              <a:rPr lang="fr-FR" sz="4300" dirty="0">
                <a:latin typeface="Arabic Typesetting" panose="03020402040406030203" pitchFamily="66" charset="-78"/>
                <a:cs typeface="Arabic Typesetting" panose="03020402040406030203" pitchFamily="66" charset="-78"/>
                <a:sym typeface="AGA Arabesque" panose="05010101010101010101" pitchFamily="2" charset="2"/>
              </a:rPr>
              <a:t></a:t>
            </a:r>
            <a:r>
              <a:rPr lang="ar-SA" sz="4300" dirty="0" smtClean="0">
                <a:latin typeface="Arabic Typesetting" panose="03020402040406030203" pitchFamily="66" charset="-78"/>
                <a:cs typeface="Arabic Typesetting" panose="03020402040406030203" pitchFamily="66" charset="-78"/>
              </a:rPr>
              <a:t>... </a:t>
            </a:r>
            <a:r>
              <a:rPr lang="ar-SA" sz="4300" dirty="0">
                <a:latin typeface="Arabic Typesetting" panose="03020402040406030203" pitchFamily="66" charset="-78"/>
                <a:cs typeface="Arabic Typesetting" panose="03020402040406030203" pitchFamily="66" charset="-78"/>
              </a:rPr>
              <a:t>والخاصّ – الذي يتحلّل فيقع على شيءٍ دون أشياءٍ. وذلك كقوله جلّ ثناؤه: </a:t>
            </a:r>
            <a:r>
              <a:rPr lang="fr-FR" sz="4300" dirty="0">
                <a:latin typeface="Arabic Typesetting" panose="03020402040406030203" pitchFamily="66" charset="-78"/>
                <a:cs typeface="Arabic Typesetting" panose="03020402040406030203" pitchFamily="66" charset="-78"/>
                <a:sym typeface="AGA Arabesque" panose="05010101010101010101" pitchFamily="2" charset="2"/>
              </a:rPr>
              <a:t></a:t>
            </a:r>
            <a:r>
              <a:rPr lang="ar-SA" sz="4300" b="1" dirty="0">
                <a:latin typeface="Arabic Typesetting" panose="03020402040406030203" pitchFamily="66" charset="-78"/>
                <a:cs typeface="Arabic Typesetting" panose="03020402040406030203" pitchFamily="66" charset="-78"/>
              </a:rPr>
              <a:t> وَامْرَأَةً </a:t>
            </a:r>
            <a:r>
              <a:rPr lang="ar-SA" sz="4300" b="1" dirty="0" err="1">
                <a:latin typeface="Arabic Typesetting" panose="03020402040406030203" pitchFamily="66" charset="-78"/>
                <a:cs typeface="Arabic Typesetting" panose="03020402040406030203" pitchFamily="66" charset="-78"/>
              </a:rPr>
              <a:t>مُومِنَةً</a:t>
            </a:r>
            <a:r>
              <a:rPr lang="ar-SA" sz="4300" b="1" dirty="0">
                <a:latin typeface="Arabic Typesetting" panose="03020402040406030203" pitchFamily="66" charset="-78"/>
                <a:cs typeface="Arabic Typesetting" panose="03020402040406030203" pitchFamily="66" charset="-78"/>
              </a:rPr>
              <a:t> إِنْ وَهَبَتْ نَفْسَهَا للنَّبيءِ </a:t>
            </a:r>
            <a:r>
              <a:rPr lang="fr-FR" sz="4300" dirty="0">
                <a:latin typeface="Arabic Typesetting" panose="03020402040406030203" pitchFamily="66" charset="-78"/>
                <a:cs typeface="Arabic Typesetting" panose="03020402040406030203" pitchFamily="66" charset="-78"/>
                <a:sym typeface="AGA Arabesque" panose="05010101010101010101" pitchFamily="2" charset="2"/>
              </a:rPr>
              <a:t></a:t>
            </a:r>
            <a:r>
              <a:rPr lang="ar-SA" sz="4300" dirty="0" smtClean="0">
                <a:latin typeface="Arabic Typesetting" panose="03020402040406030203" pitchFamily="66" charset="-78"/>
                <a:cs typeface="Arabic Typesetting" panose="03020402040406030203" pitchFamily="66" charset="-78"/>
              </a:rPr>
              <a:t>، </a:t>
            </a:r>
            <a:r>
              <a:rPr lang="ar-SA" sz="4300" dirty="0">
                <a:latin typeface="Arabic Typesetting" panose="03020402040406030203" pitchFamily="66" charset="-78"/>
                <a:cs typeface="Arabic Typesetting" panose="03020402040406030203" pitchFamily="66" charset="-78"/>
              </a:rPr>
              <a:t>وكذلك قوله: </a:t>
            </a:r>
            <a:r>
              <a:rPr lang="fr-FR" sz="4300" dirty="0">
                <a:latin typeface="Arabic Typesetting" panose="03020402040406030203" pitchFamily="66" charset="-78"/>
                <a:cs typeface="Arabic Typesetting" panose="03020402040406030203" pitchFamily="66" charset="-78"/>
                <a:sym typeface="AGA Arabesque" panose="05010101010101010101" pitchFamily="2" charset="2"/>
              </a:rPr>
              <a:t></a:t>
            </a:r>
            <a:r>
              <a:rPr lang="ar-SA" sz="4300" b="1" dirty="0">
                <a:latin typeface="Arabic Typesetting" panose="03020402040406030203" pitchFamily="66" charset="-78"/>
                <a:cs typeface="Arabic Typesetting" panose="03020402040406030203" pitchFamily="66" charset="-78"/>
              </a:rPr>
              <a:t> وَاتَّقُونِ يَا أُولِي الالْبَابِ </a:t>
            </a:r>
            <a:r>
              <a:rPr lang="fr-FR" sz="4300" dirty="0">
                <a:latin typeface="Arabic Typesetting" panose="03020402040406030203" pitchFamily="66" charset="-78"/>
                <a:cs typeface="Arabic Typesetting" panose="03020402040406030203" pitchFamily="66" charset="-78"/>
                <a:sym typeface="AGA Arabesque" panose="05010101010101010101" pitchFamily="2" charset="2"/>
              </a:rPr>
              <a:t></a:t>
            </a:r>
            <a:r>
              <a:rPr lang="ar-SA" sz="4300" dirty="0" smtClean="0">
                <a:latin typeface="Arabic Typesetting" panose="03020402040406030203" pitchFamily="66" charset="-78"/>
                <a:cs typeface="Arabic Typesetting" panose="03020402040406030203" pitchFamily="66" charset="-78"/>
              </a:rPr>
              <a:t>، </a:t>
            </a:r>
            <a:r>
              <a:rPr lang="ar-SA" sz="4300" dirty="0">
                <a:latin typeface="Arabic Typesetting" panose="03020402040406030203" pitchFamily="66" charset="-78"/>
                <a:cs typeface="Arabic Typesetting" panose="03020402040406030203" pitchFamily="66" charset="-78"/>
              </a:rPr>
              <a:t>فخاطب أهل العقل... وأمّا العامّ الذي يراد به الخاصّ – فكقوله جلّ ثناؤه حكايةً عن موسى عليه السّلام: </a:t>
            </a:r>
            <a:r>
              <a:rPr lang="fr-FR" sz="4300" dirty="0">
                <a:latin typeface="Arabic Typesetting" panose="03020402040406030203" pitchFamily="66" charset="-78"/>
                <a:cs typeface="Arabic Typesetting" panose="03020402040406030203" pitchFamily="66" charset="-78"/>
                <a:sym typeface="AGA Arabesque" panose="05010101010101010101" pitchFamily="2" charset="2"/>
              </a:rPr>
              <a:t></a:t>
            </a:r>
            <a:r>
              <a:rPr lang="ar-SA" sz="4300" b="1" dirty="0">
                <a:latin typeface="Arabic Typesetting" panose="03020402040406030203" pitchFamily="66" charset="-78"/>
                <a:cs typeface="Arabic Typesetting" panose="03020402040406030203" pitchFamily="66" charset="-78"/>
              </a:rPr>
              <a:t> وَأَنَا أَوَّلُ </a:t>
            </a:r>
            <a:r>
              <a:rPr lang="ar-SA" sz="4300" b="1" dirty="0" err="1">
                <a:latin typeface="Arabic Typesetting" panose="03020402040406030203" pitchFamily="66" charset="-78"/>
                <a:cs typeface="Arabic Typesetting" panose="03020402040406030203" pitchFamily="66" charset="-78"/>
              </a:rPr>
              <a:t>المُومِنِين</a:t>
            </a:r>
            <a:r>
              <a:rPr lang="ar-SA" sz="4300" b="1" dirty="0">
                <a:latin typeface="Arabic Typesetting" panose="03020402040406030203" pitchFamily="66" charset="-78"/>
                <a:cs typeface="Arabic Typesetting" panose="03020402040406030203" pitchFamily="66" charset="-78"/>
              </a:rPr>
              <a:t> </a:t>
            </a:r>
            <a:r>
              <a:rPr lang="fr-FR" sz="4300" dirty="0">
                <a:latin typeface="Arabic Typesetting" panose="03020402040406030203" pitchFamily="66" charset="-78"/>
                <a:cs typeface="Arabic Typesetting" panose="03020402040406030203" pitchFamily="66" charset="-78"/>
                <a:sym typeface="AGA Arabesque" panose="05010101010101010101" pitchFamily="2" charset="2"/>
              </a:rPr>
              <a:t></a:t>
            </a:r>
            <a:r>
              <a:rPr lang="ar-SA" sz="4300" dirty="0" smtClean="0">
                <a:latin typeface="Arabic Typesetting" panose="03020402040406030203" pitchFamily="66" charset="-78"/>
                <a:cs typeface="Arabic Typesetting" panose="03020402040406030203" pitchFamily="66" charset="-78"/>
              </a:rPr>
              <a:t>،</a:t>
            </a:r>
            <a:r>
              <a:rPr lang="ar-SA" sz="4300" baseline="30000" dirty="0" smtClean="0">
                <a:latin typeface="Arabic Typesetting" panose="03020402040406030203" pitchFamily="66" charset="-78"/>
                <a:cs typeface="Arabic Typesetting" panose="03020402040406030203" pitchFamily="66" charset="-78"/>
                <a:sym typeface="Symbol" panose="05050102010706020507" pitchFamily="18" charset="2"/>
              </a:rPr>
              <a:t> </a:t>
            </a:r>
            <a:r>
              <a:rPr lang="ar-SA" sz="4300" dirty="0" smtClean="0">
                <a:latin typeface="Arabic Typesetting" panose="03020402040406030203" pitchFamily="66" charset="-78"/>
                <a:cs typeface="Arabic Typesetting" panose="03020402040406030203" pitchFamily="66" charset="-78"/>
              </a:rPr>
              <a:t>ولم </a:t>
            </a:r>
            <a:r>
              <a:rPr lang="ar-SA" sz="4300" dirty="0">
                <a:latin typeface="Arabic Typesetting" panose="03020402040406030203" pitchFamily="66" charset="-78"/>
                <a:cs typeface="Arabic Typesetting" panose="03020402040406030203" pitchFamily="66" charset="-78"/>
              </a:rPr>
              <a:t>يُرد كلّ المؤمنين لأنّ الأنبياء قبله قد كانوا مؤمنين. ومثله كثير... وأمّا الخاصّ الذي يراد به العامّ –  فكقوله جلّ ثناؤه: </a:t>
            </a:r>
            <a:r>
              <a:rPr lang="fr-FR" sz="4300" dirty="0">
                <a:latin typeface="Arabic Typesetting" panose="03020402040406030203" pitchFamily="66" charset="-78"/>
                <a:cs typeface="Arabic Typesetting" panose="03020402040406030203" pitchFamily="66" charset="-78"/>
                <a:sym typeface="AGA Arabesque" panose="05010101010101010101" pitchFamily="2" charset="2"/>
              </a:rPr>
              <a:t></a:t>
            </a:r>
            <a:r>
              <a:rPr lang="ar-SA" sz="4300" b="1" dirty="0">
                <a:latin typeface="Arabic Typesetting" panose="03020402040406030203" pitchFamily="66" charset="-78"/>
                <a:cs typeface="Arabic Typesetting" panose="03020402040406030203" pitchFamily="66" charset="-78"/>
              </a:rPr>
              <a:t> يَا أَيُّهَا النَّبيءُ اتَّقِ الله وَلاَ تُطِعِ الكَافِرِينَ وَالمُنَافِقِينَ </a:t>
            </a:r>
            <a:r>
              <a:rPr lang="fr-FR" sz="4300" dirty="0">
                <a:latin typeface="Arabic Typesetting" panose="03020402040406030203" pitchFamily="66" charset="-78"/>
                <a:cs typeface="Arabic Typesetting" panose="03020402040406030203" pitchFamily="66" charset="-78"/>
                <a:sym typeface="AGA Arabesque" panose="05010101010101010101" pitchFamily="2" charset="2"/>
              </a:rPr>
              <a:t></a:t>
            </a:r>
            <a:r>
              <a:rPr lang="ar-SA" sz="4300" dirty="0" smtClean="0">
                <a:latin typeface="Arabic Typesetting" panose="03020402040406030203" pitchFamily="66" charset="-78"/>
                <a:cs typeface="Arabic Typesetting" panose="03020402040406030203" pitchFamily="66" charset="-78"/>
              </a:rPr>
              <a:t> </a:t>
            </a:r>
            <a:r>
              <a:rPr lang="ar-SA" sz="4300" dirty="0">
                <a:latin typeface="Arabic Typesetting" panose="03020402040406030203" pitchFamily="66" charset="-78"/>
                <a:cs typeface="Arabic Typesetting" panose="03020402040406030203" pitchFamily="66" charset="-78"/>
              </a:rPr>
              <a:t>الخطاب له صـلّى الله تعالى علـيه و سلّم والمراد النّاس   جميعاً </a:t>
            </a:r>
            <a:r>
              <a:rPr lang="ar-SA" sz="4300" dirty="0" smtClean="0">
                <a:latin typeface="Arabic Typesetting" panose="03020402040406030203" pitchFamily="66" charset="-78"/>
                <a:cs typeface="Arabic Typesetting" panose="03020402040406030203" pitchFamily="66" charset="-78"/>
              </a:rPr>
              <a:t>"</a:t>
            </a:r>
            <a:endParaRPr lang="fr-FR" sz="43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368998581"/>
      </p:ext>
    </p:extLst>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عنصر نائب للمحتوى 2"/>
          <p:cNvSpPr>
            <a:spLocks noGrp="1"/>
          </p:cNvSpPr>
          <p:nvPr>
            <p:ph idx="1"/>
          </p:nvPr>
        </p:nvSpPr>
        <p:spPr>
          <a:xfrm>
            <a:off x="180304" y="193183"/>
            <a:ext cx="11784169" cy="6426558"/>
          </a:xfrm>
        </p:spPr>
        <p:style>
          <a:lnRef idx="1">
            <a:schemeClr val="accent4"/>
          </a:lnRef>
          <a:fillRef idx="2">
            <a:schemeClr val="accent4"/>
          </a:fillRef>
          <a:effectRef idx="1">
            <a:schemeClr val="accent4"/>
          </a:effectRef>
          <a:fontRef idx="minor">
            <a:schemeClr val="dk1"/>
          </a:fontRef>
        </p:style>
        <p:txBody>
          <a:bodyPr>
            <a:normAutofit fontScale="92500" lnSpcReduction="10000"/>
          </a:bodyPr>
          <a:lstStyle/>
          <a:p>
            <a:pPr marL="0" indent="0" algn="just" rtl="1">
              <a:buNone/>
            </a:pPr>
            <a:r>
              <a:rPr lang="ar-SA" sz="4000" dirty="0" smtClean="0">
                <a:latin typeface="Arabic Typesetting" panose="03020402040406030203" pitchFamily="66" charset="-78"/>
                <a:cs typeface="Arabic Typesetting" panose="03020402040406030203" pitchFamily="66" charset="-78"/>
              </a:rPr>
              <a:t>    </a:t>
            </a:r>
            <a:r>
              <a:rPr lang="ar-SA" sz="4000" dirty="0">
                <a:latin typeface="Arabic Typesetting" panose="03020402040406030203" pitchFamily="66" charset="-78"/>
                <a:cs typeface="Arabic Typesetting" panose="03020402040406030203" pitchFamily="66" charset="-78"/>
              </a:rPr>
              <a:t>يقول في ذلك: " هذا كتاب ألّفناه يجمع ضروباً من الآداب... والنّية فيه أن نفسّر كلّ ما وقع في هذا </a:t>
            </a:r>
            <a:r>
              <a:rPr lang="ar-SA" sz="4000" dirty="0" smtClean="0">
                <a:latin typeface="Arabic Typesetting" panose="03020402040406030203" pitchFamily="66" charset="-78"/>
                <a:cs typeface="Arabic Typesetting" panose="03020402040406030203" pitchFamily="66" charset="-78"/>
              </a:rPr>
              <a:t>الكتاب </a:t>
            </a:r>
            <a:r>
              <a:rPr lang="ar-SA" sz="4000" dirty="0">
                <a:latin typeface="Arabic Typesetting" panose="03020402040406030203" pitchFamily="66" charset="-78"/>
                <a:cs typeface="Arabic Typesetting" panose="03020402040406030203" pitchFamily="66" charset="-78"/>
              </a:rPr>
              <a:t>من كلامٍ غريبٍ، أو معنىً مستغلقٍ، وأن نشرح ما يعرض فيه من الإعراب شرحاً شافياً... </a:t>
            </a:r>
            <a:r>
              <a:rPr lang="ar-SA" sz="4000" dirty="0" smtClean="0">
                <a:latin typeface="Arabic Typesetting" panose="03020402040406030203" pitchFamily="66" charset="-78"/>
                <a:cs typeface="Arabic Typesetting" panose="03020402040406030203" pitchFamily="66" charset="-78"/>
              </a:rPr>
              <a:t>".</a:t>
            </a:r>
          </a:p>
          <a:p>
            <a:pPr marL="0" indent="0" algn="just" rtl="1">
              <a:buNone/>
            </a:pPr>
            <a:r>
              <a:rPr lang="ar-SA" sz="4000" dirty="0">
                <a:latin typeface="Arabic Typesetting" panose="03020402040406030203" pitchFamily="66" charset="-78"/>
                <a:cs typeface="Arabic Typesetting" panose="03020402040406030203" pitchFamily="66" charset="-78"/>
              </a:rPr>
              <a:t>فقد شرح الكلمة بالتّرجمة أو المرادف، في قوله: " الأكناف: الجوانب </a:t>
            </a:r>
            <a:r>
              <a:rPr lang="ar-SA" sz="4000" dirty="0" smtClean="0">
                <a:latin typeface="Arabic Typesetting" panose="03020402040406030203" pitchFamily="66" charset="-78"/>
                <a:cs typeface="Arabic Typesetting" panose="03020402040406030203" pitchFamily="66" charset="-78"/>
              </a:rPr>
              <a:t>« ، </a:t>
            </a:r>
            <a:r>
              <a:rPr lang="ar-SA" sz="4000" dirty="0">
                <a:latin typeface="Arabic Typesetting" panose="03020402040406030203" pitchFamily="66" charset="-78"/>
                <a:cs typeface="Arabic Typesetting" panose="03020402040406030203" pitchFamily="66" charset="-78"/>
              </a:rPr>
              <a:t>أمّا شرحه الكلمة بذكر مكوّناتها، فيقول مبيّناً: " السّعدان: نبت كثير الحسك تأكله الإبل فتسمن عليه، </a:t>
            </a:r>
            <a:r>
              <a:rPr lang="ar-SA" sz="4000" dirty="0" err="1">
                <a:latin typeface="Arabic Typesetting" panose="03020402040406030203" pitchFamily="66" charset="-78"/>
                <a:cs typeface="Arabic Typesetting" panose="03020402040406030203" pitchFamily="66" charset="-78"/>
              </a:rPr>
              <a:t>ويغذوها</a:t>
            </a:r>
            <a:r>
              <a:rPr lang="ar-SA" sz="4000" dirty="0">
                <a:latin typeface="Arabic Typesetting" panose="03020402040406030203" pitchFamily="66" charset="-78"/>
                <a:cs typeface="Arabic Typesetting" panose="03020402040406030203" pitchFamily="66" charset="-78"/>
              </a:rPr>
              <a:t> غذاء لا يوجد في غيره... </a:t>
            </a:r>
            <a:r>
              <a:rPr lang="ar-SA" sz="4000" dirty="0" smtClean="0">
                <a:latin typeface="Arabic Typesetting" panose="03020402040406030203" pitchFamily="66" charset="-78"/>
                <a:cs typeface="Arabic Typesetting" panose="03020402040406030203" pitchFamily="66" charset="-78"/>
              </a:rPr>
              <a:t>".</a:t>
            </a:r>
          </a:p>
          <a:p>
            <a:pPr marL="0" indent="0" algn="just" rtl="1">
              <a:buNone/>
            </a:pPr>
            <a:r>
              <a:rPr lang="ar-SA" sz="4000" dirty="0">
                <a:latin typeface="Arabic Typesetting" panose="03020402040406030203" pitchFamily="66" charset="-78"/>
                <a:cs typeface="Arabic Typesetting" panose="03020402040406030203" pitchFamily="66" charset="-78"/>
              </a:rPr>
              <a:t>وبالرّغم من استخدام المبرّد طرائق أخرى في التّعريف، فإنّنا نلمس التّعريف بالسّياق، وخاصّةً التّاريخي المتعلّق بأصول الكلمة واضحاً، وهذا أمر طبيعي، فالرّجل أراد أن يؤرّخ الأدب من خلال ارتباط عقليته وفكره بالنصّ، إنْ قرآناً وحديثاً وإن شعراً ونثراً ممّا يؤثر عن العرب، يقول في موضعٍ من كتابه على سبيل التّمثيل: " والأنوقُ: الرَّخَمَةُ، ولا يقال: الأنوق إلاّ للرّخمة الأنثى. ومن أمثال العرب: (هو أعزّ من بيض الأنوق)، وتقول العرب لمن يطلب الأمر العسير: (سألتني بيض الأنوق) وذاك أنها تبيض في رؤوس الجبال، فلا يكاد يُوجد بيضُها، لبعد مطلبه وعسره. فإن سأله محالاً قال: (سألتني الأبْلَقَ العَقُوقَ)، وإنّما هو الذّكر من الخيل، ويقال فرس عقوق، إذا حملت فامتلأ بطنها، فالأبلق العقوق محال "</a:t>
            </a:r>
            <a:endParaRPr lang="fr-FR" sz="40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289900395"/>
      </p:ext>
    </p:extLst>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521</TotalTime>
  <Words>1635</Words>
  <Application>Microsoft Office PowerPoint</Application>
  <PresentationFormat>Grand écran</PresentationFormat>
  <Paragraphs>69</Paragraphs>
  <Slides>12</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12</vt:i4>
      </vt:variant>
    </vt:vector>
  </HeadingPairs>
  <TitlesOfParts>
    <vt:vector size="21" baseType="lpstr">
      <vt:lpstr>AGA Arabesque</vt:lpstr>
      <vt:lpstr>Arabic Typesetting</vt:lpstr>
      <vt:lpstr>Arial</vt:lpstr>
      <vt:lpstr>Century Gothic</vt:lpstr>
      <vt:lpstr>Sakkal Majalla</vt:lpstr>
      <vt:lpstr>Symbol</vt:lpstr>
      <vt:lpstr>Times New Roman</vt:lpstr>
      <vt:lpstr>Wingdings 3</vt:lpstr>
      <vt:lpstr>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doyen</dc:creator>
  <cp:lastModifiedBy>doyen</cp:lastModifiedBy>
  <cp:revision>11</cp:revision>
  <dcterms:created xsi:type="dcterms:W3CDTF">2021-01-29T10:38:01Z</dcterms:created>
  <dcterms:modified xsi:type="dcterms:W3CDTF">2021-01-29T19:19:10Z</dcterms:modified>
</cp:coreProperties>
</file>