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1/29/2021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1/29/2021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695459" y="142853"/>
            <a:ext cx="10544041" cy="149276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defRPr/>
            </a:pP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المحاضرات السابعة و الثامنة و التاسعة : </a:t>
            </a:r>
            <a:b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br>
            <a:r>
              <a:rPr lang="ar-SA" sz="4572" dirty="0" smtClean="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rPr>
              <a:t>ظاهرة الحقول الدلالية عند النحاة و اللغويين و البلاغيين </a:t>
            </a:r>
            <a:endParaRPr lang="fr-FR" sz="4572" dirty="0">
              <a:effectLst>
                <a:glow rad="139700">
                  <a:schemeClr val="accent2">
                    <a:satMod val="175000"/>
                    <a:alpha val="40000"/>
                  </a:schemeClr>
                </a:glow>
                <a:reflection blurRad="12700" stA="48000" endA="300" endPos="55000" dir="5400000" sy="-90000" algn="bl" rotWithShape="0"/>
              </a:effectLst>
              <a:latin typeface="Sakkal Majalla" pitchFamily="2" charset="-78"/>
              <a:cs typeface="Sakkal Majalla" pitchFamily="2" charset="-78"/>
            </a:endParaRPr>
          </a:p>
        </p:txBody>
      </p:sp>
      <p:sp>
        <p:nvSpPr>
          <p:cNvPr id="5" name="عنصر نائب للمحتوى 2"/>
          <p:cNvSpPr txBox="1">
            <a:spLocks/>
          </p:cNvSpPr>
          <p:nvPr/>
        </p:nvSpPr>
        <p:spPr>
          <a:xfrm>
            <a:off x="489397" y="1496002"/>
            <a:ext cx="11493658" cy="4956313"/>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n-lt"/>
                <a:ea typeface="+mn-ea"/>
                <a:cs typeface="+mn-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n-lt"/>
                <a:ea typeface="+mn-ea"/>
                <a:cs typeface="+mn-cs"/>
              </a:defRPr>
            </a:lvl9pPr>
          </a:lstStyle>
          <a:p>
            <a:pPr algn="ctr" rtl="1"/>
            <a:r>
              <a:rPr lang="ar-SA" sz="3048" dirty="0" smtClean="0">
                <a:latin typeface="Sakkal Majalla" panose="02000000000000000000" pitchFamily="2" charset="-78"/>
                <a:cs typeface="Sakkal Majalla" panose="02000000000000000000" pitchFamily="2" charset="-78"/>
              </a:rPr>
              <a:t>   </a:t>
            </a:r>
            <a:r>
              <a:rPr lang="ar-SA" sz="5200" dirty="0" smtClean="0">
                <a:solidFill>
                  <a:schemeClr val="accent1">
                    <a:lumMod val="60000"/>
                    <a:lumOff val="40000"/>
                  </a:schemeClr>
                </a:solidFill>
                <a:latin typeface="Sakkal Majalla" panose="02000000000000000000" pitchFamily="2" charset="-78"/>
                <a:cs typeface="Sakkal Majalla" panose="02000000000000000000" pitchFamily="2" charset="-78"/>
              </a:rPr>
              <a:t>أولا : النحاة :</a:t>
            </a:r>
          </a:p>
          <a:p>
            <a:pPr algn="just" rtl="1"/>
            <a:r>
              <a:rPr lang="ar-SA" sz="3048" dirty="0" smtClean="0">
                <a:latin typeface="Sakkal Majalla" panose="02000000000000000000" pitchFamily="2" charset="-78"/>
                <a:cs typeface="Sakkal Majalla" panose="02000000000000000000" pitchFamily="2" charset="-78"/>
              </a:rPr>
              <a:t> </a:t>
            </a:r>
            <a:r>
              <a:rPr lang="ar-SA" sz="4400" dirty="0" smtClean="0">
                <a:solidFill>
                  <a:schemeClr val="bg1"/>
                </a:solidFill>
                <a:latin typeface="Arabic Typesetting" panose="03020402040406030203" pitchFamily="66" charset="-78"/>
                <a:cs typeface="Arabic Typesetting" panose="03020402040406030203" pitchFamily="66" charset="-78"/>
              </a:rPr>
              <a:t>« إنّ </a:t>
            </a:r>
            <a:r>
              <a:rPr lang="ar-SA" sz="4400" dirty="0">
                <a:solidFill>
                  <a:schemeClr val="bg1"/>
                </a:solidFill>
                <a:latin typeface="Arabic Typesetting" panose="03020402040406030203" pitchFamily="66" charset="-78"/>
                <a:cs typeface="Arabic Typesetting" panose="03020402040406030203" pitchFamily="66" charset="-78"/>
              </a:rPr>
              <a:t>كلّ لغةٍ تنتظم في حقولٍ دلاليةٍ، وكلّ حقلٍ دلاليٍ لـه جانبان: حقل تصوّري </a:t>
            </a:r>
            <a:r>
              <a:rPr lang="en-US" sz="4400" i="1" dirty="0">
                <a:solidFill>
                  <a:schemeClr val="bg1"/>
                </a:solidFill>
                <a:latin typeface="Arabic Typesetting" panose="03020402040406030203" pitchFamily="66" charset="-78"/>
                <a:cs typeface="Arabic Typesetting" panose="03020402040406030203" pitchFamily="66" charset="-78"/>
              </a:rPr>
              <a:t>Conceptual field</a:t>
            </a:r>
            <a:r>
              <a:rPr lang="ar-SA" sz="4400" dirty="0">
                <a:solidFill>
                  <a:schemeClr val="bg1"/>
                </a:solidFill>
                <a:latin typeface="Arabic Typesetting" panose="03020402040406030203" pitchFamily="66" charset="-78"/>
                <a:cs typeface="Arabic Typesetting" panose="03020402040406030203" pitchFamily="66" charset="-78"/>
              </a:rPr>
              <a:t> وحقل معجمي </a:t>
            </a:r>
            <a:r>
              <a:rPr lang="en-US" sz="4400" i="1" dirty="0">
                <a:solidFill>
                  <a:schemeClr val="bg1"/>
                </a:solidFill>
                <a:latin typeface="Arabic Typesetting" panose="03020402040406030203" pitchFamily="66" charset="-78"/>
                <a:cs typeface="Arabic Typesetting" panose="03020402040406030203" pitchFamily="66" charset="-78"/>
              </a:rPr>
              <a:t>Lexical field</a:t>
            </a:r>
            <a:r>
              <a:rPr lang="ar-SA" sz="4400" dirty="0">
                <a:solidFill>
                  <a:schemeClr val="bg1"/>
                </a:solidFill>
                <a:latin typeface="Arabic Typesetting" panose="03020402040406030203" pitchFamily="66" charset="-78"/>
                <a:cs typeface="Arabic Typesetting" panose="03020402040406030203" pitchFamily="66" charset="-78"/>
              </a:rPr>
              <a:t>. ومدلول الكلمة مرتبطٌ بالكيفية التي تعمل بها مع كلماتٍ أخرى في نفس الحقل المعجمي لتغطية أو تمثيل الحقل الدّلالي. وتكون كلمتان في نفس الحقل الدّلالي إذا أدّى تحليلها إلى عناصر تصوّرية مشتركة... كما يبدو أنّه يجب التّفريق بين نوعين من المفاهيم: مفاهيم مركزية بالنّسبة للحقول الدّلالية، مفاهيم مثل اللّون... ومفاهيم تزوّدنا بالبنية الدّاخلية لهذه الحقول، كالفضاء... ".</a:t>
            </a:r>
            <a:endParaRPr lang="fr-FR" sz="4400" dirty="0" smtClean="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20891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54546" y="231819"/>
            <a:ext cx="11784169" cy="6297769"/>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endParaRPr lang="ar-SA" sz="4000" dirty="0" smtClean="0"/>
          </a:p>
          <a:p>
            <a:pPr marL="0" indent="0" algn="just" rtl="1">
              <a:buNone/>
            </a:pPr>
            <a:endParaRPr lang="ar-SA" sz="4400" dirty="0" smtClean="0">
              <a:latin typeface="Arabic Typesetting" panose="03020402040406030203" pitchFamily="66" charset="-78"/>
              <a:cs typeface="Arabic Typesetting" panose="03020402040406030203" pitchFamily="66" charset="-78"/>
            </a:endParaRPr>
          </a:p>
          <a:p>
            <a:pPr marL="0" indent="0" algn="just" rtl="1">
              <a:buNone/>
            </a:pPr>
            <a:r>
              <a:rPr lang="ar-SA" sz="4400" dirty="0">
                <a:latin typeface="Arabic Typesetting" panose="03020402040406030203" pitchFamily="66" charset="-78"/>
                <a:cs typeface="Arabic Typesetting" panose="03020402040406030203" pitchFamily="66" charset="-78"/>
              </a:rPr>
              <a:t> </a:t>
            </a:r>
            <a:r>
              <a:rPr lang="ar-SA" sz="4400" dirty="0" smtClean="0">
                <a:latin typeface="Arabic Typesetting" panose="03020402040406030203" pitchFamily="66" charset="-78"/>
                <a:cs typeface="Arabic Typesetting" panose="03020402040406030203" pitchFamily="66" charset="-78"/>
              </a:rPr>
              <a:t> </a:t>
            </a:r>
            <a:r>
              <a:rPr lang="ar-SA" sz="4400" dirty="0" smtClean="0">
                <a:latin typeface="Arabic Typesetting" panose="03020402040406030203" pitchFamily="66" charset="-78"/>
                <a:cs typeface="Arabic Typesetting" panose="03020402040406030203" pitchFamily="66" charset="-78"/>
              </a:rPr>
              <a:t>  </a:t>
            </a:r>
            <a:r>
              <a:rPr lang="ar-SA" sz="4800" dirty="0" smtClean="0">
                <a:latin typeface="Arabic Typesetting" panose="03020402040406030203" pitchFamily="66" charset="-78"/>
                <a:cs typeface="Arabic Typesetting" panose="03020402040406030203" pitchFamily="66" charset="-78"/>
              </a:rPr>
              <a:t>والخليل </a:t>
            </a:r>
            <a:r>
              <a:rPr lang="ar-SA" sz="4800" dirty="0">
                <a:latin typeface="Arabic Typesetting" panose="03020402040406030203" pitchFamily="66" charset="-78"/>
                <a:cs typeface="Arabic Typesetting" panose="03020402040406030203" pitchFamily="66" charset="-78"/>
              </a:rPr>
              <a:t>بحكم انتماءه لهذه الفترة من الزّمن، فهو غير خارجٍ عن حدود التّعريفات التي اتّبعها المعجميون من بعده، ومن أنواع التّعريفات، التّعريف بالمرادف، الذي يعدّ أساساً لا يمكن الاستغناء عنه في العمل المعجمي بصفةٍ عامّةٍ، والعمل المعجمي المتعلّق بالموضوع بصفةٍ خاصّةٍ. ولا يكتفي الخليل بربط ذلك بالمسألة النّحوية فقط، بل نلفيه في موضعٍ آخر يشرح كلمة الماء، حين يصنّفها في باب ما وما لها من معانٍ نحويةٍ، يقول: " الماء ممدودٌ – وهو ماء السّماء وغير ذلك من المياه... والماء الذي يشرب من مياه الأرض والمطر. قال الله جلّ اسمُه: ﴿</a:t>
            </a:r>
            <a:r>
              <a:rPr lang="ar-SA" sz="4800" b="1" dirty="0">
                <a:latin typeface="Arabic Typesetting" panose="03020402040406030203" pitchFamily="66" charset="-78"/>
                <a:cs typeface="Arabic Typesetting" panose="03020402040406030203" pitchFamily="66" charset="-78"/>
              </a:rPr>
              <a:t> وَأَنْزَلْنَا مِنَ السَّمَاءِ مَاءً بِقَدَرٍ </a:t>
            </a:r>
            <a:r>
              <a:rPr lang="ar-SA" sz="4800" dirty="0">
                <a:latin typeface="Arabic Typesetting" panose="03020402040406030203" pitchFamily="66" charset="-78"/>
                <a:cs typeface="Arabic Typesetting" panose="03020402040406030203" pitchFamily="66" charset="-78"/>
              </a:rPr>
              <a:t>﴾</a:t>
            </a:r>
            <a:endParaRPr lang="fr-FR" sz="4400" dirty="0">
              <a:solidFill>
                <a:schemeClr val="bg1"/>
              </a:solidFill>
              <a:latin typeface="Arabic Typesetting" panose="03020402040406030203" pitchFamily="66" charset="-78"/>
              <a:cs typeface="Arabic Typesetting" panose="03020402040406030203" pitchFamily="66" charset="-78"/>
            </a:endParaRPr>
          </a:p>
        </p:txBody>
      </p:sp>
      <p:sp>
        <p:nvSpPr>
          <p:cNvPr id="4" name="Pensées 3"/>
          <p:cNvSpPr/>
          <p:nvPr/>
        </p:nvSpPr>
        <p:spPr>
          <a:xfrm>
            <a:off x="1429555" y="360608"/>
            <a:ext cx="7907628" cy="1107584"/>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النموذج الأول : الخليل بن أحمد الفراهيدي</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630942710"/>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193183"/>
            <a:ext cx="11784169" cy="6426558"/>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indent="0" algn="just" rtl="1">
              <a:buNone/>
            </a:pPr>
            <a:r>
              <a:rPr lang="ar-SA" sz="4191" dirty="0">
                <a:latin typeface="Arabic Typesetting" panose="03020402040406030203" pitchFamily="66" charset="-78"/>
                <a:cs typeface="Arabic Typesetting" panose="03020402040406030203" pitchFamily="66" charset="-78"/>
              </a:rPr>
              <a:t> </a:t>
            </a:r>
            <a:r>
              <a:rPr lang="ar-SA" sz="4191" dirty="0" smtClean="0">
                <a:latin typeface="Arabic Typesetting" panose="03020402040406030203" pitchFamily="66" charset="-78"/>
                <a:cs typeface="Arabic Typesetting" panose="03020402040406030203" pitchFamily="66" charset="-78"/>
              </a:rPr>
              <a:t>     </a:t>
            </a:r>
            <a:r>
              <a:rPr lang="ar-SA" sz="4800" dirty="0" smtClean="0">
                <a:latin typeface="Arabic Typesetting" panose="03020402040406030203" pitchFamily="66" charset="-78"/>
                <a:cs typeface="Arabic Typesetting" panose="03020402040406030203" pitchFamily="66" charset="-78"/>
              </a:rPr>
              <a:t>وما </a:t>
            </a:r>
            <a:r>
              <a:rPr lang="ar-SA" sz="4800" dirty="0">
                <a:latin typeface="Arabic Typesetting" panose="03020402040406030203" pitchFamily="66" charset="-78"/>
                <a:cs typeface="Arabic Typesetting" panose="03020402040406030203" pitchFamily="66" charset="-78"/>
              </a:rPr>
              <a:t>ذكره الخليل يعدّ أحد ركائز المعاجم الموضوعية المتمثّلة في التّفسير بالسّياق، وعلى كلّ، فإنّ اللّمحات التي قدّمها الخليل في كتابه (الجمل) بِعَدِّه كتاباً نحوياً شحّيحة مقارنةً بكتابه (العين)، وهذا يرجع إلى طبيعة البحث، ولا نستطيع أن نكلّف النّحاة ما لا يطيقونه في هذا المجال؛ ذلك أنّ هدفهم كان التّنظير للنّحو لا غير. ويقتفي عالم الّلغة سيبويه أثر أستاذه الخليل، بل ونلفيه يحدّد منهجه في الدّراسة، ونلاحظ في كثيرٍ من الأحايين اهتمامه المتزايد بمسائل النّحو والحجج التي يقدّمها ليثبت صحّة ما يذهب إليه. ومع هذا فقد كان مهتمّاً بالقضايا الدّلالية ويأتي في مقدّمتها تعريف الكلمات</a:t>
            </a:r>
            <a:r>
              <a:rPr lang="ar-SA" sz="4800" dirty="0" smtClean="0">
                <a:latin typeface="Arabic Typesetting" panose="03020402040406030203" pitchFamily="66" charset="-78"/>
                <a:cs typeface="Arabic Typesetting" panose="03020402040406030203" pitchFamily="66" charset="-78"/>
              </a:rPr>
              <a:t>.</a:t>
            </a:r>
          </a:p>
          <a:p>
            <a:pPr marL="0" indent="0" algn="just" rtl="1">
              <a:buNone/>
            </a:pPr>
            <a:r>
              <a:rPr lang="ar-SA" sz="4800" dirty="0">
                <a:latin typeface="Arabic Typesetting" panose="03020402040406030203" pitchFamily="66" charset="-78"/>
                <a:cs typeface="Arabic Typesetting" panose="03020402040406030203" pitchFamily="66" charset="-78"/>
              </a:rPr>
              <a:t>يقول في باب سمّاه (أسماء القبائل والأحياء وما يضاف إلى الأب والأمّ ): " أمّا ما يضاف إلى الآباء والأمّهات فنحو قولك: هذه بنو تميم، وهذه بنو سَلول، ونحو ذلك. فإذا قلت: هذه تميم، وهذه أسد، وهذه سلول، فإنّما تريد ذلك المعنى، غير أنّك إذا حذفت </a:t>
            </a:r>
            <a:r>
              <a:rPr lang="ar-SA" sz="4800" dirty="0" err="1">
                <a:latin typeface="Arabic Typesetting" panose="03020402040406030203" pitchFamily="66" charset="-78"/>
                <a:cs typeface="Arabic Typesetting" panose="03020402040406030203" pitchFamily="66" charset="-78"/>
              </a:rPr>
              <a:t>حذفتَ</a:t>
            </a:r>
            <a:r>
              <a:rPr lang="ar-SA" sz="4800" dirty="0">
                <a:latin typeface="Arabic Typesetting" panose="03020402040406030203" pitchFamily="66" charset="-78"/>
                <a:cs typeface="Arabic Typesetting" panose="03020402040406030203" pitchFamily="66" charset="-78"/>
              </a:rPr>
              <a:t> المضاف تخفيفاً، كما قال الله عزّ وجلّ: ﴿</a:t>
            </a:r>
            <a:r>
              <a:rPr lang="ar-SA" sz="4800" b="1" dirty="0">
                <a:latin typeface="Arabic Typesetting" panose="03020402040406030203" pitchFamily="66" charset="-78"/>
                <a:cs typeface="Arabic Typesetting" panose="03020402040406030203" pitchFamily="66" charset="-78"/>
              </a:rPr>
              <a:t> وَسْئَلِ القَرْيَةَ</a:t>
            </a:r>
            <a:r>
              <a:rPr lang="ar-SA" sz="4800" dirty="0">
                <a:latin typeface="Arabic Typesetting" panose="03020402040406030203" pitchFamily="66" charset="-78"/>
                <a:cs typeface="Arabic Typesetting" panose="03020402040406030203" pitchFamily="66" charset="-78"/>
              </a:rPr>
              <a:t> ﴾ </a:t>
            </a:r>
            <a:r>
              <a:rPr lang="ar-SA" sz="4400" dirty="0" err="1">
                <a:latin typeface="Arabic Typesetting" panose="03020402040406030203" pitchFamily="66" charset="-78"/>
                <a:cs typeface="Arabic Typesetting" panose="03020402040406030203" pitchFamily="66" charset="-78"/>
              </a:rPr>
              <a:t>ويَطَؤُهم</a:t>
            </a:r>
            <a:r>
              <a:rPr lang="ar-SA" sz="4400" dirty="0">
                <a:latin typeface="Arabic Typesetting" panose="03020402040406030203" pitchFamily="66" charset="-78"/>
                <a:cs typeface="Arabic Typesetting" panose="03020402040406030203" pitchFamily="66" charset="-78"/>
              </a:rPr>
              <a:t> الطّريقُ وإنّمـا يريـدون: أهل القرية، وأهل الطّريق «.</a:t>
            </a:r>
          </a:p>
          <a:p>
            <a:pPr marL="0" indent="0" algn="just" rtl="1">
              <a:buNone/>
            </a:pPr>
            <a:endParaRPr lang="ar-SA" sz="4800" dirty="0" smtClean="0">
              <a:latin typeface="Arabic Typesetting" panose="03020402040406030203" pitchFamily="66" charset="-78"/>
              <a:cs typeface="Arabic Typesetting" panose="03020402040406030203" pitchFamily="66" charset="-78"/>
            </a:endParaRPr>
          </a:p>
          <a:p>
            <a:pPr marL="0" indent="0" algn="just" rtl="1">
              <a:buNone/>
            </a:pPr>
            <a:endParaRPr lang="fr-FR" sz="4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943906868"/>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0" y="0"/>
            <a:ext cx="12192000" cy="6857999"/>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marL="0" indent="0" algn="just" rtl="1">
              <a:buNone/>
            </a:pPr>
            <a:endParaRPr lang="ar-SA" sz="4800" dirty="0" smtClean="0">
              <a:latin typeface="Arabic Typesetting" panose="03020402040406030203" pitchFamily="66" charset="-78"/>
              <a:cs typeface="Arabic Typesetting" panose="03020402040406030203" pitchFamily="66" charset="-78"/>
            </a:endParaRPr>
          </a:p>
          <a:p>
            <a:pPr marL="0" indent="0" algn="just" rtl="1">
              <a:buNone/>
            </a:pPr>
            <a:endParaRPr lang="ar-SA" sz="4800" dirty="0">
              <a:latin typeface="Arabic Typesetting" panose="03020402040406030203" pitchFamily="66" charset="-78"/>
              <a:cs typeface="Arabic Typesetting" panose="03020402040406030203" pitchFamily="66" charset="-78"/>
            </a:endParaRPr>
          </a:p>
          <a:p>
            <a:pPr marL="0" indent="0" algn="just" rtl="1">
              <a:buNone/>
            </a:pPr>
            <a:r>
              <a:rPr lang="ar-SA" sz="4800" dirty="0" smtClean="0">
                <a:latin typeface="Arabic Typesetting" panose="03020402040406030203" pitchFamily="66" charset="-78"/>
                <a:cs typeface="Arabic Typesetting" panose="03020402040406030203" pitchFamily="66" charset="-78"/>
              </a:rPr>
              <a:t>       ينصرف </a:t>
            </a:r>
            <a:r>
              <a:rPr lang="ar-SA" sz="4800" dirty="0">
                <a:latin typeface="Arabic Typesetting" panose="03020402040406030203" pitchFamily="66" charset="-78"/>
                <a:cs typeface="Arabic Typesetting" panose="03020402040406030203" pitchFamily="66" charset="-78"/>
              </a:rPr>
              <a:t>تحليل سيبويه نحو الغاية المتمثّلة في رسم القاعدة بإجراءٍ هو المعنى، فكما تراه، فهو أوّلاً يخصّص هذا الباب وهو من صلب اهتمامات المعجميين الذين يصنّفون مفرداتهم موضوعياً، وهذا الباب هو أسماء القبائل، ولا يقصد به أن يأتي بالمعاني ولكن في إطار تفسيره لقاعدة المضاف والمضاف إليه. ثمّ يضيف في الباب نفسِه موضّحاً: " غير أنّه قد يجيء الشّيءُ يكون الأكثرَ في كلامهم أن يكون أباً، وقد يجيء الشّيءُ يكون الأكثرَ في كلامهم أن يكون اسماً للقبيلة. وكلٌّ جائزٌ حسنٌ، فإذا قلت: هذه سدوس، فأكثرهم يجعله اسماً للقبيلة. وإذا قلت: هذه تميم فأكثرهم يجعلها اسماً للأب. وإذا قلت: هذه جُذَامُ فهي كسدوس. فإذا قلت من بني سدوس فالصّرف، لأنّك قصدت قصد الأب </a:t>
            </a:r>
            <a:r>
              <a:rPr lang="ar-SA" sz="4800" dirty="0" smtClean="0">
                <a:latin typeface="Arabic Typesetting" panose="03020402040406030203" pitchFamily="66" charset="-78"/>
                <a:cs typeface="Arabic Typesetting" panose="03020402040406030203" pitchFamily="66" charset="-78"/>
              </a:rPr>
              <a:t>«</a:t>
            </a:r>
          </a:p>
          <a:p>
            <a:pPr marL="0" indent="0" algn="just" rtl="1">
              <a:buNone/>
            </a:pPr>
            <a:r>
              <a:rPr lang="ar-SA" sz="4800" dirty="0" smtClean="0">
                <a:latin typeface="Arabic Typesetting" panose="03020402040406030203" pitchFamily="66" charset="-78"/>
                <a:cs typeface="Arabic Typesetting" panose="03020402040406030203" pitchFamily="66" charset="-78"/>
              </a:rPr>
              <a:t>        إنّ </a:t>
            </a:r>
            <a:r>
              <a:rPr lang="ar-SA" sz="4800" dirty="0">
                <a:latin typeface="Arabic Typesetting" panose="03020402040406030203" pitchFamily="66" charset="-78"/>
                <a:cs typeface="Arabic Typesetting" panose="03020402040406030203" pitchFamily="66" charset="-78"/>
              </a:rPr>
              <a:t>الشّاهد هنا هو </a:t>
            </a:r>
            <a:r>
              <a:rPr lang="ar-SA" sz="4800" b="1" dirty="0">
                <a:latin typeface="Arabic Typesetting" panose="03020402040406030203" pitchFamily="66" charset="-78"/>
                <a:cs typeface="Arabic Typesetting" panose="03020402040406030203" pitchFamily="66" charset="-78"/>
              </a:rPr>
              <a:t>تفسير المعنى انطلاقاً من تفسير التّركيب</a:t>
            </a:r>
            <a:r>
              <a:rPr lang="ar-SA" sz="4800" dirty="0">
                <a:latin typeface="Arabic Typesetting" panose="03020402040406030203" pitchFamily="66" charset="-78"/>
                <a:cs typeface="Arabic Typesetting" panose="03020402040406030203" pitchFamily="66" charset="-78"/>
              </a:rPr>
              <a:t>؛ وهذه غاية النّحاة، طبقاً لطبيعة بحثهم، ولكنّ اللاّفت للانتباه هو إشارة سيبويه للكثرة في الكلام، ويعني فيما يعنيه، أنّ الكلام إذا كثر في الاستخدام، يصبح هو اللّغةَ بعينها، وهو من بين أسباب التطوّر الدّلالي التي سنأتي لتفصيلها في الفصل القادم، وهذه الإشارة تدلّ على أنّ النّحاة لم يخرجوا في أثناء التّقعيد للنّحو عن هذا المشهور من الكلام، فلو عايش النّحاة فترةً أخرى لاستطاعوا أن يقوموا بتأويلاتٍ </a:t>
            </a:r>
            <a:r>
              <a:rPr lang="ar-SA" sz="4800" dirty="0" err="1">
                <a:latin typeface="Arabic Typesetting" panose="03020402040406030203" pitchFamily="66" charset="-78"/>
                <a:cs typeface="Arabic Typesetting" panose="03020402040406030203" pitchFamily="66" charset="-78"/>
              </a:rPr>
              <a:t>وتخريجاتٍ</a:t>
            </a:r>
            <a:r>
              <a:rPr lang="ar-SA" sz="4800" dirty="0">
                <a:latin typeface="Arabic Typesetting" panose="03020402040406030203" pitchFamily="66" charset="-78"/>
                <a:cs typeface="Arabic Typesetting" panose="03020402040406030203" pitchFamily="66" charset="-78"/>
              </a:rPr>
              <a:t> أخرى حسب المتعارف عليه؛ أضف إلى ذلك فإنّنا نختلف مع الذين يقولون إنّ النّحاة في هذا الموضع أسقطوا النصّ القرآني والشّعر من الدّراسة، والسّؤال المطروح هو كيف نفسّر إذاً نشوء النّحو أصلاً، وهل النّحو العربي يمكن تجزئته ووضعه خارج خانة الثّقافة العربية، بِعَدِّ الأخيرة قائمةً على أساس النصّ القرآني خاصّة.</a:t>
            </a:r>
            <a:endParaRPr lang="fr-FR" sz="5800" dirty="0">
              <a:latin typeface="Arabic Typesetting" panose="03020402040406030203" pitchFamily="66" charset="-78"/>
              <a:cs typeface="Arabic Typesetting" panose="03020402040406030203" pitchFamily="66" charset="-78"/>
            </a:endParaRPr>
          </a:p>
          <a:p>
            <a:pPr marL="0" indent="0" algn="just" rtl="1">
              <a:buNone/>
            </a:pPr>
            <a:endParaRPr lang="ar-SA" sz="4800" dirty="0" smtClean="0">
              <a:latin typeface="Arabic Typesetting" panose="03020402040406030203" pitchFamily="66" charset="-78"/>
              <a:cs typeface="Arabic Typesetting" panose="03020402040406030203" pitchFamily="66" charset="-78"/>
            </a:endParaRPr>
          </a:p>
          <a:p>
            <a:pPr marL="0" indent="0" algn="just" rtl="1">
              <a:buNone/>
            </a:pPr>
            <a:endParaRPr lang="fr-FR" sz="4800" dirty="0">
              <a:latin typeface="Arabic Typesetting" panose="03020402040406030203" pitchFamily="66" charset="-78"/>
              <a:cs typeface="Arabic Typesetting" panose="03020402040406030203" pitchFamily="66" charset="-78"/>
            </a:endParaRPr>
          </a:p>
        </p:txBody>
      </p:sp>
      <p:sp>
        <p:nvSpPr>
          <p:cNvPr id="4" name="Pensées 3"/>
          <p:cNvSpPr/>
          <p:nvPr/>
        </p:nvSpPr>
        <p:spPr>
          <a:xfrm>
            <a:off x="4048259" y="0"/>
            <a:ext cx="4095481" cy="1107584"/>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النموذج الثاني : سيبويه</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296138366"/>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257577"/>
            <a:ext cx="11784169" cy="6349285"/>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just" rtl="1">
              <a:buNone/>
            </a:pPr>
            <a:r>
              <a:rPr lang="ar-SA" sz="3600" dirty="0">
                <a:latin typeface="Arabic Typesetting" panose="03020402040406030203" pitchFamily="66" charset="-78"/>
                <a:cs typeface="Arabic Typesetting" panose="03020402040406030203" pitchFamily="66" charset="-78"/>
              </a:rPr>
              <a:t> </a:t>
            </a:r>
            <a:r>
              <a:rPr lang="ar-SA" sz="4400" dirty="0">
                <a:latin typeface="Arabic Typesetting" panose="03020402040406030203" pitchFamily="66" charset="-78"/>
                <a:cs typeface="Arabic Typesetting" panose="03020402040406030203" pitchFamily="66" charset="-78"/>
              </a:rPr>
              <a:t>ويقول سيبويه في موضعٍ آخر مبيّناً موقفه من أسماء العلم في اللّغة (باب يكون فيه الاسم الخاصّ شائعاً في الأمّة): " ليس واحدٌ منها أولى به من الآخر، </a:t>
            </a:r>
            <a:r>
              <a:rPr lang="ar-SA" sz="4400" dirty="0" err="1">
                <a:latin typeface="Arabic Typesetting" panose="03020402040406030203" pitchFamily="66" charset="-78"/>
                <a:cs typeface="Arabic Typesetting" panose="03020402040406030203" pitchFamily="66" charset="-78"/>
              </a:rPr>
              <a:t>ولايُتَوَهَّمُ</a:t>
            </a:r>
            <a:r>
              <a:rPr lang="ar-SA" sz="4400" dirty="0">
                <a:latin typeface="Arabic Typesetting" panose="03020402040406030203" pitchFamily="66" charset="-78"/>
                <a:cs typeface="Arabic Typesetting" panose="03020402040406030203" pitchFamily="66" charset="-78"/>
              </a:rPr>
              <a:t> به واحد دون آخر له اسم غيره، نحو قولك للأسد: أبو الحارث و أسامة، وللثّعلب: ثُعالة وأبو الحُصَين وسَمْسَمٌ... ومعناه إذا قلت هذا أبو الحارث أو هذا ثُعالة أنّك تريد هذا الأسد وهذا الثّعلب؛ وليس معناه كمعنى زيد وإن كانا معرفةً... </a:t>
            </a:r>
            <a:r>
              <a:rPr lang="ar-SA" sz="4400" dirty="0" smtClean="0">
                <a:latin typeface="Arabic Typesetting" panose="03020402040406030203" pitchFamily="66" charset="-78"/>
                <a:cs typeface="Arabic Typesetting" panose="03020402040406030203" pitchFamily="66" charset="-78"/>
              </a:rPr>
              <a:t>".</a:t>
            </a:r>
          </a:p>
          <a:p>
            <a:pPr marL="0" indent="0" algn="just" rtl="1">
              <a:buNone/>
            </a:pPr>
            <a:r>
              <a:rPr lang="ar-SA" sz="4400" dirty="0">
                <a:latin typeface="Arabic Typesetting" panose="03020402040406030203" pitchFamily="66" charset="-78"/>
                <a:cs typeface="Arabic Typesetting" panose="03020402040406030203" pitchFamily="66" charset="-78"/>
              </a:rPr>
              <a:t>ونلمح سيبويه أيضاً ذاكراً لظاهرة من الظّواهر الدّلالية وهي متعلّقة كثيراً بالحقول الدّلالية، وهي ظاهرة التّرادف والاشتراك، ولكنّه لم يفصل فيهما بشكلٍ كبيرٍ، يقول: " اعلم أنّ من كلامهم اختلاف اللّفظين لاختلاف المعنيين... فاختلاف اللّفظين لاختلاف المعنيين هو نحو: جلس وذهب. واختلاف اللّفظين والمعنى واحد نحو: ذهب وانطلق. واتّفاق اللّفظين والمعنى مختلف قولك: وجدت عليه من الموجدة، ووجدت إذا أردت وجدان الضالّة. وأشباه هذا كثير ".</a:t>
            </a:r>
            <a:endParaRPr lang="ar-SA" sz="4400" dirty="0" smtClean="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098756156"/>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0" y="0"/>
            <a:ext cx="12192000" cy="6857999"/>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marL="0" indent="0" algn="just" rtl="1">
              <a:buNone/>
            </a:pPr>
            <a:endParaRPr lang="ar-SA" sz="4800" dirty="0">
              <a:latin typeface="Arabic Typesetting" panose="03020402040406030203" pitchFamily="66" charset="-78"/>
              <a:cs typeface="Arabic Typesetting" panose="03020402040406030203" pitchFamily="66" charset="-78"/>
            </a:endParaRPr>
          </a:p>
          <a:p>
            <a:pPr marL="0" indent="0" algn="just" rtl="1">
              <a:buNone/>
            </a:pPr>
            <a:r>
              <a:rPr lang="ar-SA" sz="4800" dirty="0" smtClean="0">
                <a:latin typeface="Arabic Typesetting" panose="03020402040406030203" pitchFamily="66" charset="-78"/>
                <a:cs typeface="Arabic Typesetting" panose="03020402040406030203" pitchFamily="66" charset="-78"/>
              </a:rPr>
              <a:t>  </a:t>
            </a:r>
          </a:p>
          <a:p>
            <a:pPr marL="0" indent="0" algn="just" rtl="1">
              <a:buNone/>
            </a:pPr>
            <a:r>
              <a:rPr lang="ar-SA" sz="4800" dirty="0" smtClean="0">
                <a:latin typeface="Arabic Typesetting" panose="03020402040406030203" pitchFamily="66" charset="-78"/>
                <a:cs typeface="Arabic Typesetting" panose="03020402040406030203" pitchFamily="66" charset="-78"/>
              </a:rPr>
              <a:t> </a:t>
            </a:r>
            <a:r>
              <a:rPr lang="ar-SA" sz="4300" dirty="0" smtClean="0">
                <a:latin typeface="Arabic Typesetting" panose="03020402040406030203" pitchFamily="66" charset="-78"/>
                <a:cs typeface="Arabic Typesetting" panose="03020402040406030203" pitchFamily="66" charset="-78"/>
              </a:rPr>
              <a:t>التفت </a:t>
            </a:r>
            <a:r>
              <a:rPr lang="ar-SA" sz="4300" dirty="0">
                <a:latin typeface="Arabic Typesetting" panose="03020402040406030203" pitchFamily="66" charset="-78"/>
                <a:cs typeface="Arabic Typesetting" panose="03020402040406030203" pitchFamily="66" charset="-78"/>
              </a:rPr>
              <a:t>الفرّاء في أثناء شرحه للمعاني في القرآن الكريم إلى بعض الآليات المتداولة بين اللّغويين في المعجمات، والمنظّرة في فكرة الحقول الدّلالية، وهي العلاقات الدّلالية </a:t>
            </a:r>
            <a:r>
              <a:rPr lang="fr-FR" sz="4300" i="1" dirty="0" err="1">
                <a:latin typeface="Arabic Typesetting" panose="03020402040406030203" pitchFamily="66" charset="-78"/>
                <a:cs typeface="Arabic Typesetting" panose="03020402040406030203" pitchFamily="66" charset="-78"/>
              </a:rPr>
              <a:t>Semantic</a:t>
            </a:r>
            <a:r>
              <a:rPr lang="fr-FR" sz="4300" i="1" dirty="0">
                <a:latin typeface="Arabic Typesetting" panose="03020402040406030203" pitchFamily="66" charset="-78"/>
                <a:cs typeface="Arabic Typesetting" panose="03020402040406030203" pitchFamily="66" charset="-78"/>
              </a:rPr>
              <a:t> relation</a:t>
            </a:r>
            <a:r>
              <a:rPr lang="ar-SA" sz="4300" dirty="0">
                <a:latin typeface="Arabic Typesetting" panose="03020402040406030203" pitchFamily="66" charset="-78"/>
                <a:cs typeface="Arabic Typesetting" panose="03020402040406030203" pitchFamily="66" charset="-78"/>
              </a:rPr>
              <a:t>، ولذلك نراه أحياناً يلجأ إلى التّفسير بالأضداد مـثلاً، يقول في ذلك: " وقوله تعالى: ﴿</a:t>
            </a:r>
            <a:r>
              <a:rPr lang="ar-SA" sz="4300" b="1" dirty="0">
                <a:latin typeface="Arabic Typesetting" panose="03020402040406030203" pitchFamily="66" charset="-78"/>
                <a:cs typeface="Arabic Typesetting" panose="03020402040406030203" pitchFamily="66" charset="-78"/>
              </a:rPr>
              <a:t> وَفِي ذَلِكُمْ بَلاَءٌ مِنْ رَبِّكُمْ عَظِيمٌ </a:t>
            </a:r>
            <a:r>
              <a:rPr lang="ar-SA" sz="4300" dirty="0" smtClean="0">
                <a:latin typeface="Arabic Typesetting" panose="03020402040406030203" pitchFamily="66" charset="-78"/>
                <a:cs typeface="Arabic Typesetting" panose="03020402040406030203" pitchFamily="66" charset="-78"/>
              </a:rPr>
              <a:t>﴾،</a:t>
            </a:r>
            <a:r>
              <a:rPr lang="ar-SA" sz="4300" baseline="30000" dirty="0" smtClean="0">
                <a:latin typeface="Arabic Typesetting" panose="03020402040406030203" pitchFamily="66" charset="-78"/>
                <a:cs typeface="Arabic Typesetting" panose="03020402040406030203" pitchFamily="66" charset="-78"/>
                <a:sym typeface="Symbol" panose="05050102010706020507" pitchFamily="18" charset="2"/>
              </a:rPr>
              <a:t> </a:t>
            </a:r>
            <a:r>
              <a:rPr lang="ar-SA" sz="4300" dirty="0" smtClean="0">
                <a:latin typeface="Arabic Typesetting" panose="03020402040406030203" pitchFamily="66" charset="-78"/>
                <a:cs typeface="Arabic Typesetting" panose="03020402040406030203" pitchFamily="66" charset="-78"/>
              </a:rPr>
              <a:t>يقول</a:t>
            </a:r>
            <a:r>
              <a:rPr lang="ar-SA" sz="4300" dirty="0">
                <a:latin typeface="Arabic Typesetting" panose="03020402040406030203" pitchFamily="66" charset="-78"/>
                <a:cs typeface="Arabic Typesetting" panose="03020402040406030203" pitchFamily="66" charset="-78"/>
              </a:rPr>
              <a:t>: فيما كان يصنع بكم فرعون من أصناف العذاب بلاء عظيم من البليّة. و يقال: في ذلكم نعم من ربّكم عظيمة إذ أنجاكم منها. والبلاء قد يكون نعماً، وعذاباً. ألا تـرى أنّك تقول: إنّ فـلاناً لـحسن البلاء عندك تريد الإنعام عليك </a:t>
            </a:r>
            <a:r>
              <a:rPr lang="ar-SA" sz="4300" dirty="0" smtClean="0">
                <a:latin typeface="Arabic Typesetting" panose="03020402040406030203" pitchFamily="66" charset="-78"/>
                <a:cs typeface="Arabic Typesetting" panose="03020402040406030203" pitchFamily="66" charset="-78"/>
              </a:rPr>
              <a:t>" </a:t>
            </a:r>
          </a:p>
          <a:p>
            <a:pPr marL="0" indent="0" algn="just" rtl="1">
              <a:buNone/>
            </a:pPr>
            <a:r>
              <a:rPr lang="ar-SA" sz="4800" dirty="0">
                <a:latin typeface="Arabic Typesetting" panose="03020402040406030203" pitchFamily="66" charset="-78"/>
                <a:cs typeface="Arabic Typesetting" panose="03020402040406030203" pitchFamily="66" charset="-78"/>
              </a:rPr>
              <a:t>ويفسّر أحياناً بالمشترك اللّفظي، وهذا كثير في معاني القرآن، يقـول: " في قوله تعالى:  ﴿</a:t>
            </a:r>
            <a:r>
              <a:rPr lang="ar-SA" sz="4800" b="1" dirty="0">
                <a:latin typeface="Arabic Typesetting" panose="03020402040406030203" pitchFamily="66" charset="-78"/>
                <a:cs typeface="Arabic Typesetting" panose="03020402040406030203" pitchFamily="66" charset="-78"/>
              </a:rPr>
              <a:t> فَإِنْ </a:t>
            </a:r>
            <a:r>
              <a:rPr lang="ar-SA" sz="4800" b="1" dirty="0" err="1">
                <a:latin typeface="Arabic Typesetting" panose="03020402040406030203" pitchFamily="66" charset="-78"/>
                <a:cs typeface="Arabic Typesetting" panose="03020402040406030203" pitchFamily="66" charset="-78"/>
              </a:rPr>
              <a:t>اُحْصِرْتُمْ</a:t>
            </a:r>
            <a:r>
              <a:rPr lang="ar-SA" sz="4800" b="1" dirty="0">
                <a:latin typeface="Arabic Typesetting" panose="03020402040406030203" pitchFamily="66" charset="-78"/>
                <a:cs typeface="Arabic Typesetting" panose="03020402040406030203" pitchFamily="66" charset="-78"/>
              </a:rPr>
              <a:t> </a:t>
            </a:r>
            <a:r>
              <a:rPr lang="ar-SA" sz="4800" dirty="0" smtClean="0">
                <a:latin typeface="Arabic Typesetting" panose="03020402040406030203" pitchFamily="66" charset="-78"/>
                <a:cs typeface="Arabic Typesetting" panose="03020402040406030203" pitchFamily="66" charset="-78"/>
              </a:rPr>
              <a:t>﴾، </a:t>
            </a:r>
            <a:r>
              <a:rPr lang="ar-SA" sz="4800" dirty="0">
                <a:latin typeface="Arabic Typesetting" panose="03020402040406030203" pitchFamily="66" charset="-78"/>
                <a:cs typeface="Arabic Typesetting" panose="03020402040406030203" pitchFamily="66" charset="-78"/>
              </a:rPr>
              <a:t>العرب تقول للذي يمنعه من الوصول إلى إتمامه حجّه </a:t>
            </a:r>
            <a:r>
              <a:rPr lang="ar-SA" sz="4800" dirty="0" err="1">
                <a:latin typeface="Arabic Typesetting" panose="03020402040406030203" pitchFamily="66" charset="-78"/>
                <a:cs typeface="Arabic Typesetting" panose="03020402040406030203" pitchFamily="66" charset="-78"/>
              </a:rPr>
              <a:t>أوعمرته</a:t>
            </a:r>
            <a:r>
              <a:rPr lang="ar-SA" sz="4800" dirty="0">
                <a:latin typeface="Arabic Typesetting" panose="03020402040406030203" pitchFamily="66" charset="-78"/>
                <a:cs typeface="Arabic Typesetting" panose="03020402040406030203" pitchFamily="66" charset="-78"/>
              </a:rPr>
              <a:t> خوف أو مرض، وكلّ ما لم يكن مقهوراً كالحبس والسّجن ( يقال للمريض ): قد أُحصر، وفي الحبس والقهر قد حُصر، فهذا فرق بينهما، ولو نويت في قهر السّلطان أنّها علّة مانعةٌ ولم تذهب إلى فعل الفاعل جاز لك أن تقول: قد أُحصر الرّجل، ولو قلت في المرض وشبهه: إنّ المرض قد حصره أو الخوف، جاز أن تقول: حُصرتم، و قوله ﴿</a:t>
            </a:r>
            <a:r>
              <a:rPr lang="ar-SA" sz="4800" b="1" dirty="0">
                <a:latin typeface="Arabic Typesetting" panose="03020402040406030203" pitchFamily="66" charset="-78"/>
                <a:cs typeface="Arabic Typesetting" panose="03020402040406030203" pitchFamily="66" charset="-78"/>
              </a:rPr>
              <a:t> وَ سَيِّداً وَحَصُوراً </a:t>
            </a:r>
            <a:r>
              <a:rPr lang="ar-SA" sz="4800" dirty="0" smtClean="0">
                <a:latin typeface="Arabic Typesetting" panose="03020402040406030203" pitchFamily="66" charset="-78"/>
                <a:cs typeface="Arabic Typesetting" panose="03020402040406030203" pitchFamily="66" charset="-78"/>
              </a:rPr>
              <a:t>﴾ </a:t>
            </a:r>
            <a:r>
              <a:rPr lang="ar-SA" sz="4800" dirty="0">
                <a:latin typeface="Arabic Typesetting" panose="03020402040406030203" pitchFamily="66" charset="-78"/>
                <a:cs typeface="Arabic Typesetting" panose="03020402040406030203" pitchFamily="66" charset="-78"/>
              </a:rPr>
              <a:t>يقال إنّه </a:t>
            </a:r>
            <a:r>
              <a:rPr lang="ar-SA" sz="4800" dirty="0" err="1">
                <a:latin typeface="Arabic Typesetting" panose="03020402040406030203" pitchFamily="66" charset="-78"/>
                <a:cs typeface="Arabic Typesetting" panose="03020402040406030203" pitchFamily="66" charset="-78"/>
              </a:rPr>
              <a:t>المحصَر</a:t>
            </a:r>
            <a:r>
              <a:rPr lang="ar-SA" sz="4800" dirty="0">
                <a:latin typeface="Arabic Typesetting" panose="03020402040406030203" pitchFamily="66" charset="-78"/>
                <a:cs typeface="Arabic Typesetting" panose="03020402040406030203" pitchFamily="66" charset="-78"/>
              </a:rPr>
              <a:t> عن النّساء؛ لأنّها علّة وليس بمحبوس، وعلى هذا فابْنِ </a:t>
            </a:r>
            <a:r>
              <a:rPr lang="ar-SA" sz="4800" dirty="0" smtClean="0">
                <a:latin typeface="Arabic Typesetting" panose="03020402040406030203" pitchFamily="66" charset="-78"/>
                <a:cs typeface="Arabic Typesetting" panose="03020402040406030203" pitchFamily="66" charset="-78"/>
              </a:rPr>
              <a:t>"</a:t>
            </a:r>
          </a:p>
          <a:p>
            <a:pPr marL="0" indent="0" algn="just" rtl="1">
              <a:buNone/>
            </a:pPr>
            <a:endParaRPr lang="fr-FR" sz="4800" dirty="0">
              <a:latin typeface="Arabic Typesetting" panose="03020402040406030203" pitchFamily="66" charset="-78"/>
              <a:cs typeface="Arabic Typesetting" panose="03020402040406030203" pitchFamily="66" charset="-78"/>
            </a:endParaRPr>
          </a:p>
        </p:txBody>
      </p:sp>
      <p:sp>
        <p:nvSpPr>
          <p:cNvPr id="4" name="Pensées 3"/>
          <p:cNvSpPr/>
          <p:nvPr/>
        </p:nvSpPr>
        <p:spPr>
          <a:xfrm>
            <a:off x="4048259" y="0"/>
            <a:ext cx="4095481" cy="837127"/>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chemeClr val="bg1"/>
                </a:solidFill>
                <a:latin typeface="Arabic Typesetting" panose="03020402040406030203" pitchFamily="66" charset="-78"/>
                <a:cs typeface="Arabic Typesetting" panose="03020402040406030203" pitchFamily="66" charset="-78"/>
              </a:rPr>
              <a:t>النموذج </a:t>
            </a:r>
            <a:r>
              <a:rPr lang="ar-SA" sz="4000" dirty="0" smtClean="0">
                <a:solidFill>
                  <a:schemeClr val="bg1"/>
                </a:solidFill>
                <a:latin typeface="Arabic Typesetting" panose="03020402040406030203" pitchFamily="66" charset="-78"/>
                <a:cs typeface="Arabic Typesetting" panose="03020402040406030203" pitchFamily="66" charset="-78"/>
              </a:rPr>
              <a:t>الثالث </a:t>
            </a:r>
            <a:r>
              <a:rPr lang="ar-SA" sz="4000" dirty="0" smtClean="0">
                <a:solidFill>
                  <a:schemeClr val="bg1"/>
                </a:solidFill>
                <a:latin typeface="Arabic Typesetting" panose="03020402040406030203" pitchFamily="66" charset="-78"/>
                <a:cs typeface="Arabic Typesetting" panose="03020402040406030203" pitchFamily="66" charset="-78"/>
              </a:rPr>
              <a:t>: </a:t>
            </a:r>
            <a:r>
              <a:rPr lang="ar-SA" sz="4000" dirty="0" smtClean="0">
                <a:solidFill>
                  <a:schemeClr val="bg1"/>
                </a:solidFill>
                <a:latin typeface="Arabic Typesetting" panose="03020402040406030203" pitchFamily="66" charset="-78"/>
                <a:cs typeface="Arabic Typesetting" panose="03020402040406030203" pitchFamily="66" charset="-78"/>
              </a:rPr>
              <a:t>الفراء</a:t>
            </a:r>
            <a:endParaRPr lang="fr-FR" sz="40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1067819"/>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a:xfrm>
            <a:off x="180304" y="257577"/>
            <a:ext cx="11784169" cy="6349285"/>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SA" sz="3600" dirty="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إنّ ما نحسّ به ونحن نقرأ هذه المعاني، هو التمكّن الكبير من المرجعيات التي قرئت فيها هذه المعاني، فهو لا يكتفي فقط بشرح المعاني بالمشترك أو المغايرة بمجرّد الإحالة على المعاني المشتركة، بل يحاول أن يربط كلّ معنى حسب سياقاته واستعمالاته وحسب المقام الذي يليق به، وعلى هذا تتنوّع كلمة الحصور بين المعاني طبقاً للسّياقات التي تتنزّل فيها، وهو ما يسمّى في نظرية الحقول الدّلالية، الحقول </a:t>
            </a:r>
            <a:r>
              <a:rPr lang="ar-SA" sz="4000" dirty="0" err="1">
                <a:latin typeface="Arabic Typesetting" panose="03020402040406030203" pitchFamily="66" charset="-78"/>
                <a:cs typeface="Arabic Typesetting" panose="03020402040406030203" pitchFamily="66" charset="-78"/>
              </a:rPr>
              <a:t>السّنتجماتية</a:t>
            </a:r>
            <a:r>
              <a:rPr lang="ar-SA" sz="4000" dirty="0">
                <a:latin typeface="Arabic Typesetting" panose="03020402040406030203" pitchFamily="66" charset="-78"/>
                <a:cs typeface="Arabic Typesetting" panose="03020402040406030203" pitchFamily="66" charset="-78"/>
              </a:rPr>
              <a:t>، وهي التي تربط بين المعاني وفق الاستخدام الفعلي لها</a:t>
            </a:r>
            <a:r>
              <a:rPr lang="ar-SA" sz="4000" dirty="0" smtClean="0">
                <a:latin typeface="Arabic Typesetting" panose="03020402040406030203" pitchFamily="66" charset="-78"/>
                <a:cs typeface="Arabic Typesetting" panose="03020402040406030203" pitchFamily="66" charset="-78"/>
              </a:rPr>
              <a:t>.</a:t>
            </a:r>
          </a:p>
          <a:p>
            <a:pPr marL="0" indent="0" algn="just" rtl="1">
              <a:buNone/>
            </a:pPr>
            <a:r>
              <a:rPr lang="ar-SA" sz="4000" dirty="0">
                <a:latin typeface="Arabic Typesetting" panose="03020402040406030203" pitchFamily="66" charset="-78"/>
                <a:cs typeface="Arabic Typesetting" panose="03020402040406030203" pitchFamily="66" charset="-78"/>
              </a:rPr>
              <a:t>ولا يغفل الفرّاء أيضاً عن أثر الدّلالة الصّوتية أو الصّرفية في المعنى، وذلك حين يعرض بعض الكلمات التي اختلف في نطقها صوتاً وصيغةً ويشرع في تفسيرها انطلاقاً من ذلك الاختلاف، ففي قولـه تعالى: ﴿</a:t>
            </a:r>
            <a:r>
              <a:rPr lang="ar-SA" sz="4000" b="1" dirty="0">
                <a:latin typeface="Arabic Typesetting" panose="03020402040406030203" pitchFamily="66" charset="-78"/>
                <a:cs typeface="Arabic Typesetting" panose="03020402040406030203" pitchFamily="66" charset="-78"/>
              </a:rPr>
              <a:t> ذِرَاعَيْهِ بِالوَصِيدِ </a:t>
            </a:r>
            <a:r>
              <a:rPr lang="ar-SA" sz="4000" dirty="0" smtClean="0">
                <a:latin typeface="Arabic Typesetting" panose="03020402040406030203" pitchFamily="66" charset="-78"/>
                <a:cs typeface="Arabic Typesetting" panose="03020402040406030203" pitchFamily="66" charset="-78"/>
              </a:rPr>
              <a:t>﴾، </a:t>
            </a:r>
            <a:r>
              <a:rPr lang="ar-SA" sz="4000" dirty="0">
                <a:latin typeface="Arabic Typesetting" panose="03020402040406030203" pitchFamily="66" charset="-78"/>
                <a:cs typeface="Arabic Typesetting" panose="03020402040406030203" pitchFamily="66" charset="-78"/>
              </a:rPr>
              <a:t>يقول: " الوصيد: الفناء، والوصيد والأصيد لغتان مثل الإكاف والوكاف، ومثل أرّخت الكتاب </a:t>
            </a:r>
            <a:r>
              <a:rPr lang="ar-SA" sz="4000" dirty="0" err="1">
                <a:latin typeface="Arabic Typesetting" panose="03020402040406030203" pitchFamily="66" charset="-78"/>
                <a:cs typeface="Arabic Typesetting" panose="03020402040406030203" pitchFamily="66" charset="-78"/>
              </a:rPr>
              <a:t>وورّخته</a:t>
            </a:r>
            <a:r>
              <a:rPr lang="ar-SA" sz="4000" dirty="0">
                <a:latin typeface="Arabic Typesetting" panose="03020402040406030203" pitchFamily="66" charset="-78"/>
                <a:cs typeface="Arabic Typesetting" panose="03020402040406030203" pitchFamily="66" charset="-78"/>
              </a:rPr>
              <a:t>، ووكّدت الأمر وأكّدته، ووضعته يتنا وأتنا </a:t>
            </a:r>
            <a:r>
              <a:rPr lang="ar-SA" sz="4000" dirty="0" smtClean="0">
                <a:latin typeface="Arabic Typesetting" panose="03020402040406030203" pitchFamily="66" charset="-78"/>
                <a:cs typeface="Arabic Typesetting" panose="03020402040406030203" pitchFamily="66" charset="-78"/>
              </a:rPr>
              <a:t>ووتنا يعني </a:t>
            </a:r>
            <a:r>
              <a:rPr lang="ar-SA" sz="4000" dirty="0">
                <a:latin typeface="Arabic Typesetting" panose="03020402040406030203" pitchFamily="66" charset="-78"/>
                <a:cs typeface="Arabic Typesetting" panose="03020402040406030203" pitchFamily="66" charset="-78"/>
              </a:rPr>
              <a:t>الولد، فأمّا قول العرب: واخيت </a:t>
            </a:r>
            <a:r>
              <a:rPr lang="ar-SA" sz="4000" dirty="0" err="1">
                <a:latin typeface="Arabic Typesetting" panose="03020402040406030203" pitchFamily="66" charset="-78"/>
                <a:cs typeface="Arabic Typesetting" panose="03020402040406030203" pitchFamily="66" charset="-78"/>
              </a:rPr>
              <a:t>ووامرت</a:t>
            </a:r>
            <a:r>
              <a:rPr lang="ar-SA" sz="4000" dirty="0">
                <a:latin typeface="Arabic Typesetting" panose="03020402040406030203" pitchFamily="66" charset="-78"/>
                <a:cs typeface="Arabic Typesetting" panose="03020402040406030203" pitchFamily="66" charset="-78"/>
              </a:rPr>
              <a:t> </a:t>
            </a:r>
            <a:r>
              <a:rPr lang="ar-SA" sz="4000" dirty="0" err="1">
                <a:latin typeface="Arabic Typesetting" panose="03020402040406030203" pitchFamily="66" charset="-78"/>
                <a:cs typeface="Arabic Typesetting" panose="03020402040406030203" pitchFamily="66" charset="-78"/>
              </a:rPr>
              <a:t>وواتيت</a:t>
            </a:r>
            <a:r>
              <a:rPr lang="ar-SA" sz="4000" dirty="0">
                <a:latin typeface="Arabic Typesetting" panose="03020402040406030203" pitchFamily="66" charset="-78"/>
                <a:cs typeface="Arabic Typesetting" panose="03020402040406030203" pitchFamily="66" charset="-78"/>
              </a:rPr>
              <a:t> وواسيت فإنّها بنيت على </a:t>
            </a:r>
            <a:r>
              <a:rPr lang="ar-SA" sz="4000" dirty="0" err="1">
                <a:latin typeface="Arabic Typesetting" panose="03020402040406030203" pitchFamily="66" charset="-78"/>
                <a:cs typeface="Arabic Typesetting" panose="03020402040406030203" pitchFamily="66" charset="-78"/>
              </a:rPr>
              <a:t>المواخاة</a:t>
            </a:r>
            <a:r>
              <a:rPr lang="ar-SA" sz="4000" dirty="0">
                <a:latin typeface="Arabic Typesetting" panose="03020402040406030203" pitchFamily="66" charset="-78"/>
                <a:cs typeface="Arabic Typesetting" panose="03020402040406030203" pitchFamily="66" charset="-78"/>
              </a:rPr>
              <a:t> والمواساة </a:t>
            </a:r>
            <a:r>
              <a:rPr lang="ar-SA" sz="4000" dirty="0" err="1">
                <a:latin typeface="Arabic Typesetting" panose="03020402040406030203" pitchFamily="66" charset="-78"/>
                <a:cs typeface="Arabic Typesetting" panose="03020402040406030203" pitchFamily="66" charset="-78"/>
              </a:rPr>
              <a:t>والموامرة</a:t>
            </a:r>
            <a:r>
              <a:rPr lang="ar-SA" sz="4000" dirty="0">
                <a:latin typeface="Arabic Typesetting" panose="03020402040406030203" pitchFamily="66" charset="-78"/>
                <a:cs typeface="Arabic Typesetting" panose="03020402040406030203" pitchFamily="66" charset="-78"/>
              </a:rPr>
              <a:t>، وأصلها الهمز... </a:t>
            </a:r>
            <a:r>
              <a:rPr lang="ar-SA" sz="4000" dirty="0" smtClean="0">
                <a:latin typeface="Arabic Typesetting" panose="03020402040406030203" pitchFamily="66" charset="-78"/>
                <a:cs typeface="Arabic Typesetting" panose="03020402040406030203" pitchFamily="66" charset="-78"/>
              </a:rPr>
              <a:t>"</a:t>
            </a:r>
            <a:endParaRPr lang="fr-FR" sz="4000" dirty="0">
              <a:latin typeface="Arabic Typesetting" panose="03020402040406030203" pitchFamily="66" charset="-78"/>
              <a:cs typeface="Arabic Typesetting" panose="03020402040406030203" pitchFamily="66" charset="-78"/>
            </a:endParaRPr>
          </a:p>
          <a:p>
            <a:pPr marL="0" indent="0" algn="just" rtl="1">
              <a:buNone/>
            </a:pPr>
            <a:endParaRPr lang="ar-SA" sz="4000" dirty="0" smtClean="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596781899"/>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164</TotalTime>
  <Words>1253</Words>
  <Application>Microsoft Office PowerPoint</Application>
  <PresentationFormat>Grand écran</PresentationFormat>
  <Paragraphs>23</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Arabic Typesetting</vt:lpstr>
      <vt:lpstr>Arial</vt:lpstr>
      <vt:lpstr>Century Gothic</vt:lpstr>
      <vt:lpstr>Sakkal Majalla</vt:lpstr>
      <vt:lpstr>Symbol</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doyen</dc:creator>
  <cp:lastModifiedBy>doyen</cp:lastModifiedBy>
  <cp:revision>5</cp:revision>
  <dcterms:created xsi:type="dcterms:W3CDTF">2021-01-29T07:53:16Z</dcterms:created>
  <dcterms:modified xsi:type="dcterms:W3CDTF">2021-01-29T10:37:49Z</dcterms:modified>
</cp:coreProperties>
</file>