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1/22/2021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1/22/2021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796027F-7875-4030-9381-8BD8C4F21935}"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1/22/2021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1/22/2021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4509A250-FF31-4206-8172-F9D3106AACB1}" type="datetimeFigureOut">
              <a:rPr lang="en-US" dirty="0"/>
              <a:t>1/22/2021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1/22/2021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_ftn1"/><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_ftn1"/><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_ftn1"/><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txBox="1">
            <a:spLocks/>
          </p:cNvSpPr>
          <p:nvPr/>
        </p:nvSpPr>
        <p:spPr>
          <a:xfrm>
            <a:off x="695459" y="142853"/>
            <a:ext cx="10544041" cy="149276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rtl="1">
              <a:defRPr/>
            </a:pPr>
            <a:r>
              <a:rPr lang="ar-SA" sz="4572" dirty="0" smtClean="0">
                <a:effectLst>
                  <a:glow rad="139700">
                    <a:schemeClr val="accent2">
                      <a:satMod val="175000"/>
                      <a:alpha val="40000"/>
                    </a:schemeClr>
                  </a:glow>
                  <a:reflection blurRad="12700" stA="48000" endA="300" endPos="55000" dir="5400000" sy="-90000" algn="bl" rotWithShape="0"/>
                </a:effectLst>
                <a:latin typeface="Sakkal Majalla" pitchFamily="2" charset="-78"/>
                <a:cs typeface="Sakkal Majalla" pitchFamily="2" charset="-78"/>
              </a:rPr>
              <a:t>المحاضرات الرابعة و الخامسة و السادسة : </a:t>
            </a:r>
            <a:br>
              <a:rPr lang="ar-SA" sz="4572" dirty="0" smtClean="0">
                <a:effectLst>
                  <a:glow rad="139700">
                    <a:schemeClr val="accent2">
                      <a:satMod val="175000"/>
                      <a:alpha val="40000"/>
                    </a:schemeClr>
                  </a:glow>
                  <a:reflection blurRad="12700" stA="48000" endA="300" endPos="55000" dir="5400000" sy="-90000" algn="bl" rotWithShape="0"/>
                </a:effectLst>
                <a:latin typeface="Sakkal Majalla" pitchFamily="2" charset="-78"/>
                <a:cs typeface="Sakkal Majalla" pitchFamily="2" charset="-78"/>
              </a:rPr>
            </a:br>
            <a:r>
              <a:rPr lang="ar-SA" sz="4572" dirty="0" smtClean="0">
                <a:effectLst>
                  <a:glow rad="139700">
                    <a:schemeClr val="accent2">
                      <a:satMod val="175000"/>
                      <a:alpha val="40000"/>
                    </a:schemeClr>
                  </a:glow>
                  <a:reflection blurRad="12700" stA="48000" endA="300" endPos="55000" dir="5400000" sy="-90000" algn="bl" rotWithShape="0"/>
                </a:effectLst>
                <a:latin typeface="Sakkal Majalla" pitchFamily="2" charset="-78"/>
                <a:cs typeface="Sakkal Majalla" pitchFamily="2" charset="-78"/>
              </a:rPr>
              <a:t>ظاهرة اللفظ و المعنى عند النحاة و اللغويين و البلاغيين </a:t>
            </a:r>
            <a:endParaRPr lang="fr-FR" sz="4572" dirty="0">
              <a:effectLst>
                <a:glow rad="139700">
                  <a:schemeClr val="accent2">
                    <a:satMod val="175000"/>
                    <a:alpha val="40000"/>
                  </a:schemeClr>
                </a:glow>
                <a:reflection blurRad="12700" stA="48000" endA="300" endPos="55000" dir="5400000" sy="-90000" algn="bl" rotWithShape="0"/>
              </a:effectLst>
              <a:latin typeface="Sakkal Majalla" pitchFamily="2" charset="-78"/>
              <a:cs typeface="Sakkal Majalla" pitchFamily="2" charset="-78"/>
            </a:endParaRPr>
          </a:p>
        </p:txBody>
      </p:sp>
      <p:sp>
        <p:nvSpPr>
          <p:cNvPr id="5" name="عنصر نائب للمحتوى 2"/>
          <p:cNvSpPr txBox="1">
            <a:spLocks/>
          </p:cNvSpPr>
          <p:nvPr/>
        </p:nvSpPr>
        <p:spPr>
          <a:xfrm>
            <a:off x="218941" y="1496002"/>
            <a:ext cx="11764114" cy="5265406"/>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t">
            <a:normAutofit fontScale="85000" lnSpcReduction="20000"/>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n-lt"/>
                <a:ea typeface="+mn-ea"/>
                <a:cs typeface="+mn-cs"/>
              </a:defRPr>
            </a:lvl9pPr>
          </a:lstStyle>
          <a:p>
            <a:pPr algn="ctr" rtl="1"/>
            <a:r>
              <a:rPr lang="ar-SA" sz="3048" dirty="0" smtClean="0">
                <a:latin typeface="Sakkal Majalla" panose="02000000000000000000" pitchFamily="2" charset="-78"/>
                <a:cs typeface="Sakkal Majalla" panose="02000000000000000000" pitchFamily="2" charset="-78"/>
              </a:rPr>
              <a:t>   </a:t>
            </a:r>
            <a:r>
              <a:rPr lang="ar-SA" sz="5200" dirty="0" smtClean="0">
                <a:solidFill>
                  <a:schemeClr val="accent1">
                    <a:lumMod val="60000"/>
                    <a:lumOff val="40000"/>
                  </a:schemeClr>
                </a:solidFill>
                <a:latin typeface="Sakkal Majalla" panose="02000000000000000000" pitchFamily="2" charset="-78"/>
                <a:cs typeface="Sakkal Majalla" panose="02000000000000000000" pitchFamily="2" charset="-78"/>
              </a:rPr>
              <a:t>ثالثا : البلاغيون</a:t>
            </a:r>
          </a:p>
          <a:p>
            <a:pPr algn="ctr" rtl="1"/>
            <a:endParaRPr lang="ar-SA" sz="5200" dirty="0" smtClean="0">
              <a:solidFill>
                <a:schemeClr val="accent1">
                  <a:lumMod val="60000"/>
                  <a:lumOff val="40000"/>
                </a:schemeClr>
              </a:solidFill>
              <a:latin typeface="Sakkal Majalla" panose="02000000000000000000" pitchFamily="2" charset="-78"/>
              <a:cs typeface="Sakkal Majalla" panose="02000000000000000000" pitchFamily="2" charset="-78"/>
            </a:endParaRPr>
          </a:p>
          <a:p>
            <a:pPr algn="just" rtl="1"/>
            <a:r>
              <a:rPr lang="ar-SA" sz="3048" dirty="0" smtClean="0">
                <a:latin typeface="Sakkal Majalla" panose="02000000000000000000" pitchFamily="2" charset="-78"/>
                <a:cs typeface="Sakkal Majalla" panose="02000000000000000000" pitchFamily="2" charset="-78"/>
              </a:rPr>
              <a:t> </a:t>
            </a:r>
          </a:p>
          <a:p>
            <a:pPr algn="just" rtl="1"/>
            <a:r>
              <a:rPr lang="ar-SA" sz="4400" dirty="0" smtClean="0">
                <a:solidFill>
                  <a:schemeClr val="bg1"/>
                </a:solidFill>
                <a:latin typeface="Arabic Typesetting" panose="03020402040406030203" pitchFamily="66" charset="-78"/>
                <a:cs typeface="Arabic Typesetting" panose="03020402040406030203" pitchFamily="66" charset="-78"/>
              </a:rPr>
              <a:t>      يقول </a:t>
            </a:r>
            <a:r>
              <a:rPr lang="ar-SA" sz="4400" dirty="0">
                <a:solidFill>
                  <a:schemeClr val="bg1"/>
                </a:solidFill>
                <a:latin typeface="Arabic Typesetting" panose="03020402040406030203" pitchFamily="66" charset="-78"/>
                <a:cs typeface="Arabic Typesetting" panose="03020402040406030203" pitchFamily="66" charset="-78"/>
              </a:rPr>
              <a:t>الباحث " محمّد العمري " </a:t>
            </a:r>
            <a:r>
              <a:rPr lang="ar-SA" sz="4400" dirty="0" smtClean="0">
                <a:solidFill>
                  <a:schemeClr val="bg1"/>
                </a:solidFill>
                <a:latin typeface="Arabic Typesetting" panose="03020402040406030203" pitchFamily="66" charset="-78"/>
                <a:cs typeface="Arabic Typesetting" panose="03020402040406030203" pitchFamily="66" charset="-78"/>
              </a:rPr>
              <a:t>موضحا الإطار المرجعي : </a:t>
            </a:r>
            <a:r>
              <a:rPr lang="ar-SA" sz="4400" dirty="0">
                <a:solidFill>
                  <a:schemeClr val="bg1"/>
                </a:solidFill>
                <a:latin typeface="Arabic Typesetting" panose="03020402040406030203" pitchFamily="66" charset="-78"/>
                <a:cs typeface="Arabic Typesetting" panose="03020402040406030203" pitchFamily="66" charset="-78"/>
              </a:rPr>
              <a:t>"... لعب الاختلاف حول طبيعة كلام الله نفسُه دوراً في توجيه البحث البلاغي خاصّةً حين اشتدّ الوعي بهذا السّؤال في القرن الخامس وأصبح مُحْرِجاً، فابن سنان، برغم اعتماده الصّرفة، بنى تصوّره البلاغي على اعتبار الكلام أصواتاً ومقاطع متأثّراً بمذهب المعتزلة مقدّما كتابَه بتمهيدٍ نظري يكشف هذه المسألة ويناقشها بصراحةٍ و قوّةٍ... وعلى النّقيض من ابن سنان اعتمد عبد القاهر الجرجاني التصوّر السنّي – الأشعري على وجه التّحديد - في القول بأنّ الكلام </a:t>
            </a:r>
            <a:r>
              <a:rPr lang="ar-SA" sz="4400" b="1" dirty="0">
                <a:solidFill>
                  <a:schemeClr val="bg1"/>
                </a:solidFill>
                <a:latin typeface="Arabic Typesetting" panose="03020402040406030203" pitchFamily="66" charset="-78"/>
                <a:cs typeface="Arabic Typesetting" panose="03020402040406030203" pitchFamily="66" charset="-78"/>
              </a:rPr>
              <a:t>حديثٌ نفسيٌ</a:t>
            </a:r>
            <a:r>
              <a:rPr lang="ar-SA" sz="4400" dirty="0">
                <a:solidFill>
                  <a:schemeClr val="bg1"/>
                </a:solidFill>
                <a:latin typeface="Arabic Typesetting" panose="03020402040406030203" pitchFamily="66" charset="-78"/>
                <a:cs typeface="Arabic Typesetting" panose="03020402040406030203" pitchFamily="66" charset="-78"/>
              </a:rPr>
              <a:t> أي </a:t>
            </a:r>
            <a:r>
              <a:rPr lang="ar-SA" sz="4400" b="1" dirty="0">
                <a:solidFill>
                  <a:schemeClr val="bg1"/>
                </a:solidFill>
                <a:latin typeface="Arabic Typesetting" panose="03020402040406030203" pitchFamily="66" charset="-78"/>
                <a:cs typeface="Arabic Typesetting" panose="03020402040406030203" pitchFamily="66" charset="-78"/>
              </a:rPr>
              <a:t>معانٍ</a:t>
            </a:r>
            <a:r>
              <a:rPr lang="ar-SA" sz="4400" dirty="0">
                <a:solidFill>
                  <a:schemeClr val="bg1"/>
                </a:solidFill>
                <a:latin typeface="Arabic Typesetting" panose="03020402040406030203" pitchFamily="66" charset="-78"/>
                <a:cs typeface="Arabic Typesetting" panose="03020402040406030203" pitchFamily="66" charset="-78"/>
              </a:rPr>
              <a:t>، فحاول بناء بلاغته على أساسٍ دلاليٍ حسب التّأويل العربي للمحاكاة في كتابه (أسرار البلاغة)، ثمّ حسب المعاني التّركيبية النّظمية </a:t>
            </a:r>
            <a:r>
              <a:rPr lang="ar-SA" sz="4400" dirty="0" err="1">
                <a:solidFill>
                  <a:schemeClr val="bg1"/>
                </a:solidFill>
                <a:latin typeface="Arabic Typesetting" panose="03020402040406030203" pitchFamily="66" charset="-78"/>
                <a:cs typeface="Arabic Typesetting" panose="03020402040406030203" pitchFamily="66" charset="-78"/>
              </a:rPr>
              <a:t>المقصدية</a:t>
            </a:r>
            <a:r>
              <a:rPr lang="ar-SA" sz="4400" dirty="0">
                <a:solidFill>
                  <a:schemeClr val="bg1"/>
                </a:solidFill>
                <a:latin typeface="Arabic Typesetting" panose="03020402040406030203" pitchFamily="66" charset="-78"/>
                <a:cs typeface="Arabic Typesetting" panose="03020402040406030203" pitchFamily="66" charset="-78"/>
              </a:rPr>
              <a:t> في كتابه (دلائل الإعجاز)، ولم يقبل من فصاحة الأصوات إلاّ ما أمكن تأويله دلالياً، مثل الجناس المستوفى القائم على الإيهام "</a:t>
            </a:r>
            <a:endParaRPr lang="fr-FR" sz="4400" dirty="0" smtClean="0">
              <a:solidFill>
                <a:schemeClr val="bg1"/>
              </a:solidFill>
              <a:latin typeface="Arabic Typesetting" panose="03020402040406030203" pitchFamily="66" charset="-78"/>
              <a:cs typeface="Arabic Typesetting" panose="03020402040406030203" pitchFamily="66" charset="-78"/>
            </a:endParaRPr>
          </a:p>
        </p:txBody>
      </p:sp>
      <p:sp>
        <p:nvSpPr>
          <p:cNvPr id="6" name="Pensées 5"/>
          <p:cNvSpPr/>
          <p:nvPr/>
        </p:nvSpPr>
        <p:spPr>
          <a:xfrm>
            <a:off x="3902298" y="2166571"/>
            <a:ext cx="3786389" cy="822195"/>
          </a:xfrm>
          <a:prstGeom prst="cloudCallou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solidFill>
                  <a:schemeClr val="bg1"/>
                </a:solidFill>
                <a:latin typeface="Arabic Typesetting" panose="03020402040406030203" pitchFamily="66" charset="-78"/>
                <a:cs typeface="Arabic Typesetting" panose="03020402040406030203" pitchFamily="66" charset="-78"/>
              </a:rPr>
              <a:t>الإطار المرجعي</a:t>
            </a:r>
            <a:endParaRPr lang="fr-FR" sz="40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257217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marL="0" indent="0" algn="just" rtl="1">
              <a:buNone/>
            </a:pPr>
            <a:r>
              <a:rPr lang="ar-SA" sz="4000" dirty="0" smtClean="0">
                <a:latin typeface="Arabic Typesetting" panose="03020402040406030203" pitchFamily="66" charset="-78"/>
                <a:cs typeface="Arabic Typesetting" panose="03020402040406030203" pitchFamily="66" charset="-78"/>
              </a:rPr>
              <a:t>     </a:t>
            </a:r>
          </a:p>
          <a:p>
            <a:pPr marL="0" indent="0" algn="just" rtl="1">
              <a:buNone/>
            </a:pPr>
            <a:endParaRPr lang="ar-SA" sz="4000" dirty="0" smtClean="0">
              <a:latin typeface="Arabic Typesetting" panose="03020402040406030203" pitchFamily="66" charset="-78"/>
              <a:cs typeface="Arabic Typesetting" panose="03020402040406030203" pitchFamily="66" charset="-78"/>
            </a:endParaRPr>
          </a:p>
          <a:p>
            <a:pPr marL="0" indent="0" algn="just" rtl="1">
              <a:buNone/>
            </a:pPr>
            <a:r>
              <a:rPr lang="ar-SA" sz="4000" dirty="0">
                <a:latin typeface="Arabic Typesetting" panose="03020402040406030203" pitchFamily="66" charset="-78"/>
                <a:cs typeface="Arabic Typesetting" panose="03020402040406030203" pitchFamily="66" charset="-78"/>
              </a:rPr>
              <a:t> </a:t>
            </a:r>
            <a:r>
              <a:rPr lang="ar-SA" sz="4000" dirty="0" smtClean="0">
                <a:latin typeface="Arabic Typesetting" panose="03020402040406030203" pitchFamily="66" charset="-78"/>
                <a:cs typeface="Arabic Typesetting" panose="03020402040406030203" pitchFamily="66" charset="-78"/>
              </a:rPr>
              <a:t>    إنّ </a:t>
            </a:r>
            <a:r>
              <a:rPr lang="ar-SA" sz="4000" dirty="0">
                <a:latin typeface="Arabic Typesetting" panose="03020402040406030203" pitchFamily="66" charset="-78"/>
                <a:cs typeface="Arabic Typesetting" panose="03020402040406030203" pitchFamily="66" charset="-78"/>
              </a:rPr>
              <a:t>أوّل إشارةٍ يبدو فيها مفهوم اللّفظ عند ابن قتيبة، تظهر في حديثه عن </a:t>
            </a:r>
            <a:r>
              <a:rPr lang="ar-SA" sz="4000" dirty="0" err="1">
                <a:latin typeface="Arabic Typesetting" panose="03020402040406030203" pitchFamily="66" charset="-78"/>
                <a:cs typeface="Arabic Typesetting" panose="03020402040406030203" pitchFamily="66" charset="-78"/>
              </a:rPr>
              <a:t>الأضرب</a:t>
            </a:r>
            <a:r>
              <a:rPr lang="ar-SA" sz="4000" dirty="0">
                <a:latin typeface="Arabic Typesetting" panose="03020402040406030203" pitchFamily="66" charset="-78"/>
                <a:cs typeface="Arabic Typesetting" panose="03020402040406030203" pitchFamily="66" charset="-78"/>
              </a:rPr>
              <a:t> الأربعة للشّعر</a:t>
            </a:r>
            <a:r>
              <a:rPr lang="ar-SA" sz="4000" dirty="0" smtClean="0">
                <a:latin typeface="Arabic Typesetting" panose="03020402040406030203" pitchFamily="66" charset="-78"/>
                <a:cs typeface="Arabic Typesetting" panose="03020402040406030203" pitchFamily="66" charset="-78"/>
              </a:rPr>
              <a:t>، </a:t>
            </a:r>
            <a:r>
              <a:rPr lang="ar-SA" sz="4000" dirty="0">
                <a:latin typeface="Arabic Typesetting" panose="03020402040406030203" pitchFamily="66" charset="-78"/>
                <a:cs typeface="Arabic Typesetting" panose="03020402040406030203" pitchFamily="66" charset="-78"/>
              </a:rPr>
              <a:t>وخاصّةً في قوله تعليقاً على أبيات كثير المعروفة</a:t>
            </a:r>
            <a:r>
              <a:rPr lang="ar-SA" sz="4000" dirty="0" smtClean="0">
                <a:latin typeface="Arabic Typesetting" panose="03020402040406030203" pitchFamily="66" charset="-78"/>
                <a:cs typeface="Arabic Typesetting" panose="03020402040406030203" pitchFamily="66" charset="-78"/>
              </a:rPr>
              <a:t>: </a:t>
            </a:r>
            <a:r>
              <a:rPr lang="ar-SA" sz="4000" dirty="0">
                <a:latin typeface="Arabic Typesetting" panose="03020402040406030203" pitchFamily="66" charset="-78"/>
                <a:cs typeface="Arabic Typesetting" panose="03020402040406030203" pitchFamily="66" charset="-78"/>
              </a:rPr>
              <a:t>" هذه الألفاظ، كما ترى، أحسن شيء مخارج ومطالع ومقاطع، وإن نظرت إلى ما تحتها من المعنى وجدته: ولمّا قطعنا أيّام منى واستلمنا الأركان </a:t>
            </a:r>
            <a:r>
              <a:rPr lang="ar-SA" sz="4000" dirty="0" err="1">
                <a:latin typeface="Arabic Typesetting" panose="03020402040406030203" pitchFamily="66" charset="-78"/>
                <a:cs typeface="Arabic Typesetting" panose="03020402040406030203" pitchFamily="66" charset="-78"/>
              </a:rPr>
              <a:t>وعالينا</a:t>
            </a:r>
            <a:r>
              <a:rPr lang="ar-SA" sz="4000" dirty="0">
                <a:latin typeface="Arabic Typesetting" panose="03020402040406030203" pitchFamily="66" charset="-78"/>
                <a:cs typeface="Arabic Typesetting" panose="03020402040406030203" pitchFamily="66" charset="-78"/>
              </a:rPr>
              <a:t> إبلنا </a:t>
            </a:r>
            <a:r>
              <a:rPr lang="ar-SA" sz="4000" dirty="0" err="1">
                <a:latin typeface="Arabic Typesetting" panose="03020402040406030203" pitchFamily="66" charset="-78"/>
                <a:cs typeface="Arabic Typesetting" panose="03020402040406030203" pitchFamily="66" charset="-78"/>
              </a:rPr>
              <a:t>الإنضاء</a:t>
            </a:r>
            <a:r>
              <a:rPr lang="ar-SA" sz="4000" dirty="0">
                <a:latin typeface="Arabic Typesetting" panose="03020402040406030203" pitchFamily="66" charset="-78"/>
                <a:cs typeface="Arabic Typesetting" panose="03020402040406030203" pitchFamily="66" charset="-78"/>
              </a:rPr>
              <a:t> ومضى النـّاس لا يـنتظر الغادي الرّائح ابتدأنا في الحديث وسارت المطيّ في الأبطح </a:t>
            </a:r>
            <a:r>
              <a:rPr lang="ar-SA" sz="4000" dirty="0" smtClean="0">
                <a:latin typeface="Arabic Typesetting" panose="03020402040406030203" pitchFamily="66" charset="-78"/>
                <a:cs typeface="Arabic Typesetting" panose="03020402040406030203" pitchFamily="66" charset="-78"/>
              </a:rPr>
              <a:t>"</a:t>
            </a:r>
            <a:r>
              <a:rPr lang="fr-FR" sz="4000" dirty="0" smtClean="0">
                <a:latin typeface="Arabic Typesetting" panose="03020402040406030203" pitchFamily="66" charset="-78"/>
                <a:cs typeface="Arabic Typesetting" panose="03020402040406030203" pitchFamily="66" charset="-78"/>
              </a:rPr>
              <a:t> </a:t>
            </a:r>
            <a:r>
              <a:rPr lang="ar-SA" sz="4000" dirty="0" smtClean="0">
                <a:latin typeface="Arabic Typesetting" panose="03020402040406030203" pitchFamily="66" charset="-78"/>
                <a:cs typeface="Arabic Typesetting" panose="03020402040406030203" pitchFamily="66" charset="-78"/>
              </a:rPr>
              <a:t>ويرى </a:t>
            </a:r>
            <a:r>
              <a:rPr lang="ar-SA" sz="4000" dirty="0">
                <a:latin typeface="Arabic Typesetting" panose="03020402040406030203" pitchFamily="66" charset="-78"/>
                <a:cs typeface="Arabic Typesetting" panose="03020402040406030203" pitchFamily="66" charset="-78"/>
              </a:rPr>
              <a:t>الباحث " علي محمّد حسن العمّاري ": " أنّ أوّل إشارةٍ إلى اللّفظ جاءت عندما علّق ابن قتيبة على بيتٍ للنّابغة: فقال: لم يبتدئ أحد من المتقدّمين بأحسن منه ولا أعرب، </a:t>
            </a:r>
            <a:r>
              <a:rPr lang="ar-SA" sz="4000" dirty="0" smtClean="0">
                <a:latin typeface="Arabic Typesetting" panose="03020402040406030203" pitchFamily="66" charset="-78"/>
                <a:cs typeface="Arabic Typesetting" panose="03020402040406030203" pitchFamily="66" charset="-78"/>
              </a:rPr>
              <a:t>والحسن </a:t>
            </a:r>
            <a:r>
              <a:rPr lang="ar-SA" sz="4000" dirty="0">
                <a:latin typeface="Arabic Typesetting" panose="03020402040406030203" pitchFamily="66" charset="-78"/>
                <a:cs typeface="Arabic Typesetting" panose="03020402040406030203" pitchFamily="66" charset="-78"/>
              </a:rPr>
              <a:t>هو الذي نبحث عن مداه... أمّا الإعراب فمعناه الوضوح والإفصاح عن المعنى، وقد وصف بيت النّابغة بشدّة الوضوح، وهذا أوّل وصفٍ ذكره ابن قتيبة للّفظ الحسن، فهو... يؤثر الوضوح، بالعبارة أو بالإشارة... أمّا المخارج فالمراد منها مخارج الحروف من الحلق واللّسان والشّفتين... وأمّا السّبك فالظّاهر أنّه الصّياغة المتقنة، والصّياغة من صفات الألفاظ... </a:t>
            </a:r>
            <a:r>
              <a:rPr lang="ar-SA" sz="4000" dirty="0" smtClean="0">
                <a:latin typeface="Arabic Typesetting" panose="03020402040406030203" pitchFamily="66" charset="-78"/>
                <a:cs typeface="Arabic Typesetting" panose="03020402040406030203" pitchFamily="66" charset="-78"/>
              </a:rPr>
              <a:t>«.</a:t>
            </a:r>
            <a:endParaRPr lang="fr-FR" sz="4000" dirty="0">
              <a:latin typeface="Arabic Typesetting" panose="03020402040406030203" pitchFamily="66" charset="-78"/>
              <a:cs typeface="Arabic Typesetting" panose="03020402040406030203" pitchFamily="66" charset="-78"/>
            </a:endParaRPr>
          </a:p>
        </p:txBody>
      </p:sp>
      <p:sp>
        <p:nvSpPr>
          <p:cNvPr id="3" name="Pensées 2"/>
          <p:cNvSpPr/>
          <p:nvPr/>
        </p:nvSpPr>
        <p:spPr>
          <a:xfrm>
            <a:off x="4752304" y="389287"/>
            <a:ext cx="2382591" cy="822195"/>
          </a:xfrm>
          <a:prstGeom prst="cloudCallou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solidFill>
                  <a:schemeClr val="bg1"/>
                </a:solidFill>
                <a:latin typeface="Arabic Typesetting" panose="03020402040406030203" pitchFamily="66" charset="-78"/>
                <a:cs typeface="Arabic Typesetting" panose="03020402040406030203" pitchFamily="66" charset="-78"/>
              </a:rPr>
              <a:t>ابن قتيبة</a:t>
            </a:r>
            <a:endParaRPr lang="fr-FR" sz="40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56072693"/>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pPr marL="0" indent="0" algn="just" rtl="1">
              <a:buNone/>
            </a:pPr>
            <a:r>
              <a:rPr lang="ar-SA" sz="4000" dirty="0" smtClean="0">
                <a:latin typeface="Arabic Typesetting" panose="03020402040406030203" pitchFamily="66" charset="-78"/>
                <a:cs typeface="Arabic Typesetting" panose="03020402040406030203" pitchFamily="66" charset="-78"/>
              </a:rPr>
              <a:t>     وعلى </a:t>
            </a:r>
            <a:r>
              <a:rPr lang="ar-SA" sz="4000" dirty="0">
                <a:latin typeface="Arabic Typesetting" panose="03020402040406030203" pitchFamily="66" charset="-78"/>
                <a:cs typeface="Arabic Typesetting" panose="03020402040406030203" pitchFamily="66" charset="-78"/>
              </a:rPr>
              <a:t>هذا الأسّ في نظرته للشّعر سار الباحثون يؤوّلون مقاصد ابن قتيبة، فمنهم من كان يرى أنّ: " الشّعر يتألّف عنده من لفظ ومعنى، على أنّ الّلفظ – عنده - يعني الصّياغة الفنيّة بجميع صورها، وليس اللّفظ المفرد إذا انقطع عن النصّ الشّعري بذي قيمة لديه سوى ما كان من الحسن وقد </a:t>
            </a:r>
            <a:r>
              <a:rPr lang="ar-SA" sz="4000" dirty="0" err="1">
                <a:latin typeface="Arabic Typesetting" panose="03020402040406030203" pitchFamily="66" charset="-78"/>
                <a:cs typeface="Arabic Typesetting" panose="03020402040406030203" pitchFamily="66" charset="-78"/>
              </a:rPr>
              <a:t>عابه</a:t>
            </a:r>
            <a:r>
              <a:rPr lang="ar-SA" sz="4000" dirty="0">
                <a:latin typeface="Arabic Typesetting" panose="03020402040406030203" pitchFamily="66" charset="-78"/>
                <a:cs typeface="Arabic Typesetting" panose="03020402040406030203" pitchFamily="66" charset="-78"/>
              </a:rPr>
              <a:t> اسمه أي (لفظه) أو ما خالف من اللّفظ أوضاعه الأصلية لضرورةٍ شعريةٍ أو لغيرها</a:t>
            </a:r>
            <a:r>
              <a:rPr lang="ar-SA" sz="4000" dirty="0" smtClean="0">
                <a:latin typeface="Arabic Typesetting" panose="03020402040406030203" pitchFamily="66" charset="-78"/>
                <a:cs typeface="Arabic Typesetting" panose="03020402040406030203" pitchFamily="66" charset="-78"/>
              </a:rPr>
              <a:t>...</a:t>
            </a:r>
          </a:p>
          <a:p>
            <a:pPr marL="0" indent="0" algn="just" rtl="1">
              <a:buNone/>
            </a:pPr>
            <a:r>
              <a:rPr lang="ar-SA" sz="4000" dirty="0" smtClean="0">
                <a:latin typeface="Arabic Typesetting" panose="03020402040406030203" pitchFamily="66" charset="-78"/>
                <a:cs typeface="Arabic Typesetting" panose="03020402040406030203" pitchFamily="66" charset="-78"/>
              </a:rPr>
              <a:t>وعلى </a:t>
            </a:r>
            <a:r>
              <a:rPr lang="ar-SA" sz="4000" dirty="0">
                <a:latin typeface="Arabic Typesetting" panose="03020402040406030203" pitchFamily="66" charset="-78"/>
                <a:cs typeface="Arabic Typesetting" panose="03020402040406030203" pitchFamily="66" charset="-78"/>
              </a:rPr>
              <a:t>هذا التّأويل لمقاصده، تمّت قراءة </a:t>
            </a:r>
            <a:r>
              <a:rPr lang="ar-SA" sz="4000" dirty="0" err="1">
                <a:latin typeface="Arabic Typesetting" panose="03020402040406030203" pitchFamily="66" charset="-78"/>
                <a:cs typeface="Arabic Typesetting" panose="03020402040406030203" pitchFamily="66" charset="-78"/>
              </a:rPr>
              <a:t>الأضرب</a:t>
            </a:r>
            <a:r>
              <a:rPr lang="ar-SA" sz="4000" dirty="0">
                <a:latin typeface="Arabic Typesetting" panose="03020402040406030203" pitchFamily="66" charset="-78"/>
                <a:cs typeface="Arabic Typesetting" panose="03020402040406030203" pitchFamily="66" charset="-78"/>
              </a:rPr>
              <a:t> الأربعة، " فالضّـرب الأوّل – وفقاً لما سبق – هو الذي يربط فيه ابن قتيبة المعاني بلفظ الجودة في هذا الضّرب... ولكنّ للجودة أسباباً يعود بعضها إلى حسن الصّياغة... وللجودة سببٌ آخر... منصرف إلى مناسبة المعنى لموقعه من القصيدة إضافةً إلى حسن الصّياغة... والضّرب الثّاني – الأهمّ هنا - أن مـعنى الأبيات – السّابقة - لم يكن بذي فائدةٍ للشّاعر إذا قيست صوره بلطف المعاني (أي الأثر الانفعالي في المتلقّي) وخفائها، فهي ظاهرة، والصّورة فيها من مألوف الحياة العربية... أمّا الضّرب الثّالث فيتمثّل في وصفه اللّفظ بالجودة، وفي هذا ذهاب إلى أنّ اللّفظ الحسن إنّما هو الذي يبدي معناه ولا يغمض أو يشكل على متلقّيه، وهو إنّما يريد أنّ الصّياغة الفنّية لبناء التّصوير الفنّي... وأخيراً الضّرب الرّابع،</a:t>
            </a:r>
            <a:r>
              <a:rPr lang="ar-SA" sz="4000" baseline="30000" dirty="0">
                <a:latin typeface="Arabic Typesetting" panose="03020402040406030203" pitchFamily="66" charset="-78"/>
                <a:cs typeface="Arabic Typesetting" panose="03020402040406030203" pitchFamily="66" charset="-78"/>
                <a:sym typeface="Symbol" panose="05050102010706020507" pitchFamily="18" charset="2"/>
                <a:hlinkClick r:id="rId2"/>
              </a:rPr>
              <a:t></a:t>
            </a:r>
            <a:r>
              <a:rPr lang="ar-SA" sz="4000" dirty="0">
                <a:latin typeface="Arabic Typesetting" panose="03020402040406030203" pitchFamily="66" charset="-78"/>
                <a:cs typeface="Arabic Typesetting" panose="03020402040406030203" pitchFamily="66" charset="-78"/>
              </a:rPr>
              <a:t> فمنهجه لا يقوم على أخلاقية المعاني أو جدّيتها أو شرفها، بمعنى مناسبة اللّفظ الشّريف للمخاطب الشّريف، وإنّما يريد أنّ معاني الشّعر وألفاظه قد تتخلّفان عن المثال الذي يبتغيه العرب في أشعارهم... ".</a:t>
            </a:r>
            <a:r>
              <a:rPr lang="fr-FR" sz="4000" dirty="0">
                <a:latin typeface="Arabic Typesetting" panose="03020402040406030203" pitchFamily="66" charset="-78"/>
                <a:cs typeface="Arabic Typesetting" panose="03020402040406030203" pitchFamily="66" charset="-78"/>
              </a:rPr>
              <a:t> </a:t>
            </a:r>
            <a:endParaRPr lang="fr-FR" sz="40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30817518"/>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pPr marL="0" indent="0" algn="just" rtl="1">
              <a:buNone/>
            </a:pPr>
            <a:r>
              <a:rPr lang="ar-SA" sz="4000" dirty="0" smtClean="0">
                <a:latin typeface="Arabic Typesetting" panose="03020402040406030203" pitchFamily="66" charset="-78"/>
                <a:cs typeface="Arabic Typesetting" panose="03020402040406030203" pitchFamily="66" charset="-78"/>
              </a:rPr>
              <a:t>     وعلى </a:t>
            </a:r>
            <a:r>
              <a:rPr lang="ar-SA" sz="4000" dirty="0">
                <a:latin typeface="Arabic Typesetting" panose="03020402040406030203" pitchFamily="66" charset="-78"/>
                <a:cs typeface="Arabic Typesetting" panose="03020402040406030203" pitchFamily="66" charset="-78"/>
              </a:rPr>
              <a:t>هذا الأسّ في نظرته للشّعر سار الباحثون يؤوّلون مقاصد ابن قتيبة، فمنهم من كان يرى أنّ: " الشّعر يتألّف عنده من لفظ ومعنى، على أنّ الّلفظ – عنده - يعني الصّياغة الفنيّة بجميع صورها، وليس اللّفظ المفرد إذا انقطع عن النصّ الشّعري بذي قيمة لديه سوى ما كان من الحسن وقد </a:t>
            </a:r>
            <a:r>
              <a:rPr lang="ar-SA" sz="4000" dirty="0" err="1">
                <a:latin typeface="Arabic Typesetting" panose="03020402040406030203" pitchFamily="66" charset="-78"/>
                <a:cs typeface="Arabic Typesetting" panose="03020402040406030203" pitchFamily="66" charset="-78"/>
              </a:rPr>
              <a:t>عابه</a:t>
            </a:r>
            <a:r>
              <a:rPr lang="ar-SA" sz="4000" dirty="0">
                <a:latin typeface="Arabic Typesetting" panose="03020402040406030203" pitchFamily="66" charset="-78"/>
                <a:cs typeface="Arabic Typesetting" panose="03020402040406030203" pitchFamily="66" charset="-78"/>
              </a:rPr>
              <a:t> اسمه أي (لفظه) أو ما خالف من اللّفظ أوضاعه الأصلية لضرورةٍ شعريةٍ أو لغيرها</a:t>
            </a:r>
            <a:r>
              <a:rPr lang="ar-SA" sz="4000" dirty="0" smtClean="0">
                <a:latin typeface="Arabic Typesetting" panose="03020402040406030203" pitchFamily="66" charset="-78"/>
                <a:cs typeface="Arabic Typesetting" panose="03020402040406030203" pitchFamily="66" charset="-78"/>
              </a:rPr>
              <a:t>...</a:t>
            </a:r>
          </a:p>
          <a:p>
            <a:pPr marL="0" indent="0" algn="just" rtl="1">
              <a:buNone/>
            </a:pPr>
            <a:r>
              <a:rPr lang="ar-SA" sz="4000" dirty="0" smtClean="0">
                <a:latin typeface="Arabic Typesetting" panose="03020402040406030203" pitchFamily="66" charset="-78"/>
                <a:cs typeface="Arabic Typesetting" panose="03020402040406030203" pitchFamily="66" charset="-78"/>
              </a:rPr>
              <a:t>وعلى </a:t>
            </a:r>
            <a:r>
              <a:rPr lang="ar-SA" sz="4000" dirty="0">
                <a:latin typeface="Arabic Typesetting" panose="03020402040406030203" pitchFamily="66" charset="-78"/>
                <a:cs typeface="Arabic Typesetting" panose="03020402040406030203" pitchFamily="66" charset="-78"/>
              </a:rPr>
              <a:t>هذا التّأويل لمقاصده، تمّت قراءة </a:t>
            </a:r>
            <a:r>
              <a:rPr lang="ar-SA" sz="4000" dirty="0" err="1">
                <a:latin typeface="Arabic Typesetting" panose="03020402040406030203" pitchFamily="66" charset="-78"/>
                <a:cs typeface="Arabic Typesetting" panose="03020402040406030203" pitchFamily="66" charset="-78"/>
              </a:rPr>
              <a:t>الأضرب</a:t>
            </a:r>
            <a:r>
              <a:rPr lang="ar-SA" sz="4000" dirty="0">
                <a:latin typeface="Arabic Typesetting" panose="03020402040406030203" pitchFamily="66" charset="-78"/>
                <a:cs typeface="Arabic Typesetting" panose="03020402040406030203" pitchFamily="66" charset="-78"/>
              </a:rPr>
              <a:t> الأربعة، " فالضّـرب الأوّل – وفقاً لما سبق – هو الذي يربط فيه ابن قتيبة المعاني بلفظ الجودة في هذا الضّرب... ولكنّ للجودة أسباباً يعود بعضها إلى حسن الصّياغة... وللجودة سببٌ آخر... منصرف إلى مناسبة المعنى لموقعه من القصيدة إضافةً إلى حسن الصّياغة... والضّرب الثّاني – الأهمّ هنا - أن مـعنى الأبيات – السّابقة - لم يكن بذي فائدةٍ للشّاعر إذا قيست صوره بلطف المعاني (أي الأثر الانفعالي في المتلقّي) وخفائها، فهي ظاهرة، والصّورة فيها من مألوف الحياة العربية... أمّا الضّرب الثّالث فيتمثّل في وصفه اللّفظ بالجودة، وفي هذا ذهاب إلى أنّ اللّفظ الحسن إنّما هو الذي يبدي معناه ولا يغمض أو يشكل على متلقّيه، وهو إنّما يريد أنّ الصّياغة الفنّية لبناء التّصوير الفنّي... وأخيراً الضّرب الرّابع،</a:t>
            </a:r>
            <a:r>
              <a:rPr lang="ar-SA" sz="4000" baseline="30000" dirty="0">
                <a:latin typeface="Arabic Typesetting" panose="03020402040406030203" pitchFamily="66" charset="-78"/>
                <a:cs typeface="Arabic Typesetting" panose="03020402040406030203" pitchFamily="66" charset="-78"/>
                <a:sym typeface="Symbol" panose="05050102010706020507" pitchFamily="18" charset="2"/>
                <a:hlinkClick r:id="rId2"/>
              </a:rPr>
              <a:t></a:t>
            </a:r>
            <a:r>
              <a:rPr lang="ar-SA" sz="4000" dirty="0">
                <a:latin typeface="Arabic Typesetting" panose="03020402040406030203" pitchFamily="66" charset="-78"/>
                <a:cs typeface="Arabic Typesetting" panose="03020402040406030203" pitchFamily="66" charset="-78"/>
              </a:rPr>
              <a:t> فمنهجه لا يقوم على أخلاقية المعاني أو جدّيتها أو شرفها، بمعنى مناسبة اللّفظ الشّريف للمخاطب الشّريف، وإنّما يريد أنّ معاني الشّعر وألفاظه قد تتخلّفان عن المثال الذي يبتغيه العرب في أشعارهم... ".</a:t>
            </a:r>
            <a:r>
              <a:rPr lang="fr-FR" sz="4000" dirty="0">
                <a:latin typeface="Arabic Typesetting" panose="03020402040406030203" pitchFamily="66" charset="-78"/>
                <a:cs typeface="Arabic Typesetting" panose="03020402040406030203" pitchFamily="66" charset="-78"/>
              </a:rPr>
              <a:t> </a:t>
            </a:r>
            <a:endParaRPr lang="fr-FR" sz="40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128699579"/>
      </p:ext>
    </p:extLst>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marL="0" indent="0" algn="just" rtl="1">
              <a:buNone/>
            </a:pPr>
            <a:r>
              <a:rPr lang="ar-SA" sz="4000" dirty="0" smtClean="0">
                <a:latin typeface="Arabic Typesetting" panose="03020402040406030203" pitchFamily="66" charset="-78"/>
                <a:cs typeface="Arabic Typesetting" panose="03020402040406030203" pitchFamily="66" charset="-78"/>
              </a:rPr>
              <a:t>ويقول </a:t>
            </a:r>
            <a:r>
              <a:rPr lang="ar-SA" sz="4000" dirty="0">
                <a:latin typeface="Arabic Typesetting" panose="03020402040406030203" pitchFamily="66" charset="-78"/>
                <a:cs typeface="Arabic Typesetting" panose="03020402040406030203" pitchFamily="66" charset="-78"/>
              </a:rPr>
              <a:t>ابن قتيبة: " وللعرب (المجازات) في الكلام، ومعناها: طرق القول ومآخذه، ففيها الاستعارة، والتّمثيل... وبكلّ (هذه المذاهب) نزل القرآن؛ ولذلك لا يقدر أحد من التّراجم على أن ينقله إلى شيءٍ من الألسنة... لأنّ (العجم) لم تتّسع في (المجاز) اتّساع </a:t>
            </a:r>
            <a:r>
              <a:rPr lang="ar-SA" sz="4000" dirty="0" smtClean="0">
                <a:latin typeface="Arabic Typesetting" panose="03020402040406030203" pitchFamily="66" charset="-78"/>
                <a:cs typeface="Arabic Typesetting" panose="03020402040406030203" pitchFamily="66" charset="-78"/>
              </a:rPr>
              <a:t>العرب. </a:t>
            </a:r>
            <a:r>
              <a:rPr lang="ar-SA" sz="4000" dirty="0">
                <a:latin typeface="Arabic Typesetting" panose="03020402040406030203" pitchFamily="66" charset="-78"/>
                <a:cs typeface="Arabic Typesetting" panose="03020402040406030203" pitchFamily="66" charset="-78"/>
              </a:rPr>
              <a:t>يضرب لنا مثالاً من قوله تعالى: ﴿ </a:t>
            </a:r>
            <a:r>
              <a:rPr lang="ar-SA" sz="4000" b="1" dirty="0">
                <a:latin typeface="Arabic Typesetting" panose="03020402040406030203" pitchFamily="66" charset="-78"/>
                <a:cs typeface="Arabic Typesetting" panose="03020402040406030203" pitchFamily="66" charset="-78"/>
              </a:rPr>
              <a:t>فَضَرَبْنَا عَلَى آذَانِهِمْ فِي الكَهْفِ سِنِينَ عَدَداَ </a:t>
            </a:r>
            <a:r>
              <a:rPr lang="ar-SA" sz="4000" dirty="0">
                <a:latin typeface="Arabic Typesetting" panose="03020402040406030203" pitchFamily="66" charset="-78"/>
                <a:cs typeface="Arabic Typesetting" panose="03020402040406030203" pitchFamily="66" charset="-78"/>
              </a:rPr>
              <a:t>﴾، الكهف، الآية11. " إن أردت أن تنقله بلفظه، لم يفهمه المنقول إليه، فإن قلت: أنمناهم سنين عدداً، لكان مترجماً للمعنى دون الّلفظ ". </a:t>
            </a:r>
            <a:endParaRPr lang="ar-SA" sz="4000" dirty="0" smtClean="0">
              <a:latin typeface="Arabic Typesetting" panose="03020402040406030203" pitchFamily="66" charset="-78"/>
              <a:cs typeface="Arabic Typesetting" panose="03020402040406030203" pitchFamily="66" charset="-78"/>
            </a:endParaRPr>
          </a:p>
          <a:p>
            <a:pPr marL="0" indent="0" algn="just" rtl="1">
              <a:buNone/>
            </a:pPr>
            <a:r>
              <a:rPr lang="ar-SA" sz="4000" dirty="0">
                <a:latin typeface="Arabic Typesetting" panose="03020402040406030203" pitchFamily="66" charset="-78"/>
                <a:cs typeface="Arabic Typesetting" panose="03020402040406030203" pitchFamily="66" charset="-78"/>
              </a:rPr>
              <a:t>" فالوقوف على أساليب العرب وحصرها وتبويبها يوفّر المرجع التّاريخي الثّابت الدالّ على أنّ القرآن مسبوكٌ من المادّة اللّغوية المشتركة بين جميع العرب، ويجري على الأساليب التي جروا عليها، بمعنى أنّ خروجه عن المواضعة العامّة لا يعني أنّه خارج عن المواضعة التي تختصّ... وتشمل هذه كلّ طرائق الأداء الفنّية المعدولة عن مألوف الاستعمال والتي تصبح بتراكمها على محور الزّمن (سنّةً كلاميةً) تنضاف إلى السنّة اللّغوية أي أنّها سنّة خاصّة داخل سنّةٍ </a:t>
            </a:r>
            <a:r>
              <a:rPr lang="ar-SA" sz="4000">
                <a:latin typeface="Arabic Typesetting" panose="03020402040406030203" pitchFamily="66" charset="-78"/>
                <a:cs typeface="Arabic Typesetting" panose="03020402040406030203" pitchFamily="66" charset="-78"/>
              </a:rPr>
              <a:t>عامّةٍ </a:t>
            </a:r>
            <a:r>
              <a:rPr lang="ar-SA" sz="4000" smtClean="0">
                <a:latin typeface="Arabic Typesetting" panose="03020402040406030203" pitchFamily="66" charset="-78"/>
                <a:cs typeface="Arabic Typesetting" panose="03020402040406030203" pitchFamily="66" charset="-78"/>
              </a:rPr>
              <a:t>«.</a:t>
            </a:r>
            <a:endParaRPr lang="fr-FR" sz="4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322283736"/>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just" rtl="1">
              <a:buNone/>
            </a:pPr>
            <a:r>
              <a:rPr lang="ar-SA" sz="4191" dirty="0">
                <a:latin typeface="Arabic Typesetting" panose="03020402040406030203" pitchFamily="66" charset="-78"/>
                <a:cs typeface="Arabic Typesetting" panose="03020402040406030203" pitchFamily="66" charset="-78"/>
              </a:rPr>
              <a:t> </a:t>
            </a:r>
            <a:r>
              <a:rPr lang="ar-SA" sz="4191" dirty="0" smtClean="0">
                <a:latin typeface="Arabic Typesetting" panose="03020402040406030203" pitchFamily="66" charset="-78"/>
                <a:cs typeface="Arabic Typesetting" panose="03020402040406030203" pitchFamily="66" charset="-78"/>
              </a:rPr>
              <a:t>      </a:t>
            </a:r>
            <a:r>
              <a:rPr lang="ar-SA" sz="4000" dirty="0" smtClean="0">
                <a:solidFill>
                  <a:schemeClr val="bg1"/>
                </a:solidFill>
                <a:latin typeface="Arabic Typesetting" panose="03020402040406030203" pitchFamily="66" charset="-78"/>
                <a:cs typeface="Arabic Typesetting" panose="03020402040406030203" pitchFamily="66" charset="-78"/>
              </a:rPr>
              <a:t>أراد الجاحظ أن </a:t>
            </a:r>
            <a:r>
              <a:rPr lang="ar-SA" sz="4000" dirty="0">
                <a:solidFill>
                  <a:schemeClr val="bg1"/>
                </a:solidFill>
                <a:latin typeface="Arabic Typesetting" panose="03020402040406030203" pitchFamily="66" charset="-78"/>
                <a:cs typeface="Arabic Typesetting" panose="03020402040406030203" pitchFamily="66" charset="-78"/>
              </a:rPr>
              <a:t>يتوسّل ببعض الإجراءات، ليتسنّى له </a:t>
            </a:r>
            <a:r>
              <a:rPr lang="ar-SA" sz="4000" dirty="0" smtClean="0">
                <a:solidFill>
                  <a:schemeClr val="bg1"/>
                </a:solidFill>
                <a:latin typeface="Arabic Typesetting" panose="03020402040406030203" pitchFamily="66" charset="-78"/>
                <a:cs typeface="Arabic Typesetting" panose="03020402040406030203" pitchFamily="66" charset="-78"/>
              </a:rPr>
              <a:t>بيان إجراءات الدراسة، </a:t>
            </a:r>
            <a:r>
              <a:rPr lang="ar-SA" sz="4000" dirty="0">
                <a:solidFill>
                  <a:schemeClr val="bg1"/>
                </a:solidFill>
                <a:latin typeface="Arabic Typesetting" panose="03020402040406030203" pitchFamily="66" charset="-78"/>
                <a:cs typeface="Arabic Typesetting" panose="03020402040406030203" pitchFamily="66" charset="-78"/>
              </a:rPr>
              <a:t>فهو مقارنةً بمشاريعه الأخرى "... مقدّمة معرفية مؤذنة بتغيّرٍ عميقٍ في بنية الثّقافة الإسلامية قوامه الانتـقال من الطّـور (اللّفظي)، طـور الفوضى والتـّناقض حيث يمـثّل (الشّاعر) النّموذج الثّقافي الأسمى، و(الرّوايةُ) حلقة الوصل الأساسية بين المنتِج والمستهلك، إلى طورٍ جديدٍ تحلّ فيه الوثيقة المكتوبة محلّ الحافظة ويتبوّأ النّثر، كصياغة، مرتبة الشّعر أو بفضلها، و يتبدّل تبعاً لذلك النّموذج الثّقافي نفسُه أو يتعدّد على الأقلّ، فيصبح للأديب العالم، في هذه البنية، حظَّ الشّاعر أو ما يزيد </a:t>
            </a:r>
            <a:r>
              <a:rPr lang="ar-SA" sz="4000" dirty="0" smtClean="0">
                <a:solidFill>
                  <a:schemeClr val="bg1"/>
                </a:solidFill>
                <a:latin typeface="Arabic Typesetting" panose="03020402040406030203" pitchFamily="66" charset="-78"/>
                <a:cs typeface="Arabic Typesetting" panose="03020402040406030203" pitchFamily="66" charset="-78"/>
              </a:rPr>
              <a:t>".</a:t>
            </a:r>
          </a:p>
          <a:p>
            <a:pPr marL="0" indent="0" algn="just" rtl="1">
              <a:buNone/>
            </a:pPr>
            <a:r>
              <a:rPr lang="ar-SA" sz="4000" dirty="0">
                <a:latin typeface="Arabic Typesetting" panose="03020402040406030203" pitchFamily="66" charset="-78"/>
                <a:cs typeface="Arabic Typesetting" panose="03020402040406030203" pitchFamily="66" charset="-78"/>
              </a:rPr>
              <a:t>وتتدرّج هذه المقدّمة، بتقديم الكتاب، يقول الجاحظ: "وهذا كتابٌ تستوي فيه رغبة الأمم، وتتشابه فيه العرب والعجم، لأنّه وإن كان عربياً أعرابياً، وإسلامياً جَماعياً، فقد أخذ من طُرَف الفلسفة، وجمع معرفة السّماع، وعلم التّجربة، وأشرك بين علم الكتاب و السّنة..."</a:t>
            </a:r>
            <a:endParaRPr lang="ar-SA" sz="4000" dirty="0" smtClean="0">
              <a:solidFill>
                <a:schemeClr val="bg1"/>
              </a:solidFill>
              <a:latin typeface="Arabic Typesetting" panose="03020402040406030203" pitchFamily="66" charset="-78"/>
              <a:cs typeface="Arabic Typesetting" panose="03020402040406030203" pitchFamily="66" charset="-78"/>
            </a:endParaRPr>
          </a:p>
          <a:p>
            <a:pPr marL="0" indent="0" algn="just" rtl="1">
              <a:buNone/>
            </a:pPr>
            <a:endParaRPr lang="fr-FR" sz="40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562963106"/>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marL="0" indent="0" algn="just" rtl="1">
              <a:buNone/>
            </a:pPr>
            <a:r>
              <a:rPr lang="ar-SA" sz="4191" dirty="0">
                <a:latin typeface="Arabic Typesetting" panose="03020402040406030203" pitchFamily="66" charset="-78"/>
                <a:cs typeface="Arabic Typesetting" panose="03020402040406030203" pitchFamily="66" charset="-78"/>
              </a:rPr>
              <a:t> </a:t>
            </a:r>
            <a:r>
              <a:rPr lang="ar-SA" sz="4191" dirty="0" smtClean="0">
                <a:latin typeface="Arabic Typesetting" panose="03020402040406030203" pitchFamily="66" charset="-78"/>
                <a:cs typeface="Arabic Typesetting" panose="03020402040406030203" pitchFamily="66" charset="-78"/>
              </a:rPr>
              <a:t>      </a:t>
            </a:r>
            <a:r>
              <a:rPr lang="ar-SA" sz="4000" dirty="0" smtClean="0">
                <a:latin typeface="Arabic Typesetting" panose="03020402040406030203" pitchFamily="66" charset="-78"/>
                <a:cs typeface="Arabic Typesetting" panose="03020402040406030203" pitchFamily="66" charset="-78"/>
              </a:rPr>
              <a:t>يقول الجاحظ : </a:t>
            </a:r>
            <a:r>
              <a:rPr lang="ar-SA" sz="4000" dirty="0">
                <a:latin typeface="Arabic Typesetting" panose="03020402040406030203" pitchFamily="66" charset="-78"/>
                <a:cs typeface="Arabic Typesetting" panose="03020402040406030203" pitchFamily="66" charset="-78"/>
              </a:rPr>
              <a:t>" وقال أبو إسحاق: إذا أردت أن تعرف مقدار الرّجل العالِم، وفي أيّ طبقةٍ </a:t>
            </a:r>
            <a:r>
              <a:rPr lang="ar-SA" sz="4000" dirty="0" smtClean="0">
                <a:latin typeface="Arabic Typesetting" panose="03020402040406030203" pitchFamily="66" charset="-78"/>
                <a:cs typeface="Arabic Typesetting" panose="03020402040406030203" pitchFamily="66" charset="-78"/>
              </a:rPr>
              <a:t>هُوَ </a:t>
            </a:r>
            <a:r>
              <a:rPr lang="ar-SA" sz="4000" dirty="0">
                <a:latin typeface="Arabic Typesetting" panose="03020402040406030203" pitchFamily="66" charset="-78"/>
                <a:cs typeface="Arabic Typesetting" panose="03020402040406030203" pitchFamily="66" charset="-78"/>
              </a:rPr>
              <a:t>....، ليظهر لك فيه الصّحة من الفساد، أو مقداره من الصحّة والفساد، فكن عالماً في صورة متعلِّمٍ... والعوامّ أقلّ شكوكاً من الخواصّ، لأنّهم لا يتوقّفون في التّصديق، ولا يرتابون بأنفسهم، فليس عندهم إلاّ الإقدام على التّصديق المجرّد، أو على التّكذيب المجرّد، وألغوا الحال الثّالثة من حال الشكّ التي تشتمل على طبقات الشكّ، وذلك على قدر سوء الظنّ، وحسن الظنّ بأسباب ذلك، وعلى مقادير الأغلب </a:t>
            </a:r>
            <a:r>
              <a:rPr lang="ar-SA" sz="4000" dirty="0" smtClean="0">
                <a:latin typeface="Arabic Typesetting" panose="03020402040406030203" pitchFamily="66" charset="-78"/>
                <a:cs typeface="Arabic Typesetting" panose="03020402040406030203" pitchFamily="66" charset="-78"/>
              </a:rPr>
              <a:t>".</a:t>
            </a:r>
          </a:p>
          <a:p>
            <a:pPr marL="0" indent="0" algn="just" rtl="1">
              <a:buNone/>
            </a:pPr>
            <a:r>
              <a:rPr lang="ar-SA" sz="4000" dirty="0" smtClean="0">
                <a:latin typeface="Arabic Typesetting" panose="03020402040406030203" pitchFamily="66" charset="-78"/>
                <a:cs typeface="Arabic Typesetting" panose="03020402040406030203" pitchFamily="66" charset="-78"/>
              </a:rPr>
              <a:t>      يقول </a:t>
            </a:r>
            <a:r>
              <a:rPr lang="ar-SA" sz="4000" dirty="0">
                <a:latin typeface="Arabic Typesetting" panose="03020402040406030203" pitchFamily="66" charset="-78"/>
                <a:cs typeface="Arabic Typesetting" panose="03020402040406030203" pitchFamily="66" charset="-78"/>
              </a:rPr>
              <a:t>الباحث " محمّد العمري " واصفاً طبيعة موضوعه ومنهجه: " ومن الأكيد عندنا هنا أنّ الجاحظ مثلاً كان على بيّنةٍ من تصوّر الحكيم أرسطو في بناء المعرفة وتداولها، ولكن يبدو أنّه وجد في كتاب فنّ الخطابة وحده ما يسعف في تنظيم المعرفة الشّفوية العربية المطلوبة عند المعتزلة لبناء فنٍّ خطابيٍ مفيدٍ في معركتهم الفكرية، </a:t>
            </a:r>
            <a:r>
              <a:rPr lang="ar-SA" sz="4000" b="1" dirty="0">
                <a:latin typeface="Arabic Typesetting" panose="03020402040406030203" pitchFamily="66" charset="-78"/>
                <a:cs typeface="Arabic Typesetting" panose="03020402040406030203" pitchFamily="66" charset="-78"/>
              </a:rPr>
              <a:t>فانحاز إلى المقام على حساب البناء اللّغوي</a:t>
            </a:r>
            <a:r>
              <a:rPr lang="ar-SA" sz="4000" dirty="0">
                <a:latin typeface="Arabic Typesetting" panose="03020402040406030203" pitchFamily="66" charset="-78"/>
                <a:cs typeface="Arabic Typesetting" panose="03020402040406030203" pitchFamily="66" charset="-78"/>
              </a:rPr>
              <a:t>، كما انحاز إلى الاختيار من التّراث العربي وتخلّى عن المشروع البياني العامّ في </a:t>
            </a:r>
            <a:r>
              <a:rPr lang="ar-SA" sz="4000" dirty="0" smtClean="0">
                <a:latin typeface="Arabic Typesetting" panose="03020402040406030203" pitchFamily="66" charset="-78"/>
                <a:cs typeface="Arabic Typesetting" panose="03020402040406030203" pitchFamily="66" charset="-78"/>
              </a:rPr>
              <a:t>بعده المعرفي «.</a:t>
            </a:r>
            <a:endParaRPr lang="fr-FR" sz="40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643599261"/>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marL="0" indent="0" algn="just" rtl="1">
              <a:buNone/>
            </a:pPr>
            <a:r>
              <a:rPr lang="ar-SA" sz="4191" dirty="0">
                <a:latin typeface="Arabic Typesetting" panose="03020402040406030203" pitchFamily="66" charset="-78"/>
                <a:cs typeface="Arabic Typesetting" panose="03020402040406030203" pitchFamily="66" charset="-78"/>
              </a:rPr>
              <a:t> </a:t>
            </a:r>
            <a:r>
              <a:rPr lang="ar-SA" sz="4191" dirty="0" smtClean="0">
                <a:latin typeface="Arabic Typesetting" panose="03020402040406030203" pitchFamily="66" charset="-78"/>
                <a:cs typeface="Arabic Typesetting" panose="03020402040406030203" pitchFamily="66" charset="-78"/>
              </a:rPr>
              <a:t>      </a:t>
            </a:r>
            <a:r>
              <a:rPr lang="ar-SA" sz="4000" dirty="0">
                <a:latin typeface="Arabic Typesetting" panose="03020402040406030203" pitchFamily="66" charset="-78"/>
                <a:cs typeface="Arabic Typesetting" panose="03020402040406030203" pitchFamily="66" charset="-78"/>
              </a:rPr>
              <a:t>نُلفيه في موضعٍ آخر من مشاريعه، يشارك الجاحظ في مفهوم بناء المعرفة في موضعين؛ يتمثّل الأوّل في المقامات، والثّاني في منهج الشكّ، يقول: " وفي كتاب للهند: أوّل البلاغة اجتماع آلة البلاغة، وذلك أن يكون الخطيب رابطَ الجأش، ساكب الجوارح قليل اللّحظ متخيّراً للّفظ، لا يُكلّمُ سيّدَ الأمّة بكلام الأمّة، ولا الملوك بكلام السّوقة، ويكون في قُواه فَضْلٌ للتصرّف في كلّ طبقةٍ، ولا يدقّق المعاني كلّ التّدقيق، ولا ينقّح الألفاظ كلّ التّنقيح ولا يصفّيها كلّ التّصفية... ولا يفعل ذلك حتىّ يكون حكيماً أو فيلسوفاً عليماً و يكون قد تعوّد حذفَ فضول الكلام وإسقاط مشتركات الألفاظ... </a:t>
            </a:r>
            <a:r>
              <a:rPr lang="ar-SA" sz="4000" dirty="0" smtClean="0">
                <a:latin typeface="Arabic Typesetting" panose="03020402040406030203" pitchFamily="66" charset="-78"/>
                <a:cs typeface="Arabic Typesetting" panose="03020402040406030203" pitchFamily="66" charset="-78"/>
              </a:rPr>
              <a:t>".</a:t>
            </a:r>
          </a:p>
          <a:p>
            <a:pPr marL="0" indent="0" algn="just" rtl="1">
              <a:buNone/>
            </a:pPr>
            <a:r>
              <a:rPr lang="ar-SA" sz="4000" dirty="0">
                <a:latin typeface="Arabic Typesetting" panose="03020402040406030203" pitchFamily="66" charset="-78"/>
                <a:cs typeface="Arabic Typesetting" panose="03020402040406030203" pitchFamily="66" charset="-78"/>
              </a:rPr>
              <a:t>وتأسيساً على ما سبق إذاً يمكن القول: إنّ البلاغيين قد بنوا على إطار فهمهم للمعرفة وتحديد أدواتها القضيّة الجوهرية التي سنطرق بها باب تصوّرهم للّفظ والمعنى، وهو مشروع البيان، الذي اندرج هو أيضاً ضمن أدوات المعرفة كما سنرى، والبيان كان أسّ تفكيرهم الحضاري، فلا يكاد عالمٌ من هؤلاء يذكر ظاهرةً إلاّ وربطها بمفهوم </a:t>
            </a:r>
            <a:r>
              <a:rPr lang="ar-SA" sz="4000" dirty="0" smtClean="0">
                <a:latin typeface="Arabic Typesetting" panose="03020402040406030203" pitchFamily="66" charset="-78"/>
                <a:cs typeface="Arabic Typesetting" panose="03020402040406030203" pitchFamily="66" charset="-78"/>
              </a:rPr>
              <a:t>البيان.</a:t>
            </a:r>
            <a:endParaRPr lang="fr-FR" sz="40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43426323"/>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marL="0" indent="0" algn="just" rtl="1">
              <a:buNone/>
            </a:pPr>
            <a:r>
              <a:rPr lang="ar-SA" sz="4191" dirty="0" smtClean="0">
                <a:latin typeface="Arabic Typesetting" panose="03020402040406030203" pitchFamily="66" charset="-78"/>
                <a:cs typeface="Arabic Typesetting" panose="03020402040406030203" pitchFamily="66" charset="-78"/>
              </a:rPr>
              <a:t>      </a:t>
            </a:r>
          </a:p>
          <a:p>
            <a:pPr marL="0" indent="0" algn="just" rtl="1">
              <a:buNone/>
            </a:pPr>
            <a:endParaRPr lang="ar-SA" sz="4191" dirty="0">
              <a:latin typeface="Arabic Typesetting" panose="03020402040406030203" pitchFamily="66" charset="-78"/>
              <a:cs typeface="Arabic Typesetting" panose="03020402040406030203" pitchFamily="66" charset="-78"/>
            </a:endParaRPr>
          </a:p>
          <a:p>
            <a:pPr marL="0" indent="0" algn="just" rtl="1">
              <a:buNone/>
            </a:pPr>
            <a:endParaRPr lang="ar-SA" sz="4191" dirty="0" smtClean="0">
              <a:latin typeface="Arabic Typesetting" panose="03020402040406030203" pitchFamily="66" charset="-78"/>
              <a:cs typeface="Arabic Typesetting" panose="03020402040406030203" pitchFamily="66" charset="-78"/>
            </a:endParaRPr>
          </a:p>
          <a:p>
            <a:pPr marL="0" indent="0" algn="just" rtl="1">
              <a:buNone/>
            </a:pPr>
            <a:r>
              <a:rPr lang="ar-SA" sz="4191" dirty="0" smtClean="0">
                <a:latin typeface="Arabic Typesetting" panose="03020402040406030203" pitchFamily="66" charset="-78"/>
                <a:cs typeface="Arabic Typesetting" panose="03020402040406030203" pitchFamily="66" charset="-78"/>
              </a:rPr>
              <a:t>     </a:t>
            </a:r>
            <a:r>
              <a:rPr lang="ar-SA" sz="4200" dirty="0" smtClean="0">
                <a:latin typeface="Arabic Typesetting" panose="03020402040406030203" pitchFamily="66" charset="-78"/>
                <a:cs typeface="Arabic Typesetting" panose="03020402040406030203" pitchFamily="66" charset="-78"/>
              </a:rPr>
              <a:t>نورد </a:t>
            </a:r>
            <a:r>
              <a:rPr lang="ar-SA" sz="4200" dirty="0">
                <a:latin typeface="Arabic Typesetting" panose="03020402040406030203" pitchFamily="66" charset="-78"/>
                <a:cs typeface="Arabic Typesetting" panose="03020402040406030203" pitchFamily="66" charset="-78"/>
              </a:rPr>
              <a:t>هذا النصّ المحوري في مفهوم البيان للجاحظ، يقـول فـيه صاحبه: " ووجدنا كونَ العالم بما فيه حكمةً، ووجدنا الحكمة على ضربين: شيءٌ جُعل حكمةً وهو لا يعقل الحكمة ولا عاقبة الحكمة، وشيءٌ جُعل حكمةً وهو يعقل الحكمة وعاقبة الحكمة، فاستوى بذاك الشّيء العاقل وغير العاقل في جهة الدّلالة على </a:t>
            </a:r>
            <a:r>
              <a:rPr lang="ar-SA" sz="4200" b="1" dirty="0">
                <a:latin typeface="Arabic Typesetting" panose="03020402040406030203" pitchFamily="66" charset="-78"/>
                <a:cs typeface="Arabic Typesetting" panose="03020402040406030203" pitchFamily="66" charset="-78"/>
              </a:rPr>
              <a:t>أنّه حكمة</a:t>
            </a:r>
            <a:r>
              <a:rPr lang="ar-SA" sz="4200" dirty="0">
                <a:latin typeface="Arabic Typesetting" panose="03020402040406030203" pitchFamily="66" charset="-78"/>
                <a:cs typeface="Arabic Typesetting" panose="03020402040406030203" pitchFamily="66" charset="-78"/>
              </a:rPr>
              <a:t>، واختلفا من جهة أنّ أحدهما دليلٌ لا يستدِلُّ، والآخر دليل يستدِلّ، فكلّ مستدلّ دليل وليس كلّ دليلٍ مستدلاًّ؛ فشارك كلّ حيوان، سوى الإنسان، جميع الجماد في الدّلالة وفي عدم الاستدلال، </a:t>
            </a:r>
            <a:r>
              <a:rPr lang="ar-SA" sz="4200" b="1" dirty="0">
                <a:latin typeface="Arabic Typesetting" panose="03020402040406030203" pitchFamily="66" charset="-78"/>
                <a:cs typeface="Arabic Typesetting" panose="03020402040406030203" pitchFamily="66" charset="-78"/>
              </a:rPr>
              <a:t>وسمّوا ذلك بياناً</a:t>
            </a:r>
            <a:r>
              <a:rPr lang="ar-SA" sz="4200" dirty="0">
                <a:latin typeface="Arabic Typesetting" panose="03020402040406030203" pitchFamily="66" charset="-78"/>
                <a:cs typeface="Arabic Typesetting" panose="03020402040406030203" pitchFamily="66" charset="-78"/>
              </a:rPr>
              <a:t>، واجتمع للإنسان بأن كان دليلاً مستدلاًّ، ثمّ جعل للمستدلّ سببٌ يدلّ به على وجوه استدلاله، ووجوهِ ما نتج لـه الاستدلال، و</a:t>
            </a:r>
            <a:r>
              <a:rPr lang="ar-SA" sz="4200" b="1" dirty="0">
                <a:latin typeface="Arabic Typesetting" panose="03020402040406030203" pitchFamily="66" charset="-78"/>
                <a:cs typeface="Arabic Typesetting" panose="03020402040406030203" pitchFamily="66" charset="-78"/>
              </a:rPr>
              <a:t>سمّوا ذلك بياناً</a:t>
            </a:r>
            <a:r>
              <a:rPr lang="ar-SA" sz="4200" dirty="0">
                <a:latin typeface="Arabic Typesetting" panose="03020402040406030203" pitchFamily="66" charset="-78"/>
                <a:cs typeface="Arabic Typesetting" panose="03020402040406030203" pitchFamily="66" charset="-78"/>
              </a:rPr>
              <a:t> وجُعل البيان على أربعة أقسام: لفظ وخطّ وعقد وإشارة. وجُعل بيان الدّليل الذي لا يستدلّ تمكينَه المستدلَّ من نفسه واقتياده، فكلّ فكر فيه إلى معرفة ما استُخزِن من البرهان وحتّى من الدّلالة... فالأجسام الخَرْسُ الصّامتة ناطقةٌ من جهة الدّلالة... وقال الفضل بن عيسى بن أبان في قصصه: (سلِ الأرض فقل من شقّ أنهارك، وغرس أشجارك، وجنى ثمارك، فإن لم تجبك حواراً أجابتك اعتباراً) فموضوع الجسم ونَصبته دليلٌ على ما فيه وداعيةٌ إليه، ومهيمنة عليه "</a:t>
            </a:r>
            <a:endParaRPr lang="fr-FR" sz="4200" dirty="0">
              <a:solidFill>
                <a:schemeClr val="bg1"/>
              </a:solidFill>
              <a:latin typeface="Arabic Typesetting" panose="03020402040406030203" pitchFamily="66" charset="-78"/>
              <a:cs typeface="Arabic Typesetting" panose="03020402040406030203" pitchFamily="66" charset="-78"/>
            </a:endParaRPr>
          </a:p>
        </p:txBody>
      </p:sp>
      <p:sp>
        <p:nvSpPr>
          <p:cNvPr id="4" name="Pensées 3"/>
          <p:cNvSpPr/>
          <p:nvPr/>
        </p:nvSpPr>
        <p:spPr>
          <a:xfrm>
            <a:off x="4752304" y="389287"/>
            <a:ext cx="2382591" cy="822195"/>
          </a:xfrm>
          <a:prstGeom prst="cloudCallou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solidFill>
                  <a:schemeClr val="bg1"/>
                </a:solidFill>
                <a:latin typeface="Arabic Typesetting" panose="03020402040406030203" pitchFamily="66" charset="-78"/>
                <a:cs typeface="Arabic Typesetting" panose="03020402040406030203" pitchFamily="66" charset="-78"/>
              </a:rPr>
              <a:t>مفهوم البيان</a:t>
            </a:r>
            <a:endParaRPr lang="fr-FR" sz="40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7876194"/>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ulle ronde 3"/>
          <p:cNvSpPr/>
          <p:nvPr/>
        </p:nvSpPr>
        <p:spPr>
          <a:xfrm>
            <a:off x="3090930" y="154547"/>
            <a:ext cx="5460642" cy="798490"/>
          </a:xfrm>
          <a:prstGeom prst="wedgeEllipseCallout">
            <a:avLst/>
          </a:prstGeom>
          <a:solidFill>
            <a:schemeClr val="accent3">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a:solidFill>
                  <a:schemeClr val="bg1"/>
                </a:solidFill>
                <a:latin typeface="Arabic Typesetting" panose="03020402040406030203" pitchFamily="66" charset="-78"/>
                <a:cs typeface="Arabic Typesetting" panose="03020402040406030203" pitchFamily="66" charset="-78"/>
              </a:rPr>
              <a:t>كون العالم بما فيه من حكمة</a:t>
            </a:r>
            <a:endParaRPr lang="fr-FR" sz="3600" dirty="0">
              <a:solidFill>
                <a:schemeClr val="bg1"/>
              </a:solidFill>
              <a:latin typeface="Arabic Typesetting" panose="03020402040406030203" pitchFamily="66" charset="-78"/>
              <a:cs typeface="Arabic Typesetting" panose="03020402040406030203" pitchFamily="66" charset="-78"/>
            </a:endParaRPr>
          </a:p>
        </p:txBody>
      </p:sp>
      <p:sp>
        <p:nvSpPr>
          <p:cNvPr id="5" name="Organigramme : Bande perforée 4"/>
          <p:cNvSpPr/>
          <p:nvPr/>
        </p:nvSpPr>
        <p:spPr>
          <a:xfrm>
            <a:off x="7687072" y="1448338"/>
            <a:ext cx="2588653" cy="682580"/>
          </a:xfrm>
          <a:prstGeom prst="flowChartPunchedTap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dirty="0" smtClean="0">
                <a:solidFill>
                  <a:schemeClr val="bg1"/>
                </a:solidFill>
                <a:latin typeface="Arabic Typesetting" panose="03020402040406030203" pitchFamily="66" charset="-78"/>
                <a:cs typeface="Arabic Typesetting" panose="03020402040406030203" pitchFamily="66" charset="-78"/>
              </a:rPr>
              <a:t>دليل</a:t>
            </a:r>
            <a:endParaRPr lang="fr-FR" sz="4400" dirty="0">
              <a:solidFill>
                <a:schemeClr val="bg1"/>
              </a:solidFill>
              <a:latin typeface="Arabic Typesetting" panose="03020402040406030203" pitchFamily="66" charset="-78"/>
              <a:cs typeface="Arabic Typesetting" panose="03020402040406030203" pitchFamily="66" charset="-78"/>
            </a:endParaRPr>
          </a:p>
        </p:txBody>
      </p:sp>
      <p:sp>
        <p:nvSpPr>
          <p:cNvPr id="6" name="Organigramme : Bande perforée 5"/>
          <p:cNvSpPr/>
          <p:nvPr/>
        </p:nvSpPr>
        <p:spPr>
          <a:xfrm>
            <a:off x="2151832" y="1413994"/>
            <a:ext cx="2588653" cy="682580"/>
          </a:xfrm>
          <a:prstGeom prst="flowChartPunchedTap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bg1"/>
                </a:solidFill>
                <a:latin typeface="Arabic Typesetting" panose="03020402040406030203" pitchFamily="66" charset="-78"/>
                <a:cs typeface="Arabic Typesetting" panose="03020402040406030203" pitchFamily="66" charset="-78"/>
              </a:rPr>
              <a:t>دليل</a:t>
            </a:r>
            <a:endParaRPr lang="fr-FR" sz="3600" dirty="0">
              <a:solidFill>
                <a:schemeClr val="bg1"/>
              </a:solidFill>
              <a:latin typeface="Arabic Typesetting" panose="03020402040406030203" pitchFamily="66" charset="-78"/>
              <a:cs typeface="Arabic Typesetting" panose="03020402040406030203" pitchFamily="66" charset="-78"/>
            </a:endParaRPr>
          </a:p>
        </p:txBody>
      </p:sp>
      <p:sp>
        <p:nvSpPr>
          <p:cNvPr id="7" name="Rectangle à coins arrondis 6"/>
          <p:cNvSpPr/>
          <p:nvPr/>
        </p:nvSpPr>
        <p:spPr>
          <a:xfrm>
            <a:off x="4740485" y="2266681"/>
            <a:ext cx="2923504" cy="103031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a:solidFill>
                  <a:schemeClr val="bg1"/>
                </a:solidFill>
                <a:latin typeface="Arabic Typesetting" panose="03020402040406030203" pitchFamily="66" charset="-78"/>
                <a:cs typeface="Arabic Typesetting" panose="03020402040406030203" pitchFamily="66" charset="-78"/>
              </a:rPr>
              <a:t>تكافؤ من جهة الدّلالة</a:t>
            </a:r>
            <a:endParaRPr lang="fr-FR" sz="4000" dirty="0">
              <a:solidFill>
                <a:schemeClr val="bg1"/>
              </a:solidFill>
              <a:latin typeface="Arabic Typesetting" panose="03020402040406030203" pitchFamily="66" charset="-78"/>
              <a:cs typeface="Arabic Typesetting" panose="03020402040406030203" pitchFamily="66" charset="-78"/>
            </a:endParaRPr>
          </a:p>
        </p:txBody>
      </p:sp>
      <p:sp>
        <p:nvSpPr>
          <p:cNvPr id="8" name="AutoShape 2"/>
          <p:cNvSpPr>
            <a:spLocks/>
          </p:cNvSpPr>
          <p:nvPr/>
        </p:nvSpPr>
        <p:spPr bwMode="auto">
          <a:xfrm>
            <a:off x="9763785" y="2824767"/>
            <a:ext cx="457200" cy="3696236"/>
          </a:xfrm>
          <a:prstGeom prst="rightBrace">
            <a:avLst>
              <a:gd name="adj1" fmla="val 41667"/>
              <a:gd name="adj2" fmla="val 50000"/>
            </a:avLst>
          </a:pr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 name="AutoShape 3"/>
          <p:cNvSpPr>
            <a:spLocks/>
          </p:cNvSpPr>
          <p:nvPr/>
        </p:nvSpPr>
        <p:spPr bwMode="auto">
          <a:xfrm>
            <a:off x="1753497" y="2686316"/>
            <a:ext cx="571500" cy="3902298"/>
          </a:xfrm>
          <a:prstGeom prst="leftBrace">
            <a:avLst>
              <a:gd name="adj1" fmla="val 33333"/>
              <a:gd name="adj2" fmla="val 50000"/>
            </a:avLst>
          </a:pr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 name="AutoShape 4"/>
          <p:cNvSpPr>
            <a:spLocks noChangeArrowheads="1"/>
          </p:cNvSpPr>
          <p:nvPr/>
        </p:nvSpPr>
        <p:spPr bwMode="auto">
          <a:xfrm>
            <a:off x="4684684" y="3456903"/>
            <a:ext cx="3327579" cy="413735"/>
          </a:xfrm>
          <a:prstGeom prst="leftRightArrow">
            <a:avLst>
              <a:gd name="adj1" fmla="val 50000"/>
              <a:gd name="adj2" fmla="val 180000"/>
            </a:avLst>
          </a:prstGeom>
          <a:solidFill>
            <a:schemeClr val="accent3"/>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3" name="Organigramme : Opération manuelle 12"/>
          <p:cNvSpPr/>
          <p:nvPr/>
        </p:nvSpPr>
        <p:spPr>
          <a:xfrm>
            <a:off x="8173252" y="3171959"/>
            <a:ext cx="1497167" cy="698679"/>
          </a:xfrm>
          <a:prstGeom prst="flowChartManualOperation">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smtClean="0">
                <a:solidFill>
                  <a:schemeClr val="bg1"/>
                </a:solidFill>
                <a:latin typeface="Arabic Typesetting" panose="03020402040406030203" pitchFamily="66" charset="-78"/>
                <a:cs typeface="Arabic Typesetting" panose="03020402040406030203" pitchFamily="66" charset="-78"/>
              </a:rPr>
              <a:t>الإنسان</a:t>
            </a:r>
            <a:endParaRPr lang="fr-FR" sz="3200" dirty="0">
              <a:solidFill>
                <a:schemeClr val="bg1"/>
              </a:solidFill>
              <a:latin typeface="Arabic Typesetting" panose="03020402040406030203" pitchFamily="66" charset="-78"/>
              <a:cs typeface="Arabic Typesetting" panose="03020402040406030203" pitchFamily="66" charset="-78"/>
            </a:endParaRPr>
          </a:p>
        </p:txBody>
      </p:sp>
      <p:sp>
        <p:nvSpPr>
          <p:cNvPr id="14" name="Organigramme : Opération manuelle 13"/>
          <p:cNvSpPr/>
          <p:nvPr/>
        </p:nvSpPr>
        <p:spPr>
          <a:xfrm>
            <a:off x="2113342" y="3203619"/>
            <a:ext cx="2601531" cy="738925"/>
          </a:xfrm>
          <a:prstGeom prst="flowChartManualOperation">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smtClean="0">
                <a:solidFill>
                  <a:schemeClr val="bg1"/>
                </a:solidFill>
                <a:latin typeface="Arabic Typesetting" panose="03020402040406030203" pitchFamily="66" charset="-78"/>
                <a:cs typeface="Arabic Typesetting" panose="03020402040406030203" pitchFamily="66" charset="-78"/>
              </a:rPr>
              <a:t>الحيوان الجماد</a:t>
            </a:r>
            <a:endParaRPr lang="fr-FR" sz="3200" dirty="0">
              <a:solidFill>
                <a:schemeClr val="bg1"/>
              </a:solidFill>
              <a:latin typeface="Arabic Typesetting" panose="03020402040406030203" pitchFamily="66" charset="-78"/>
              <a:cs typeface="Arabic Typesetting" panose="03020402040406030203" pitchFamily="66" charset="-78"/>
            </a:endParaRPr>
          </a:p>
        </p:txBody>
      </p:sp>
      <p:sp>
        <p:nvSpPr>
          <p:cNvPr id="15" name="Ellipse 14"/>
          <p:cNvSpPr/>
          <p:nvPr/>
        </p:nvSpPr>
        <p:spPr>
          <a:xfrm>
            <a:off x="10085763" y="3131176"/>
            <a:ext cx="2106237" cy="759854"/>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bg1"/>
                </a:solidFill>
                <a:latin typeface="Arabic Typesetting" panose="03020402040406030203" pitchFamily="66" charset="-78"/>
                <a:cs typeface="Arabic Typesetting" panose="03020402040406030203" pitchFamily="66" charset="-78"/>
              </a:rPr>
              <a:t>دليل يستدل</a:t>
            </a:r>
            <a:endParaRPr lang="fr-FR" sz="3600" dirty="0">
              <a:solidFill>
                <a:schemeClr val="bg1"/>
              </a:solidFill>
              <a:latin typeface="Arabic Typesetting" panose="03020402040406030203" pitchFamily="66" charset="-78"/>
              <a:cs typeface="Arabic Typesetting" panose="03020402040406030203" pitchFamily="66" charset="-78"/>
            </a:endParaRPr>
          </a:p>
        </p:txBody>
      </p:sp>
      <p:sp>
        <p:nvSpPr>
          <p:cNvPr id="16" name="Ellipse 15"/>
          <p:cNvSpPr/>
          <p:nvPr/>
        </p:nvSpPr>
        <p:spPr>
          <a:xfrm>
            <a:off x="7792770" y="4447771"/>
            <a:ext cx="2076713" cy="759854"/>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bg1"/>
                </a:solidFill>
                <a:latin typeface="Arabic Typesetting" panose="03020402040406030203" pitchFamily="66" charset="-78"/>
                <a:cs typeface="Arabic Typesetting" panose="03020402040406030203" pitchFamily="66" charset="-78"/>
              </a:rPr>
              <a:t>يعقل الحكمة</a:t>
            </a:r>
            <a:endParaRPr lang="fr-FR" sz="3600" dirty="0">
              <a:solidFill>
                <a:schemeClr val="bg1"/>
              </a:solidFill>
              <a:latin typeface="Arabic Typesetting" panose="03020402040406030203" pitchFamily="66" charset="-78"/>
              <a:cs typeface="Arabic Typesetting" panose="03020402040406030203" pitchFamily="66" charset="-78"/>
            </a:endParaRPr>
          </a:p>
        </p:txBody>
      </p:sp>
      <p:sp>
        <p:nvSpPr>
          <p:cNvPr id="17" name="Ellipse 16"/>
          <p:cNvSpPr/>
          <p:nvPr/>
        </p:nvSpPr>
        <p:spPr>
          <a:xfrm>
            <a:off x="8068596" y="5934476"/>
            <a:ext cx="1687133" cy="759854"/>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bg1"/>
                </a:solidFill>
                <a:latin typeface="Arabic Typesetting" panose="03020402040406030203" pitchFamily="66" charset="-78"/>
                <a:cs typeface="Arabic Typesetting" panose="03020402040406030203" pitchFamily="66" charset="-78"/>
              </a:rPr>
              <a:t>يستدل</a:t>
            </a:r>
            <a:endParaRPr lang="fr-FR" sz="3600" dirty="0">
              <a:solidFill>
                <a:schemeClr val="bg1"/>
              </a:solidFill>
              <a:latin typeface="Arabic Typesetting" panose="03020402040406030203" pitchFamily="66" charset="-78"/>
              <a:cs typeface="Arabic Typesetting" panose="03020402040406030203" pitchFamily="66" charset="-78"/>
            </a:endParaRPr>
          </a:p>
        </p:txBody>
      </p:sp>
      <p:sp>
        <p:nvSpPr>
          <p:cNvPr id="18" name="Ellipse 17"/>
          <p:cNvSpPr/>
          <p:nvPr/>
        </p:nvSpPr>
        <p:spPr>
          <a:xfrm>
            <a:off x="2879936" y="4459847"/>
            <a:ext cx="1687133" cy="759854"/>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bg1"/>
                </a:solidFill>
                <a:latin typeface="Arabic Typesetting" panose="03020402040406030203" pitchFamily="66" charset="-78"/>
                <a:cs typeface="Arabic Typesetting" panose="03020402040406030203" pitchFamily="66" charset="-78"/>
              </a:rPr>
              <a:t>لا يعقل</a:t>
            </a:r>
            <a:endParaRPr lang="fr-FR" sz="3600" dirty="0">
              <a:solidFill>
                <a:schemeClr val="bg1"/>
              </a:solidFill>
              <a:latin typeface="Arabic Typesetting" panose="03020402040406030203" pitchFamily="66" charset="-78"/>
              <a:cs typeface="Arabic Typesetting" panose="03020402040406030203" pitchFamily="66" charset="-78"/>
            </a:endParaRPr>
          </a:p>
        </p:txBody>
      </p:sp>
      <p:sp>
        <p:nvSpPr>
          <p:cNvPr id="19" name="Ellipse 18"/>
          <p:cNvSpPr/>
          <p:nvPr/>
        </p:nvSpPr>
        <p:spPr>
          <a:xfrm>
            <a:off x="3027740" y="5934476"/>
            <a:ext cx="1687133" cy="759854"/>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bg1"/>
                </a:solidFill>
                <a:latin typeface="Arabic Typesetting" panose="03020402040406030203" pitchFamily="66" charset="-78"/>
                <a:cs typeface="Arabic Typesetting" panose="03020402040406030203" pitchFamily="66" charset="-78"/>
              </a:rPr>
              <a:t>لا يستدل</a:t>
            </a:r>
            <a:endParaRPr lang="fr-FR" sz="3600" dirty="0">
              <a:solidFill>
                <a:schemeClr val="bg1"/>
              </a:solidFill>
              <a:latin typeface="Arabic Typesetting" panose="03020402040406030203" pitchFamily="66" charset="-78"/>
              <a:cs typeface="Arabic Typesetting" panose="03020402040406030203" pitchFamily="66" charset="-78"/>
            </a:endParaRPr>
          </a:p>
        </p:txBody>
      </p:sp>
      <p:sp>
        <p:nvSpPr>
          <p:cNvPr id="20" name="Ellipse 19"/>
          <p:cNvSpPr/>
          <p:nvPr/>
        </p:nvSpPr>
        <p:spPr>
          <a:xfrm>
            <a:off x="-43354" y="3942544"/>
            <a:ext cx="1795842" cy="1173049"/>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bg1"/>
                </a:solidFill>
                <a:latin typeface="Arabic Typesetting" panose="03020402040406030203" pitchFamily="66" charset="-78"/>
                <a:cs typeface="Arabic Typesetting" panose="03020402040406030203" pitchFamily="66" charset="-78"/>
              </a:rPr>
              <a:t>دليل لا يستدل</a:t>
            </a:r>
            <a:endParaRPr lang="fr-FR" sz="3600" dirty="0">
              <a:solidFill>
                <a:schemeClr val="bg1"/>
              </a:solidFill>
              <a:latin typeface="Arabic Typesetting" panose="03020402040406030203" pitchFamily="66" charset="-78"/>
              <a:cs typeface="Arabic Typesetting" panose="03020402040406030203" pitchFamily="66" charset="-78"/>
            </a:endParaRPr>
          </a:p>
        </p:txBody>
      </p:sp>
      <p:cxnSp>
        <p:nvCxnSpPr>
          <p:cNvPr id="22" name="Connecteur droit avec flèche 21"/>
          <p:cNvCxnSpPr>
            <a:stCxn id="13" idx="0"/>
          </p:cNvCxnSpPr>
          <p:nvPr/>
        </p:nvCxnSpPr>
        <p:spPr>
          <a:xfrm flipH="1" flipV="1">
            <a:off x="6348473" y="953037"/>
            <a:ext cx="2573363" cy="2218922"/>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flipV="1">
            <a:off x="3292815" y="962964"/>
            <a:ext cx="2909422" cy="2208995"/>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a:stCxn id="13" idx="2"/>
          </p:cNvCxnSpPr>
          <p:nvPr/>
        </p:nvCxnSpPr>
        <p:spPr>
          <a:xfrm>
            <a:off x="8921836" y="3870638"/>
            <a:ext cx="46153" cy="589209"/>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29" name="Connecteur droit avec flèche 28"/>
          <p:cNvCxnSpPr>
            <a:stCxn id="16" idx="4"/>
          </p:cNvCxnSpPr>
          <p:nvPr/>
        </p:nvCxnSpPr>
        <p:spPr>
          <a:xfrm flipH="1">
            <a:off x="8831126" y="5207625"/>
            <a:ext cx="1" cy="726851"/>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31" name="Connecteur droit avec flèche 30"/>
          <p:cNvCxnSpPr>
            <a:stCxn id="14" idx="2"/>
          </p:cNvCxnSpPr>
          <p:nvPr/>
        </p:nvCxnSpPr>
        <p:spPr>
          <a:xfrm flipH="1">
            <a:off x="3414107" y="3942544"/>
            <a:ext cx="1" cy="586524"/>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33" name="Connecteur droit avec flèche 32"/>
          <p:cNvCxnSpPr>
            <a:stCxn id="18" idx="4"/>
          </p:cNvCxnSpPr>
          <p:nvPr/>
        </p:nvCxnSpPr>
        <p:spPr>
          <a:xfrm flipH="1">
            <a:off x="3723502" y="5219701"/>
            <a:ext cx="1" cy="714775"/>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4093068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just" rtl="1">
              <a:buNone/>
            </a:pPr>
            <a:r>
              <a:rPr lang="ar-SA" sz="4191" dirty="0">
                <a:latin typeface="Arabic Typesetting" panose="03020402040406030203" pitchFamily="66" charset="-78"/>
                <a:cs typeface="Arabic Typesetting" panose="03020402040406030203" pitchFamily="66" charset="-78"/>
              </a:rPr>
              <a:t> </a:t>
            </a:r>
            <a:r>
              <a:rPr lang="ar-SA" sz="4191" dirty="0" smtClean="0">
                <a:latin typeface="Arabic Typesetting" panose="03020402040406030203" pitchFamily="66" charset="-78"/>
                <a:cs typeface="Arabic Typesetting" panose="03020402040406030203" pitchFamily="66" charset="-78"/>
              </a:rPr>
              <a:t>      </a:t>
            </a:r>
            <a:r>
              <a:rPr lang="ar-SA" sz="4000" dirty="0" smtClean="0">
                <a:latin typeface="Arabic Typesetting" panose="03020402040406030203" pitchFamily="66" charset="-78"/>
                <a:cs typeface="Arabic Typesetting" panose="03020402040406030203" pitchFamily="66" charset="-78"/>
              </a:rPr>
              <a:t>يوضح الباحث حمادي صمود تدرّج </a:t>
            </a:r>
            <a:r>
              <a:rPr lang="ar-SA" sz="4000" dirty="0">
                <a:latin typeface="Arabic Typesetting" panose="03020402040406030203" pitchFamily="66" charset="-78"/>
                <a:cs typeface="Arabic Typesetting" panose="03020402040406030203" pitchFamily="66" charset="-78"/>
              </a:rPr>
              <a:t>الجاحظ في مفهوم البيان: " ثمّ يتدرّج الجاحظ من هذا التّفكير العام المجرّد إلى تفكير اجتماعي يتحسّس من خلاله مقتضيات المنزلة الإنسانية وأولاها حاجته – أي الإنسان – إلى غيره طبعاً... فهو بقوّة العقل، آلة التّفكير و النّظر... ومن هنا ارتبط مفهوم البيان... بغاية التّعبير عن خفايا الحاجات والمعاني، وهتك الحجاب... </a:t>
            </a:r>
            <a:r>
              <a:rPr lang="ar-SA" sz="4000" dirty="0" smtClean="0">
                <a:latin typeface="Arabic Typesetting" panose="03020402040406030203" pitchFamily="66" charset="-78"/>
                <a:cs typeface="Arabic Typesetting" panose="03020402040406030203" pitchFamily="66" charset="-78"/>
              </a:rPr>
              <a:t>«</a:t>
            </a:r>
          </a:p>
          <a:p>
            <a:pPr marL="0" indent="0" algn="just" rtl="1">
              <a:buNone/>
            </a:pPr>
            <a:r>
              <a:rPr lang="ar-SA" sz="4000" dirty="0">
                <a:latin typeface="Arabic Typesetting" panose="03020402040406030203" pitchFamily="66" charset="-78"/>
                <a:cs typeface="Arabic Typesetting" panose="03020402040406030203" pitchFamily="66" charset="-78"/>
              </a:rPr>
              <a:t>ووفقاً لهذا، فإنّ الباحث نفسه: " يستطيع أن يؤكّد... أنّ هذا المعنى – أي الدّلالة الظّاهرة على المعنى </a:t>
            </a:r>
            <a:r>
              <a:rPr lang="ar-SA" sz="4000" dirty="0" smtClean="0">
                <a:latin typeface="Arabic Typesetting" panose="03020402040406030203" pitchFamily="66" charset="-78"/>
                <a:cs typeface="Arabic Typesetting" panose="03020402040406030203" pitchFamily="66" charset="-78"/>
              </a:rPr>
              <a:t>الخفيّ- </a:t>
            </a:r>
            <a:r>
              <a:rPr lang="ar-SA" sz="4000" dirty="0">
                <a:latin typeface="Arabic Typesetting" panose="03020402040406030203" pitchFamily="66" charset="-78"/>
                <a:cs typeface="Arabic Typesetting" panose="03020402040406030203" pitchFamily="66" charset="-78"/>
              </a:rPr>
              <a:t>يهتمّ بالغايات لا بالوسائل، و يتحدّد بالوظيفة لا بالبنية أو الشّكل، ممّا جعله خِلْواً من كلّ أبعادٍ فنّية بلاغية، لا همّ لصاحبه إلاّ الوقوف على الوسائل التي تضمن التّواصل بين أفراد المجموعة لقضاء الحاجات وبلوغ المآرب وخلوّه من البعد الفنّي لا يعني انفصالَه عن نظريته اللّغوية والبلاغية العامّة، فالرّكيزة الأصولية التي تدعم هذا المعنى الأوّل وهي وظيفة (الفـهم والإفهـام) ستـبقى قاسماً مشـتركاً أعظم بين كلّ مستويات التّعبير وطرقه... </a:t>
            </a:r>
            <a:endParaRPr lang="fr-FR" sz="40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531446855"/>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marL="0" indent="0" algn="just" rtl="1">
              <a:buNone/>
            </a:pPr>
            <a:r>
              <a:rPr lang="ar-SA" sz="4000" dirty="0" smtClean="0">
                <a:latin typeface="Arabic Typesetting" panose="03020402040406030203" pitchFamily="66" charset="-78"/>
                <a:cs typeface="Arabic Typesetting" panose="03020402040406030203" pitchFamily="66" charset="-78"/>
              </a:rPr>
              <a:t>إن القضيّة </a:t>
            </a:r>
            <a:r>
              <a:rPr lang="ar-SA" sz="4000" dirty="0">
                <a:latin typeface="Arabic Typesetting" panose="03020402040406030203" pitchFamily="66" charset="-78"/>
                <a:cs typeface="Arabic Typesetting" panose="03020402040406030203" pitchFamily="66" charset="-78"/>
              </a:rPr>
              <a:t>الجوهرية التي شاركت في صنع الإشكال، هي تلك المقولة الجوهرية التّي عدّها أغلب الباحثين سندَهم في إبداء آرائهم، بل أكدّوا أنّ كلّ رأيٍ للجاحظ يُردُّ إليها، هذه المقولة ذكرها الجاحظ في الحيوان، حيث يقول: " وأنا قد سمعت أبا عمرو، و قد بلغ من استجادته لهذين البيتين</a:t>
            </a:r>
            <a:r>
              <a:rPr lang="ar-SA" sz="4000" baseline="30000" dirty="0">
                <a:latin typeface="Arabic Typesetting" panose="03020402040406030203" pitchFamily="66" charset="-78"/>
                <a:cs typeface="Arabic Typesetting" panose="03020402040406030203" pitchFamily="66" charset="-78"/>
                <a:sym typeface="Symbol" panose="05050102010706020507" pitchFamily="18" charset="2"/>
                <a:hlinkClick r:id="rId2"/>
              </a:rPr>
              <a:t></a:t>
            </a:r>
            <a:r>
              <a:rPr lang="ar-SA" sz="4000" dirty="0">
                <a:latin typeface="Arabic Typesetting" panose="03020402040406030203" pitchFamily="66" charset="-78"/>
                <a:cs typeface="Arabic Typesetting" panose="03020402040406030203" pitchFamily="66" charset="-78"/>
              </a:rPr>
              <a:t>... وذهب الشّيخ إلى استحسان المعنى، و المعاني مطروحة في الطّريق، يعرفها العجمي والعربي، والبدوي، والقروي، وإنّما الشّأن في إقامة الوزن، وتمييز اللّفظ، وسهولته، وسهولة المخرج، وفي صحّة الطّبع، وجودة السّبك، فإنّما الشّعر صناعةٌ، وضربٌ من الصّبغ، وجنس من التّصوير... </a:t>
            </a:r>
            <a:r>
              <a:rPr lang="ar-SA" sz="4000" dirty="0" smtClean="0">
                <a:latin typeface="Arabic Typesetting" panose="03020402040406030203" pitchFamily="66" charset="-78"/>
                <a:cs typeface="Arabic Typesetting" panose="03020402040406030203" pitchFamily="66" charset="-78"/>
              </a:rPr>
              <a:t>«</a:t>
            </a:r>
          </a:p>
          <a:p>
            <a:pPr marL="0" indent="0" algn="just" rtl="1">
              <a:buNone/>
            </a:pPr>
            <a:r>
              <a:rPr lang="ar-SA" sz="4000" dirty="0">
                <a:latin typeface="Arabic Typesetting" panose="03020402040406030203" pitchFamily="66" charset="-78"/>
                <a:cs typeface="Arabic Typesetting" panose="03020402040406030203" pitchFamily="66" charset="-78"/>
              </a:rPr>
              <a:t>يبين الباحث " العماري " موقفه من هذا قائلاً:     " لقد أورد الجاحظ هذه الكلمة في كتاب (الحيوان) وهو سابق على كتاب (البيان والتّبيين) لأنّه أشار في هذا إلى كتاب الحيوان. فكلّ ما كتبه في كتاب (البيان)، راجعٌ إلى هذا الحكم، فرأيه هذا هو الأساس لكلّ ما قاله بعد ذلك، ممّا يتعلّق باللّفظ والمعنى، وبخاصّةٍ إذا لم نجد له رأياً مخالفاً </a:t>
            </a:r>
            <a:endParaRPr lang="fr-FR" sz="40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979553428"/>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marL="0" indent="0" algn="just" rtl="1">
              <a:buNone/>
            </a:pPr>
            <a:r>
              <a:rPr lang="ar-SA" sz="4000" dirty="0" smtClean="0">
                <a:latin typeface="Arabic Typesetting" panose="03020402040406030203" pitchFamily="66" charset="-78"/>
                <a:cs typeface="Arabic Typesetting" panose="03020402040406030203" pitchFamily="66" charset="-78"/>
              </a:rPr>
              <a:t>     يقول الجاحظ أيضا : " </a:t>
            </a:r>
            <a:r>
              <a:rPr lang="ar-SA" sz="4000" dirty="0">
                <a:latin typeface="Arabic Typesetting" panose="03020402040406030203" pitchFamily="66" charset="-78"/>
                <a:cs typeface="Arabic Typesetting" panose="03020402040406030203" pitchFamily="66" charset="-78"/>
              </a:rPr>
              <a:t>فسماع الألفاظ ضارّ ونافع، فالوجه النّافع: أن يدور في مسامعه، ويغبّ في قلبه، ويختمر في صدره، فإذا طال مكثها تناكحت ثمّ </a:t>
            </a:r>
            <a:r>
              <a:rPr lang="ar-SA" sz="4000" dirty="0" err="1">
                <a:latin typeface="Arabic Typesetting" panose="03020402040406030203" pitchFamily="66" charset="-78"/>
                <a:cs typeface="Arabic Typesetting" panose="03020402040406030203" pitchFamily="66" charset="-78"/>
              </a:rPr>
              <a:t>تلاقحت</a:t>
            </a:r>
            <a:r>
              <a:rPr lang="ar-SA" sz="4000" dirty="0">
                <a:latin typeface="Arabic Typesetting" panose="03020402040406030203" pitchFamily="66" charset="-78"/>
                <a:cs typeface="Arabic Typesetting" panose="03020402040406030203" pitchFamily="66" charset="-78"/>
              </a:rPr>
              <a:t> فكانت نتيجتها أكرم نتيجة... والوجه الضارّ: أن يتحفّظ ألفاظاً بعينها من كتابٍ بعينه، أو من لفظ رجلٍ، ثمّ يريد أن يعدّ لتلك الألفاظ قسمها من المعاني، فهذا لا يكون إلاّ بخيلاً فقيراً، وحائفاً </a:t>
            </a:r>
            <a:r>
              <a:rPr lang="ar-SA" sz="4000" dirty="0" err="1">
                <a:latin typeface="Arabic Typesetting" panose="03020402040406030203" pitchFamily="66" charset="-78"/>
                <a:cs typeface="Arabic Typesetting" panose="03020402040406030203" pitchFamily="66" charset="-78"/>
              </a:rPr>
              <a:t>سروقاً</a:t>
            </a:r>
            <a:r>
              <a:rPr lang="ar-SA" sz="4000" dirty="0">
                <a:latin typeface="Arabic Typesetting" panose="03020402040406030203" pitchFamily="66" charset="-78"/>
                <a:cs typeface="Arabic Typesetting" panose="03020402040406030203" pitchFamily="66" charset="-78"/>
              </a:rPr>
              <a:t>، ولا يكون إلاّ </a:t>
            </a:r>
            <a:r>
              <a:rPr lang="ar-SA" sz="4000" dirty="0" err="1">
                <a:latin typeface="Arabic Typesetting" panose="03020402040406030203" pitchFamily="66" charset="-78"/>
                <a:cs typeface="Arabic Typesetting" panose="03020402040406030203" pitchFamily="66" charset="-78"/>
              </a:rPr>
              <a:t>مستكرهاً</a:t>
            </a:r>
            <a:r>
              <a:rPr lang="ar-SA" sz="4000" dirty="0">
                <a:latin typeface="Arabic Typesetting" panose="03020402040406030203" pitchFamily="66" charset="-78"/>
                <a:cs typeface="Arabic Typesetting" panose="03020402040406030203" pitchFamily="66" charset="-78"/>
              </a:rPr>
              <a:t> لألفاظه، متكلّفاً لمعانيه، مضطرب التّأليف، منقطع النّظام، فإذا مـرّ كلامه بنـقّاد الألفاظ وجـهابذة المعاني استخفّوا عقله، وبهرجوا علمه </a:t>
            </a:r>
            <a:r>
              <a:rPr lang="ar-SA" sz="4000" dirty="0" smtClean="0">
                <a:latin typeface="Arabic Typesetting" panose="03020402040406030203" pitchFamily="66" charset="-78"/>
                <a:cs typeface="Arabic Typesetting" panose="03020402040406030203" pitchFamily="66" charset="-78"/>
              </a:rPr>
              <a:t>«.</a:t>
            </a:r>
          </a:p>
          <a:p>
            <a:pPr marL="0" indent="0" algn="just" rtl="1">
              <a:buNone/>
            </a:pPr>
            <a:r>
              <a:rPr lang="ar-SA" sz="4000" dirty="0" smtClean="0">
                <a:latin typeface="Arabic Typesetting" panose="03020402040406030203" pitchFamily="66" charset="-78"/>
                <a:cs typeface="Arabic Typesetting" panose="03020402040406030203" pitchFamily="66" charset="-78"/>
              </a:rPr>
              <a:t>     فالوجه </a:t>
            </a:r>
            <a:r>
              <a:rPr lang="ar-SA" sz="4000" dirty="0">
                <a:latin typeface="Arabic Typesetting" panose="03020402040406030203" pitchFamily="66" charset="-78"/>
                <a:cs typeface="Arabic Typesetting" panose="03020402040406030203" pitchFamily="66" charset="-78"/>
              </a:rPr>
              <a:t>الضاّر في نظر الجاحظ هو التقيّد بألفاظٍ بعينها والتّعامل بها في المخاطبات اليومية، ويقصد هنا الخاّصة ولا يقصد العامّة، ويدلّ على ذلك الشقّ الأخير من كلامه (فإذا مرّ كلامُه بنقّاد الألفاظ وجهابذة المعاني استخفّوا عقله، وبهرجوا علمه)، وهذا يدلّ دلالةً صريحةً أنّ الاختيار المقصود هو الذي يجري على مفهوم الدّورانية والحركية وفقَ المقامات المناسبة طبعاً. وإنّ عدم إدراك المعنى، أو تهيئة رسمه قبل تهيئته هو، هو الذي جعل الباحثين يحكمون على الجاحظ بالتّناقض، فتارةً يجعل نصب عينيه اللّفظ، وتارةً أخرى </a:t>
            </a:r>
            <a:r>
              <a:rPr lang="ar-SA" sz="4000" dirty="0" smtClean="0">
                <a:latin typeface="Arabic Typesetting" panose="03020402040406030203" pitchFamily="66" charset="-78"/>
                <a:cs typeface="Arabic Typesetting" panose="03020402040406030203" pitchFamily="66" charset="-78"/>
              </a:rPr>
              <a:t>المعنى.</a:t>
            </a:r>
          </a:p>
          <a:p>
            <a:pPr marL="0" indent="0" algn="just" rtl="1">
              <a:buNone/>
            </a:pPr>
            <a:endParaRPr lang="fr-FR" sz="40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243749752"/>
      </p:ext>
    </p:extLst>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97</TotalTime>
  <Words>2298</Words>
  <Application>Microsoft Office PowerPoint</Application>
  <PresentationFormat>Grand écran</PresentationFormat>
  <Paragraphs>45</Paragraphs>
  <Slides>13</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13</vt:i4>
      </vt:variant>
    </vt:vector>
  </HeadingPairs>
  <TitlesOfParts>
    <vt:vector size="20" baseType="lpstr">
      <vt:lpstr>Arabic Typesetting</vt:lpstr>
      <vt:lpstr>Arial</vt:lpstr>
      <vt:lpstr>Century Gothic</vt:lpstr>
      <vt:lpstr>Sakkal Majalla</vt:lpstr>
      <vt:lpstr>Symbol</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doyen</dc:creator>
  <cp:lastModifiedBy>doyen</cp:lastModifiedBy>
  <cp:revision>7</cp:revision>
  <dcterms:created xsi:type="dcterms:W3CDTF">2021-01-22T18:42:49Z</dcterms:created>
  <dcterms:modified xsi:type="dcterms:W3CDTF">2021-01-22T20:20:38Z</dcterms:modified>
</cp:coreProperties>
</file>