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95459" y="142853"/>
            <a:ext cx="10544041" cy="149276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defRPr/>
            </a:pP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المحاضرات الرابعة و الخامسة و السادسة : </a:t>
            </a:r>
            <a:b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b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ظاهرة اللفظ و المعنى عند النحاة و اللغويين و البلاغيين </a:t>
            </a:r>
            <a:endParaRPr lang="fr-FR"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endParaRPr>
          </a:p>
        </p:txBody>
      </p:sp>
      <p:sp>
        <p:nvSpPr>
          <p:cNvPr id="5" name="عنصر نائب للمحتوى 2"/>
          <p:cNvSpPr txBox="1">
            <a:spLocks/>
          </p:cNvSpPr>
          <p:nvPr/>
        </p:nvSpPr>
        <p:spPr>
          <a:xfrm>
            <a:off x="218941" y="1496002"/>
            <a:ext cx="11764114" cy="526540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9pPr>
          </a:lstStyle>
          <a:p>
            <a:pPr algn="ctr" rtl="1"/>
            <a:r>
              <a:rPr lang="ar-SA" sz="3048" dirty="0" smtClean="0">
                <a:latin typeface="Sakkal Majalla" panose="02000000000000000000" pitchFamily="2" charset="-78"/>
                <a:cs typeface="Sakkal Majalla" panose="02000000000000000000" pitchFamily="2" charset="-78"/>
              </a:rPr>
              <a:t>   </a:t>
            </a:r>
            <a:r>
              <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rPr>
              <a:t>ثانيا : اللغويون</a:t>
            </a:r>
          </a:p>
          <a:p>
            <a:pPr algn="ctr" rtl="1"/>
            <a:endPar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endParaRPr>
          </a:p>
          <a:p>
            <a:pPr algn="just" rtl="1"/>
            <a:r>
              <a:rPr lang="ar-SA" sz="3048" dirty="0" smtClean="0">
                <a:latin typeface="Sakkal Majalla" panose="02000000000000000000" pitchFamily="2" charset="-78"/>
                <a:cs typeface="Sakkal Majalla" panose="02000000000000000000" pitchFamily="2" charset="-78"/>
              </a:rPr>
              <a:t> </a:t>
            </a:r>
          </a:p>
          <a:p>
            <a:pPr algn="just" rtl="1"/>
            <a:r>
              <a:rPr lang="ar-SA" sz="4400" dirty="0" smtClean="0">
                <a:solidFill>
                  <a:schemeClr val="bg1"/>
                </a:solidFill>
                <a:latin typeface="Arabic Typesetting" panose="03020402040406030203" pitchFamily="66" charset="-78"/>
                <a:cs typeface="Arabic Typesetting" panose="03020402040406030203" pitchFamily="66" charset="-78"/>
              </a:rPr>
              <a:t>لقد </a:t>
            </a:r>
            <a:r>
              <a:rPr lang="ar-SA" sz="4400" dirty="0">
                <a:solidFill>
                  <a:schemeClr val="bg1"/>
                </a:solidFill>
                <a:latin typeface="Arabic Typesetting" panose="03020402040406030203" pitchFamily="66" charset="-78"/>
                <a:cs typeface="Arabic Typesetting" panose="03020402040406030203" pitchFamily="66" charset="-78"/>
              </a:rPr>
              <a:t>عُرف ابن فارس بالمعجمي الذي كان يتحرّى الكلمة في إطارها اللّغوي، وذلك من خلال معجميه " المقاييس والمجمل "، لكنّ بؤرة آرائه تمثّلت خاصّةً في كتابه " الصّاحبي "، وأهميّة هذا الكتاب مقارنةً بالسّابقين تتمثّل في كونه لم يقف عند حدّ المعنى اللّغوي لها، بل ناقش الكثير من الإشكالات المتعلّقة بها بدءاً بمفهوم الكلام ووقوفاً عند مراتب الكلام وانتهاءً بأنواع الدّلالة على المعاني.</a:t>
            </a:r>
            <a:endParaRPr lang="fr-FR" sz="4400" dirty="0" smtClean="0">
              <a:solidFill>
                <a:schemeClr val="bg1"/>
              </a:solidFill>
              <a:latin typeface="Arabic Typesetting" panose="03020402040406030203" pitchFamily="66" charset="-78"/>
              <a:cs typeface="Arabic Typesetting" panose="03020402040406030203" pitchFamily="66" charset="-78"/>
            </a:endParaRPr>
          </a:p>
        </p:txBody>
      </p:sp>
      <p:sp>
        <p:nvSpPr>
          <p:cNvPr id="6" name="Pensées 5"/>
          <p:cNvSpPr/>
          <p:nvPr/>
        </p:nvSpPr>
        <p:spPr>
          <a:xfrm>
            <a:off x="2013665" y="2266681"/>
            <a:ext cx="7907628"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الأول : ابن فارس و التصور المرجعي</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53776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191" dirty="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إنّ محاولة تقصّي هذا الإشكال يحتّم علينا أن ننطلق من العبارة الأخيرة التي توصّل إليها الباحثون من تأويلاتهم، وهي (أمر يحتّمه التّعبير)، إذاً القضية ليست مرتبطةً بطبيعة البدو والحضر بقدر ما هي مرتبطة بقضية الاستعمال والقصد، والتوسّل ببعض الآليات والأدوات التي تضمن إنجاز الخطاب، أضف إلى ذلك، يمكن أن نقول إنّه يجب إعادة النّظر في المقارنات التي وضّحها الباحثون بين ابن جنّي، وغيره من علماء العربية لإثبات الجديد الذي قدّمه ابن جنّي، فالجاحظ مثلاً لم يخرج عن الإطار الذي قدّمه ابن جنّي، فاهتمام الجاحظ باللّفظ كان من أجل تحقيق المعنى، أو تحقيق المقاصد، ومن هنا فإنّ كلّ أمّةٍ تحتاج إلى ألفاظٍ بعينها </a:t>
            </a:r>
            <a:r>
              <a:rPr lang="ar-SA" sz="4000" dirty="0" err="1">
                <a:latin typeface="Arabic Typesetting" panose="03020402040406030203" pitchFamily="66" charset="-78"/>
                <a:cs typeface="Arabic Typesetting" panose="03020402040406030203" pitchFamily="66" charset="-78"/>
              </a:rPr>
              <a:t>يقتضيه</a:t>
            </a:r>
            <a:r>
              <a:rPr lang="ar-SA" sz="4000" dirty="0">
                <a:latin typeface="Arabic Typesetting" panose="03020402040406030203" pitchFamily="66" charset="-78"/>
                <a:cs typeface="Arabic Typesetting" panose="03020402040406030203" pitchFamily="66" charset="-78"/>
              </a:rPr>
              <a:t> العرف في الاستعمال. وهذه المسألة الأخيرة هي التي ركّز عليها ابن جنّي من خلال توظيفه بعض المصطلحات التي اتّخذها هدفاً في تحقيق نظرته من قبيل: (</a:t>
            </a:r>
            <a:r>
              <a:rPr lang="ar-SA" sz="4000" b="1" dirty="0">
                <a:latin typeface="Arabic Typesetting" panose="03020402040406030203" pitchFamily="66" charset="-78"/>
                <a:cs typeface="Arabic Typesetting" panose="03020402040406030203" pitchFamily="66" charset="-78"/>
              </a:rPr>
              <a:t>طريقاً إلى إظهار أغراضها ومراميها وأذهب بها في الدّلالة على القصد</a:t>
            </a:r>
            <a:r>
              <a:rPr lang="ar-SA" sz="4000" dirty="0">
                <a:latin typeface="Arabic Typesetting" panose="03020402040406030203" pitchFamily="66" charset="-78"/>
                <a:cs typeface="Arabic Typesetting" panose="03020402040406030203" pitchFamily="66" charset="-78"/>
              </a:rPr>
              <a:t>)</a:t>
            </a:r>
            <a:r>
              <a:rPr lang="ar-SA" sz="4000" b="1" dirty="0">
                <a:latin typeface="Arabic Typesetting" panose="03020402040406030203" pitchFamily="66" charset="-78"/>
                <a:cs typeface="Arabic Typesetting" panose="03020402040406030203" pitchFamily="66" charset="-78"/>
              </a:rPr>
              <a:t>.</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04637249"/>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0" indent="0" algn="just" rtl="1">
              <a:buNone/>
            </a:pPr>
            <a:r>
              <a:rPr lang="ar-SA" sz="4400" b="1" dirty="0"/>
              <a:t> </a:t>
            </a:r>
            <a:r>
              <a:rPr lang="ar-SA" sz="3600" dirty="0">
                <a:latin typeface="Arabic Typesetting" panose="03020402040406030203" pitchFamily="66" charset="-78"/>
                <a:cs typeface="Arabic Typesetting" panose="03020402040406030203" pitchFamily="66" charset="-78"/>
              </a:rPr>
              <a:t>ولتوضيح المسألة أكثر، يسوق الباحث " حمّادي صمّود " رأياً آخر من (الخصائص) يتعلّق بمفهوم الحقيقة والمجاز، يقول فيه صاحبه: " الحقيقة ما أقرّ في الاستعمال على أصل وضعه في اللّغة، والمجاز ما كان بضدّ ذلك، وإنّما يقع المجاز ويعدل إليه عن الحقيقة لمعانٍ ثلاثةٍ، وهي الاتّساع، والتّوكيد، والتّشبيه، فإنّ عدم هذه الأوصاف كانت الحقيقة البتّة </a:t>
            </a:r>
            <a:r>
              <a:rPr lang="ar-SA" sz="3600" dirty="0" smtClean="0">
                <a:latin typeface="Arabic Typesetting" panose="03020402040406030203" pitchFamily="66" charset="-78"/>
                <a:cs typeface="Arabic Typesetting" panose="03020402040406030203" pitchFamily="66" charset="-78"/>
              </a:rPr>
              <a:t>«</a:t>
            </a:r>
          </a:p>
          <a:p>
            <a:pPr marL="0" indent="0" algn="just" rtl="1">
              <a:buNone/>
            </a:pPr>
            <a:r>
              <a:rPr lang="ar-SA" sz="3600" dirty="0">
                <a:latin typeface="Arabic Typesetting" panose="03020402040406030203" pitchFamily="66" charset="-78"/>
                <a:cs typeface="Arabic Typesetting" panose="03020402040406030203" pitchFamily="66" charset="-78"/>
              </a:rPr>
              <a:t>ويرى الباحث نفسُه، بأنّ: " أوّل ما يلفت الانتباه في هذا النصّ الدقّة المتناهية في حدّه الحقيقةَ... فلقد ذكر فيه مصطلحي (اللّغة) و(الاستعمال) معاً، وعلّق بالأوّل مفهوم المواضعة، وبالثّاني فعل الإقرار، فجاء الاستعمال عنده إقراراً بمواضعةٍ لغويةٍ ينتج عنه أنّ الحقيقة ممارسةٌ لغويةٌ تقرّ القوانين التّواضعية وبذلك تخرج المقابلة بين الحقيقة والمجاز عن كونها مقابلة بين اللّغة والاستعمال إلى كونها مقابلة بين استعمالين، فكأنّ اللّغة، من هذا الوجه، متصوّر وهمي لا وجود له البتّة</a:t>
            </a:r>
            <a:r>
              <a:rPr lang="ar-SA" sz="36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وكلّ هذه المواقف التي ذكرت سابقاً تؤكّد على أنّ المناخ الفكري الذي فرض مفهوم الشّجاعة هو المتعلق بالنّقلة المنهجية من عَدِّ القوانين غايةً أو وسيلةً، والرّؤية السّابقة تؤكّد الخروج من ضيق القوانين إلى سعة الاستعمال، ولعلّ هذا ما يفسّر استخدام ابن جنّي لمصطلح (الشّجاعة) مقابل استخدام سيبويه مصطلح (التّوسع)</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1340969"/>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4400" b="1" dirty="0"/>
              <a:t> </a:t>
            </a:r>
            <a:r>
              <a:rPr lang="ar-SA" sz="4400" b="1" dirty="0" smtClean="0"/>
              <a:t> </a:t>
            </a:r>
            <a:r>
              <a:rPr lang="ar-SA" sz="4000" dirty="0" smtClean="0">
                <a:latin typeface="Arabic Typesetting" panose="03020402040406030203" pitchFamily="66" charset="-78"/>
                <a:cs typeface="Arabic Typesetting" panose="03020402040406030203" pitchFamily="66" charset="-78"/>
              </a:rPr>
              <a:t>وقد </a:t>
            </a:r>
            <a:r>
              <a:rPr lang="ar-SA" sz="4000" dirty="0">
                <a:latin typeface="Arabic Typesetting" panose="03020402040406030203" pitchFamily="66" charset="-78"/>
                <a:cs typeface="Arabic Typesetting" panose="03020402040406030203" pitchFamily="66" charset="-78"/>
              </a:rPr>
              <a:t>لاحظ الباحث " عبد الرّحمن الحاج صالح " الخلط المنهجي للباحثين في هذا الموضع حين أكّد: " أنّ </a:t>
            </a:r>
            <a:r>
              <a:rPr lang="ar-SA" sz="4400" b="1" dirty="0">
                <a:latin typeface="Arabic Typesetting" panose="03020402040406030203" pitchFamily="66" charset="-78"/>
                <a:cs typeface="Arabic Typesetting" panose="03020402040406030203" pitchFamily="66" charset="-78"/>
              </a:rPr>
              <a:t>كيفية استعمال اللّغة شيءٌ وبنية اللّغة في ذاتها شيءٌ آخر</a:t>
            </a:r>
            <a:r>
              <a:rPr lang="ar-SA" sz="4000" dirty="0">
                <a:latin typeface="Arabic Typesetting" panose="03020402040406030203" pitchFamily="66" charset="-78"/>
                <a:cs typeface="Arabic Typesetting" panose="03020402040406030203" pitchFamily="66" charset="-78"/>
              </a:rPr>
              <a:t>، وتفسير هذا بهذا يؤدّي إلى مآزق، فكلٍّ منهما ميدان خاصّ، فهناك اللّغة وهي من حيث دلالة ألفاظها اعتباطية و ليست منطقية و لا عقلية ولا شيء من هذا... أمّا في حال الخطاب أي عند الاستعمال الفعلي للّغة، فقد تدلّ الألفاظ على معنىً وليس هو المراد، وذلك مثل عبارة الخنساء (طويل النّجاد) فللنّجاد معنى وضعي وهو غمد السّيف، وليس هو المقصود ههنا، إنّما المقصود من طويل النّجاد هو طويل القامة، فالعلاقة بين طويل النّجاد وطويل القامة علاقة عقلية وليست اعتباطية وهذا ما تبيّن للنّحاة... فما هو راجع إلى اللّفظ له قوانينه الخاصّة به غير قوانين استعمال اللّفظ... فإن كان كتاب سيبويه غير خالٍ من الاعتبارات البلاغية فليس معناه أنّه يجعل التّحليل لبنية الّلغة هو التّحليل لوظيفتها </a:t>
            </a:r>
            <a:r>
              <a:rPr lang="ar-SA" sz="4000" dirty="0" err="1">
                <a:latin typeface="Arabic Typesetting" panose="03020402040406030203" pitchFamily="66" charset="-78"/>
                <a:cs typeface="Arabic Typesetting" panose="03020402040406030203" pitchFamily="66" charset="-78"/>
              </a:rPr>
              <a:t>التّبليغية</a:t>
            </a:r>
            <a:r>
              <a:rPr lang="ar-SA" sz="4000" dirty="0">
                <a:latin typeface="Arabic Typesetting" panose="03020402040406030203" pitchFamily="66" charset="-78"/>
                <a:cs typeface="Arabic Typesetting" panose="03020402040406030203" pitchFamily="66" charset="-78"/>
              </a:rPr>
              <a:t>، فسيبويه يلجأ إلى هذه الوظيفة كلّما خرج عن التّفسير للبنية اللّفظية وكيفية مطابقتها للقياس أو مخالفتها له... ".</a:t>
            </a: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20412896"/>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algn="just" rtl="1">
              <a:buFont typeface="Wingdings" panose="05000000000000000000" pitchFamily="2" charset="2"/>
              <a:buChar char="ü"/>
            </a:pPr>
            <a:r>
              <a:rPr lang="ar-SA" sz="4191" dirty="0">
                <a:latin typeface="Arabic Typesetting" panose="03020402040406030203" pitchFamily="66" charset="-78"/>
                <a:cs typeface="Arabic Typesetting" panose="03020402040406030203" pitchFamily="66" charset="-78"/>
              </a:rPr>
              <a:t> </a:t>
            </a:r>
            <a:r>
              <a:rPr lang="ar-SA" sz="5400" dirty="0">
                <a:latin typeface="Arabic Typesetting" panose="03020402040406030203" pitchFamily="66" charset="-78"/>
                <a:cs typeface="Arabic Typesetting" panose="03020402040406030203" pitchFamily="66" charset="-78"/>
              </a:rPr>
              <a:t>يقول ابن فارس معرّفاً الكلام: " الكلام حروف </a:t>
            </a:r>
            <a:r>
              <a:rPr lang="ar-SA" sz="5400" b="1" dirty="0">
                <a:latin typeface="Arabic Typesetting" panose="03020402040406030203" pitchFamily="66" charset="-78"/>
                <a:cs typeface="Arabic Typesetting" panose="03020402040406030203" pitchFamily="66" charset="-78"/>
              </a:rPr>
              <a:t>مؤلّفة دالّة</a:t>
            </a:r>
            <a:r>
              <a:rPr lang="ar-SA" sz="5400" dirty="0">
                <a:latin typeface="Arabic Typesetting" panose="03020402040406030203" pitchFamily="66" charset="-78"/>
                <a:cs typeface="Arabic Typesetting" panose="03020402040406030203" pitchFamily="66" charset="-78"/>
              </a:rPr>
              <a:t> على معنى </a:t>
            </a:r>
            <a:r>
              <a:rPr lang="ar-SA" sz="5400" dirty="0" smtClean="0">
                <a:latin typeface="Arabic Typesetting" panose="03020402040406030203" pitchFamily="66" charset="-78"/>
                <a:cs typeface="Arabic Typesetting" panose="03020402040406030203" pitchFamily="66" charset="-78"/>
              </a:rPr>
              <a:t>«</a:t>
            </a:r>
            <a:r>
              <a:rPr lang="ar-SA" sz="6000" dirty="0" smtClean="0"/>
              <a:t>.</a:t>
            </a:r>
          </a:p>
          <a:p>
            <a:pPr marL="0" indent="0" algn="just" rtl="1">
              <a:buNone/>
            </a:pPr>
            <a:r>
              <a:rPr lang="ar-SA" sz="5400" dirty="0" smtClean="0">
                <a:latin typeface="Arabic Typesetting" panose="03020402040406030203" pitchFamily="66" charset="-78"/>
                <a:cs typeface="Arabic Typesetting" panose="03020402040406030203" pitchFamily="66" charset="-78"/>
              </a:rPr>
              <a:t>      فبالرّغم </a:t>
            </a:r>
            <a:r>
              <a:rPr lang="ar-SA" sz="5400" dirty="0">
                <a:latin typeface="Arabic Typesetting" panose="03020402040406030203" pitchFamily="66" charset="-78"/>
                <a:cs typeface="Arabic Typesetting" panose="03020402040406030203" pitchFamily="66" charset="-78"/>
              </a:rPr>
              <a:t>من بساطة التّعريف كما يبدو للوهلة الأولى، فإنّنا حين نتأمّل النّص جيّداً، نحسّ بأنّ ابن فارس يريد أن يوجّه أنظارنا إلى أمرين مهّمين هما: التّأليف، و الدّلالة، فأيَّ تأليفٍ يقصد، وأيّ دلالةٍ يروم ؟ وبغضّ النّظر عن المسألة الأولى التي نستطيع أن نتفّق على أنّه يقصد الفصاحة كمفهوم يستحيل بعد ذلك مصطلحاً قائماً بذاته محلّ خلاف بين علماء البلاغة، فإنّ المسألة الثّانية مهمّة في الكشف عن مفهوم الدّلالة. </a:t>
            </a:r>
            <a:endParaRPr lang="fr-FR" sz="54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0877002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SA" sz="4191" dirty="0">
              <a:latin typeface="Arabic Typesetting" panose="03020402040406030203" pitchFamily="66" charset="-78"/>
              <a:cs typeface="Arabic Typesetting" panose="03020402040406030203" pitchFamily="66" charset="-78"/>
            </a:endParaRPr>
          </a:p>
          <a:p>
            <a:pPr marL="0" indent="0" algn="just" rtl="1">
              <a:buNone/>
            </a:pPr>
            <a:r>
              <a:rPr lang="ar-SA" sz="4191" dirty="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5400" dirty="0" smtClean="0">
                <a:latin typeface="Arabic Typesetting" panose="03020402040406030203" pitchFamily="66" charset="-78"/>
                <a:cs typeface="Arabic Typesetting" panose="03020402040406030203" pitchFamily="66" charset="-78"/>
              </a:rPr>
              <a:t>يقول ابن فارس: </a:t>
            </a:r>
            <a:r>
              <a:rPr lang="ar-SA" sz="5400" dirty="0">
                <a:latin typeface="Arabic Typesetting" panose="03020402040406030203" pitchFamily="66" charset="-78"/>
                <a:cs typeface="Arabic Typesetting" panose="03020402040406030203" pitchFamily="66" charset="-78"/>
              </a:rPr>
              <a:t>" باب معاني ألفاظ العبارات التي يعبّر عنها بالأشياء، ومرجعها إلى ثلاثةٍ وهي: المعنى، و التّفسير، والتّأويل، فأمّا المعنى فهو القصد و المراد... وقال قوم اشتقاق المعنى من الإظهار... وأمّا التّفسير فإنّه التّفصيل... وأمّا اشتقاقه فمن الفسر... عن الخليل قال: الفسر البيان، وأمّا التّأويل فآخر الأمر وعاقبته... "</a:t>
            </a:r>
            <a:endParaRPr lang="fr-FR" sz="54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23186853"/>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marL="0" indent="0" algn="just" rtl="1">
              <a:buNone/>
            </a:pPr>
            <a:r>
              <a:rPr lang="ar-SA" sz="4191" dirty="0" smtClean="0">
                <a:latin typeface="Arabic Typesetting" panose="03020402040406030203" pitchFamily="66" charset="-78"/>
                <a:cs typeface="Arabic Typesetting" panose="03020402040406030203" pitchFamily="66" charset="-78"/>
              </a:rPr>
              <a:t>     </a:t>
            </a:r>
            <a:r>
              <a:rPr lang="ar-SA" sz="5400" dirty="0">
                <a:latin typeface="Arabic Typesetting" panose="03020402040406030203" pitchFamily="66" charset="-78"/>
                <a:cs typeface="Arabic Typesetting" panose="03020402040406030203" pitchFamily="66" charset="-78"/>
              </a:rPr>
              <a:t>إنّ أول ما يلفت انتباهنا في هذا النصّ، هو كلمة الأشياء التي تدلّ على مفهوم العالم الخارجي، وهذا يقودنا إلى التّأكيد على أنّ المعنى الذي يقصده ابن فارس هو القصد والمراد، ولن يتّم هذا الأمر إلا بالتّفسير أو البيان و التّأويل، وكلّ هذه الأمور تحدث في إطارها المرجعي. ولم يكتفِ بذلك، بل حاول أن يوضّح مفهوم البيان، أسّ التّفكير العربي البلاغي، والهدف الأساسي الذي يتوخّاه المتكلّم في تحقيق مقاصده (مفهوم المعنى)، وذلك حين يرى بأنّ: "... القائل إن قال بأنّ البيان يقع بغير اللّسان العربي، لأنّ كلّ من أفهم بكلامه على شرط لغته، فقد بيّن. قيل له: إن كنت تريد أنّ المتكلّم بغير اللّغة العربية قد يعرب عن نفسه حتّى يُفهم السّامع مرادَه فهذا أخسّ مراتب البيان، لأنّ الأبكم قد يدلّ بإشاراتٍ وحركاتٍ لـه على أكثر مراده ثمّ لا يسمى متكلّماً... وإن أردت أنّ سائر اللّغات تبين إبانة اللّغة العربية فهذا غلط، لأنّا لو احتجنا أن نعبّر عن السّيف وأوصافه باللّغة الفارسية لما أمكننا ذلك إلاّ باسمٍ واحدٍ... "</a:t>
            </a:r>
            <a:endParaRPr lang="fr-FR" sz="54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51889707"/>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just" rtl="1">
              <a:buNone/>
            </a:pPr>
            <a:r>
              <a:rPr lang="ar-SA" sz="4191" dirty="0" smtClean="0">
                <a:latin typeface="Arabic Typesetting" panose="03020402040406030203" pitchFamily="66" charset="-78"/>
                <a:cs typeface="Arabic Typesetting" panose="03020402040406030203" pitchFamily="66" charset="-78"/>
              </a:rPr>
              <a:t>     </a:t>
            </a:r>
            <a:r>
              <a:rPr lang="ar-SA" sz="3900" dirty="0">
                <a:latin typeface="Arabic Typesetting" panose="03020402040406030203" pitchFamily="66" charset="-78"/>
                <a:cs typeface="Arabic Typesetting" panose="03020402040406030203" pitchFamily="66" charset="-78"/>
              </a:rPr>
              <a:t>ولنوضّح مقصد ابن فارس نسوق نصّاً آخر يتحدّث فيه عن مراتب الكلام حين يقول:    " أمّا واضحُ الكلام فالذّي يفهمه كلّ سامعٍ عرف ظاهر كلام العرب... وأمّا المُشكل فالذي يأتيه الإشكال من غرابة لفظه، أو أن تكون فيه إشارةٌ إلى خبرٍ لم يذكره قائله على جهته، أو أن يكون الكلام في شيءٍ غير محدودٍ، أو يكون وجيزاً في نفسه غيـر مبسوطٍ، أو تـكون ألفاظه مشتركةً </a:t>
            </a:r>
            <a:r>
              <a:rPr lang="ar-SA" sz="3900" dirty="0" smtClean="0">
                <a:latin typeface="Arabic Typesetting" panose="03020402040406030203" pitchFamily="66" charset="-78"/>
                <a:cs typeface="Arabic Typesetting" panose="03020402040406030203" pitchFamily="66" charset="-78"/>
              </a:rPr>
              <a:t>".</a:t>
            </a:r>
          </a:p>
          <a:p>
            <a:pPr marL="0" indent="0" algn="just" rtl="1">
              <a:buNone/>
            </a:pPr>
            <a:r>
              <a:rPr lang="ar-SA" sz="4300" dirty="0"/>
              <a:t> </a:t>
            </a:r>
            <a:r>
              <a:rPr lang="ar-SA" sz="4300" dirty="0">
                <a:latin typeface="Arabic Typesetting" panose="03020402040406030203" pitchFamily="66" charset="-78"/>
                <a:cs typeface="Arabic Typesetting" panose="03020402040406030203" pitchFamily="66" charset="-78"/>
              </a:rPr>
              <a:t>وكأنّ بابن فارس يعيدنا إلى مفهوم الاستقامة عند سيبويه، ولكن بشكلٍ مختلفٍ، فإذا كان سيبويه يبحث عن الاستقامة في الإطار المثالي من النّاحية التّركيبية، فّإنّ ابن فارس كان يبحث عنها من ناحية الدّلالة وفق الرّؤية التيّ تجعل من المرجع أساساً لها، وهذا المرجع يظهر أكثر في المُشكل؛ لأنّ الواضح يقصد به المعنى اللّغوي الظّاهر، ولذلك فالمقصود هنا هو الغريب، أو ما لا يعلم معناه إلاّ بمعرفة قصّته؛ أي المقام الذي يساهم في توضيح المعنى، وعليه لا بدّ من تحقّق عناصر التّواصل استناداً إلى آلياتٍ و أدواتٍ لتوضيح المقاصد</a:t>
            </a:r>
            <a:r>
              <a:rPr lang="ar-SA" sz="4300" dirty="0" smtClean="0">
                <a:latin typeface="Arabic Typesetting" panose="03020402040406030203" pitchFamily="66" charset="-78"/>
                <a:cs typeface="Arabic Typesetting" panose="03020402040406030203" pitchFamily="66" charset="-78"/>
              </a:rPr>
              <a:t>.</a:t>
            </a:r>
          </a:p>
          <a:p>
            <a:pPr marL="0" indent="0" algn="just" rtl="1">
              <a:buNone/>
            </a:pPr>
            <a:r>
              <a:rPr lang="ar-SA" sz="4400" dirty="0">
                <a:latin typeface="Arabic Typesetting" panose="03020402040406030203" pitchFamily="66" charset="-78"/>
                <a:cs typeface="Arabic Typesetting" panose="03020402040406030203" pitchFamily="66" charset="-78"/>
              </a:rPr>
              <a:t>ويبقى مفهوم التّأويل عند ابن فارس مرتبطاً بآخر الأمر، ولعلّ هذا ما يفسّر المنحى المعجمي الذي ذهب إليه ابن فارس، وكأنّه يريد الرّجوع إلى المعنى اللّغوي كشرط أساسي لفهم </a:t>
            </a:r>
            <a:r>
              <a:rPr lang="ar-SA" sz="4400" dirty="0" smtClean="0">
                <a:latin typeface="Arabic Typesetting" panose="03020402040406030203" pitchFamily="66" charset="-78"/>
                <a:cs typeface="Arabic Typesetting" panose="03020402040406030203" pitchFamily="66" charset="-78"/>
              </a:rPr>
              <a:t>المقاصد.</a:t>
            </a:r>
            <a:endParaRPr lang="ar-SA" sz="4300" dirty="0" smtClean="0">
              <a:latin typeface="Arabic Typesetting" panose="03020402040406030203" pitchFamily="66" charset="-78"/>
              <a:cs typeface="Arabic Typesetting" panose="03020402040406030203" pitchFamily="66" charset="-78"/>
            </a:endParaRPr>
          </a:p>
          <a:p>
            <a:pPr marL="0" indent="0" algn="just" rtl="1">
              <a:buNone/>
            </a:pPr>
            <a:endParaRPr lang="fr-FR" sz="43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52264692"/>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وهكذا </a:t>
            </a:r>
            <a:r>
              <a:rPr lang="ar-SA" sz="4000" dirty="0">
                <a:latin typeface="Arabic Typesetting" panose="03020402040406030203" pitchFamily="66" charset="-78"/>
                <a:cs typeface="Arabic Typesetting" panose="03020402040406030203" pitchFamily="66" charset="-78"/>
              </a:rPr>
              <a:t>فإنّنا نستطيع وفق هذا التّوجه أن نفسّر الشقّ الثّاني من مدوّنة ابن فارس على أنّها تقوم أساساً على التصوّرات المرجعية، التي كانت تنحوها العرب في تحقيق مقاصدها، وهذا الموقف نجده عند الباحث " عبد الحكيم راضي " حين يؤكّد: " أنّ موقف ابن فارس من هذه المسألة لا ينبغي الاقتصار في تقييمه على تصريحاته المباشرة بشأنها، وإنّما يجب النّظر إليه في ضوء حديثه عمّا سمّاه بـ: سنن العرب في كلامها، وقد ضمّنها كلّ أساليب العربية في التّوسع والمجاز... ومنها غير قليل ممّا دخل... في عداد الضّرورات... </a:t>
            </a:r>
            <a:endParaRPr lang="ar-SA" sz="4000" dirty="0" smtClean="0">
              <a:latin typeface="Arabic Typesetting" panose="03020402040406030203" pitchFamily="66" charset="-78"/>
              <a:cs typeface="Arabic Typesetting" panose="03020402040406030203" pitchFamily="66" charset="-78"/>
            </a:endParaRPr>
          </a:p>
          <a:p>
            <a:pPr marL="0" indent="0" algn="just" rtl="1">
              <a:buNone/>
            </a:pPr>
            <a:r>
              <a:rPr lang="ar-SA" sz="4000" dirty="0">
                <a:latin typeface="Arabic Typesetting" panose="03020402040406030203" pitchFamily="66" charset="-78"/>
                <a:cs typeface="Arabic Typesetting" panose="03020402040406030203" pitchFamily="66" charset="-78"/>
              </a:rPr>
              <a:t>وإنّ طبيعة المعنى في حدّ ذاتها تختلف عن طبيعة البحث في القوانين، وبالتّالي فقد فرضت هذه الطّبيعة نفسها، لتتخلّص من قيد </a:t>
            </a:r>
            <a:r>
              <a:rPr lang="ar-SA" sz="4000" dirty="0" err="1">
                <a:latin typeface="Arabic Typesetting" panose="03020402040406030203" pitchFamily="66" charset="-78"/>
                <a:cs typeface="Arabic Typesetting" panose="03020402040406030203" pitchFamily="66" charset="-78"/>
              </a:rPr>
              <a:t>المَعْيَرَةِ</a:t>
            </a:r>
            <a:r>
              <a:rPr lang="ar-SA" sz="4000" dirty="0">
                <a:latin typeface="Arabic Typesetting" panose="03020402040406030203" pitchFamily="66" charset="-78"/>
                <a:cs typeface="Arabic Typesetting" panose="03020402040406030203" pitchFamily="66" charset="-78"/>
              </a:rPr>
              <a:t> الهدف، والتحوّل إلى الإجراء المرجعي الهدف، وهذا ما يؤكّد أنّ فهم اللّغويين للمعنى، قد فتح الباب على مصراعيه لمناقشات البلاغيين و النّقاد في هذا الإطار. </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95498415"/>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464417" y="154547"/>
            <a:ext cx="4353059" cy="1159098"/>
          </a:xfrm>
          <a:prstGeom prst="ellips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dirty="0" smtClean="0">
                <a:solidFill>
                  <a:schemeClr val="bg1"/>
                </a:solidFill>
                <a:latin typeface="Arabic Typesetting" panose="03020402040406030203" pitchFamily="66" charset="-78"/>
                <a:cs typeface="Arabic Typesetting" panose="03020402040406030203" pitchFamily="66" charset="-78"/>
              </a:rPr>
              <a:t>علاقة الألفاظ بالأشياء</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5" name="Organigramme : Bande perforée 4"/>
          <p:cNvSpPr/>
          <p:nvPr/>
        </p:nvSpPr>
        <p:spPr>
          <a:xfrm>
            <a:off x="9028090" y="1648496"/>
            <a:ext cx="2601533" cy="656823"/>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bg1"/>
                </a:solidFill>
                <a:latin typeface="Arabic Typesetting" panose="03020402040406030203" pitchFamily="66" charset="-78"/>
                <a:cs typeface="Arabic Typesetting" panose="03020402040406030203" pitchFamily="66" charset="-78"/>
              </a:rPr>
              <a:t>المعنى</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6" name="Organigramme : Bande perforée 5"/>
          <p:cNvSpPr/>
          <p:nvPr/>
        </p:nvSpPr>
        <p:spPr>
          <a:xfrm>
            <a:off x="5215943" y="1648496"/>
            <a:ext cx="2601533" cy="656823"/>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البيان ( التفسير )</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7" name="Organigramme : Bande perforée 6"/>
          <p:cNvSpPr/>
          <p:nvPr/>
        </p:nvSpPr>
        <p:spPr>
          <a:xfrm>
            <a:off x="862884" y="1835240"/>
            <a:ext cx="2601533" cy="656823"/>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التأويل</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0" name="Organigramme : Opération manuelle 9"/>
          <p:cNvSpPr/>
          <p:nvPr/>
        </p:nvSpPr>
        <p:spPr>
          <a:xfrm>
            <a:off x="3111856" y="2670219"/>
            <a:ext cx="1493950" cy="1124757"/>
          </a:xfrm>
          <a:prstGeom prst="flowChartManualOpe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bg1"/>
                </a:solidFill>
                <a:latin typeface="Arabic Typesetting" panose="03020402040406030203" pitchFamily="66" charset="-78"/>
                <a:cs typeface="Arabic Typesetting" panose="03020402040406030203" pitchFamily="66" charset="-78"/>
              </a:rPr>
              <a:t>المشترك</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1" name="Organigramme : Opération manuelle 10"/>
          <p:cNvSpPr/>
          <p:nvPr/>
        </p:nvSpPr>
        <p:spPr>
          <a:xfrm>
            <a:off x="579549" y="2829059"/>
            <a:ext cx="1970199" cy="1189149"/>
          </a:xfrm>
          <a:prstGeom prst="flowChartManualOpe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cs typeface="Arabic Typesetting" panose="03020402040406030203" pitchFamily="66" charset="-78"/>
              </a:rPr>
              <a:t>آخر الأمر</a:t>
            </a:r>
            <a:endParaRPr lang="fr-FR" sz="3200" dirty="0">
              <a:solidFill>
                <a:schemeClr val="bg1"/>
              </a:solidFill>
              <a:latin typeface="Arabic Typesetting" panose="03020402040406030203" pitchFamily="66" charset="-78"/>
              <a:cs typeface="Arabic Typesetting" panose="03020402040406030203" pitchFamily="66" charset="-78"/>
            </a:endParaRPr>
          </a:p>
        </p:txBody>
      </p:sp>
      <p:cxnSp>
        <p:nvCxnSpPr>
          <p:cNvPr id="15" name="Connecteur droit avec flèche 14"/>
          <p:cNvCxnSpPr/>
          <p:nvPr/>
        </p:nvCxnSpPr>
        <p:spPr>
          <a:xfrm>
            <a:off x="8847786" y="2350395"/>
            <a:ext cx="0" cy="283336"/>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7119871" y="2305319"/>
            <a:ext cx="0" cy="283336"/>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5881352" y="2350395"/>
            <a:ext cx="0" cy="283336"/>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3799267" y="2365420"/>
            <a:ext cx="0" cy="283336"/>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9" name="Organigramme : Opération manuelle 18"/>
          <p:cNvSpPr/>
          <p:nvPr/>
        </p:nvSpPr>
        <p:spPr>
          <a:xfrm>
            <a:off x="8281115" y="2670221"/>
            <a:ext cx="1493950" cy="1124755"/>
          </a:xfrm>
          <a:prstGeom prst="flowChartManualOpe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bg1"/>
                </a:solidFill>
                <a:latin typeface="Arabic Typesetting" panose="03020402040406030203" pitchFamily="66" charset="-78"/>
                <a:cs typeface="Arabic Typesetting" panose="03020402040406030203" pitchFamily="66" charset="-78"/>
              </a:rPr>
              <a:t>غرابة اللفظ</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20" name="Organigramme : Opération manuelle 19"/>
          <p:cNvSpPr/>
          <p:nvPr/>
        </p:nvSpPr>
        <p:spPr>
          <a:xfrm>
            <a:off x="6636913" y="2582214"/>
            <a:ext cx="1493950" cy="1073240"/>
          </a:xfrm>
          <a:prstGeom prst="flowChartManualOpe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المقام</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21" name="Organigramme : Opération manuelle 20"/>
          <p:cNvSpPr/>
          <p:nvPr/>
        </p:nvSpPr>
        <p:spPr>
          <a:xfrm>
            <a:off x="5134377" y="2655194"/>
            <a:ext cx="1493950" cy="1094704"/>
          </a:xfrm>
          <a:prstGeom prst="flowChartManualOpe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bg1"/>
                </a:solidFill>
                <a:latin typeface="Arabic Typesetting" panose="03020402040406030203" pitchFamily="66" charset="-78"/>
                <a:cs typeface="Arabic Typesetting" panose="03020402040406030203" pitchFamily="66" charset="-78"/>
              </a:rPr>
              <a:t>الوجيز</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22" name="Organigramme : Opération manuelle 21"/>
          <p:cNvSpPr/>
          <p:nvPr/>
        </p:nvSpPr>
        <p:spPr>
          <a:xfrm>
            <a:off x="10043374" y="2734615"/>
            <a:ext cx="1493950" cy="1425262"/>
          </a:xfrm>
          <a:prstGeom prst="flowChartManualOpe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bg1"/>
                </a:solidFill>
                <a:latin typeface="Arabic Typesetting" panose="03020402040406030203" pitchFamily="66" charset="-78"/>
                <a:cs typeface="Arabic Typesetting" panose="03020402040406030203" pitchFamily="66" charset="-78"/>
              </a:rPr>
              <a:t>الإظهار</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24" name="Rectangle 23"/>
          <p:cNvSpPr/>
          <p:nvPr/>
        </p:nvSpPr>
        <p:spPr>
          <a:xfrm>
            <a:off x="5134377" y="4452868"/>
            <a:ext cx="1981201" cy="65897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bg1"/>
                </a:solidFill>
                <a:latin typeface="Arabic Typesetting" panose="03020402040406030203" pitchFamily="66" charset="-78"/>
                <a:cs typeface="Arabic Typesetting" panose="03020402040406030203" pitchFamily="66" charset="-78"/>
              </a:rPr>
              <a:t>الأداة</a:t>
            </a:r>
            <a:endParaRPr lang="fr-FR" sz="4800" dirty="0">
              <a:solidFill>
                <a:schemeClr val="bg1"/>
              </a:solidFill>
              <a:latin typeface="Arabic Typesetting" panose="03020402040406030203" pitchFamily="66" charset="-78"/>
              <a:cs typeface="Arabic Typesetting" panose="03020402040406030203" pitchFamily="66" charset="-78"/>
            </a:endParaRPr>
          </a:p>
        </p:txBody>
      </p:sp>
      <p:sp>
        <p:nvSpPr>
          <p:cNvPr id="25" name="Rectangle 24"/>
          <p:cNvSpPr/>
          <p:nvPr/>
        </p:nvSpPr>
        <p:spPr>
          <a:xfrm>
            <a:off x="4890752" y="5814808"/>
            <a:ext cx="2468449" cy="64824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dirty="0" smtClean="0">
                <a:solidFill>
                  <a:schemeClr val="bg1"/>
                </a:solidFill>
                <a:latin typeface="Arabic Typesetting" panose="03020402040406030203" pitchFamily="66" charset="-78"/>
                <a:cs typeface="Arabic Typesetting" panose="03020402040406030203" pitchFamily="66" charset="-78"/>
              </a:rPr>
              <a:t>تحقيق المقاصد</a:t>
            </a:r>
            <a:endParaRPr lang="fr-FR" sz="4000" dirty="0">
              <a:solidFill>
                <a:schemeClr val="bg1"/>
              </a:solidFill>
              <a:latin typeface="Arabic Typesetting" panose="03020402040406030203" pitchFamily="66" charset="-78"/>
              <a:cs typeface="Arabic Typesetting" panose="03020402040406030203" pitchFamily="66" charset="-78"/>
            </a:endParaRPr>
          </a:p>
        </p:txBody>
      </p:sp>
      <p:cxnSp>
        <p:nvCxnSpPr>
          <p:cNvPr id="27" name="Connecteur droit 26"/>
          <p:cNvCxnSpPr/>
          <p:nvPr/>
        </p:nvCxnSpPr>
        <p:spPr>
          <a:xfrm>
            <a:off x="3799267" y="2343956"/>
            <a:ext cx="5048519"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7348471" y="1080754"/>
            <a:ext cx="2568261" cy="701899"/>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6007991" y="1284668"/>
            <a:ext cx="0" cy="488321"/>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4" idx="3"/>
          </p:cNvCxnSpPr>
          <p:nvPr/>
        </p:nvCxnSpPr>
        <p:spPr>
          <a:xfrm flipH="1">
            <a:off x="2614411" y="1143899"/>
            <a:ext cx="1487497" cy="691341"/>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endCxn id="22" idx="0"/>
          </p:cNvCxnSpPr>
          <p:nvPr/>
        </p:nvCxnSpPr>
        <p:spPr>
          <a:xfrm>
            <a:off x="10702344" y="2189408"/>
            <a:ext cx="88005" cy="545207"/>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endCxn id="11" idx="0"/>
          </p:cNvCxnSpPr>
          <p:nvPr/>
        </p:nvCxnSpPr>
        <p:spPr>
          <a:xfrm>
            <a:off x="1558344" y="2492063"/>
            <a:ext cx="6305" cy="336996"/>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a:stCxn id="22" idx="1"/>
          </p:cNvCxnSpPr>
          <p:nvPr/>
        </p:nvCxnSpPr>
        <p:spPr>
          <a:xfrm flipH="1">
            <a:off x="7119871" y="3447246"/>
            <a:ext cx="3072898" cy="1498241"/>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2299040" y="3749898"/>
            <a:ext cx="2826751" cy="1207393"/>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a:stCxn id="24" idx="2"/>
          </p:cNvCxnSpPr>
          <p:nvPr/>
        </p:nvCxnSpPr>
        <p:spPr>
          <a:xfrm flipH="1">
            <a:off x="6124977" y="5111838"/>
            <a:ext cx="1" cy="69224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57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a:xfrm>
            <a:off x="218941" y="180304"/>
            <a:ext cx="11764114" cy="658110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9pPr>
          </a:lstStyle>
          <a:p>
            <a:pPr algn="ctr" rtl="1"/>
            <a:r>
              <a:rPr lang="ar-SA" sz="3048" dirty="0" smtClean="0">
                <a:latin typeface="Sakkal Majalla" panose="02000000000000000000" pitchFamily="2" charset="-78"/>
                <a:cs typeface="Sakkal Majalla" panose="02000000000000000000" pitchFamily="2" charset="-78"/>
              </a:rPr>
              <a:t>  </a:t>
            </a:r>
            <a:endPar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endParaRPr>
          </a:p>
          <a:p>
            <a:pPr algn="ctr" rtl="1"/>
            <a:endPar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endParaRPr>
          </a:p>
          <a:p>
            <a:pPr algn="just" rtl="1"/>
            <a:r>
              <a:rPr lang="ar-SA" sz="3048" dirty="0" smtClean="0">
                <a:latin typeface="Sakkal Majalla" panose="02000000000000000000" pitchFamily="2" charset="-78"/>
                <a:cs typeface="Sakkal Majalla" panose="02000000000000000000" pitchFamily="2" charset="-78"/>
              </a:rPr>
              <a:t> </a:t>
            </a:r>
          </a:p>
          <a:p>
            <a:pPr algn="just" rtl="1"/>
            <a:r>
              <a:rPr lang="ar-SA" sz="4400" dirty="0" smtClean="0">
                <a:solidFill>
                  <a:schemeClr val="bg1"/>
                </a:solidFill>
                <a:latin typeface="Arabic Typesetting" panose="03020402040406030203" pitchFamily="66" charset="-78"/>
                <a:cs typeface="Arabic Typesetting" panose="03020402040406030203" pitchFamily="66" charset="-78"/>
              </a:rPr>
              <a:t>       إنّ </a:t>
            </a:r>
            <a:r>
              <a:rPr lang="ar-SA" sz="4400" dirty="0">
                <a:solidFill>
                  <a:schemeClr val="bg1"/>
                </a:solidFill>
                <a:latin typeface="Arabic Typesetting" panose="03020402040406030203" pitchFamily="66" charset="-78"/>
                <a:cs typeface="Arabic Typesetting" panose="03020402040406030203" pitchFamily="66" charset="-78"/>
              </a:rPr>
              <a:t>الولوج إلى مفهوم الشّجاعة كمصطلح نقديّ، يستلزم منّا بدايةً أنّ نلقي نظرةً على الأقلّ على الأطر المعرفية التي ظهر فيها هذا المصطلح، وأوّل ما يشدّ انتباهنا في هذا المقام هو تأكيد الباحثين بأنّ ابن جنّي قد ألبس قضية اللّفظ والمعنى لباساً جديداً، وقد احتكموا في تأويلاتهم هاته إلى المقولة المحورية في الخصائص، وهي: "... وذلك أنّ العرب كما تُعْنَى بألفاظها فتصلحها وتهذّبها وتراعيها، وتلاحظ أحكامها، بالشّعر تارةً وبالخطب أخرى... فإنّ المعاني أقوى عندها، وأكرم عليها، وأفخم قَدْراً في نفوسها، فأوّل ذلك عنايتها بألفاظها، فإنّها لمّا كانت عنوان معانيها، و</a:t>
            </a:r>
            <a:r>
              <a:rPr lang="ar-SA" sz="4400" b="1" dirty="0">
                <a:solidFill>
                  <a:schemeClr val="bg1"/>
                </a:solidFill>
                <a:latin typeface="Arabic Typesetting" panose="03020402040406030203" pitchFamily="66" charset="-78"/>
                <a:cs typeface="Arabic Typesetting" panose="03020402040406030203" pitchFamily="66" charset="-78"/>
              </a:rPr>
              <a:t>طريقاً إلى إظهار أغراضها، ومراميها</a:t>
            </a:r>
            <a:r>
              <a:rPr lang="ar-SA" sz="4400" dirty="0">
                <a:solidFill>
                  <a:schemeClr val="bg1"/>
                </a:solidFill>
                <a:latin typeface="Arabic Typesetting" panose="03020402040406030203" pitchFamily="66" charset="-78"/>
                <a:cs typeface="Arabic Typesetting" panose="03020402040406030203" pitchFamily="66" charset="-78"/>
              </a:rPr>
              <a:t>، أصلحوها، ورتّبوها، وبالغوا في تحبيرها وتحسينها؛ ليكون ذلك أوقع لها في السّمع، </a:t>
            </a:r>
            <a:r>
              <a:rPr lang="ar-SA" sz="4400" b="1" dirty="0">
                <a:solidFill>
                  <a:schemeClr val="bg1"/>
                </a:solidFill>
                <a:latin typeface="Arabic Typesetting" panose="03020402040406030203" pitchFamily="66" charset="-78"/>
                <a:cs typeface="Arabic Typesetting" panose="03020402040406030203" pitchFamily="66" charset="-78"/>
              </a:rPr>
              <a:t>وأذهب بها في الدّلالة على القصد</a:t>
            </a:r>
            <a:r>
              <a:rPr lang="ar-SA" sz="4400" dirty="0">
                <a:solidFill>
                  <a:schemeClr val="bg1"/>
                </a:solidFill>
                <a:latin typeface="Arabic Typesetting" panose="03020402040406030203" pitchFamily="66" charset="-78"/>
                <a:cs typeface="Arabic Typesetting" panose="03020402040406030203" pitchFamily="66" charset="-78"/>
              </a:rPr>
              <a:t>؛ ألا ترى أنّ المثل إذا كان مسجوعاً لذّ لسامعها فحفظه، فإذا هو حفظه كان جديراً باستعماله، ولو لم يكن مسجوعاً لم تأنس النّفس به، ولا أنقت لمستمعه... "</a:t>
            </a:r>
            <a:endParaRPr lang="fr-FR" sz="4400" dirty="0" smtClean="0">
              <a:solidFill>
                <a:schemeClr val="bg1"/>
              </a:solidFill>
              <a:latin typeface="Arabic Typesetting" panose="03020402040406030203" pitchFamily="66" charset="-78"/>
              <a:cs typeface="Arabic Typesetting" panose="03020402040406030203" pitchFamily="66" charset="-78"/>
            </a:endParaRPr>
          </a:p>
        </p:txBody>
      </p:sp>
      <p:sp>
        <p:nvSpPr>
          <p:cNvPr id="6" name="Pensées 5"/>
          <p:cNvSpPr/>
          <p:nvPr/>
        </p:nvSpPr>
        <p:spPr>
          <a:xfrm>
            <a:off x="2374274" y="334850"/>
            <a:ext cx="7907628"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الثاني : ابن جني ومفهوم شجاعة العربية</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8567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just" rtl="1">
              <a:buNone/>
            </a:pPr>
            <a:r>
              <a:rPr lang="ar-SA" sz="4191" dirty="0" smtClean="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يعلق </a:t>
            </a:r>
            <a:r>
              <a:rPr lang="ar-SA" sz="4000" dirty="0">
                <a:latin typeface="Arabic Typesetting" panose="03020402040406030203" pitchFamily="66" charset="-78"/>
                <a:cs typeface="Arabic Typesetting" panose="03020402040406030203" pitchFamily="66" charset="-78"/>
              </a:rPr>
              <a:t>الباحث " عبد القادر حسين " معلّلاً </a:t>
            </a:r>
            <a:r>
              <a:rPr lang="ar-SA" sz="4000" dirty="0" smtClean="0">
                <a:latin typeface="Arabic Typesetting" panose="03020402040406030203" pitchFamily="66" charset="-78"/>
                <a:cs typeface="Arabic Typesetting" panose="03020402040406030203" pitchFamily="66" charset="-78"/>
              </a:rPr>
              <a:t>موقف ابن جني، </a:t>
            </a:r>
            <a:r>
              <a:rPr lang="ar-SA" sz="4000" dirty="0">
                <a:latin typeface="Arabic Typesetting" panose="03020402040406030203" pitchFamily="66" charset="-78"/>
                <a:cs typeface="Arabic Typesetting" panose="03020402040406030203" pitchFamily="66" charset="-78"/>
              </a:rPr>
              <a:t>يقول في ذلك: " ويلاحظ ابن جنّي أنّ العرب الأقدمين كانوا يُظهرون حفاوةً بالغةً بالألفاظ، لأنّ حياتهم القبلية المحصورة في نطاقٍ ضيّقٍ محدودٍ، وعدم التماسهم أسباب الحضارة ومتطلّباتها، وعزلتهم عن المدن والأمصار جعلت معانيهم كحياتهم ضيّقة محدودة، فجعلت عنايتهم بالألفاظ، وزادت حصيلتهم منها، ولذلك يستشهد بالقدماء في الألفاظ، أمّا المولّدون الذين أخذوا بأسباب الحضارة... فقد انفتحت أمامهم أبواب المعاني...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400" dirty="0" smtClean="0">
                <a:latin typeface="Arabic Typesetting" panose="03020402040406030203" pitchFamily="66" charset="-78"/>
                <a:cs typeface="Arabic Typesetting" panose="03020402040406030203" pitchFamily="66" charset="-78"/>
              </a:rPr>
              <a:t>     إنّ </a:t>
            </a:r>
            <a:r>
              <a:rPr lang="ar-SA" sz="4400" dirty="0">
                <a:latin typeface="Arabic Typesetting" panose="03020402040406030203" pitchFamily="66" charset="-78"/>
                <a:cs typeface="Arabic Typesetting" panose="03020402040406030203" pitchFamily="66" charset="-78"/>
              </a:rPr>
              <a:t>الإشكالية التي يطرحها الباحثُ وغيرُه، تحاول أن تبحث عن العلّة في تركيز ابن جنّي على قضية اختيار الّلفظ محوراً للوصول إلى المعاني، بل قل إلى المقاصد، ويرجع ذلك إلى البيئة كعاملٍ أساسيٍ مؤثّرٍ في إنجاز الخطاب، ويتّضح هذا من خلال انعزال البدو عن أسباب الحضارة و انشغالهم بما يخدم أغراضهم ممّا دفعهم إلى الاهتمام باللّفظ دون المعنى؛ لأنّ من صفات المعنى الاتّساع، أمّا الذين ترعرعوا تحت ظلّ الحضر، فقد تمكّنوا من أسباب الحضارة، وتوسّعوا في الانشغال بمعانيهم وفق متطلّبات الحضارة، ولذلك يستشهد بالقدامى في الألفاظ وبالمولّدين في المعاني.</a:t>
            </a:r>
            <a:endParaRPr lang="fr-FR" sz="43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30152277"/>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296</TotalTime>
  <Words>1703</Words>
  <Application>Microsoft Office PowerPoint</Application>
  <PresentationFormat>Grand écran</PresentationFormat>
  <Paragraphs>40</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Arabic Typesetting</vt:lpstr>
      <vt:lpstr>Arial</vt:lpstr>
      <vt:lpstr>Century Gothic</vt:lpstr>
      <vt:lpstr>Sakkal Majalla</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doyen</dc:creator>
  <cp:lastModifiedBy>doyen</cp:lastModifiedBy>
  <cp:revision>9</cp:revision>
  <dcterms:created xsi:type="dcterms:W3CDTF">2021-01-22T13:46:12Z</dcterms:created>
  <dcterms:modified xsi:type="dcterms:W3CDTF">2021-01-22T18:42:33Z</dcterms:modified>
</cp:coreProperties>
</file>