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ED0710-4871-4A33-B173-4A8B039F4577}" type="doc">
      <dgm:prSet loTypeId="urn:microsoft.com/office/officeart/2009/3/layout/HorizontalOrganizationChart" loCatId="hierarchy" qsTypeId="urn:microsoft.com/office/officeart/2005/8/quickstyle/3d2" qsCatId="3D" csTypeId="urn:microsoft.com/office/officeart/2005/8/colors/colorful3" csCatId="colorful" phldr="1"/>
      <dgm:spPr/>
      <dgm:t>
        <a:bodyPr/>
        <a:lstStyle/>
        <a:p>
          <a:endParaRPr lang="fr-FR"/>
        </a:p>
      </dgm:t>
    </dgm:pt>
    <dgm:pt modelId="{52C28BFC-8A4C-4897-B77A-AEEF17EC2C65}">
      <dgm:prSet phldrT="[Texte]" custT="1"/>
      <dgm:spPr/>
      <dgm:t>
        <a:bodyPr/>
        <a:lstStyle/>
        <a:p>
          <a:pPr rtl="1"/>
          <a:r>
            <a:rPr lang="ar-SA" sz="5400" smtClean="0">
              <a:solidFill>
                <a:schemeClr val="bg1"/>
              </a:solidFill>
              <a:latin typeface="Arabic Typesetting" panose="03020402040406030203" pitchFamily="66" charset="-78"/>
              <a:cs typeface="Arabic Typesetting" panose="03020402040406030203" pitchFamily="66" charset="-78"/>
            </a:rPr>
            <a:t>البلاغة نحويا</a:t>
          </a:r>
          <a:endParaRPr lang="fr-FR" sz="5400" dirty="0">
            <a:solidFill>
              <a:schemeClr val="bg1"/>
            </a:solidFill>
            <a:latin typeface="Arabic Typesetting" panose="03020402040406030203" pitchFamily="66" charset="-78"/>
            <a:cs typeface="Arabic Typesetting" panose="03020402040406030203" pitchFamily="66" charset="-78"/>
          </a:endParaRPr>
        </a:p>
      </dgm:t>
    </dgm:pt>
    <dgm:pt modelId="{7BEB1FFF-6931-4217-B3DE-FE2062AE8682}" type="parTrans" cxnId="{1E899F96-DE70-4308-A0B6-E526FD360E8C}">
      <dgm:prSet/>
      <dgm:spPr/>
      <dgm:t>
        <a:bodyPr/>
        <a:lstStyle/>
        <a:p>
          <a:endParaRPr lang="fr-FR"/>
        </a:p>
      </dgm:t>
    </dgm:pt>
    <dgm:pt modelId="{1766803D-3BD7-46F4-BACC-E88A4E6588D9}" type="sibTrans" cxnId="{1E899F96-DE70-4308-A0B6-E526FD360E8C}">
      <dgm:prSet/>
      <dgm:spPr/>
      <dgm:t>
        <a:bodyPr/>
        <a:lstStyle/>
        <a:p>
          <a:endParaRPr lang="fr-FR"/>
        </a:p>
      </dgm:t>
    </dgm:pt>
    <dgm:pt modelId="{2732BF11-943B-43CA-9FA5-2EFFE1D2AB0C}" type="asst">
      <dgm:prSet phldrT="[Texte]" custT="1"/>
      <dgm:spPr/>
      <dgm:t>
        <a:bodyPr/>
        <a:lstStyle/>
        <a:p>
          <a:pPr rtl="1"/>
          <a:r>
            <a:rPr lang="ar-SA" sz="4800" smtClean="0">
              <a:solidFill>
                <a:schemeClr val="bg1"/>
              </a:solidFill>
              <a:latin typeface="Arabic Typesetting" panose="03020402040406030203" pitchFamily="66" charset="-78"/>
              <a:cs typeface="Arabic Typesetting" panose="03020402040406030203" pitchFamily="66" charset="-78"/>
            </a:rPr>
            <a:t>قضاء الحاجة</a:t>
          </a:r>
          <a:endParaRPr lang="fr-FR" sz="4800" dirty="0">
            <a:solidFill>
              <a:schemeClr val="bg1"/>
            </a:solidFill>
            <a:latin typeface="Arabic Typesetting" panose="03020402040406030203" pitchFamily="66" charset="-78"/>
            <a:cs typeface="Arabic Typesetting" panose="03020402040406030203" pitchFamily="66" charset="-78"/>
          </a:endParaRPr>
        </a:p>
      </dgm:t>
    </dgm:pt>
    <dgm:pt modelId="{F8C5D55A-7A16-4FA1-9242-E9164F33D5CA}" type="parTrans" cxnId="{7B78D6F9-9D18-4950-8533-BB2F98F04772}">
      <dgm:prSet/>
      <dgm:spPr/>
      <dgm:t>
        <a:bodyPr/>
        <a:lstStyle/>
        <a:p>
          <a:endParaRPr lang="fr-FR"/>
        </a:p>
      </dgm:t>
    </dgm:pt>
    <dgm:pt modelId="{1C4C4B4B-B056-4D2D-858C-B3CAEA2DE00E}" type="sibTrans" cxnId="{7B78D6F9-9D18-4950-8533-BB2F98F04772}">
      <dgm:prSet/>
      <dgm:spPr/>
      <dgm:t>
        <a:bodyPr/>
        <a:lstStyle/>
        <a:p>
          <a:endParaRPr lang="fr-FR"/>
        </a:p>
      </dgm:t>
    </dgm:pt>
    <dgm:pt modelId="{BEC6C8B5-B7A2-4395-A204-41B8C874F7C5}">
      <dgm:prSet phldrT="[Texte]" custT="1"/>
      <dgm:spPr/>
      <dgm:t>
        <a:bodyPr/>
        <a:lstStyle/>
        <a:p>
          <a:pPr rtl="1"/>
          <a:r>
            <a:rPr lang="ar-SA" sz="4400" smtClean="0">
              <a:solidFill>
                <a:schemeClr val="bg1"/>
              </a:solidFill>
              <a:latin typeface="Arabic Typesetting" panose="03020402040406030203" pitchFamily="66" charset="-78"/>
              <a:cs typeface="Arabic Typesetting" panose="03020402040406030203" pitchFamily="66" charset="-78"/>
            </a:rPr>
            <a:t>مطابقة اللفظ للمعنى</a:t>
          </a:r>
          <a:endParaRPr lang="fr-FR" sz="4400" dirty="0">
            <a:solidFill>
              <a:schemeClr val="bg1"/>
            </a:solidFill>
            <a:latin typeface="Arabic Typesetting" panose="03020402040406030203" pitchFamily="66" charset="-78"/>
            <a:cs typeface="Arabic Typesetting" panose="03020402040406030203" pitchFamily="66" charset="-78"/>
          </a:endParaRPr>
        </a:p>
      </dgm:t>
    </dgm:pt>
    <dgm:pt modelId="{B3A879CA-21CE-4A45-83CA-9E0A5F6F5DCA}" type="parTrans" cxnId="{A8A727E1-8B9C-4E4A-A546-05330B4C1D54}">
      <dgm:prSet/>
      <dgm:spPr/>
      <dgm:t>
        <a:bodyPr/>
        <a:lstStyle/>
        <a:p>
          <a:endParaRPr lang="fr-FR"/>
        </a:p>
      </dgm:t>
    </dgm:pt>
    <dgm:pt modelId="{EFB837B4-A9C9-4E2E-944B-7DD2448F83E3}" type="sibTrans" cxnId="{A8A727E1-8B9C-4E4A-A546-05330B4C1D54}">
      <dgm:prSet/>
      <dgm:spPr/>
      <dgm:t>
        <a:bodyPr/>
        <a:lstStyle/>
        <a:p>
          <a:endParaRPr lang="fr-FR"/>
        </a:p>
      </dgm:t>
    </dgm:pt>
    <dgm:pt modelId="{DA56345F-1420-4548-BE5C-D81FAF268A3A}">
      <dgm:prSet phldrT="[Texte]" custT="1"/>
      <dgm:spPr/>
      <dgm:t>
        <a:bodyPr/>
        <a:lstStyle/>
        <a:p>
          <a:pPr rtl="1"/>
          <a:r>
            <a:rPr lang="ar-SA" sz="4400" dirty="0" smtClean="0">
              <a:solidFill>
                <a:schemeClr val="bg1"/>
              </a:solidFill>
              <a:latin typeface="Arabic Typesetting" panose="03020402040406030203" pitchFamily="66" charset="-78"/>
              <a:cs typeface="Arabic Typesetting" panose="03020402040406030203" pitchFamily="66" charset="-78"/>
            </a:rPr>
            <a:t>مطابقة اللفظ و المعنى للحال </a:t>
          </a:r>
          <a:endParaRPr lang="fr-FR" sz="4400" dirty="0">
            <a:solidFill>
              <a:schemeClr val="bg1"/>
            </a:solidFill>
            <a:latin typeface="Arabic Typesetting" panose="03020402040406030203" pitchFamily="66" charset="-78"/>
            <a:cs typeface="Arabic Typesetting" panose="03020402040406030203" pitchFamily="66" charset="-78"/>
          </a:endParaRPr>
        </a:p>
      </dgm:t>
    </dgm:pt>
    <dgm:pt modelId="{17C91E47-9B1A-4983-90B7-9044C9E9EFF7}" type="parTrans" cxnId="{5BA54EDB-9956-45CA-8D9C-80A131296DE1}">
      <dgm:prSet/>
      <dgm:spPr/>
      <dgm:t>
        <a:bodyPr/>
        <a:lstStyle/>
        <a:p>
          <a:endParaRPr lang="fr-FR"/>
        </a:p>
      </dgm:t>
    </dgm:pt>
    <dgm:pt modelId="{F4640AB1-50D3-4683-922C-737F37D6CBB1}" type="sibTrans" cxnId="{5BA54EDB-9956-45CA-8D9C-80A131296DE1}">
      <dgm:prSet/>
      <dgm:spPr/>
      <dgm:t>
        <a:bodyPr/>
        <a:lstStyle/>
        <a:p>
          <a:endParaRPr lang="fr-FR"/>
        </a:p>
      </dgm:t>
    </dgm:pt>
    <dgm:pt modelId="{44662D5B-435C-427C-8107-020A2E59A6AB}">
      <dgm:prSet phldrT="[Texte]" custT="1"/>
      <dgm:spPr/>
      <dgm:t>
        <a:bodyPr/>
        <a:lstStyle/>
        <a:p>
          <a:pPr rtl="1"/>
          <a:r>
            <a:rPr lang="ar-SA" sz="4000" dirty="0" smtClean="0">
              <a:solidFill>
                <a:schemeClr val="bg1"/>
              </a:solidFill>
              <a:latin typeface="Arabic Typesetting" panose="03020402040406030203" pitchFamily="66" charset="-78"/>
              <a:cs typeface="Arabic Typesetting" panose="03020402040406030203" pitchFamily="66" charset="-78"/>
            </a:rPr>
            <a:t>التوازن بين المصادر والموارد وآخر الكلام مشابه لأول</a:t>
          </a:r>
          <a:endParaRPr lang="fr-FR" sz="4000" dirty="0">
            <a:solidFill>
              <a:schemeClr val="bg1"/>
            </a:solidFill>
            <a:latin typeface="Arabic Typesetting" panose="03020402040406030203" pitchFamily="66" charset="-78"/>
            <a:cs typeface="Arabic Typesetting" panose="03020402040406030203" pitchFamily="66" charset="-78"/>
          </a:endParaRPr>
        </a:p>
      </dgm:t>
    </dgm:pt>
    <dgm:pt modelId="{C5371032-7ED7-40E2-85AD-7DCB83256897}" type="parTrans" cxnId="{F9E04506-4F19-4A64-B6D9-5208AC6C136C}">
      <dgm:prSet/>
      <dgm:spPr/>
      <dgm:t>
        <a:bodyPr/>
        <a:lstStyle/>
        <a:p>
          <a:endParaRPr lang="fr-FR"/>
        </a:p>
      </dgm:t>
    </dgm:pt>
    <dgm:pt modelId="{3FBA63CF-1786-43CD-A6C9-E9D8F8BCA60F}" type="sibTrans" cxnId="{F9E04506-4F19-4A64-B6D9-5208AC6C136C}">
      <dgm:prSet/>
      <dgm:spPr/>
      <dgm:t>
        <a:bodyPr/>
        <a:lstStyle/>
        <a:p>
          <a:endParaRPr lang="fr-FR"/>
        </a:p>
      </dgm:t>
    </dgm:pt>
    <dgm:pt modelId="{67DCA393-19DA-4EBC-9DD5-E24ECD1221CF}" type="pres">
      <dgm:prSet presAssocID="{22ED0710-4871-4A33-B173-4A8B039F4577}" presName="hierChild1" presStyleCnt="0">
        <dgm:presLayoutVars>
          <dgm:orgChart val="1"/>
          <dgm:chPref val="1"/>
          <dgm:dir/>
          <dgm:animOne val="branch"/>
          <dgm:animLvl val="lvl"/>
          <dgm:resizeHandles/>
        </dgm:presLayoutVars>
      </dgm:prSet>
      <dgm:spPr/>
    </dgm:pt>
    <dgm:pt modelId="{EE7899A9-DCFA-4E38-9564-B5CBC967A77B}" type="pres">
      <dgm:prSet presAssocID="{52C28BFC-8A4C-4897-B77A-AEEF17EC2C65}" presName="hierRoot1" presStyleCnt="0">
        <dgm:presLayoutVars>
          <dgm:hierBranch val="init"/>
        </dgm:presLayoutVars>
      </dgm:prSet>
      <dgm:spPr/>
    </dgm:pt>
    <dgm:pt modelId="{5F98A516-BF97-4FA1-8383-3056958035D8}" type="pres">
      <dgm:prSet presAssocID="{52C28BFC-8A4C-4897-B77A-AEEF17EC2C65}" presName="rootComposite1" presStyleCnt="0"/>
      <dgm:spPr/>
    </dgm:pt>
    <dgm:pt modelId="{4394C791-AFD5-4EA4-8388-EF66641C398E}" type="pres">
      <dgm:prSet presAssocID="{52C28BFC-8A4C-4897-B77A-AEEF17EC2C65}" presName="rootText1" presStyleLbl="node0" presStyleIdx="0" presStyleCnt="1">
        <dgm:presLayoutVars>
          <dgm:chPref val="3"/>
        </dgm:presLayoutVars>
      </dgm:prSet>
      <dgm:spPr/>
    </dgm:pt>
    <dgm:pt modelId="{9FCE9173-8C48-4BBD-8FA8-9B1C60176E39}" type="pres">
      <dgm:prSet presAssocID="{52C28BFC-8A4C-4897-B77A-AEEF17EC2C65}" presName="rootConnector1" presStyleLbl="node1" presStyleIdx="0" presStyleCnt="0"/>
      <dgm:spPr/>
    </dgm:pt>
    <dgm:pt modelId="{B826187C-AF0F-425B-98FA-A84B57DB289D}" type="pres">
      <dgm:prSet presAssocID="{52C28BFC-8A4C-4897-B77A-AEEF17EC2C65}" presName="hierChild2" presStyleCnt="0"/>
      <dgm:spPr/>
    </dgm:pt>
    <dgm:pt modelId="{C9F7C428-7A2E-4E57-B0E3-6232C5F4842C}" type="pres">
      <dgm:prSet presAssocID="{B3A879CA-21CE-4A45-83CA-9E0A5F6F5DCA}" presName="Name64" presStyleLbl="parChTrans1D2" presStyleIdx="0" presStyleCnt="4"/>
      <dgm:spPr/>
    </dgm:pt>
    <dgm:pt modelId="{6F9F2426-86F8-4385-BF71-1B21534B150A}" type="pres">
      <dgm:prSet presAssocID="{BEC6C8B5-B7A2-4395-A204-41B8C874F7C5}" presName="hierRoot2" presStyleCnt="0">
        <dgm:presLayoutVars>
          <dgm:hierBranch val="init"/>
        </dgm:presLayoutVars>
      </dgm:prSet>
      <dgm:spPr/>
    </dgm:pt>
    <dgm:pt modelId="{392D23DA-AB09-465A-B5AA-5F2CD488C0C9}" type="pres">
      <dgm:prSet presAssocID="{BEC6C8B5-B7A2-4395-A204-41B8C874F7C5}" presName="rootComposite" presStyleCnt="0"/>
      <dgm:spPr/>
    </dgm:pt>
    <dgm:pt modelId="{81B5E67E-04DA-4956-8CCF-22014334A3A9}" type="pres">
      <dgm:prSet presAssocID="{BEC6C8B5-B7A2-4395-A204-41B8C874F7C5}" presName="rootText" presStyleLbl="node2" presStyleIdx="0" presStyleCnt="3">
        <dgm:presLayoutVars>
          <dgm:chPref val="3"/>
        </dgm:presLayoutVars>
      </dgm:prSet>
      <dgm:spPr/>
    </dgm:pt>
    <dgm:pt modelId="{8E67291F-C466-4C27-9178-562A0A34A370}" type="pres">
      <dgm:prSet presAssocID="{BEC6C8B5-B7A2-4395-A204-41B8C874F7C5}" presName="rootConnector" presStyleLbl="node2" presStyleIdx="0" presStyleCnt="3"/>
      <dgm:spPr/>
    </dgm:pt>
    <dgm:pt modelId="{F1D4B6B9-81BB-4BC6-BAFE-1C5CB28C1830}" type="pres">
      <dgm:prSet presAssocID="{BEC6C8B5-B7A2-4395-A204-41B8C874F7C5}" presName="hierChild4" presStyleCnt="0"/>
      <dgm:spPr/>
    </dgm:pt>
    <dgm:pt modelId="{56D43CF6-A116-4F9D-8F2B-3AAA80A3183F}" type="pres">
      <dgm:prSet presAssocID="{BEC6C8B5-B7A2-4395-A204-41B8C874F7C5}" presName="hierChild5" presStyleCnt="0"/>
      <dgm:spPr/>
    </dgm:pt>
    <dgm:pt modelId="{876A27B2-6163-413A-9359-7A2DF1D9EA5A}" type="pres">
      <dgm:prSet presAssocID="{17C91E47-9B1A-4983-90B7-9044C9E9EFF7}" presName="Name64" presStyleLbl="parChTrans1D2" presStyleIdx="1" presStyleCnt="4"/>
      <dgm:spPr/>
    </dgm:pt>
    <dgm:pt modelId="{FE575A3F-197C-47F6-AA00-3CA5C00D1297}" type="pres">
      <dgm:prSet presAssocID="{DA56345F-1420-4548-BE5C-D81FAF268A3A}" presName="hierRoot2" presStyleCnt="0">
        <dgm:presLayoutVars>
          <dgm:hierBranch val="init"/>
        </dgm:presLayoutVars>
      </dgm:prSet>
      <dgm:spPr/>
    </dgm:pt>
    <dgm:pt modelId="{DF0E9823-956C-4352-B67C-EAC0332CE106}" type="pres">
      <dgm:prSet presAssocID="{DA56345F-1420-4548-BE5C-D81FAF268A3A}" presName="rootComposite" presStyleCnt="0"/>
      <dgm:spPr/>
    </dgm:pt>
    <dgm:pt modelId="{18F2E05D-6CE2-41A2-A0C3-086ABCA8DC6E}" type="pres">
      <dgm:prSet presAssocID="{DA56345F-1420-4548-BE5C-D81FAF268A3A}" presName="rootText" presStyleLbl="node2" presStyleIdx="1" presStyleCnt="3">
        <dgm:presLayoutVars>
          <dgm:chPref val="3"/>
        </dgm:presLayoutVars>
      </dgm:prSet>
      <dgm:spPr/>
    </dgm:pt>
    <dgm:pt modelId="{B482EA2A-C2A7-4AD1-BEA9-388F3D9305C7}" type="pres">
      <dgm:prSet presAssocID="{DA56345F-1420-4548-BE5C-D81FAF268A3A}" presName="rootConnector" presStyleLbl="node2" presStyleIdx="1" presStyleCnt="3"/>
      <dgm:spPr/>
    </dgm:pt>
    <dgm:pt modelId="{344E82EA-364A-48A1-948F-59C04B04DF07}" type="pres">
      <dgm:prSet presAssocID="{DA56345F-1420-4548-BE5C-D81FAF268A3A}" presName="hierChild4" presStyleCnt="0"/>
      <dgm:spPr/>
    </dgm:pt>
    <dgm:pt modelId="{0494D611-3D66-456F-A56C-CA2F7D39D549}" type="pres">
      <dgm:prSet presAssocID="{DA56345F-1420-4548-BE5C-D81FAF268A3A}" presName="hierChild5" presStyleCnt="0"/>
      <dgm:spPr/>
    </dgm:pt>
    <dgm:pt modelId="{34A57809-6171-4347-A0D7-928E4F121439}" type="pres">
      <dgm:prSet presAssocID="{C5371032-7ED7-40E2-85AD-7DCB83256897}" presName="Name64" presStyleLbl="parChTrans1D2" presStyleIdx="2" presStyleCnt="4"/>
      <dgm:spPr/>
    </dgm:pt>
    <dgm:pt modelId="{CDB9FFA0-090D-4973-BD2B-11276C69728D}" type="pres">
      <dgm:prSet presAssocID="{44662D5B-435C-427C-8107-020A2E59A6AB}" presName="hierRoot2" presStyleCnt="0">
        <dgm:presLayoutVars>
          <dgm:hierBranch val="init"/>
        </dgm:presLayoutVars>
      </dgm:prSet>
      <dgm:spPr/>
    </dgm:pt>
    <dgm:pt modelId="{1956511E-4D5A-491F-9439-1F99FE97C989}" type="pres">
      <dgm:prSet presAssocID="{44662D5B-435C-427C-8107-020A2E59A6AB}" presName="rootComposite" presStyleCnt="0"/>
      <dgm:spPr/>
    </dgm:pt>
    <dgm:pt modelId="{D9F4EAA7-2B07-49D1-B510-AFB9DB792993}" type="pres">
      <dgm:prSet presAssocID="{44662D5B-435C-427C-8107-020A2E59A6AB}" presName="rootText" presStyleLbl="node2" presStyleIdx="2" presStyleCnt="3" custScaleY="164799">
        <dgm:presLayoutVars>
          <dgm:chPref val="3"/>
        </dgm:presLayoutVars>
      </dgm:prSet>
      <dgm:spPr/>
      <dgm:t>
        <a:bodyPr/>
        <a:lstStyle/>
        <a:p>
          <a:endParaRPr lang="fr-FR"/>
        </a:p>
      </dgm:t>
    </dgm:pt>
    <dgm:pt modelId="{EBEF7306-0C8D-420E-8836-E637934F916E}" type="pres">
      <dgm:prSet presAssocID="{44662D5B-435C-427C-8107-020A2E59A6AB}" presName="rootConnector" presStyleLbl="node2" presStyleIdx="2" presStyleCnt="3"/>
      <dgm:spPr/>
    </dgm:pt>
    <dgm:pt modelId="{6AAE24D8-AC31-4C5B-B59E-1B735C2F955F}" type="pres">
      <dgm:prSet presAssocID="{44662D5B-435C-427C-8107-020A2E59A6AB}" presName="hierChild4" presStyleCnt="0"/>
      <dgm:spPr/>
    </dgm:pt>
    <dgm:pt modelId="{9D260B8D-6897-4B63-BCC6-9857B6E9506E}" type="pres">
      <dgm:prSet presAssocID="{44662D5B-435C-427C-8107-020A2E59A6AB}" presName="hierChild5" presStyleCnt="0"/>
      <dgm:spPr/>
    </dgm:pt>
    <dgm:pt modelId="{3FA4CB15-1132-458E-8CF3-9F35D11D4C6F}" type="pres">
      <dgm:prSet presAssocID="{52C28BFC-8A4C-4897-B77A-AEEF17EC2C65}" presName="hierChild3" presStyleCnt="0"/>
      <dgm:spPr/>
    </dgm:pt>
    <dgm:pt modelId="{8DCE0CF9-6A24-41F3-82CA-078B307CDEB5}" type="pres">
      <dgm:prSet presAssocID="{F8C5D55A-7A16-4FA1-9242-E9164F33D5CA}" presName="Name115" presStyleLbl="parChTrans1D2" presStyleIdx="3" presStyleCnt="4"/>
      <dgm:spPr/>
    </dgm:pt>
    <dgm:pt modelId="{875366EF-A35A-4697-8A3C-DF7CB2CEDE9F}" type="pres">
      <dgm:prSet presAssocID="{2732BF11-943B-43CA-9FA5-2EFFE1D2AB0C}" presName="hierRoot3" presStyleCnt="0">
        <dgm:presLayoutVars>
          <dgm:hierBranch val="init"/>
        </dgm:presLayoutVars>
      </dgm:prSet>
      <dgm:spPr/>
    </dgm:pt>
    <dgm:pt modelId="{52D11030-E6D1-4530-849F-974A6997F601}" type="pres">
      <dgm:prSet presAssocID="{2732BF11-943B-43CA-9FA5-2EFFE1D2AB0C}" presName="rootComposite3" presStyleCnt="0"/>
      <dgm:spPr/>
    </dgm:pt>
    <dgm:pt modelId="{D72A2ABE-026F-4566-916C-D48300473B0A}" type="pres">
      <dgm:prSet presAssocID="{2732BF11-943B-43CA-9FA5-2EFFE1D2AB0C}" presName="rootText3" presStyleLbl="asst1" presStyleIdx="0" presStyleCnt="1">
        <dgm:presLayoutVars>
          <dgm:chPref val="3"/>
        </dgm:presLayoutVars>
      </dgm:prSet>
      <dgm:spPr/>
    </dgm:pt>
    <dgm:pt modelId="{D9E485BC-6152-4F0A-9B11-A2957789FC51}" type="pres">
      <dgm:prSet presAssocID="{2732BF11-943B-43CA-9FA5-2EFFE1D2AB0C}" presName="rootConnector3" presStyleLbl="asst1" presStyleIdx="0" presStyleCnt="1"/>
      <dgm:spPr/>
    </dgm:pt>
    <dgm:pt modelId="{175042D1-1D34-47DB-806E-D0A030578E96}" type="pres">
      <dgm:prSet presAssocID="{2732BF11-943B-43CA-9FA5-2EFFE1D2AB0C}" presName="hierChild6" presStyleCnt="0"/>
      <dgm:spPr/>
    </dgm:pt>
    <dgm:pt modelId="{5D20A21E-3B64-42F3-BFAA-BB9919DF7F03}" type="pres">
      <dgm:prSet presAssocID="{2732BF11-943B-43CA-9FA5-2EFFE1D2AB0C}" presName="hierChild7" presStyleCnt="0"/>
      <dgm:spPr/>
    </dgm:pt>
  </dgm:ptLst>
  <dgm:cxnLst>
    <dgm:cxn modelId="{B672006F-35FA-406D-BF6D-DAA0B87E17ED}" type="presOf" srcId="{F8C5D55A-7A16-4FA1-9242-E9164F33D5CA}" destId="{8DCE0CF9-6A24-41F3-82CA-078B307CDEB5}" srcOrd="0" destOrd="0" presId="urn:microsoft.com/office/officeart/2009/3/layout/HorizontalOrganizationChart"/>
    <dgm:cxn modelId="{31037169-4389-4005-8EFB-67D598478873}" type="presOf" srcId="{2732BF11-943B-43CA-9FA5-2EFFE1D2AB0C}" destId="{D9E485BC-6152-4F0A-9B11-A2957789FC51}" srcOrd="1" destOrd="0" presId="urn:microsoft.com/office/officeart/2009/3/layout/HorizontalOrganizationChart"/>
    <dgm:cxn modelId="{A8A727E1-8B9C-4E4A-A546-05330B4C1D54}" srcId="{52C28BFC-8A4C-4897-B77A-AEEF17EC2C65}" destId="{BEC6C8B5-B7A2-4395-A204-41B8C874F7C5}" srcOrd="1" destOrd="0" parTransId="{B3A879CA-21CE-4A45-83CA-9E0A5F6F5DCA}" sibTransId="{EFB837B4-A9C9-4E2E-944B-7DD2448F83E3}"/>
    <dgm:cxn modelId="{26DA1C44-9438-43C8-8644-79DEDB900F90}" type="presOf" srcId="{DA56345F-1420-4548-BE5C-D81FAF268A3A}" destId="{18F2E05D-6CE2-41A2-A0C3-086ABCA8DC6E}" srcOrd="0" destOrd="0" presId="urn:microsoft.com/office/officeart/2009/3/layout/HorizontalOrganizationChart"/>
    <dgm:cxn modelId="{C8FFB875-371F-4A2B-9D2A-CB61310D1271}" type="presOf" srcId="{BEC6C8B5-B7A2-4395-A204-41B8C874F7C5}" destId="{8E67291F-C466-4C27-9178-562A0A34A370}" srcOrd="1" destOrd="0" presId="urn:microsoft.com/office/officeart/2009/3/layout/HorizontalOrganizationChart"/>
    <dgm:cxn modelId="{8E303248-100C-4813-ACB8-3EA74E563085}" type="presOf" srcId="{DA56345F-1420-4548-BE5C-D81FAF268A3A}" destId="{B482EA2A-C2A7-4AD1-BEA9-388F3D9305C7}" srcOrd="1" destOrd="0" presId="urn:microsoft.com/office/officeart/2009/3/layout/HorizontalOrganizationChart"/>
    <dgm:cxn modelId="{4E840165-A1BA-4B09-B5D7-B05C1C6810CE}" type="presOf" srcId="{2732BF11-943B-43CA-9FA5-2EFFE1D2AB0C}" destId="{D72A2ABE-026F-4566-916C-D48300473B0A}" srcOrd="0" destOrd="0" presId="urn:microsoft.com/office/officeart/2009/3/layout/HorizontalOrganizationChart"/>
    <dgm:cxn modelId="{2E4C6E41-2A32-4A33-B262-CDA3069A0773}" type="presOf" srcId="{44662D5B-435C-427C-8107-020A2E59A6AB}" destId="{EBEF7306-0C8D-420E-8836-E637934F916E}" srcOrd="1" destOrd="0" presId="urn:microsoft.com/office/officeart/2009/3/layout/HorizontalOrganizationChart"/>
    <dgm:cxn modelId="{E8E6743C-C45F-4C70-846C-76D7F92F0260}" type="presOf" srcId="{52C28BFC-8A4C-4897-B77A-AEEF17EC2C65}" destId="{4394C791-AFD5-4EA4-8388-EF66641C398E}" srcOrd="0" destOrd="0" presId="urn:microsoft.com/office/officeart/2009/3/layout/HorizontalOrganizationChart"/>
    <dgm:cxn modelId="{2ACFF922-7069-45C8-BD82-D674993C1507}" type="presOf" srcId="{44662D5B-435C-427C-8107-020A2E59A6AB}" destId="{D9F4EAA7-2B07-49D1-B510-AFB9DB792993}" srcOrd="0" destOrd="0" presId="urn:microsoft.com/office/officeart/2009/3/layout/HorizontalOrganizationChart"/>
    <dgm:cxn modelId="{4E1F280B-F002-4222-A9AA-20FDE8C0067E}" type="presOf" srcId="{BEC6C8B5-B7A2-4395-A204-41B8C874F7C5}" destId="{81B5E67E-04DA-4956-8CCF-22014334A3A9}" srcOrd="0" destOrd="0" presId="urn:microsoft.com/office/officeart/2009/3/layout/HorizontalOrganizationChart"/>
    <dgm:cxn modelId="{4A86B2BF-ED9D-4B43-B1D0-B56FDA6E8DD1}" type="presOf" srcId="{C5371032-7ED7-40E2-85AD-7DCB83256897}" destId="{34A57809-6171-4347-A0D7-928E4F121439}" srcOrd="0" destOrd="0" presId="urn:microsoft.com/office/officeart/2009/3/layout/HorizontalOrganizationChart"/>
    <dgm:cxn modelId="{2A4E1D67-A6D9-4492-B980-26FF78992FA1}" type="presOf" srcId="{17C91E47-9B1A-4983-90B7-9044C9E9EFF7}" destId="{876A27B2-6163-413A-9359-7A2DF1D9EA5A}" srcOrd="0" destOrd="0" presId="urn:microsoft.com/office/officeart/2009/3/layout/HorizontalOrganizationChart"/>
    <dgm:cxn modelId="{5BA54EDB-9956-45CA-8D9C-80A131296DE1}" srcId="{52C28BFC-8A4C-4897-B77A-AEEF17EC2C65}" destId="{DA56345F-1420-4548-BE5C-D81FAF268A3A}" srcOrd="2" destOrd="0" parTransId="{17C91E47-9B1A-4983-90B7-9044C9E9EFF7}" sibTransId="{F4640AB1-50D3-4683-922C-737F37D6CBB1}"/>
    <dgm:cxn modelId="{028E518B-60DE-41AF-9162-7FB00DF112D9}" type="presOf" srcId="{52C28BFC-8A4C-4897-B77A-AEEF17EC2C65}" destId="{9FCE9173-8C48-4BBD-8FA8-9B1C60176E39}" srcOrd="1" destOrd="0" presId="urn:microsoft.com/office/officeart/2009/3/layout/HorizontalOrganizationChart"/>
    <dgm:cxn modelId="{7B78D6F9-9D18-4950-8533-BB2F98F04772}" srcId="{52C28BFC-8A4C-4897-B77A-AEEF17EC2C65}" destId="{2732BF11-943B-43CA-9FA5-2EFFE1D2AB0C}" srcOrd="0" destOrd="0" parTransId="{F8C5D55A-7A16-4FA1-9242-E9164F33D5CA}" sibTransId="{1C4C4B4B-B056-4D2D-858C-B3CAEA2DE00E}"/>
    <dgm:cxn modelId="{1E899F96-DE70-4308-A0B6-E526FD360E8C}" srcId="{22ED0710-4871-4A33-B173-4A8B039F4577}" destId="{52C28BFC-8A4C-4897-B77A-AEEF17EC2C65}" srcOrd="0" destOrd="0" parTransId="{7BEB1FFF-6931-4217-B3DE-FE2062AE8682}" sibTransId="{1766803D-3BD7-46F4-BACC-E88A4E6588D9}"/>
    <dgm:cxn modelId="{F9E04506-4F19-4A64-B6D9-5208AC6C136C}" srcId="{52C28BFC-8A4C-4897-B77A-AEEF17EC2C65}" destId="{44662D5B-435C-427C-8107-020A2E59A6AB}" srcOrd="3" destOrd="0" parTransId="{C5371032-7ED7-40E2-85AD-7DCB83256897}" sibTransId="{3FBA63CF-1786-43CD-A6C9-E9D8F8BCA60F}"/>
    <dgm:cxn modelId="{60DBE878-DDD9-43E3-B631-BBE11B78DDCE}" type="presOf" srcId="{22ED0710-4871-4A33-B173-4A8B039F4577}" destId="{67DCA393-19DA-4EBC-9DD5-E24ECD1221CF}" srcOrd="0" destOrd="0" presId="urn:microsoft.com/office/officeart/2009/3/layout/HorizontalOrganizationChart"/>
    <dgm:cxn modelId="{F22C5966-2D7B-4321-90BF-AC208375CC1C}" type="presOf" srcId="{B3A879CA-21CE-4A45-83CA-9E0A5F6F5DCA}" destId="{C9F7C428-7A2E-4E57-B0E3-6232C5F4842C}" srcOrd="0" destOrd="0" presId="urn:microsoft.com/office/officeart/2009/3/layout/HorizontalOrganizationChart"/>
    <dgm:cxn modelId="{17FD925E-0E2D-4B64-BB25-444D01C9EB5B}" type="presParOf" srcId="{67DCA393-19DA-4EBC-9DD5-E24ECD1221CF}" destId="{EE7899A9-DCFA-4E38-9564-B5CBC967A77B}" srcOrd="0" destOrd="0" presId="urn:microsoft.com/office/officeart/2009/3/layout/HorizontalOrganizationChart"/>
    <dgm:cxn modelId="{9337EF5C-F7A2-4038-8A69-38935995F487}" type="presParOf" srcId="{EE7899A9-DCFA-4E38-9564-B5CBC967A77B}" destId="{5F98A516-BF97-4FA1-8383-3056958035D8}" srcOrd="0" destOrd="0" presId="urn:microsoft.com/office/officeart/2009/3/layout/HorizontalOrganizationChart"/>
    <dgm:cxn modelId="{DFA1A391-E322-457A-97FB-FAC6FD0A19CD}" type="presParOf" srcId="{5F98A516-BF97-4FA1-8383-3056958035D8}" destId="{4394C791-AFD5-4EA4-8388-EF66641C398E}" srcOrd="0" destOrd="0" presId="urn:microsoft.com/office/officeart/2009/3/layout/HorizontalOrganizationChart"/>
    <dgm:cxn modelId="{8F80FC1A-C3DB-41EE-A04D-A83B50E0E145}" type="presParOf" srcId="{5F98A516-BF97-4FA1-8383-3056958035D8}" destId="{9FCE9173-8C48-4BBD-8FA8-9B1C60176E39}" srcOrd="1" destOrd="0" presId="urn:microsoft.com/office/officeart/2009/3/layout/HorizontalOrganizationChart"/>
    <dgm:cxn modelId="{E291703D-D9AB-4405-BE9D-5963AC1BD654}" type="presParOf" srcId="{EE7899A9-DCFA-4E38-9564-B5CBC967A77B}" destId="{B826187C-AF0F-425B-98FA-A84B57DB289D}" srcOrd="1" destOrd="0" presId="urn:microsoft.com/office/officeart/2009/3/layout/HorizontalOrganizationChart"/>
    <dgm:cxn modelId="{9440D0D9-FD4D-49E8-B7AA-94281286804D}" type="presParOf" srcId="{B826187C-AF0F-425B-98FA-A84B57DB289D}" destId="{C9F7C428-7A2E-4E57-B0E3-6232C5F4842C}" srcOrd="0" destOrd="0" presId="urn:microsoft.com/office/officeart/2009/3/layout/HorizontalOrganizationChart"/>
    <dgm:cxn modelId="{74F8ACD8-585E-49FA-AEC7-6C721DA855E0}" type="presParOf" srcId="{B826187C-AF0F-425B-98FA-A84B57DB289D}" destId="{6F9F2426-86F8-4385-BF71-1B21534B150A}" srcOrd="1" destOrd="0" presId="urn:microsoft.com/office/officeart/2009/3/layout/HorizontalOrganizationChart"/>
    <dgm:cxn modelId="{87323D82-0768-41C9-A20D-19295882BB1C}" type="presParOf" srcId="{6F9F2426-86F8-4385-BF71-1B21534B150A}" destId="{392D23DA-AB09-465A-B5AA-5F2CD488C0C9}" srcOrd="0" destOrd="0" presId="urn:microsoft.com/office/officeart/2009/3/layout/HorizontalOrganizationChart"/>
    <dgm:cxn modelId="{EBE2CE62-A752-4A1E-80BD-1A72815F1459}" type="presParOf" srcId="{392D23DA-AB09-465A-B5AA-5F2CD488C0C9}" destId="{81B5E67E-04DA-4956-8CCF-22014334A3A9}" srcOrd="0" destOrd="0" presId="urn:microsoft.com/office/officeart/2009/3/layout/HorizontalOrganizationChart"/>
    <dgm:cxn modelId="{DD9339FD-30F8-4B0E-87AA-1DAE31852A9C}" type="presParOf" srcId="{392D23DA-AB09-465A-B5AA-5F2CD488C0C9}" destId="{8E67291F-C466-4C27-9178-562A0A34A370}" srcOrd="1" destOrd="0" presId="urn:microsoft.com/office/officeart/2009/3/layout/HorizontalOrganizationChart"/>
    <dgm:cxn modelId="{2A5C6DC8-77E3-4CE4-9558-5A6674469C47}" type="presParOf" srcId="{6F9F2426-86F8-4385-BF71-1B21534B150A}" destId="{F1D4B6B9-81BB-4BC6-BAFE-1C5CB28C1830}" srcOrd="1" destOrd="0" presId="urn:microsoft.com/office/officeart/2009/3/layout/HorizontalOrganizationChart"/>
    <dgm:cxn modelId="{61CC611F-99E6-44F8-A98F-1AA607FB4EF3}" type="presParOf" srcId="{6F9F2426-86F8-4385-BF71-1B21534B150A}" destId="{56D43CF6-A116-4F9D-8F2B-3AAA80A3183F}" srcOrd="2" destOrd="0" presId="urn:microsoft.com/office/officeart/2009/3/layout/HorizontalOrganizationChart"/>
    <dgm:cxn modelId="{05DA8F67-C580-440E-8D5A-CF4A3BEFE431}" type="presParOf" srcId="{B826187C-AF0F-425B-98FA-A84B57DB289D}" destId="{876A27B2-6163-413A-9359-7A2DF1D9EA5A}" srcOrd="2" destOrd="0" presId="urn:microsoft.com/office/officeart/2009/3/layout/HorizontalOrganizationChart"/>
    <dgm:cxn modelId="{9B236DBA-FDDC-4721-AD2E-C61024A53536}" type="presParOf" srcId="{B826187C-AF0F-425B-98FA-A84B57DB289D}" destId="{FE575A3F-197C-47F6-AA00-3CA5C00D1297}" srcOrd="3" destOrd="0" presId="urn:microsoft.com/office/officeart/2009/3/layout/HorizontalOrganizationChart"/>
    <dgm:cxn modelId="{73F0DAF5-3AAF-4B85-AB00-62632BE7605C}" type="presParOf" srcId="{FE575A3F-197C-47F6-AA00-3CA5C00D1297}" destId="{DF0E9823-956C-4352-B67C-EAC0332CE106}" srcOrd="0" destOrd="0" presId="urn:microsoft.com/office/officeart/2009/3/layout/HorizontalOrganizationChart"/>
    <dgm:cxn modelId="{81F6147F-F9F7-4500-B9E1-3BB6CE9D2AE0}" type="presParOf" srcId="{DF0E9823-956C-4352-B67C-EAC0332CE106}" destId="{18F2E05D-6CE2-41A2-A0C3-086ABCA8DC6E}" srcOrd="0" destOrd="0" presId="urn:microsoft.com/office/officeart/2009/3/layout/HorizontalOrganizationChart"/>
    <dgm:cxn modelId="{137C5AF0-7C4B-498E-AFF8-9FF2BE8CBC3E}" type="presParOf" srcId="{DF0E9823-956C-4352-B67C-EAC0332CE106}" destId="{B482EA2A-C2A7-4AD1-BEA9-388F3D9305C7}" srcOrd="1" destOrd="0" presId="urn:microsoft.com/office/officeart/2009/3/layout/HorizontalOrganizationChart"/>
    <dgm:cxn modelId="{8A367CC4-C72D-4CB0-8336-6420E4C35694}" type="presParOf" srcId="{FE575A3F-197C-47F6-AA00-3CA5C00D1297}" destId="{344E82EA-364A-48A1-948F-59C04B04DF07}" srcOrd="1" destOrd="0" presId="urn:microsoft.com/office/officeart/2009/3/layout/HorizontalOrganizationChart"/>
    <dgm:cxn modelId="{96DF4B60-00DC-4114-B7E5-BD8B36B7B84C}" type="presParOf" srcId="{FE575A3F-197C-47F6-AA00-3CA5C00D1297}" destId="{0494D611-3D66-456F-A56C-CA2F7D39D549}" srcOrd="2" destOrd="0" presId="urn:microsoft.com/office/officeart/2009/3/layout/HorizontalOrganizationChart"/>
    <dgm:cxn modelId="{956E887C-D994-4AE4-B918-D0623CB8C7BD}" type="presParOf" srcId="{B826187C-AF0F-425B-98FA-A84B57DB289D}" destId="{34A57809-6171-4347-A0D7-928E4F121439}" srcOrd="4" destOrd="0" presId="urn:microsoft.com/office/officeart/2009/3/layout/HorizontalOrganizationChart"/>
    <dgm:cxn modelId="{E6A8EAAD-ECA5-4E1E-9B37-EE14C01DC4A5}" type="presParOf" srcId="{B826187C-AF0F-425B-98FA-A84B57DB289D}" destId="{CDB9FFA0-090D-4973-BD2B-11276C69728D}" srcOrd="5" destOrd="0" presId="urn:microsoft.com/office/officeart/2009/3/layout/HorizontalOrganizationChart"/>
    <dgm:cxn modelId="{A57481DA-8AD9-47EA-B8F2-3D88FCA1B8CD}" type="presParOf" srcId="{CDB9FFA0-090D-4973-BD2B-11276C69728D}" destId="{1956511E-4D5A-491F-9439-1F99FE97C989}" srcOrd="0" destOrd="0" presId="urn:microsoft.com/office/officeart/2009/3/layout/HorizontalOrganizationChart"/>
    <dgm:cxn modelId="{86885D24-C166-4D8A-BB51-5F575A070789}" type="presParOf" srcId="{1956511E-4D5A-491F-9439-1F99FE97C989}" destId="{D9F4EAA7-2B07-49D1-B510-AFB9DB792993}" srcOrd="0" destOrd="0" presId="urn:microsoft.com/office/officeart/2009/3/layout/HorizontalOrganizationChart"/>
    <dgm:cxn modelId="{F1EBD1D9-AABE-4582-B86E-7DB3602DD73C}" type="presParOf" srcId="{1956511E-4D5A-491F-9439-1F99FE97C989}" destId="{EBEF7306-0C8D-420E-8836-E637934F916E}" srcOrd="1" destOrd="0" presId="urn:microsoft.com/office/officeart/2009/3/layout/HorizontalOrganizationChart"/>
    <dgm:cxn modelId="{30C6C890-C642-48DC-AB86-7B38D1712E39}" type="presParOf" srcId="{CDB9FFA0-090D-4973-BD2B-11276C69728D}" destId="{6AAE24D8-AC31-4C5B-B59E-1B735C2F955F}" srcOrd="1" destOrd="0" presId="urn:microsoft.com/office/officeart/2009/3/layout/HorizontalOrganizationChart"/>
    <dgm:cxn modelId="{EAC75E69-1CA7-496E-92F4-CD1DA53297C6}" type="presParOf" srcId="{CDB9FFA0-090D-4973-BD2B-11276C69728D}" destId="{9D260B8D-6897-4B63-BCC6-9857B6E9506E}" srcOrd="2" destOrd="0" presId="urn:microsoft.com/office/officeart/2009/3/layout/HorizontalOrganizationChart"/>
    <dgm:cxn modelId="{B3A71CC8-BD02-409B-B164-4005442068C6}" type="presParOf" srcId="{EE7899A9-DCFA-4E38-9564-B5CBC967A77B}" destId="{3FA4CB15-1132-458E-8CF3-9F35D11D4C6F}" srcOrd="2" destOrd="0" presId="urn:microsoft.com/office/officeart/2009/3/layout/HorizontalOrganizationChart"/>
    <dgm:cxn modelId="{1600ED46-6DDC-4251-887F-D57DB48DA2CD}" type="presParOf" srcId="{3FA4CB15-1132-458E-8CF3-9F35D11D4C6F}" destId="{8DCE0CF9-6A24-41F3-82CA-078B307CDEB5}" srcOrd="0" destOrd="0" presId="urn:microsoft.com/office/officeart/2009/3/layout/HorizontalOrganizationChart"/>
    <dgm:cxn modelId="{06EA08CE-6227-429B-8224-6A066E3400BE}" type="presParOf" srcId="{3FA4CB15-1132-458E-8CF3-9F35D11D4C6F}" destId="{875366EF-A35A-4697-8A3C-DF7CB2CEDE9F}" srcOrd="1" destOrd="0" presId="urn:microsoft.com/office/officeart/2009/3/layout/HorizontalOrganizationChart"/>
    <dgm:cxn modelId="{5E879E24-5C00-4301-99E1-D0839FA4A25F}" type="presParOf" srcId="{875366EF-A35A-4697-8A3C-DF7CB2CEDE9F}" destId="{52D11030-E6D1-4530-849F-974A6997F601}" srcOrd="0" destOrd="0" presId="urn:microsoft.com/office/officeart/2009/3/layout/HorizontalOrganizationChart"/>
    <dgm:cxn modelId="{A9D65D74-F788-429C-9351-6B199C7BBB5A}" type="presParOf" srcId="{52D11030-E6D1-4530-849F-974A6997F601}" destId="{D72A2ABE-026F-4566-916C-D48300473B0A}" srcOrd="0" destOrd="0" presId="urn:microsoft.com/office/officeart/2009/3/layout/HorizontalOrganizationChart"/>
    <dgm:cxn modelId="{D2F57061-84D1-45A8-9BB4-18BEDD37FAF7}" type="presParOf" srcId="{52D11030-E6D1-4530-849F-974A6997F601}" destId="{D9E485BC-6152-4F0A-9B11-A2957789FC51}" srcOrd="1" destOrd="0" presId="urn:microsoft.com/office/officeart/2009/3/layout/HorizontalOrganizationChart"/>
    <dgm:cxn modelId="{385D5529-BA01-4629-9E55-27631B391434}" type="presParOf" srcId="{875366EF-A35A-4697-8A3C-DF7CB2CEDE9F}" destId="{175042D1-1D34-47DB-806E-D0A030578E96}" srcOrd="1" destOrd="0" presId="urn:microsoft.com/office/officeart/2009/3/layout/HorizontalOrganizationChart"/>
    <dgm:cxn modelId="{B58F7055-63A9-4341-B950-8679D6F97ABE}" type="presParOf" srcId="{875366EF-A35A-4697-8A3C-DF7CB2CEDE9F}" destId="{5D20A21E-3B64-42F3-BFAA-BB9919DF7F03}"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2761EE-F4D8-408D-AB9A-BF1D4FF09FE6}"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fr-FR"/>
        </a:p>
      </dgm:t>
    </dgm:pt>
    <dgm:pt modelId="{7648EA69-CFB5-456A-B435-5DCC1554D678}">
      <dgm:prSet phldrT="[Texte]" custT="1"/>
      <dgm:spPr>
        <a:solidFill>
          <a:schemeClr val="accent4">
            <a:lumMod val="40000"/>
            <a:lumOff val="60000"/>
          </a:schemeClr>
        </a:solidFill>
      </dgm:spPr>
      <dgm:t>
        <a:bodyPr/>
        <a:lstStyle/>
        <a:p>
          <a:r>
            <a:rPr lang="ar-SA" sz="5400" dirty="0" smtClean="0">
              <a:solidFill>
                <a:schemeClr val="bg1"/>
              </a:solidFill>
              <a:latin typeface="Arabic Typesetting" panose="03020402040406030203" pitchFamily="66" charset="-78"/>
              <a:cs typeface="Arabic Typesetting" panose="03020402040406030203" pitchFamily="66" charset="-78"/>
            </a:rPr>
            <a:t>مستقيم</a:t>
          </a:r>
          <a:endParaRPr lang="fr-FR" sz="5400" dirty="0">
            <a:solidFill>
              <a:schemeClr val="bg1"/>
            </a:solidFill>
            <a:latin typeface="Arabic Typesetting" panose="03020402040406030203" pitchFamily="66" charset="-78"/>
            <a:cs typeface="Arabic Typesetting" panose="03020402040406030203" pitchFamily="66" charset="-78"/>
          </a:endParaRPr>
        </a:p>
      </dgm:t>
    </dgm:pt>
    <dgm:pt modelId="{CA29E627-C142-4A13-83BC-84A29769E45D}" type="parTrans" cxnId="{1F97ABED-1256-4328-8B3C-836AECB95AA0}">
      <dgm:prSet/>
      <dgm:spPr/>
      <dgm:t>
        <a:bodyPr/>
        <a:lstStyle/>
        <a:p>
          <a:endParaRPr lang="fr-FR"/>
        </a:p>
      </dgm:t>
    </dgm:pt>
    <dgm:pt modelId="{F312ED80-B896-4798-B003-67BA1A15F05B}" type="sibTrans" cxnId="{1F97ABED-1256-4328-8B3C-836AECB95AA0}">
      <dgm:prSet/>
      <dgm:spPr/>
      <dgm:t>
        <a:bodyPr/>
        <a:lstStyle/>
        <a:p>
          <a:endParaRPr lang="fr-FR"/>
        </a:p>
      </dgm:t>
    </dgm:pt>
    <dgm:pt modelId="{EA6574BD-4228-45E7-AAA7-36D87D7ED782}">
      <dgm:prSet phldrT="[Texte]" custT="1"/>
      <dgm:spPr/>
      <dgm:t>
        <a:bodyPr/>
        <a:lstStyle/>
        <a:p>
          <a:r>
            <a:rPr lang="ar-SA" sz="5400" dirty="0" smtClean="0">
              <a:latin typeface="Arabic Typesetting" panose="03020402040406030203" pitchFamily="66" charset="-78"/>
              <a:cs typeface="Arabic Typesetting" panose="03020402040406030203" pitchFamily="66" charset="-78"/>
            </a:rPr>
            <a:t>مستقيم حسن</a:t>
          </a:r>
          <a:endParaRPr lang="fr-FR" sz="5400" dirty="0">
            <a:latin typeface="Arabic Typesetting" panose="03020402040406030203" pitchFamily="66" charset="-78"/>
            <a:cs typeface="Arabic Typesetting" panose="03020402040406030203" pitchFamily="66" charset="-78"/>
          </a:endParaRPr>
        </a:p>
      </dgm:t>
    </dgm:pt>
    <dgm:pt modelId="{D73F3054-477D-43DB-A5F3-3B7BB9667BB0}" type="parTrans" cxnId="{2759C5A1-0DAB-4136-9DD5-B77E11A2C4D5}">
      <dgm:prSet/>
      <dgm:spPr>
        <a:ln>
          <a:solidFill>
            <a:srgbClr val="FFFF00"/>
          </a:solidFill>
        </a:ln>
      </dgm:spPr>
      <dgm:t>
        <a:bodyPr/>
        <a:lstStyle/>
        <a:p>
          <a:endParaRPr lang="fr-FR">
            <a:ln>
              <a:solidFill>
                <a:srgbClr val="FFFF00"/>
              </a:solidFill>
            </a:ln>
          </a:endParaRPr>
        </a:p>
      </dgm:t>
    </dgm:pt>
    <dgm:pt modelId="{98ACAB1F-4705-4C72-8971-9E9FC47AFE83}" type="sibTrans" cxnId="{2759C5A1-0DAB-4136-9DD5-B77E11A2C4D5}">
      <dgm:prSet/>
      <dgm:spPr/>
      <dgm:t>
        <a:bodyPr/>
        <a:lstStyle/>
        <a:p>
          <a:endParaRPr lang="fr-FR"/>
        </a:p>
      </dgm:t>
    </dgm:pt>
    <dgm:pt modelId="{46685CF6-4090-4097-80BE-FAE23A24EA27}">
      <dgm:prSet phldrT="[Texte]" custT="1"/>
      <dgm:spPr/>
      <dgm:t>
        <a:bodyPr/>
        <a:lstStyle/>
        <a:p>
          <a:r>
            <a:rPr lang="ar-SA" sz="5400" dirty="0" smtClean="0">
              <a:latin typeface="Arabic Typesetting" panose="03020402040406030203" pitchFamily="66" charset="-78"/>
              <a:cs typeface="Arabic Typesetting" panose="03020402040406030203" pitchFamily="66" charset="-78"/>
            </a:rPr>
            <a:t>مستقيم قبيح</a:t>
          </a:r>
          <a:endParaRPr lang="fr-FR" sz="5400" dirty="0">
            <a:latin typeface="Arabic Typesetting" panose="03020402040406030203" pitchFamily="66" charset="-78"/>
            <a:cs typeface="Arabic Typesetting" panose="03020402040406030203" pitchFamily="66" charset="-78"/>
          </a:endParaRPr>
        </a:p>
      </dgm:t>
    </dgm:pt>
    <dgm:pt modelId="{E7EF5F52-662B-4E42-A5A0-86F2B79BDD66}" type="parTrans" cxnId="{A2CAAF5E-405E-49D9-9BA9-396C107D8F02}">
      <dgm:prSet/>
      <dgm:spPr>
        <a:ln>
          <a:solidFill>
            <a:srgbClr val="FFFF00"/>
          </a:solidFill>
        </a:ln>
      </dgm:spPr>
      <dgm:t>
        <a:bodyPr/>
        <a:lstStyle/>
        <a:p>
          <a:endParaRPr lang="fr-FR"/>
        </a:p>
      </dgm:t>
    </dgm:pt>
    <dgm:pt modelId="{B77A8D2F-535C-4C28-B100-273FAA8B23F7}" type="sibTrans" cxnId="{A2CAAF5E-405E-49D9-9BA9-396C107D8F02}">
      <dgm:prSet/>
      <dgm:spPr/>
      <dgm:t>
        <a:bodyPr/>
        <a:lstStyle/>
        <a:p>
          <a:endParaRPr lang="fr-FR"/>
        </a:p>
      </dgm:t>
    </dgm:pt>
    <dgm:pt modelId="{026A3ADE-59E9-4EEA-8F3D-0E7BD5A3CC83}">
      <dgm:prSet phldrT="[Texte]" custT="1"/>
      <dgm:spPr>
        <a:solidFill>
          <a:schemeClr val="accent4">
            <a:lumMod val="40000"/>
            <a:lumOff val="60000"/>
          </a:schemeClr>
        </a:solidFill>
      </dgm:spPr>
      <dgm:t>
        <a:bodyPr/>
        <a:lstStyle/>
        <a:p>
          <a:r>
            <a:rPr lang="ar-SA" sz="5400" dirty="0" smtClean="0">
              <a:solidFill>
                <a:schemeClr val="bg1"/>
              </a:solidFill>
              <a:latin typeface="Arabic Typesetting" panose="03020402040406030203" pitchFamily="66" charset="-78"/>
              <a:cs typeface="Arabic Typesetting" panose="03020402040406030203" pitchFamily="66" charset="-78"/>
            </a:rPr>
            <a:t>محال</a:t>
          </a:r>
          <a:endParaRPr lang="fr-FR" sz="5400" dirty="0">
            <a:solidFill>
              <a:schemeClr val="bg1"/>
            </a:solidFill>
            <a:latin typeface="Arabic Typesetting" panose="03020402040406030203" pitchFamily="66" charset="-78"/>
            <a:cs typeface="Arabic Typesetting" panose="03020402040406030203" pitchFamily="66" charset="-78"/>
          </a:endParaRPr>
        </a:p>
      </dgm:t>
    </dgm:pt>
    <dgm:pt modelId="{2D54D6F5-7D92-494F-93CF-60651C36A03C}" type="parTrans" cxnId="{51867BC8-ADFA-4EBA-9F00-948E4770AB78}">
      <dgm:prSet/>
      <dgm:spPr/>
      <dgm:t>
        <a:bodyPr/>
        <a:lstStyle/>
        <a:p>
          <a:endParaRPr lang="fr-FR"/>
        </a:p>
      </dgm:t>
    </dgm:pt>
    <dgm:pt modelId="{53C8431D-2775-4C86-8B43-1DDC579001D9}" type="sibTrans" cxnId="{51867BC8-ADFA-4EBA-9F00-948E4770AB78}">
      <dgm:prSet/>
      <dgm:spPr/>
      <dgm:t>
        <a:bodyPr/>
        <a:lstStyle/>
        <a:p>
          <a:endParaRPr lang="fr-FR"/>
        </a:p>
      </dgm:t>
    </dgm:pt>
    <dgm:pt modelId="{349CB542-35E3-471F-9837-5369960095A8}">
      <dgm:prSet phldrT="[Texte]" custT="1"/>
      <dgm:spPr/>
      <dgm:t>
        <a:bodyPr/>
        <a:lstStyle/>
        <a:p>
          <a:r>
            <a:rPr lang="ar-SA" sz="5400" dirty="0" smtClean="0">
              <a:latin typeface="Arabic Typesetting" panose="03020402040406030203" pitchFamily="66" charset="-78"/>
              <a:cs typeface="Arabic Typesetting" panose="03020402040406030203" pitchFamily="66" charset="-78"/>
            </a:rPr>
            <a:t>محال</a:t>
          </a:r>
          <a:endParaRPr lang="fr-FR" sz="5400" dirty="0">
            <a:latin typeface="Arabic Typesetting" panose="03020402040406030203" pitchFamily="66" charset="-78"/>
            <a:cs typeface="Arabic Typesetting" panose="03020402040406030203" pitchFamily="66" charset="-78"/>
          </a:endParaRPr>
        </a:p>
      </dgm:t>
    </dgm:pt>
    <dgm:pt modelId="{B5DBD218-57E3-4D6C-8A9A-7376ACB8D448}" type="parTrans" cxnId="{F4827B90-E9D9-4A28-92DA-60651C1B83A8}">
      <dgm:prSet/>
      <dgm:spPr>
        <a:ln>
          <a:solidFill>
            <a:srgbClr val="FFFF00"/>
          </a:solidFill>
        </a:ln>
      </dgm:spPr>
      <dgm:t>
        <a:bodyPr/>
        <a:lstStyle/>
        <a:p>
          <a:endParaRPr lang="fr-FR"/>
        </a:p>
      </dgm:t>
    </dgm:pt>
    <dgm:pt modelId="{605EB142-795A-45A1-B4E5-ED5E2F479C94}" type="sibTrans" cxnId="{F4827B90-E9D9-4A28-92DA-60651C1B83A8}">
      <dgm:prSet/>
      <dgm:spPr/>
      <dgm:t>
        <a:bodyPr/>
        <a:lstStyle/>
        <a:p>
          <a:endParaRPr lang="fr-FR"/>
        </a:p>
      </dgm:t>
    </dgm:pt>
    <dgm:pt modelId="{D8FDB8DA-669F-4CCE-8343-65A0950E3A7E}">
      <dgm:prSet phldrT="[Texte]" custT="1"/>
      <dgm:spPr/>
      <dgm:t>
        <a:bodyPr/>
        <a:lstStyle/>
        <a:p>
          <a:r>
            <a:rPr lang="ar-SA" sz="5400" dirty="0" smtClean="0">
              <a:latin typeface="Arabic Typesetting" panose="03020402040406030203" pitchFamily="66" charset="-78"/>
              <a:cs typeface="Arabic Typesetting" panose="03020402040406030203" pitchFamily="66" charset="-78"/>
            </a:rPr>
            <a:t>محال كذب</a:t>
          </a:r>
          <a:endParaRPr lang="fr-FR" sz="5400" dirty="0">
            <a:latin typeface="Arabic Typesetting" panose="03020402040406030203" pitchFamily="66" charset="-78"/>
            <a:cs typeface="Arabic Typesetting" panose="03020402040406030203" pitchFamily="66" charset="-78"/>
          </a:endParaRPr>
        </a:p>
      </dgm:t>
    </dgm:pt>
    <dgm:pt modelId="{81391166-C428-4E76-8CF4-F867050DF76D}" type="parTrans" cxnId="{0091096B-236D-4DC9-9C29-65DB278AAE71}">
      <dgm:prSet/>
      <dgm:spPr>
        <a:ln>
          <a:solidFill>
            <a:srgbClr val="FFFF00"/>
          </a:solidFill>
        </a:ln>
      </dgm:spPr>
      <dgm:t>
        <a:bodyPr/>
        <a:lstStyle/>
        <a:p>
          <a:endParaRPr lang="fr-FR"/>
        </a:p>
      </dgm:t>
    </dgm:pt>
    <dgm:pt modelId="{890FB9F0-56AD-4C4B-B368-EA54C85B577E}" type="sibTrans" cxnId="{0091096B-236D-4DC9-9C29-65DB278AAE71}">
      <dgm:prSet/>
      <dgm:spPr/>
      <dgm:t>
        <a:bodyPr/>
        <a:lstStyle/>
        <a:p>
          <a:endParaRPr lang="fr-FR"/>
        </a:p>
      </dgm:t>
    </dgm:pt>
    <dgm:pt modelId="{9BF8220E-97C0-4159-BDF5-A304DA26A872}" type="pres">
      <dgm:prSet presAssocID="{F42761EE-F4D8-408D-AB9A-BF1D4FF09FE6}" presName="diagram" presStyleCnt="0">
        <dgm:presLayoutVars>
          <dgm:chPref val="1"/>
          <dgm:dir/>
          <dgm:animOne val="branch"/>
          <dgm:animLvl val="lvl"/>
          <dgm:resizeHandles/>
        </dgm:presLayoutVars>
      </dgm:prSet>
      <dgm:spPr/>
    </dgm:pt>
    <dgm:pt modelId="{8DF146BB-B7EF-4A34-B1AB-85F041708A1C}" type="pres">
      <dgm:prSet presAssocID="{7648EA69-CFB5-456A-B435-5DCC1554D678}" presName="root" presStyleCnt="0"/>
      <dgm:spPr/>
    </dgm:pt>
    <dgm:pt modelId="{1B9D4579-A88D-492C-9A9D-72D66D425761}" type="pres">
      <dgm:prSet presAssocID="{7648EA69-CFB5-456A-B435-5DCC1554D678}" presName="rootComposite" presStyleCnt="0"/>
      <dgm:spPr/>
    </dgm:pt>
    <dgm:pt modelId="{F0F6C666-E9E6-4529-8698-83365D1779AA}" type="pres">
      <dgm:prSet presAssocID="{7648EA69-CFB5-456A-B435-5DCC1554D678}" presName="rootText" presStyleLbl="node1" presStyleIdx="0" presStyleCnt="2" custLinFactNeighborX="-15809" custLinFactNeighborY="1664"/>
      <dgm:spPr/>
      <dgm:t>
        <a:bodyPr/>
        <a:lstStyle/>
        <a:p>
          <a:endParaRPr lang="fr-FR"/>
        </a:p>
      </dgm:t>
    </dgm:pt>
    <dgm:pt modelId="{04E3DF78-D89F-4854-96B7-E5643290CAEB}" type="pres">
      <dgm:prSet presAssocID="{7648EA69-CFB5-456A-B435-5DCC1554D678}" presName="rootConnector" presStyleLbl="node1" presStyleIdx="0" presStyleCnt="2"/>
      <dgm:spPr/>
    </dgm:pt>
    <dgm:pt modelId="{3C22EA0C-9653-4375-9FD8-1A9655ED8892}" type="pres">
      <dgm:prSet presAssocID="{7648EA69-CFB5-456A-B435-5DCC1554D678}" presName="childShape" presStyleCnt="0"/>
      <dgm:spPr/>
    </dgm:pt>
    <dgm:pt modelId="{1D234132-29B0-4F08-A927-3A9419E70C2F}" type="pres">
      <dgm:prSet presAssocID="{D73F3054-477D-43DB-A5F3-3B7BB9667BB0}" presName="Name13" presStyleLbl="parChTrans1D2" presStyleIdx="0" presStyleCnt="4"/>
      <dgm:spPr/>
    </dgm:pt>
    <dgm:pt modelId="{A4AB4987-AF84-401B-BC94-D39C15E45127}" type="pres">
      <dgm:prSet presAssocID="{EA6574BD-4228-45E7-AAA7-36D87D7ED782}" presName="childText" presStyleLbl="bgAcc1" presStyleIdx="0" presStyleCnt="4" custScaleX="133708" custScaleY="41543">
        <dgm:presLayoutVars>
          <dgm:bulletEnabled val="1"/>
        </dgm:presLayoutVars>
      </dgm:prSet>
      <dgm:spPr/>
    </dgm:pt>
    <dgm:pt modelId="{8622C12A-FFC7-4E8B-A308-8FA61AB76927}" type="pres">
      <dgm:prSet presAssocID="{E7EF5F52-662B-4E42-A5A0-86F2B79BDD66}" presName="Name13" presStyleLbl="parChTrans1D2" presStyleIdx="1" presStyleCnt="4"/>
      <dgm:spPr/>
    </dgm:pt>
    <dgm:pt modelId="{1565CD5A-20F8-42C1-B146-88DC39B6AFCF}" type="pres">
      <dgm:prSet presAssocID="{46685CF6-4090-4097-80BE-FAE23A24EA27}" presName="childText" presStyleLbl="bgAcc1" presStyleIdx="1" presStyleCnt="4" custScaleX="131193" custScaleY="70678" custLinFactNeighborX="3640" custLinFactNeighborY="-16599">
        <dgm:presLayoutVars>
          <dgm:bulletEnabled val="1"/>
        </dgm:presLayoutVars>
      </dgm:prSet>
      <dgm:spPr/>
    </dgm:pt>
    <dgm:pt modelId="{0B19EDCD-7D49-4565-A909-0A09AD6E1287}" type="pres">
      <dgm:prSet presAssocID="{026A3ADE-59E9-4EEA-8F3D-0E7BD5A3CC83}" presName="root" presStyleCnt="0"/>
      <dgm:spPr/>
    </dgm:pt>
    <dgm:pt modelId="{2A2803F3-8637-43DC-8D20-30ECCFFA712F}" type="pres">
      <dgm:prSet presAssocID="{026A3ADE-59E9-4EEA-8F3D-0E7BD5A3CC83}" presName="rootComposite" presStyleCnt="0"/>
      <dgm:spPr/>
    </dgm:pt>
    <dgm:pt modelId="{B97F3425-A2A6-4277-AC0E-2B7C2772B126}" type="pres">
      <dgm:prSet presAssocID="{026A3ADE-59E9-4EEA-8F3D-0E7BD5A3CC83}" presName="rootText" presStyleLbl="node1" presStyleIdx="1" presStyleCnt="2" custLinFactNeighborX="18722" custLinFactNeighborY="832"/>
      <dgm:spPr/>
    </dgm:pt>
    <dgm:pt modelId="{01A1D78E-B776-4BD8-958E-05F7609B0F90}" type="pres">
      <dgm:prSet presAssocID="{026A3ADE-59E9-4EEA-8F3D-0E7BD5A3CC83}" presName="rootConnector" presStyleLbl="node1" presStyleIdx="1" presStyleCnt="2"/>
      <dgm:spPr/>
    </dgm:pt>
    <dgm:pt modelId="{D42060C3-307A-486E-8F0B-6A618554B626}" type="pres">
      <dgm:prSet presAssocID="{026A3ADE-59E9-4EEA-8F3D-0E7BD5A3CC83}" presName="childShape" presStyleCnt="0"/>
      <dgm:spPr/>
    </dgm:pt>
    <dgm:pt modelId="{74706D05-0963-4601-B6A0-B1F1C0F5D0CD}" type="pres">
      <dgm:prSet presAssocID="{B5DBD218-57E3-4D6C-8A9A-7376ACB8D448}" presName="Name13" presStyleLbl="parChTrans1D2" presStyleIdx="2" presStyleCnt="4"/>
      <dgm:spPr/>
    </dgm:pt>
    <dgm:pt modelId="{D5EA695E-B692-43C3-BC2F-ACD23DD5CF0C}" type="pres">
      <dgm:prSet presAssocID="{349CB542-35E3-471F-9837-5369960095A8}" presName="childText" presStyleLbl="bgAcc1" presStyleIdx="2" presStyleCnt="4" custLinFactNeighborX="17716" custLinFactNeighborY="-977">
        <dgm:presLayoutVars>
          <dgm:bulletEnabled val="1"/>
        </dgm:presLayoutVars>
      </dgm:prSet>
      <dgm:spPr/>
    </dgm:pt>
    <dgm:pt modelId="{07AF3D8C-4361-4D15-BF02-FD55FE2EAA34}" type="pres">
      <dgm:prSet presAssocID="{81391166-C428-4E76-8CF4-F867050DF76D}" presName="Name13" presStyleLbl="parChTrans1D2" presStyleIdx="3" presStyleCnt="4"/>
      <dgm:spPr/>
    </dgm:pt>
    <dgm:pt modelId="{A81B8353-9F43-463E-B8B9-5B5890684E5E}" type="pres">
      <dgm:prSet presAssocID="{D8FDB8DA-669F-4CCE-8343-65A0950E3A7E}" presName="childText" presStyleLbl="bgAcc1" presStyleIdx="3" presStyleCnt="4" custScaleY="60940" custLinFactNeighborX="31767" custLinFactNeighborY="-7819">
        <dgm:presLayoutVars>
          <dgm:bulletEnabled val="1"/>
        </dgm:presLayoutVars>
      </dgm:prSet>
      <dgm:spPr/>
      <dgm:t>
        <a:bodyPr/>
        <a:lstStyle/>
        <a:p>
          <a:endParaRPr lang="fr-FR"/>
        </a:p>
      </dgm:t>
    </dgm:pt>
  </dgm:ptLst>
  <dgm:cxnLst>
    <dgm:cxn modelId="{2EAA7C1C-087B-4E84-85E5-074AFFD1E7D1}" type="presOf" srcId="{7648EA69-CFB5-456A-B435-5DCC1554D678}" destId="{04E3DF78-D89F-4854-96B7-E5643290CAEB}" srcOrd="1" destOrd="0" presId="urn:microsoft.com/office/officeart/2005/8/layout/hierarchy3"/>
    <dgm:cxn modelId="{3D526877-5E27-4166-A994-FDCF37FBE101}" type="presOf" srcId="{F42761EE-F4D8-408D-AB9A-BF1D4FF09FE6}" destId="{9BF8220E-97C0-4159-BDF5-A304DA26A872}" srcOrd="0" destOrd="0" presId="urn:microsoft.com/office/officeart/2005/8/layout/hierarchy3"/>
    <dgm:cxn modelId="{C716FA7A-EC32-49D1-9276-EC2E759F22B7}" type="presOf" srcId="{46685CF6-4090-4097-80BE-FAE23A24EA27}" destId="{1565CD5A-20F8-42C1-B146-88DC39B6AFCF}" srcOrd="0" destOrd="0" presId="urn:microsoft.com/office/officeart/2005/8/layout/hierarchy3"/>
    <dgm:cxn modelId="{C13BA360-B041-4905-8B18-E980563CCE76}" type="presOf" srcId="{81391166-C428-4E76-8CF4-F867050DF76D}" destId="{07AF3D8C-4361-4D15-BF02-FD55FE2EAA34}" srcOrd="0" destOrd="0" presId="urn:microsoft.com/office/officeart/2005/8/layout/hierarchy3"/>
    <dgm:cxn modelId="{C39B015F-7088-4714-BF48-5C3226F8DD62}" type="presOf" srcId="{026A3ADE-59E9-4EEA-8F3D-0E7BD5A3CC83}" destId="{01A1D78E-B776-4BD8-958E-05F7609B0F90}" srcOrd="1" destOrd="0" presId="urn:microsoft.com/office/officeart/2005/8/layout/hierarchy3"/>
    <dgm:cxn modelId="{51867BC8-ADFA-4EBA-9F00-948E4770AB78}" srcId="{F42761EE-F4D8-408D-AB9A-BF1D4FF09FE6}" destId="{026A3ADE-59E9-4EEA-8F3D-0E7BD5A3CC83}" srcOrd="1" destOrd="0" parTransId="{2D54D6F5-7D92-494F-93CF-60651C36A03C}" sibTransId="{53C8431D-2775-4C86-8B43-1DDC579001D9}"/>
    <dgm:cxn modelId="{F4827B90-E9D9-4A28-92DA-60651C1B83A8}" srcId="{026A3ADE-59E9-4EEA-8F3D-0E7BD5A3CC83}" destId="{349CB542-35E3-471F-9837-5369960095A8}" srcOrd="0" destOrd="0" parTransId="{B5DBD218-57E3-4D6C-8A9A-7376ACB8D448}" sibTransId="{605EB142-795A-45A1-B4E5-ED5E2F479C94}"/>
    <dgm:cxn modelId="{21AD138D-8829-43DF-8E3C-33A40F91AEB6}" type="presOf" srcId="{349CB542-35E3-471F-9837-5369960095A8}" destId="{D5EA695E-B692-43C3-BC2F-ACD23DD5CF0C}" srcOrd="0" destOrd="0" presId="urn:microsoft.com/office/officeart/2005/8/layout/hierarchy3"/>
    <dgm:cxn modelId="{2FB053C6-149E-4F6A-9105-237368A40379}" type="presOf" srcId="{7648EA69-CFB5-456A-B435-5DCC1554D678}" destId="{F0F6C666-E9E6-4529-8698-83365D1779AA}" srcOrd="0" destOrd="0" presId="urn:microsoft.com/office/officeart/2005/8/layout/hierarchy3"/>
    <dgm:cxn modelId="{2A212C32-7381-413E-A88D-9BAB04250FEE}" type="presOf" srcId="{D8FDB8DA-669F-4CCE-8343-65A0950E3A7E}" destId="{A81B8353-9F43-463E-B8B9-5B5890684E5E}" srcOrd="0" destOrd="0" presId="urn:microsoft.com/office/officeart/2005/8/layout/hierarchy3"/>
    <dgm:cxn modelId="{0091096B-236D-4DC9-9C29-65DB278AAE71}" srcId="{026A3ADE-59E9-4EEA-8F3D-0E7BD5A3CC83}" destId="{D8FDB8DA-669F-4CCE-8343-65A0950E3A7E}" srcOrd="1" destOrd="0" parTransId="{81391166-C428-4E76-8CF4-F867050DF76D}" sibTransId="{890FB9F0-56AD-4C4B-B368-EA54C85B577E}"/>
    <dgm:cxn modelId="{2759C5A1-0DAB-4136-9DD5-B77E11A2C4D5}" srcId="{7648EA69-CFB5-456A-B435-5DCC1554D678}" destId="{EA6574BD-4228-45E7-AAA7-36D87D7ED782}" srcOrd="0" destOrd="0" parTransId="{D73F3054-477D-43DB-A5F3-3B7BB9667BB0}" sibTransId="{98ACAB1F-4705-4C72-8971-9E9FC47AFE83}"/>
    <dgm:cxn modelId="{E55A71B3-D88E-4A6A-912D-14F5A6C5CB0E}" type="presOf" srcId="{EA6574BD-4228-45E7-AAA7-36D87D7ED782}" destId="{A4AB4987-AF84-401B-BC94-D39C15E45127}" srcOrd="0" destOrd="0" presId="urn:microsoft.com/office/officeart/2005/8/layout/hierarchy3"/>
    <dgm:cxn modelId="{A2CAAF5E-405E-49D9-9BA9-396C107D8F02}" srcId="{7648EA69-CFB5-456A-B435-5DCC1554D678}" destId="{46685CF6-4090-4097-80BE-FAE23A24EA27}" srcOrd="1" destOrd="0" parTransId="{E7EF5F52-662B-4E42-A5A0-86F2B79BDD66}" sibTransId="{B77A8D2F-535C-4C28-B100-273FAA8B23F7}"/>
    <dgm:cxn modelId="{0A1D26F3-2508-448D-8CE9-8F236FE7763F}" type="presOf" srcId="{E7EF5F52-662B-4E42-A5A0-86F2B79BDD66}" destId="{8622C12A-FFC7-4E8B-A308-8FA61AB76927}" srcOrd="0" destOrd="0" presId="urn:microsoft.com/office/officeart/2005/8/layout/hierarchy3"/>
    <dgm:cxn modelId="{B9A74B5A-7E88-444F-9F53-759A937BB596}" type="presOf" srcId="{026A3ADE-59E9-4EEA-8F3D-0E7BD5A3CC83}" destId="{B97F3425-A2A6-4277-AC0E-2B7C2772B126}" srcOrd="0" destOrd="0" presId="urn:microsoft.com/office/officeart/2005/8/layout/hierarchy3"/>
    <dgm:cxn modelId="{1F97ABED-1256-4328-8B3C-836AECB95AA0}" srcId="{F42761EE-F4D8-408D-AB9A-BF1D4FF09FE6}" destId="{7648EA69-CFB5-456A-B435-5DCC1554D678}" srcOrd="0" destOrd="0" parTransId="{CA29E627-C142-4A13-83BC-84A29769E45D}" sibTransId="{F312ED80-B896-4798-B003-67BA1A15F05B}"/>
    <dgm:cxn modelId="{861D7442-4748-4CA3-9A27-3EFA9A4CBCBA}" type="presOf" srcId="{D73F3054-477D-43DB-A5F3-3B7BB9667BB0}" destId="{1D234132-29B0-4F08-A927-3A9419E70C2F}" srcOrd="0" destOrd="0" presId="urn:microsoft.com/office/officeart/2005/8/layout/hierarchy3"/>
    <dgm:cxn modelId="{20B6C127-666E-4695-AE5E-6F74875F3D5A}" type="presOf" srcId="{B5DBD218-57E3-4D6C-8A9A-7376ACB8D448}" destId="{74706D05-0963-4601-B6A0-B1F1C0F5D0CD}" srcOrd="0" destOrd="0" presId="urn:microsoft.com/office/officeart/2005/8/layout/hierarchy3"/>
    <dgm:cxn modelId="{B536F480-CD7F-426C-9436-F92DDF800BF0}" type="presParOf" srcId="{9BF8220E-97C0-4159-BDF5-A304DA26A872}" destId="{8DF146BB-B7EF-4A34-B1AB-85F041708A1C}" srcOrd="0" destOrd="0" presId="urn:microsoft.com/office/officeart/2005/8/layout/hierarchy3"/>
    <dgm:cxn modelId="{2A5811C1-DBF4-4C83-8F87-6B50EB49F01A}" type="presParOf" srcId="{8DF146BB-B7EF-4A34-B1AB-85F041708A1C}" destId="{1B9D4579-A88D-492C-9A9D-72D66D425761}" srcOrd="0" destOrd="0" presId="urn:microsoft.com/office/officeart/2005/8/layout/hierarchy3"/>
    <dgm:cxn modelId="{B9EC6B31-F4EB-433A-969C-B5E6C0D74FCC}" type="presParOf" srcId="{1B9D4579-A88D-492C-9A9D-72D66D425761}" destId="{F0F6C666-E9E6-4529-8698-83365D1779AA}" srcOrd="0" destOrd="0" presId="urn:microsoft.com/office/officeart/2005/8/layout/hierarchy3"/>
    <dgm:cxn modelId="{B9389AEC-1444-4667-8BEE-8516DE763DCB}" type="presParOf" srcId="{1B9D4579-A88D-492C-9A9D-72D66D425761}" destId="{04E3DF78-D89F-4854-96B7-E5643290CAEB}" srcOrd="1" destOrd="0" presId="urn:microsoft.com/office/officeart/2005/8/layout/hierarchy3"/>
    <dgm:cxn modelId="{0CD1AEBE-FC4D-4ABD-872C-95725EC86D43}" type="presParOf" srcId="{8DF146BB-B7EF-4A34-B1AB-85F041708A1C}" destId="{3C22EA0C-9653-4375-9FD8-1A9655ED8892}" srcOrd="1" destOrd="0" presId="urn:microsoft.com/office/officeart/2005/8/layout/hierarchy3"/>
    <dgm:cxn modelId="{D4A833FD-F196-47F7-8009-FB8B6394C390}" type="presParOf" srcId="{3C22EA0C-9653-4375-9FD8-1A9655ED8892}" destId="{1D234132-29B0-4F08-A927-3A9419E70C2F}" srcOrd="0" destOrd="0" presId="urn:microsoft.com/office/officeart/2005/8/layout/hierarchy3"/>
    <dgm:cxn modelId="{A3044677-C5F3-4980-A320-67AF9EF78309}" type="presParOf" srcId="{3C22EA0C-9653-4375-9FD8-1A9655ED8892}" destId="{A4AB4987-AF84-401B-BC94-D39C15E45127}" srcOrd="1" destOrd="0" presId="urn:microsoft.com/office/officeart/2005/8/layout/hierarchy3"/>
    <dgm:cxn modelId="{D1C7879F-CC99-42C8-8F89-02D4F78C6D88}" type="presParOf" srcId="{3C22EA0C-9653-4375-9FD8-1A9655ED8892}" destId="{8622C12A-FFC7-4E8B-A308-8FA61AB76927}" srcOrd="2" destOrd="0" presId="urn:microsoft.com/office/officeart/2005/8/layout/hierarchy3"/>
    <dgm:cxn modelId="{88C76858-09AF-4336-94BA-E93897E1A086}" type="presParOf" srcId="{3C22EA0C-9653-4375-9FD8-1A9655ED8892}" destId="{1565CD5A-20F8-42C1-B146-88DC39B6AFCF}" srcOrd="3" destOrd="0" presId="urn:microsoft.com/office/officeart/2005/8/layout/hierarchy3"/>
    <dgm:cxn modelId="{2436CE49-FC70-4E05-B09E-2C8544B822F1}" type="presParOf" srcId="{9BF8220E-97C0-4159-BDF5-A304DA26A872}" destId="{0B19EDCD-7D49-4565-A909-0A09AD6E1287}" srcOrd="1" destOrd="0" presId="urn:microsoft.com/office/officeart/2005/8/layout/hierarchy3"/>
    <dgm:cxn modelId="{08492740-4224-444E-9F74-3F15577A09C4}" type="presParOf" srcId="{0B19EDCD-7D49-4565-A909-0A09AD6E1287}" destId="{2A2803F3-8637-43DC-8D20-30ECCFFA712F}" srcOrd="0" destOrd="0" presId="urn:microsoft.com/office/officeart/2005/8/layout/hierarchy3"/>
    <dgm:cxn modelId="{51512F59-B5B0-4ECF-BD57-54D8539570C2}" type="presParOf" srcId="{2A2803F3-8637-43DC-8D20-30ECCFFA712F}" destId="{B97F3425-A2A6-4277-AC0E-2B7C2772B126}" srcOrd="0" destOrd="0" presId="urn:microsoft.com/office/officeart/2005/8/layout/hierarchy3"/>
    <dgm:cxn modelId="{CDA9CF9E-D9C8-4A76-9523-0B42EABEEDF9}" type="presParOf" srcId="{2A2803F3-8637-43DC-8D20-30ECCFFA712F}" destId="{01A1D78E-B776-4BD8-958E-05F7609B0F90}" srcOrd="1" destOrd="0" presId="urn:microsoft.com/office/officeart/2005/8/layout/hierarchy3"/>
    <dgm:cxn modelId="{ACFC42CD-AB82-4B92-B749-5518044A2C24}" type="presParOf" srcId="{0B19EDCD-7D49-4565-A909-0A09AD6E1287}" destId="{D42060C3-307A-486E-8F0B-6A618554B626}" srcOrd="1" destOrd="0" presId="urn:microsoft.com/office/officeart/2005/8/layout/hierarchy3"/>
    <dgm:cxn modelId="{6B018837-5BFA-4B33-8240-FD813EF506B8}" type="presParOf" srcId="{D42060C3-307A-486E-8F0B-6A618554B626}" destId="{74706D05-0963-4601-B6A0-B1F1C0F5D0CD}" srcOrd="0" destOrd="0" presId="urn:microsoft.com/office/officeart/2005/8/layout/hierarchy3"/>
    <dgm:cxn modelId="{1540918D-08DD-4B82-8E7E-2CA00FF6E552}" type="presParOf" srcId="{D42060C3-307A-486E-8F0B-6A618554B626}" destId="{D5EA695E-B692-43C3-BC2F-ACD23DD5CF0C}" srcOrd="1" destOrd="0" presId="urn:microsoft.com/office/officeart/2005/8/layout/hierarchy3"/>
    <dgm:cxn modelId="{F483DED7-D011-4DDF-935D-E217D8BB1B87}" type="presParOf" srcId="{D42060C3-307A-486E-8F0B-6A618554B626}" destId="{07AF3D8C-4361-4D15-BF02-FD55FE2EAA34}" srcOrd="2" destOrd="0" presId="urn:microsoft.com/office/officeart/2005/8/layout/hierarchy3"/>
    <dgm:cxn modelId="{88F2B9B7-0D57-419C-B755-89FE2573922E}" type="presParOf" srcId="{D42060C3-307A-486E-8F0B-6A618554B626}" destId="{A81B8353-9F43-463E-B8B9-5B5890684E5E}"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CE0CF9-6A24-41F3-82CA-078B307CDEB5}">
      <dsp:nvSpPr>
        <dsp:cNvPr id="0" name=""/>
        <dsp:cNvSpPr/>
      </dsp:nvSpPr>
      <dsp:spPr>
        <a:xfrm>
          <a:off x="3403426" y="2936457"/>
          <a:ext cx="2379187" cy="212427"/>
        </a:xfrm>
        <a:custGeom>
          <a:avLst/>
          <a:gdLst/>
          <a:ahLst/>
          <a:cxnLst/>
          <a:rect l="0" t="0" r="0" b="0"/>
          <a:pathLst>
            <a:path>
              <a:moveTo>
                <a:pt x="0" y="212427"/>
              </a:moveTo>
              <a:lnTo>
                <a:pt x="2379187" y="212427"/>
              </a:lnTo>
              <a:lnTo>
                <a:pt x="2379187" y="0"/>
              </a:lnTo>
            </a:path>
          </a:pathLst>
        </a:custGeom>
        <a:noFill/>
        <a:ln w="19050" cap="rnd"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4A57809-6171-4347-A0D7-928E4F121439}">
      <dsp:nvSpPr>
        <dsp:cNvPr id="0" name=""/>
        <dsp:cNvSpPr/>
      </dsp:nvSpPr>
      <dsp:spPr>
        <a:xfrm>
          <a:off x="3403426" y="3148885"/>
          <a:ext cx="4758374" cy="1461500"/>
        </a:xfrm>
        <a:custGeom>
          <a:avLst/>
          <a:gdLst/>
          <a:ahLst/>
          <a:cxnLst/>
          <a:rect l="0" t="0" r="0" b="0"/>
          <a:pathLst>
            <a:path>
              <a:moveTo>
                <a:pt x="0" y="0"/>
              </a:moveTo>
              <a:lnTo>
                <a:pt x="4418490" y="0"/>
              </a:lnTo>
              <a:lnTo>
                <a:pt x="4418490" y="1461500"/>
              </a:lnTo>
              <a:lnTo>
                <a:pt x="4758374" y="1461500"/>
              </a:lnTo>
            </a:path>
          </a:pathLst>
        </a:custGeom>
        <a:noFill/>
        <a:ln w="19050" cap="rnd"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76A27B2-6163-413A-9359-7A2DF1D9EA5A}">
      <dsp:nvSpPr>
        <dsp:cNvPr id="0" name=""/>
        <dsp:cNvSpPr/>
      </dsp:nvSpPr>
      <dsp:spPr>
        <a:xfrm>
          <a:off x="3403426" y="2813016"/>
          <a:ext cx="4758374" cy="335868"/>
        </a:xfrm>
        <a:custGeom>
          <a:avLst/>
          <a:gdLst/>
          <a:ahLst/>
          <a:cxnLst/>
          <a:rect l="0" t="0" r="0" b="0"/>
          <a:pathLst>
            <a:path>
              <a:moveTo>
                <a:pt x="0" y="335868"/>
              </a:moveTo>
              <a:lnTo>
                <a:pt x="4418490" y="335868"/>
              </a:lnTo>
              <a:lnTo>
                <a:pt x="4418490" y="0"/>
              </a:lnTo>
              <a:lnTo>
                <a:pt x="4758374" y="0"/>
              </a:lnTo>
            </a:path>
          </a:pathLst>
        </a:custGeom>
        <a:noFill/>
        <a:ln w="19050" cap="rnd"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9F7C428-7A2E-4E57-B0E3-6232C5F4842C}">
      <dsp:nvSpPr>
        <dsp:cNvPr id="0" name=""/>
        <dsp:cNvSpPr/>
      </dsp:nvSpPr>
      <dsp:spPr>
        <a:xfrm>
          <a:off x="3403426" y="1351516"/>
          <a:ext cx="4758374" cy="1797368"/>
        </a:xfrm>
        <a:custGeom>
          <a:avLst/>
          <a:gdLst/>
          <a:ahLst/>
          <a:cxnLst/>
          <a:rect l="0" t="0" r="0" b="0"/>
          <a:pathLst>
            <a:path>
              <a:moveTo>
                <a:pt x="0" y="1797368"/>
              </a:moveTo>
              <a:lnTo>
                <a:pt x="4418490" y="1797368"/>
              </a:lnTo>
              <a:lnTo>
                <a:pt x="4418490" y="0"/>
              </a:lnTo>
              <a:lnTo>
                <a:pt x="4758374" y="0"/>
              </a:lnTo>
            </a:path>
          </a:pathLst>
        </a:custGeom>
        <a:noFill/>
        <a:ln w="19050" cap="rnd" cmpd="sng" algn="ctr">
          <a:solidFill>
            <a:schemeClr val="accent4">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394C791-AFD5-4EA4-8388-EF66641C398E}">
      <dsp:nvSpPr>
        <dsp:cNvPr id="0" name=""/>
        <dsp:cNvSpPr/>
      </dsp:nvSpPr>
      <dsp:spPr>
        <a:xfrm>
          <a:off x="4588" y="2630562"/>
          <a:ext cx="3398838" cy="1036645"/>
        </a:xfrm>
        <a:prstGeom prst="rect">
          <a:avLst/>
        </a:prstGeom>
        <a:gradFill rotWithShape="0">
          <a:gsLst>
            <a:gs pos="0">
              <a:schemeClr val="accent2">
                <a:hueOff val="0"/>
                <a:satOff val="0"/>
                <a:lumOff val="0"/>
                <a:alphaOff val="0"/>
                <a:tint val="98000"/>
                <a:lumMod val="114000"/>
              </a:schemeClr>
            </a:gs>
            <a:gs pos="100000">
              <a:schemeClr val="accent2">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4290" tIns="34290" rIns="34290" bIns="34290" numCol="1" spcCol="1270" anchor="ctr" anchorCtr="0">
          <a:noAutofit/>
        </a:bodyPr>
        <a:lstStyle/>
        <a:p>
          <a:pPr lvl="0" algn="ctr" defTabSz="2400300" rtl="1">
            <a:lnSpc>
              <a:spcPct val="90000"/>
            </a:lnSpc>
            <a:spcBef>
              <a:spcPct val="0"/>
            </a:spcBef>
            <a:spcAft>
              <a:spcPct val="35000"/>
            </a:spcAft>
          </a:pPr>
          <a:r>
            <a:rPr lang="ar-SA" sz="5400" kern="1200" smtClean="0">
              <a:solidFill>
                <a:schemeClr val="bg1"/>
              </a:solidFill>
              <a:latin typeface="Arabic Typesetting" panose="03020402040406030203" pitchFamily="66" charset="-78"/>
              <a:cs typeface="Arabic Typesetting" panose="03020402040406030203" pitchFamily="66" charset="-78"/>
            </a:rPr>
            <a:t>البلاغة نحويا</a:t>
          </a:r>
          <a:endParaRPr lang="fr-FR" sz="5400" kern="1200" dirty="0">
            <a:solidFill>
              <a:schemeClr val="bg1"/>
            </a:solidFill>
            <a:latin typeface="Arabic Typesetting" panose="03020402040406030203" pitchFamily="66" charset="-78"/>
            <a:cs typeface="Arabic Typesetting" panose="03020402040406030203" pitchFamily="66" charset="-78"/>
          </a:endParaRPr>
        </a:p>
      </dsp:txBody>
      <dsp:txXfrm>
        <a:off x="4588" y="2630562"/>
        <a:ext cx="3398838" cy="1036645"/>
      </dsp:txXfrm>
    </dsp:sp>
    <dsp:sp modelId="{81B5E67E-04DA-4956-8CCF-22014334A3A9}">
      <dsp:nvSpPr>
        <dsp:cNvPr id="0" name=""/>
        <dsp:cNvSpPr/>
      </dsp:nvSpPr>
      <dsp:spPr>
        <a:xfrm>
          <a:off x="8161801" y="833193"/>
          <a:ext cx="3398838" cy="1036645"/>
        </a:xfrm>
        <a:prstGeom prst="rect">
          <a:avLst/>
        </a:prstGeom>
        <a:gradFill rotWithShape="0">
          <a:gsLst>
            <a:gs pos="0">
              <a:schemeClr val="accent4">
                <a:hueOff val="0"/>
                <a:satOff val="0"/>
                <a:lumOff val="0"/>
                <a:alphaOff val="0"/>
                <a:tint val="98000"/>
                <a:lumMod val="114000"/>
              </a:schemeClr>
            </a:gs>
            <a:gs pos="100000">
              <a:schemeClr val="accent4">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lvl="0" algn="ctr" defTabSz="1955800" rtl="1">
            <a:lnSpc>
              <a:spcPct val="90000"/>
            </a:lnSpc>
            <a:spcBef>
              <a:spcPct val="0"/>
            </a:spcBef>
            <a:spcAft>
              <a:spcPct val="35000"/>
            </a:spcAft>
          </a:pPr>
          <a:r>
            <a:rPr lang="ar-SA" sz="4400" kern="1200" smtClean="0">
              <a:solidFill>
                <a:schemeClr val="bg1"/>
              </a:solidFill>
              <a:latin typeface="Arabic Typesetting" panose="03020402040406030203" pitchFamily="66" charset="-78"/>
              <a:cs typeface="Arabic Typesetting" panose="03020402040406030203" pitchFamily="66" charset="-78"/>
            </a:rPr>
            <a:t>مطابقة اللفظ للمعنى</a:t>
          </a:r>
          <a:endParaRPr lang="fr-FR" sz="4400" kern="1200" dirty="0">
            <a:solidFill>
              <a:schemeClr val="bg1"/>
            </a:solidFill>
            <a:latin typeface="Arabic Typesetting" panose="03020402040406030203" pitchFamily="66" charset="-78"/>
            <a:cs typeface="Arabic Typesetting" panose="03020402040406030203" pitchFamily="66" charset="-78"/>
          </a:endParaRPr>
        </a:p>
      </dsp:txBody>
      <dsp:txXfrm>
        <a:off x="8161801" y="833193"/>
        <a:ext cx="3398838" cy="1036645"/>
      </dsp:txXfrm>
    </dsp:sp>
    <dsp:sp modelId="{18F2E05D-6CE2-41A2-A0C3-086ABCA8DC6E}">
      <dsp:nvSpPr>
        <dsp:cNvPr id="0" name=""/>
        <dsp:cNvSpPr/>
      </dsp:nvSpPr>
      <dsp:spPr>
        <a:xfrm>
          <a:off x="8161801" y="2294694"/>
          <a:ext cx="3398838" cy="1036645"/>
        </a:xfrm>
        <a:prstGeom prst="rect">
          <a:avLst/>
        </a:prstGeom>
        <a:gradFill rotWithShape="0">
          <a:gsLst>
            <a:gs pos="0">
              <a:schemeClr val="accent4">
                <a:hueOff val="0"/>
                <a:satOff val="0"/>
                <a:lumOff val="0"/>
                <a:alphaOff val="0"/>
                <a:tint val="98000"/>
                <a:lumMod val="114000"/>
              </a:schemeClr>
            </a:gs>
            <a:gs pos="100000">
              <a:schemeClr val="accent4">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lvl="0" algn="ctr" defTabSz="1955800" rtl="1">
            <a:lnSpc>
              <a:spcPct val="90000"/>
            </a:lnSpc>
            <a:spcBef>
              <a:spcPct val="0"/>
            </a:spcBef>
            <a:spcAft>
              <a:spcPct val="35000"/>
            </a:spcAft>
          </a:pPr>
          <a:r>
            <a:rPr lang="ar-SA" sz="4400" kern="1200" dirty="0" smtClean="0">
              <a:solidFill>
                <a:schemeClr val="bg1"/>
              </a:solidFill>
              <a:latin typeface="Arabic Typesetting" panose="03020402040406030203" pitchFamily="66" charset="-78"/>
              <a:cs typeface="Arabic Typesetting" panose="03020402040406030203" pitchFamily="66" charset="-78"/>
            </a:rPr>
            <a:t>مطابقة اللفظ و المعنى للحال </a:t>
          </a:r>
          <a:endParaRPr lang="fr-FR" sz="4400" kern="1200" dirty="0">
            <a:solidFill>
              <a:schemeClr val="bg1"/>
            </a:solidFill>
            <a:latin typeface="Arabic Typesetting" panose="03020402040406030203" pitchFamily="66" charset="-78"/>
            <a:cs typeface="Arabic Typesetting" panose="03020402040406030203" pitchFamily="66" charset="-78"/>
          </a:endParaRPr>
        </a:p>
      </dsp:txBody>
      <dsp:txXfrm>
        <a:off x="8161801" y="2294694"/>
        <a:ext cx="3398838" cy="1036645"/>
      </dsp:txXfrm>
    </dsp:sp>
    <dsp:sp modelId="{D9F4EAA7-2B07-49D1-B510-AFB9DB792993}">
      <dsp:nvSpPr>
        <dsp:cNvPr id="0" name=""/>
        <dsp:cNvSpPr/>
      </dsp:nvSpPr>
      <dsp:spPr>
        <a:xfrm>
          <a:off x="8161801" y="3756194"/>
          <a:ext cx="3398838" cy="1708381"/>
        </a:xfrm>
        <a:prstGeom prst="rect">
          <a:avLst/>
        </a:prstGeom>
        <a:gradFill rotWithShape="0">
          <a:gsLst>
            <a:gs pos="0">
              <a:schemeClr val="accent4">
                <a:hueOff val="0"/>
                <a:satOff val="0"/>
                <a:lumOff val="0"/>
                <a:alphaOff val="0"/>
                <a:tint val="98000"/>
                <a:lumMod val="114000"/>
              </a:schemeClr>
            </a:gs>
            <a:gs pos="100000">
              <a:schemeClr val="accent4">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rtl="1">
            <a:lnSpc>
              <a:spcPct val="90000"/>
            </a:lnSpc>
            <a:spcBef>
              <a:spcPct val="0"/>
            </a:spcBef>
            <a:spcAft>
              <a:spcPct val="35000"/>
            </a:spcAft>
          </a:pPr>
          <a:r>
            <a:rPr lang="ar-SA" sz="4000" kern="1200" dirty="0" smtClean="0">
              <a:solidFill>
                <a:schemeClr val="bg1"/>
              </a:solidFill>
              <a:latin typeface="Arabic Typesetting" panose="03020402040406030203" pitchFamily="66" charset="-78"/>
              <a:cs typeface="Arabic Typesetting" panose="03020402040406030203" pitchFamily="66" charset="-78"/>
            </a:rPr>
            <a:t>التوازن بين المصادر والموارد وآخر الكلام مشابه لأول</a:t>
          </a:r>
          <a:endParaRPr lang="fr-FR" sz="4000" kern="1200" dirty="0">
            <a:solidFill>
              <a:schemeClr val="bg1"/>
            </a:solidFill>
            <a:latin typeface="Arabic Typesetting" panose="03020402040406030203" pitchFamily="66" charset="-78"/>
            <a:cs typeface="Arabic Typesetting" panose="03020402040406030203" pitchFamily="66" charset="-78"/>
          </a:endParaRPr>
        </a:p>
      </dsp:txBody>
      <dsp:txXfrm>
        <a:off x="8161801" y="3756194"/>
        <a:ext cx="3398838" cy="1708381"/>
      </dsp:txXfrm>
    </dsp:sp>
    <dsp:sp modelId="{D72A2ABE-026F-4566-916C-D48300473B0A}">
      <dsp:nvSpPr>
        <dsp:cNvPr id="0" name=""/>
        <dsp:cNvSpPr/>
      </dsp:nvSpPr>
      <dsp:spPr>
        <a:xfrm>
          <a:off x="4083194" y="1899811"/>
          <a:ext cx="3398838" cy="1036645"/>
        </a:xfrm>
        <a:prstGeom prst="rect">
          <a:avLst/>
        </a:prstGeom>
        <a:gradFill rotWithShape="0">
          <a:gsLst>
            <a:gs pos="0">
              <a:schemeClr val="accent4">
                <a:hueOff val="0"/>
                <a:satOff val="0"/>
                <a:lumOff val="0"/>
                <a:alphaOff val="0"/>
                <a:tint val="98000"/>
                <a:lumMod val="114000"/>
              </a:schemeClr>
            </a:gs>
            <a:gs pos="100000">
              <a:schemeClr val="accent4">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lvl="0" algn="ctr" defTabSz="2133600" rtl="1">
            <a:lnSpc>
              <a:spcPct val="90000"/>
            </a:lnSpc>
            <a:spcBef>
              <a:spcPct val="0"/>
            </a:spcBef>
            <a:spcAft>
              <a:spcPct val="35000"/>
            </a:spcAft>
          </a:pPr>
          <a:r>
            <a:rPr lang="ar-SA" sz="4800" kern="1200" smtClean="0">
              <a:solidFill>
                <a:schemeClr val="bg1"/>
              </a:solidFill>
              <a:latin typeface="Arabic Typesetting" panose="03020402040406030203" pitchFamily="66" charset="-78"/>
              <a:cs typeface="Arabic Typesetting" panose="03020402040406030203" pitchFamily="66" charset="-78"/>
            </a:rPr>
            <a:t>قضاء الحاجة</a:t>
          </a:r>
          <a:endParaRPr lang="fr-FR" sz="4800" kern="1200" dirty="0">
            <a:solidFill>
              <a:schemeClr val="bg1"/>
            </a:solidFill>
            <a:latin typeface="Arabic Typesetting" panose="03020402040406030203" pitchFamily="66" charset="-78"/>
            <a:cs typeface="Arabic Typesetting" panose="03020402040406030203" pitchFamily="66" charset="-78"/>
          </a:endParaRPr>
        </a:p>
      </dsp:txBody>
      <dsp:txXfrm>
        <a:off x="4083194" y="1899811"/>
        <a:ext cx="3398838" cy="10366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F6C666-E9E6-4529-8698-83365D1779AA}">
      <dsp:nvSpPr>
        <dsp:cNvPr id="0" name=""/>
        <dsp:cNvSpPr/>
      </dsp:nvSpPr>
      <dsp:spPr>
        <a:xfrm>
          <a:off x="156814" y="26184"/>
          <a:ext cx="2964656" cy="1482328"/>
        </a:xfrm>
        <a:prstGeom prst="roundRect">
          <a:avLst>
            <a:gd name="adj" fmla="val 10000"/>
          </a:avLst>
        </a:prstGeom>
        <a:solidFill>
          <a:schemeClr val="accent4">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68580" rIns="102870" bIns="68580" numCol="1" spcCol="1270" anchor="ctr" anchorCtr="0">
          <a:noAutofit/>
        </a:bodyPr>
        <a:lstStyle/>
        <a:p>
          <a:pPr lvl="0" algn="ctr" defTabSz="2400300">
            <a:lnSpc>
              <a:spcPct val="90000"/>
            </a:lnSpc>
            <a:spcBef>
              <a:spcPct val="0"/>
            </a:spcBef>
            <a:spcAft>
              <a:spcPct val="35000"/>
            </a:spcAft>
          </a:pPr>
          <a:r>
            <a:rPr lang="ar-SA" sz="5400" kern="1200" dirty="0" smtClean="0">
              <a:solidFill>
                <a:schemeClr val="bg1"/>
              </a:solidFill>
              <a:latin typeface="Arabic Typesetting" panose="03020402040406030203" pitchFamily="66" charset="-78"/>
              <a:cs typeface="Arabic Typesetting" panose="03020402040406030203" pitchFamily="66" charset="-78"/>
            </a:rPr>
            <a:t>مستقيم</a:t>
          </a:r>
          <a:endParaRPr lang="fr-FR" sz="5400" kern="1200" dirty="0">
            <a:solidFill>
              <a:schemeClr val="bg1"/>
            </a:solidFill>
            <a:latin typeface="Arabic Typesetting" panose="03020402040406030203" pitchFamily="66" charset="-78"/>
            <a:cs typeface="Arabic Typesetting" panose="03020402040406030203" pitchFamily="66" charset="-78"/>
          </a:endParaRPr>
        </a:p>
      </dsp:txBody>
      <dsp:txXfrm>
        <a:off x="200230" y="69600"/>
        <a:ext cx="2877824" cy="1395496"/>
      </dsp:txXfrm>
    </dsp:sp>
    <dsp:sp modelId="{1D234132-29B0-4F08-A927-3A9419E70C2F}">
      <dsp:nvSpPr>
        <dsp:cNvPr id="0" name=""/>
        <dsp:cNvSpPr/>
      </dsp:nvSpPr>
      <dsp:spPr>
        <a:xfrm>
          <a:off x="453279" y="1508512"/>
          <a:ext cx="765148" cy="653817"/>
        </a:xfrm>
        <a:custGeom>
          <a:avLst/>
          <a:gdLst/>
          <a:ahLst/>
          <a:cxnLst/>
          <a:rect l="0" t="0" r="0" b="0"/>
          <a:pathLst>
            <a:path>
              <a:moveTo>
                <a:pt x="0" y="0"/>
              </a:moveTo>
              <a:lnTo>
                <a:pt x="0" y="653817"/>
              </a:lnTo>
              <a:lnTo>
                <a:pt x="765148" y="653817"/>
              </a:lnTo>
            </a:path>
          </a:pathLst>
        </a:custGeom>
        <a:noFill/>
        <a:ln w="19050" cap="rnd" cmpd="sng" algn="ctr">
          <a:solidFill>
            <a:srgbClr val="FFFF00"/>
          </a:solidFill>
          <a:prstDash val="solid"/>
        </a:ln>
        <a:effectLst/>
      </dsp:spPr>
      <dsp:style>
        <a:lnRef idx="2">
          <a:scrgbClr r="0" g="0" b="0"/>
        </a:lnRef>
        <a:fillRef idx="0">
          <a:scrgbClr r="0" g="0" b="0"/>
        </a:fillRef>
        <a:effectRef idx="0">
          <a:scrgbClr r="0" g="0" b="0"/>
        </a:effectRef>
        <a:fontRef idx="minor"/>
      </dsp:style>
    </dsp:sp>
    <dsp:sp modelId="{A4AB4987-AF84-401B-BC94-D39C15E45127}">
      <dsp:nvSpPr>
        <dsp:cNvPr id="0" name=""/>
        <dsp:cNvSpPr/>
      </dsp:nvSpPr>
      <dsp:spPr>
        <a:xfrm>
          <a:off x="1218428" y="1854428"/>
          <a:ext cx="3171186" cy="615803"/>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68580" rIns="102870" bIns="68580" numCol="1" spcCol="1270" anchor="ctr" anchorCtr="0">
          <a:noAutofit/>
        </a:bodyPr>
        <a:lstStyle/>
        <a:p>
          <a:pPr lvl="0" algn="ctr" defTabSz="2400300">
            <a:lnSpc>
              <a:spcPct val="90000"/>
            </a:lnSpc>
            <a:spcBef>
              <a:spcPct val="0"/>
            </a:spcBef>
            <a:spcAft>
              <a:spcPct val="35000"/>
            </a:spcAft>
          </a:pPr>
          <a:r>
            <a:rPr lang="ar-SA" sz="5400" kern="1200" dirty="0" smtClean="0">
              <a:latin typeface="Arabic Typesetting" panose="03020402040406030203" pitchFamily="66" charset="-78"/>
              <a:cs typeface="Arabic Typesetting" panose="03020402040406030203" pitchFamily="66" charset="-78"/>
            </a:rPr>
            <a:t>مستقيم حسن</a:t>
          </a:r>
          <a:endParaRPr lang="fr-FR" sz="5400" kern="1200" dirty="0">
            <a:latin typeface="Arabic Typesetting" panose="03020402040406030203" pitchFamily="66" charset="-78"/>
            <a:cs typeface="Arabic Typesetting" panose="03020402040406030203" pitchFamily="66" charset="-78"/>
          </a:endParaRPr>
        </a:p>
      </dsp:txBody>
      <dsp:txXfrm>
        <a:off x="1236464" y="1872464"/>
        <a:ext cx="3135114" cy="579731"/>
      </dsp:txXfrm>
    </dsp:sp>
    <dsp:sp modelId="{8622C12A-FFC7-4E8B-A308-8FA61AB76927}">
      <dsp:nvSpPr>
        <dsp:cNvPr id="0" name=""/>
        <dsp:cNvSpPr/>
      </dsp:nvSpPr>
      <dsp:spPr>
        <a:xfrm>
          <a:off x="453279" y="1508512"/>
          <a:ext cx="851478" cy="1610089"/>
        </a:xfrm>
        <a:custGeom>
          <a:avLst/>
          <a:gdLst/>
          <a:ahLst/>
          <a:cxnLst/>
          <a:rect l="0" t="0" r="0" b="0"/>
          <a:pathLst>
            <a:path>
              <a:moveTo>
                <a:pt x="0" y="0"/>
              </a:moveTo>
              <a:lnTo>
                <a:pt x="0" y="1610089"/>
              </a:lnTo>
              <a:lnTo>
                <a:pt x="851478" y="1610089"/>
              </a:lnTo>
            </a:path>
          </a:pathLst>
        </a:custGeom>
        <a:noFill/>
        <a:ln w="19050" cap="rnd" cmpd="sng" algn="ctr">
          <a:solidFill>
            <a:srgbClr val="FFFF00"/>
          </a:solidFill>
          <a:prstDash val="solid"/>
        </a:ln>
        <a:effectLst/>
      </dsp:spPr>
      <dsp:style>
        <a:lnRef idx="2">
          <a:scrgbClr r="0" g="0" b="0"/>
        </a:lnRef>
        <a:fillRef idx="0">
          <a:scrgbClr r="0" g="0" b="0"/>
        </a:fillRef>
        <a:effectRef idx="0">
          <a:scrgbClr r="0" g="0" b="0"/>
        </a:effectRef>
        <a:fontRef idx="minor"/>
      </dsp:style>
    </dsp:sp>
    <dsp:sp modelId="{1565CD5A-20F8-42C1-B146-88DC39B6AFCF}">
      <dsp:nvSpPr>
        <dsp:cNvPr id="0" name=""/>
        <dsp:cNvSpPr/>
      </dsp:nvSpPr>
      <dsp:spPr>
        <a:xfrm>
          <a:off x="1304758" y="2594762"/>
          <a:ext cx="3111537" cy="1047679"/>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68580" rIns="102870" bIns="68580" numCol="1" spcCol="1270" anchor="ctr" anchorCtr="0">
          <a:noAutofit/>
        </a:bodyPr>
        <a:lstStyle/>
        <a:p>
          <a:pPr lvl="0" algn="ctr" defTabSz="2400300">
            <a:lnSpc>
              <a:spcPct val="90000"/>
            </a:lnSpc>
            <a:spcBef>
              <a:spcPct val="0"/>
            </a:spcBef>
            <a:spcAft>
              <a:spcPct val="35000"/>
            </a:spcAft>
          </a:pPr>
          <a:r>
            <a:rPr lang="ar-SA" sz="5400" kern="1200" dirty="0" smtClean="0">
              <a:latin typeface="Arabic Typesetting" panose="03020402040406030203" pitchFamily="66" charset="-78"/>
              <a:cs typeface="Arabic Typesetting" panose="03020402040406030203" pitchFamily="66" charset="-78"/>
            </a:rPr>
            <a:t>مستقيم قبيح</a:t>
          </a:r>
          <a:endParaRPr lang="fr-FR" sz="5400" kern="1200" dirty="0">
            <a:latin typeface="Arabic Typesetting" panose="03020402040406030203" pitchFamily="66" charset="-78"/>
            <a:cs typeface="Arabic Typesetting" panose="03020402040406030203" pitchFamily="66" charset="-78"/>
          </a:endParaRPr>
        </a:p>
      </dsp:txBody>
      <dsp:txXfrm>
        <a:off x="1335443" y="2625447"/>
        <a:ext cx="3050167" cy="986309"/>
      </dsp:txXfrm>
    </dsp:sp>
    <dsp:sp modelId="{B97F3425-A2A6-4277-AC0E-2B7C2772B126}">
      <dsp:nvSpPr>
        <dsp:cNvPr id="0" name=""/>
        <dsp:cNvSpPr/>
      </dsp:nvSpPr>
      <dsp:spPr>
        <a:xfrm>
          <a:off x="5092889" y="13851"/>
          <a:ext cx="2964656" cy="1482328"/>
        </a:xfrm>
        <a:prstGeom prst="roundRect">
          <a:avLst>
            <a:gd name="adj" fmla="val 10000"/>
          </a:avLst>
        </a:prstGeom>
        <a:solidFill>
          <a:schemeClr val="accent4">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68580" rIns="102870" bIns="68580" numCol="1" spcCol="1270" anchor="ctr" anchorCtr="0">
          <a:noAutofit/>
        </a:bodyPr>
        <a:lstStyle/>
        <a:p>
          <a:pPr lvl="0" algn="ctr" defTabSz="2400300">
            <a:lnSpc>
              <a:spcPct val="90000"/>
            </a:lnSpc>
            <a:spcBef>
              <a:spcPct val="0"/>
            </a:spcBef>
            <a:spcAft>
              <a:spcPct val="35000"/>
            </a:spcAft>
          </a:pPr>
          <a:r>
            <a:rPr lang="ar-SA" sz="5400" kern="1200" dirty="0" smtClean="0">
              <a:solidFill>
                <a:schemeClr val="bg1"/>
              </a:solidFill>
              <a:latin typeface="Arabic Typesetting" panose="03020402040406030203" pitchFamily="66" charset="-78"/>
              <a:cs typeface="Arabic Typesetting" panose="03020402040406030203" pitchFamily="66" charset="-78"/>
            </a:rPr>
            <a:t>محال</a:t>
          </a:r>
          <a:endParaRPr lang="fr-FR" sz="5400" kern="1200" dirty="0">
            <a:solidFill>
              <a:schemeClr val="bg1"/>
            </a:solidFill>
            <a:latin typeface="Arabic Typesetting" panose="03020402040406030203" pitchFamily="66" charset="-78"/>
            <a:cs typeface="Arabic Typesetting" panose="03020402040406030203" pitchFamily="66" charset="-78"/>
          </a:endParaRPr>
        </a:p>
      </dsp:txBody>
      <dsp:txXfrm>
        <a:off x="5136305" y="57267"/>
        <a:ext cx="2877824" cy="1395496"/>
      </dsp:txXfrm>
    </dsp:sp>
    <dsp:sp modelId="{74706D05-0963-4601-B6A0-B1F1C0F5D0CD}">
      <dsp:nvSpPr>
        <dsp:cNvPr id="0" name=""/>
        <dsp:cNvSpPr/>
      </dsp:nvSpPr>
      <dsp:spPr>
        <a:xfrm>
          <a:off x="5389355" y="1496179"/>
          <a:ext cx="161597" cy="1084930"/>
        </a:xfrm>
        <a:custGeom>
          <a:avLst/>
          <a:gdLst/>
          <a:ahLst/>
          <a:cxnLst/>
          <a:rect l="0" t="0" r="0" b="0"/>
          <a:pathLst>
            <a:path>
              <a:moveTo>
                <a:pt x="0" y="0"/>
              </a:moveTo>
              <a:lnTo>
                <a:pt x="0" y="1084930"/>
              </a:lnTo>
              <a:lnTo>
                <a:pt x="161597" y="1084930"/>
              </a:lnTo>
            </a:path>
          </a:pathLst>
        </a:custGeom>
        <a:noFill/>
        <a:ln w="19050" cap="rnd" cmpd="sng" algn="ctr">
          <a:solidFill>
            <a:srgbClr val="FFFF00"/>
          </a:solidFill>
          <a:prstDash val="solid"/>
        </a:ln>
        <a:effectLst/>
      </dsp:spPr>
      <dsp:style>
        <a:lnRef idx="2">
          <a:scrgbClr r="0" g="0" b="0"/>
        </a:lnRef>
        <a:fillRef idx="0">
          <a:scrgbClr r="0" g="0" b="0"/>
        </a:fillRef>
        <a:effectRef idx="0">
          <a:scrgbClr r="0" g="0" b="0"/>
        </a:effectRef>
        <a:fontRef idx="minor"/>
      </dsp:style>
    </dsp:sp>
    <dsp:sp modelId="{D5EA695E-B692-43C3-BC2F-ACD23DD5CF0C}">
      <dsp:nvSpPr>
        <dsp:cNvPr id="0" name=""/>
        <dsp:cNvSpPr/>
      </dsp:nvSpPr>
      <dsp:spPr>
        <a:xfrm>
          <a:off x="5550952" y="1839946"/>
          <a:ext cx="2371724" cy="1482328"/>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68580" rIns="102870" bIns="68580" numCol="1" spcCol="1270" anchor="ctr" anchorCtr="0">
          <a:noAutofit/>
        </a:bodyPr>
        <a:lstStyle/>
        <a:p>
          <a:pPr lvl="0" algn="ctr" defTabSz="2400300">
            <a:lnSpc>
              <a:spcPct val="90000"/>
            </a:lnSpc>
            <a:spcBef>
              <a:spcPct val="0"/>
            </a:spcBef>
            <a:spcAft>
              <a:spcPct val="35000"/>
            </a:spcAft>
          </a:pPr>
          <a:r>
            <a:rPr lang="ar-SA" sz="5400" kern="1200" dirty="0" smtClean="0">
              <a:latin typeface="Arabic Typesetting" panose="03020402040406030203" pitchFamily="66" charset="-78"/>
              <a:cs typeface="Arabic Typesetting" panose="03020402040406030203" pitchFamily="66" charset="-78"/>
            </a:rPr>
            <a:t>محال</a:t>
          </a:r>
          <a:endParaRPr lang="fr-FR" sz="5400" kern="1200" dirty="0">
            <a:latin typeface="Arabic Typesetting" panose="03020402040406030203" pitchFamily="66" charset="-78"/>
            <a:cs typeface="Arabic Typesetting" panose="03020402040406030203" pitchFamily="66" charset="-78"/>
          </a:endParaRPr>
        </a:p>
      </dsp:txBody>
      <dsp:txXfrm>
        <a:off x="5594368" y="1883362"/>
        <a:ext cx="2284892" cy="1395496"/>
      </dsp:txXfrm>
    </dsp:sp>
    <dsp:sp modelId="{07AF3D8C-4361-4D15-BF02-FD55FE2EAA34}">
      <dsp:nvSpPr>
        <dsp:cNvPr id="0" name=""/>
        <dsp:cNvSpPr/>
      </dsp:nvSpPr>
      <dsp:spPr>
        <a:xfrm>
          <a:off x="5389355" y="1496179"/>
          <a:ext cx="366919" cy="2546921"/>
        </a:xfrm>
        <a:custGeom>
          <a:avLst/>
          <a:gdLst/>
          <a:ahLst/>
          <a:cxnLst/>
          <a:rect l="0" t="0" r="0" b="0"/>
          <a:pathLst>
            <a:path>
              <a:moveTo>
                <a:pt x="0" y="0"/>
              </a:moveTo>
              <a:lnTo>
                <a:pt x="0" y="2546921"/>
              </a:lnTo>
              <a:lnTo>
                <a:pt x="366919" y="2546921"/>
              </a:lnTo>
            </a:path>
          </a:pathLst>
        </a:custGeom>
        <a:noFill/>
        <a:ln w="19050" cap="rnd" cmpd="sng" algn="ctr">
          <a:solidFill>
            <a:srgbClr val="FFFF00"/>
          </a:solidFill>
          <a:prstDash val="solid"/>
        </a:ln>
        <a:effectLst/>
      </dsp:spPr>
      <dsp:style>
        <a:lnRef idx="2">
          <a:scrgbClr r="0" g="0" b="0"/>
        </a:lnRef>
        <a:fillRef idx="0">
          <a:scrgbClr r="0" g="0" b="0"/>
        </a:fillRef>
        <a:effectRef idx="0">
          <a:scrgbClr r="0" g="0" b="0"/>
        </a:effectRef>
        <a:fontRef idx="minor"/>
      </dsp:style>
    </dsp:sp>
    <dsp:sp modelId="{A81B8353-9F43-463E-B8B9-5B5890684E5E}">
      <dsp:nvSpPr>
        <dsp:cNvPr id="0" name=""/>
        <dsp:cNvSpPr/>
      </dsp:nvSpPr>
      <dsp:spPr>
        <a:xfrm>
          <a:off x="5756275" y="3591435"/>
          <a:ext cx="2371724" cy="90333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68580" rIns="102870" bIns="68580" numCol="1" spcCol="1270" anchor="ctr" anchorCtr="0">
          <a:noAutofit/>
        </a:bodyPr>
        <a:lstStyle/>
        <a:p>
          <a:pPr lvl="0" algn="ctr" defTabSz="2400300">
            <a:lnSpc>
              <a:spcPct val="90000"/>
            </a:lnSpc>
            <a:spcBef>
              <a:spcPct val="0"/>
            </a:spcBef>
            <a:spcAft>
              <a:spcPct val="35000"/>
            </a:spcAft>
          </a:pPr>
          <a:r>
            <a:rPr lang="ar-SA" sz="5400" kern="1200" dirty="0" smtClean="0">
              <a:latin typeface="Arabic Typesetting" panose="03020402040406030203" pitchFamily="66" charset="-78"/>
              <a:cs typeface="Arabic Typesetting" panose="03020402040406030203" pitchFamily="66" charset="-78"/>
            </a:rPr>
            <a:t>محال كذب</a:t>
          </a:r>
          <a:endParaRPr lang="fr-FR" sz="5400" kern="1200" dirty="0">
            <a:latin typeface="Arabic Typesetting" panose="03020402040406030203" pitchFamily="66" charset="-78"/>
            <a:cs typeface="Arabic Typesetting" panose="03020402040406030203" pitchFamily="66" charset="-78"/>
          </a:endParaRPr>
        </a:p>
      </dsp:txBody>
      <dsp:txXfrm>
        <a:off x="5782733" y="3617893"/>
        <a:ext cx="2318808" cy="850414"/>
      </dsp:txXfrm>
    </dsp:sp>
  </dsp:spTree>
</dsp:drawing>
</file>

<file path=ppt/diagrams/layout1.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dirty="0"/>
              <a:t>1/22/2021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smtClean="0"/>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smtClean="0"/>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509A250-FF31-4206-8172-F9D3106AACB1}" type="datetimeFigureOut">
              <a:rPr lang="en-US" dirty="0"/>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1/22/2021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1/22/2021</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9796027F-7875-4030-9381-8BD8C4F21935}" type="datetimeFigureOut">
              <a:rPr lang="en-US" dirty="0"/>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1/22/2021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1/22/2021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1/22/2021</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1/22/2021</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7" name="Date Placeholder 4"/>
          <p:cNvSpPr>
            <a:spLocks noGrp="1"/>
          </p:cNvSpPr>
          <p:nvPr>
            <p:ph type="dt" sz="half" idx="10"/>
          </p:nvPr>
        </p:nvSpPr>
        <p:spPr/>
        <p:txBody>
          <a:bodyPr/>
          <a:lstStyle/>
          <a:p>
            <a:fld id="{4509A250-FF31-4206-8172-F9D3106AACB1}" type="datetimeFigureOut">
              <a:rPr lang="en-US" dirty="0"/>
              <a:t>1/22/2021</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509A250-FF31-4206-8172-F9D3106AACB1}" type="datetimeFigureOut">
              <a:rPr lang="en-US" dirty="0"/>
              <a:t>1/22/2021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1/22/2021</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_ftn1"/><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695459" y="142853"/>
            <a:ext cx="10544041" cy="1492764"/>
          </a:xfrm>
        </p:spPr>
        <p:txBody>
          <a:bodyPr>
            <a:noAutofit/>
          </a:bodyPr>
          <a:lstStyle/>
          <a:p>
            <a:pPr algn="ctr" rtl="1">
              <a:defRPr/>
            </a:pPr>
            <a:r>
              <a:rPr lang="ar-SA" sz="4572" dirty="0" smtClean="0">
                <a:effectLst>
                  <a:glow rad="139700">
                    <a:schemeClr val="accent2">
                      <a:satMod val="175000"/>
                      <a:alpha val="40000"/>
                    </a:schemeClr>
                  </a:glow>
                  <a:reflection blurRad="12700" stA="48000" endA="300" endPos="55000" dir="5400000" sy="-90000" algn="bl" rotWithShape="0"/>
                </a:effectLst>
                <a:latin typeface="Sakkal Majalla" pitchFamily="2" charset="-78"/>
                <a:cs typeface="Sakkal Majalla" pitchFamily="2" charset="-78"/>
              </a:rPr>
              <a:t>المحاضرات الرابعة و الخامسة و السادسة </a:t>
            </a:r>
            <a:r>
              <a:rPr lang="ar-SA" sz="4572" dirty="0">
                <a:effectLst>
                  <a:glow rad="139700">
                    <a:schemeClr val="accent2">
                      <a:satMod val="175000"/>
                      <a:alpha val="40000"/>
                    </a:schemeClr>
                  </a:glow>
                  <a:reflection blurRad="12700" stA="48000" endA="300" endPos="55000" dir="5400000" sy="-90000" algn="bl" rotWithShape="0"/>
                </a:effectLst>
                <a:latin typeface="Sakkal Majalla" pitchFamily="2" charset="-78"/>
                <a:cs typeface="Sakkal Majalla" pitchFamily="2" charset="-78"/>
              </a:rPr>
              <a:t>: </a:t>
            </a:r>
            <a:br>
              <a:rPr lang="ar-SA" sz="4572" dirty="0">
                <a:effectLst>
                  <a:glow rad="139700">
                    <a:schemeClr val="accent2">
                      <a:satMod val="175000"/>
                      <a:alpha val="40000"/>
                    </a:schemeClr>
                  </a:glow>
                  <a:reflection blurRad="12700" stA="48000" endA="300" endPos="55000" dir="5400000" sy="-90000" algn="bl" rotWithShape="0"/>
                </a:effectLst>
                <a:latin typeface="Sakkal Majalla" pitchFamily="2" charset="-78"/>
                <a:cs typeface="Sakkal Majalla" pitchFamily="2" charset="-78"/>
              </a:rPr>
            </a:br>
            <a:r>
              <a:rPr lang="ar-SA" sz="4572" dirty="0" smtClean="0">
                <a:effectLst>
                  <a:glow rad="139700">
                    <a:schemeClr val="accent2">
                      <a:satMod val="175000"/>
                      <a:alpha val="40000"/>
                    </a:schemeClr>
                  </a:glow>
                  <a:reflection blurRad="12700" stA="48000" endA="300" endPos="55000" dir="5400000" sy="-90000" algn="bl" rotWithShape="0"/>
                </a:effectLst>
                <a:latin typeface="Sakkal Majalla" pitchFamily="2" charset="-78"/>
                <a:cs typeface="Sakkal Majalla" pitchFamily="2" charset="-78"/>
              </a:rPr>
              <a:t>ظاهرة اللفظ و المعنى عند النحاة و اللغويين و البلاغيين</a:t>
            </a:r>
            <a:r>
              <a:rPr lang="ar-SA" sz="4572" dirty="0" smtClean="0">
                <a:effectLst>
                  <a:glow rad="139700">
                    <a:schemeClr val="accent2">
                      <a:satMod val="175000"/>
                      <a:alpha val="40000"/>
                    </a:schemeClr>
                  </a:glow>
                  <a:reflection blurRad="12700" stA="48000" endA="300" endPos="55000" dir="5400000" sy="-90000" algn="bl" rotWithShape="0"/>
                </a:effectLst>
                <a:latin typeface="Sakkal Majalla" pitchFamily="2" charset="-78"/>
                <a:cs typeface="Sakkal Majalla" pitchFamily="2" charset="-78"/>
              </a:rPr>
              <a:t> </a:t>
            </a:r>
            <a:endParaRPr lang="fr-FR" sz="4572" dirty="0">
              <a:effectLst>
                <a:glow rad="139700">
                  <a:schemeClr val="accent2">
                    <a:satMod val="175000"/>
                    <a:alpha val="40000"/>
                  </a:schemeClr>
                </a:glow>
                <a:reflection blurRad="12700" stA="48000" endA="300" endPos="55000" dir="5400000" sy="-90000" algn="bl" rotWithShape="0"/>
              </a:effectLst>
              <a:latin typeface="Sakkal Majalla" pitchFamily="2" charset="-78"/>
              <a:cs typeface="Sakkal Majalla" pitchFamily="2" charset="-78"/>
            </a:endParaRPr>
          </a:p>
        </p:txBody>
      </p:sp>
      <p:sp>
        <p:nvSpPr>
          <p:cNvPr id="15363" name="عنصر نائب للمحتوى 2"/>
          <p:cNvSpPr>
            <a:spLocks noGrp="1"/>
          </p:cNvSpPr>
          <p:nvPr>
            <p:ph idx="1"/>
          </p:nvPr>
        </p:nvSpPr>
        <p:spPr>
          <a:xfrm>
            <a:off x="489397" y="1496002"/>
            <a:ext cx="11493658" cy="4956313"/>
          </a:xfrm>
        </p:spPr>
        <p:style>
          <a:lnRef idx="1">
            <a:schemeClr val="accent4"/>
          </a:lnRef>
          <a:fillRef idx="2">
            <a:schemeClr val="accent4"/>
          </a:fillRef>
          <a:effectRef idx="1">
            <a:schemeClr val="accent4"/>
          </a:effectRef>
          <a:fontRef idx="minor">
            <a:schemeClr val="dk1"/>
          </a:fontRef>
        </p:style>
        <p:txBody>
          <a:bodyPr>
            <a:normAutofit/>
          </a:bodyPr>
          <a:lstStyle/>
          <a:p>
            <a:pPr marL="0" indent="0" algn="ctr" rtl="1">
              <a:buNone/>
            </a:pPr>
            <a:r>
              <a:rPr lang="ar-SA" sz="3048" dirty="0" smtClean="0">
                <a:latin typeface="Sakkal Majalla" panose="02000000000000000000" pitchFamily="2" charset="-78"/>
                <a:cs typeface="Sakkal Majalla" panose="02000000000000000000" pitchFamily="2" charset="-78"/>
              </a:rPr>
              <a:t>   </a:t>
            </a:r>
            <a:r>
              <a:rPr lang="ar-SA" sz="5200" dirty="0" smtClean="0">
                <a:solidFill>
                  <a:schemeClr val="accent1">
                    <a:lumMod val="60000"/>
                    <a:lumOff val="40000"/>
                  </a:schemeClr>
                </a:solidFill>
                <a:latin typeface="Sakkal Majalla" panose="02000000000000000000" pitchFamily="2" charset="-78"/>
                <a:cs typeface="Sakkal Majalla" panose="02000000000000000000" pitchFamily="2" charset="-78"/>
              </a:rPr>
              <a:t>أولا : النحاة :</a:t>
            </a:r>
            <a:endParaRPr lang="ar-SA" sz="5200" dirty="0" smtClean="0">
              <a:solidFill>
                <a:schemeClr val="accent1">
                  <a:lumMod val="60000"/>
                  <a:lumOff val="40000"/>
                </a:schemeClr>
              </a:solidFill>
              <a:latin typeface="Sakkal Majalla" panose="02000000000000000000" pitchFamily="2" charset="-78"/>
              <a:cs typeface="Sakkal Majalla" panose="02000000000000000000" pitchFamily="2" charset="-78"/>
            </a:endParaRPr>
          </a:p>
          <a:p>
            <a:pPr algn="just" rtl="1"/>
            <a:r>
              <a:rPr lang="ar-SA" sz="3048" dirty="0" smtClean="0">
                <a:latin typeface="Sakkal Majalla" panose="02000000000000000000" pitchFamily="2" charset="-78"/>
                <a:cs typeface="Sakkal Majalla" panose="02000000000000000000" pitchFamily="2" charset="-78"/>
              </a:rPr>
              <a:t> </a:t>
            </a:r>
            <a:r>
              <a:rPr lang="ar-SA" sz="3600" dirty="0">
                <a:solidFill>
                  <a:schemeClr val="bg1"/>
                </a:solidFill>
                <a:latin typeface="Arabic Typesetting" panose="03020402040406030203" pitchFamily="66" charset="-78"/>
                <a:cs typeface="Arabic Typesetting" panose="03020402040406030203" pitchFamily="66" charset="-78"/>
              </a:rPr>
              <a:t>إنّ أوّل ما يلفت انتباهنا هو: ماهية المادّة الخام التّي استخدمها النّحاة واللّغويين في تناولهم قضيّة اللّفظ والمعنى، لأنّ هذه الأخيرة ستقودنا حتماً إلى تَبَيُّنِ البيئة المعرفية التّي نشأ فيها هذا التّفكير. لعلّ أوّل ما يشير إليه الباحثون في هذا الصّدد، هو انفصام الصّوت والدّلالة في أبحاث النّحاة واللّغويين، فـ" لعلّ القارئ الواعـي بالمكوّنات الأساسية للبـلاغة العربية القـديمة، وخاصّةً بلاغة الشّعر، قد سجّل – بدون استغرابٍ – غياب عنصرٍ مهمّ من هذه البلاغة، وهو </a:t>
            </a:r>
            <a:r>
              <a:rPr lang="ar-SA" sz="3600" b="1" dirty="0">
                <a:solidFill>
                  <a:schemeClr val="bg1"/>
                </a:solidFill>
                <a:latin typeface="Arabic Typesetting" panose="03020402040406030203" pitchFamily="66" charset="-78"/>
                <a:cs typeface="Arabic Typesetting" panose="03020402040406030203" pitchFamily="66" charset="-78"/>
              </a:rPr>
              <a:t>التّناسب الصّوتي والدّلالي</a:t>
            </a:r>
            <a:r>
              <a:rPr lang="ar-SA" sz="3600" dirty="0">
                <a:solidFill>
                  <a:schemeClr val="bg1"/>
                </a:solidFill>
                <a:latin typeface="Arabic Typesetting" panose="03020402040406030203" pitchFamily="66" charset="-78"/>
                <a:cs typeface="Arabic Typesetting" panose="03020402040406030203" pitchFamily="66" charset="-78"/>
              </a:rPr>
              <a:t>، وغياب هذا الجانب مُبَرَّرٌ، فهو لا يشكّل انزياحاً عن القوانين التّطبيقية للّغة، ولا يخلّف مفارقةً دلاليةً في نسق الكلام. إنّنا لا نستطيع موضوعياً أن نسائل أبا عبيدة (وغيره من اللّغويين) عن غياب هذا الجانب، لأنّه لم يكن يبحث في مكوّنات النصّ الأدبي أو خصوصياته... ".</a:t>
            </a:r>
            <a:endParaRPr lang="fr-FR" sz="3600" dirty="0" smtClean="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268917639"/>
      </p:ext>
    </p:extLst>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54546" y="231819"/>
            <a:ext cx="11784169" cy="6297769"/>
          </a:xfrm>
        </p:spPr>
        <p:style>
          <a:lnRef idx="1">
            <a:schemeClr val="accent4"/>
          </a:lnRef>
          <a:fillRef idx="2">
            <a:schemeClr val="accent4"/>
          </a:fillRef>
          <a:effectRef idx="1">
            <a:schemeClr val="accent4"/>
          </a:effectRef>
          <a:fontRef idx="minor">
            <a:schemeClr val="dk1"/>
          </a:fontRef>
        </p:style>
        <p:txBody>
          <a:bodyPr>
            <a:normAutofit/>
          </a:bodyPr>
          <a:lstStyle/>
          <a:p>
            <a:pPr marL="0" indent="0" algn="just" rtl="1">
              <a:buNone/>
            </a:pPr>
            <a:r>
              <a:rPr lang="ar-SA" sz="4400" dirty="0" smtClean="0">
                <a:latin typeface="Arabic Typesetting" panose="03020402040406030203" pitchFamily="66" charset="-78"/>
                <a:cs typeface="Arabic Typesetting" panose="03020402040406030203" pitchFamily="66" charset="-78"/>
              </a:rPr>
              <a:t>      </a:t>
            </a:r>
            <a:r>
              <a:rPr lang="ar-SA" sz="3700" dirty="0" smtClean="0">
                <a:latin typeface="Arabic Typesetting" panose="03020402040406030203" pitchFamily="66" charset="-78"/>
                <a:cs typeface="Arabic Typesetting" panose="03020402040406030203" pitchFamily="66" charset="-78"/>
              </a:rPr>
              <a:t>يعلّق </a:t>
            </a:r>
            <a:r>
              <a:rPr lang="ar-SA" sz="3700" dirty="0">
                <a:latin typeface="Arabic Typesetting" panose="03020402040406030203" pitchFamily="66" charset="-78"/>
                <a:cs typeface="Arabic Typesetting" panose="03020402040406030203" pitchFamily="66" charset="-78"/>
              </a:rPr>
              <a:t>الباحث " حمّادي صمّود " على رأي سيبويه هذا قائلاً: " ورغم أنّ المقاييس في هذا الباب ليست متجانسةً، ففيها النّحوي والمنطقي، والجمالي الانطباعي، والمنطقي- الأخلاقي المتعلّق بإمكانية تحقّق الحكم أو عدم تحقّقه اعتباراً لعلاقة الموضوع والمحمول، فإنّها تؤكّد، تحقيقاً لسلامة الكلام، على </a:t>
            </a:r>
            <a:r>
              <a:rPr lang="ar-SA" sz="3700" b="1" dirty="0">
                <a:latin typeface="Arabic Typesetting" panose="03020402040406030203" pitchFamily="66" charset="-78"/>
                <a:cs typeface="Arabic Typesetting" panose="03020402040406030203" pitchFamily="66" charset="-78"/>
              </a:rPr>
              <a:t>ألاّ يتنافر مضمون عناصره في السّياق الواحد، وأن توضع في مواضعها اللاّئقة بها</a:t>
            </a:r>
            <a:r>
              <a:rPr lang="ar-SA" sz="3700" dirty="0">
                <a:latin typeface="Arabic Typesetting" panose="03020402040406030203" pitchFamily="66" charset="-78"/>
                <a:cs typeface="Arabic Typesetting" panose="03020402040406030203" pitchFamily="66" charset="-78"/>
              </a:rPr>
              <a:t>. وهي أسسٌ ستقوم عليها نظرية النّظم وقتَ تستقيم منهجاً </a:t>
            </a:r>
            <a:r>
              <a:rPr lang="ar-SA" sz="3700" dirty="0" smtClean="0">
                <a:latin typeface="Arabic Typesetting" panose="03020402040406030203" pitchFamily="66" charset="-78"/>
                <a:cs typeface="Arabic Typesetting" panose="03020402040406030203" pitchFamily="66" charset="-78"/>
              </a:rPr>
              <a:t>ومفهوماً ومصطلحا .</a:t>
            </a:r>
          </a:p>
          <a:p>
            <a:pPr marL="0" indent="0" algn="just" rtl="1">
              <a:buNone/>
            </a:pPr>
            <a:r>
              <a:rPr lang="ar-SA" sz="3700" dirty="0">
                <a:latin typeface="Arabic Typesetting" panose="03020402040406030203" pitchFamily="66" charset="-78"/>
                <a:cs typeface="Arabic Typesetting" panose="03020402040406030203" pitchFamily="66" charset="-78"/>
              </a:rPr>
              <a:t>" اعلم أنّ من كلامهم اختلافَ اللّفظين لاختلاف المعنيين، واختلافَ اللّفظين والمعنى واحد، واتّفاقَ اللّفظين واختلاف المعنيين... فاختلاف اللّفظين لاختلاف المعنيين هو نحو: جلس وذهب. واختلاف اللّفظين والمـعنى واحـد نـحو: ذهب و انطلق. واتّفاق اللفظين والمعنى مختلف قولك: وَجَدْتُ عليه من المَوْجِدَة، ووجدت إذا أردت وِجدان الضّالة. وأشباه هذا كثير "</a:t>
            </a:r>
            <a:endParaRPr lang="fr-FR" sz="3700"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748972444"/>
      </p:ext>
    </p:extLst>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3" name="Diagramme 22"/>
          <p:cNvGraphicFramePr/>
          <p:nvPr>
            <p:extLst>
              <p:ext uri="{D42A27DB-BD31-4B8C-83A1-F6EECF244321}">
                <p14:modId xmlns:p14="http://schemas.microsoft.com/office/powerpoint/2010/main" val="3279822525"/>
              </p:ext>
            </p:extLst>
          </p:nvPr>
        </p:nvGraphicFramePr>
        <p:xfrm>
          <a:off x="2032000" y="1196185"/>
          <a:ext cx="8128000" cy="46121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4" name="Bulle ronde 23"/>
          <p:cNvSpPr/>
          <p:nvPr/>
        </p:nvSpPr>
        <p:spPr>
          <a:xfrm>
            <a:off x="4146998" y="0"/>
            <a:ext cx="3812146" cy="875763"/>
          </a:xfrm>
          <a:prstGeom prst="wedgeEllipseCallou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5400" b="1" dirty="0" smtClean="0">
                <a:solidFill>
                  <a:schemeClr val="bg1"/>
                </a:solidFill>
                <a:latin typeface="Arabic Typesetting" panose="03020402040406030203" pitchFamily="66" charset="-78"/>
                <a:cs typeface="Arabic Typesetting" panose="03020402040406030203" pitchFamily="66" charset="-78"/>
              </a:rPr>
              <a:t>الكـــــــلام</a:t>
            </a:r>
            <a:endParaRPr lang="fr-FR" sz="5400" b="1" dirty="0">
              <a:solidFill>
                <a:schemeClr val="bg1"/>
              </a:solidFill>
              <a:latin typeface="Arabic Typesetting" panose="03020402040406030203" pitchFamily="66" charset="-78"/>
              <a:cs typeface="Arabic Typesetting" panose="03020402040406030203" pitchFamily="66" charset="-78"/>
            </a:endParaRPr>
          </a:p>
        </p:txBody>
      </p:sp>
      <p:sp>
        <p:nvSpPr>
          <p:cNvPr id="31" name="Flèche à trois pointes 30"/>
          <p:cNvSpPr/>
          <p:nvPr/>
        </p:nvSpPr>
        <p:spPr>
          <a:xfrm>
            <a:off x="5228823" y="875763"/>
            <a:ext cx="1867435" cy="1493950"/>
          </a:xfrm>
          <a:prstGeom prst="leftRightUpArrow">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32" name="Groupe 31"/>
          <p:cNvGrpSpPr/>
          <p:nvPr/>
        </p:nvGrpSpPr>
        <p:grpSpPr>
          <a:xfrm>
            <a:off x="3312283" y="5054654"/>
            <a:ext cx="2933969" cy="923187"/>
            <a:chOff x="1200546" y="3870192"/>
            <a:chExt cx="2476499" cy="1547812"/>
          </a:xfrm>
        </p:grpSpPr>
        <p:sp>
          <p:nvSpPr>
            <p:cNvPr id="33" name="Rectangle à coins arrondis 32"/>
            <p:cNvSpPr/>
            <p:nvPr/>
          </p:nvSpPr>
          <p:spPr>
            <a:xfrm>
              <a:off x="1200546" y="3870192"/>
              <a:ext cx="2476499" cy="1547812"/>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34" name="Rectangle 33"/>
            <p:cNvSpPr/>
            <p:nvPr/>
          </p:nvSpPr>
          <p:spPr>
            <a:xfrm>
              <a:off x="1245880" y="3915526"/>
              <a:ext cx="2385831" cy="145714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3345" tIns="62230" rIns="93345" bIns="62230" numCol="1" spcCol="1270" anchor="ctr" anchorCtr="0">
              <a:noAutofit/>
            </a:bodyPr>
            <a:lstStyle/>
            <a:p>
              <a:pPr lvl="0" algn="ctr" defTabSz="2178050">
                <a:lnSpc>
                  <a:spcPct val="90000"/>
                </a:lnSpc>
                <a:spcBef>
                  <a:spcPct val="0"/>
                </a:spcBef>
                <a:spcAft>
                  <a:spcPct val="35000"/>
                </a:spcAft>
              </a:pPr>
              <a:r>
                <a:rPr lang="ar-SA" sz="5400" kern="1200" dirty="0" smtClean="0">
                  <a:latin typeface="Arabic Typesetting" panose="03020402040406030203" pitchFamily="66" charset="-78"/>
                  <a:cs typeface="Arabic Typesetting" panose="03020402040406030203" pitchFamily="66" charset="-78"/>
                </a:rPr>
                <a:t>مستقيم </a:t>
              </a:r>
              <a:r>
                <a:rPr lang="ar-SA" sz="5400" dirty="0" smtClean="0">
                  <a:latin typeface="Arabic Typesetting" panose="03020402040406030203" pitchFamily="66" charset="-78"/>
                  <a:cs typeface="Arabic Typesetting" panose="03020402040406030203" pitchFamily="66" charset="-78"/>
                </a:rPr>
                <a:t>كذب</a:t>
              </a:r>
              <a:endParaRPr lang="fr-FR" sz="5400" kern="1200" dirty="0">
                <a:latin typeface="Arabic Typesetting" panose="03020402040406030203" pitchFamily="66" charset="-78"/>
                <a:cs typeface="Arabic Typesetting" panose="03020402040406030203" pitchFamily="66" charset="-78"/>
              </a:endParaRPr>
            </a:p>
          </p:txBody>
        </p:sp>
      </p:grpSp>
      <p:cxnSp>
        <p:nvCxnSpPr>
          <p:cNvPr id="36" name="Connecteur droit 35"/>
          <p:cNvCxnSpPr/>
          <p:nvPr/>
        </p:nvCxnSpPr>
        <p:spPr>
          <a:xfrm>
            <a:off x="2485622" y="4266997"/>
            <a:ext cx="12879" cy="1249251"/>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40" name="Connecteur droit 39"/>
          <p:cNvCxnSpPr/>
          <p:nvPr/>
        </p:nvCxnSpPr>
        <p:spPr>
          <a:xfrm>
            <a:off x="2498501" y="5535264"/>
            <a:ext cx="813782" cy="0"/>
          </a:xfrm>
          <a:prstGeom prst="line">
            <a:avLst/>
          </a:prstGeom>
          <a:ln>
            <a:solidFill>
              <a:srgbClr val="FFFF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8043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54546" y="231819"/>
            <a:ext cx="11784169" cy="6297769"/>
          </a:xfrm>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pPr marL="0" indent="0" algn="just" rtl="1">
              <a:buNone/>
            </a:pPr>
            <a:endParaRPr lang="ar-SA" sz="4000" dirty="0" smtClean="0"/>
          </a:p>
          <a:p>
            <a:pPr marL="0" indent="0" algn="just" rtl="1">
              <a:buNone/>
            </a:pPr>
            <a:endParaRPr lang="ar-SA" sz="4400" dirty="0" smtClean="0">
              <a:latin typeface="Arabic Typesetting" panose="03020402040406030203" pitchFamily="66" charset="-78"/>
              <a:cs typeface="Arabic Typesetting" panose="03020402040406030203" pitchFamily="66" charset="-78"/>
            </a:endParaRPr>
          </a:p>
          <a:p>
            <a:pPr marL="0" indent="0" algn="just" rtl="1">
              <a:buNone/>
            </a:pPr>
            <a:r>
              <a:rPr lang="ar-SA" sz="4400" dirty="0">
                <a:latin typeface="Arabic Typesetting" panose="03020402040406030203" pitchFamily="66" charset="-78"/>
                <a:cs typeface="Arabic Typesetting" panose="03020402040406030203" pitchFamily="66" charset="-78"/>
              </a:rPr>
              <a:t> </a:t>
            </a:r>
            <a:r>
              <a:rPr lang="ar-SA" sz="4400" dirty="0" smtClean="0">
                <a:latin typeface="Arabic Typesetting" panose="03020402040406030203" pitchFamily="66" charset="-78"/>
                <a:cs typeface="Arabic Typesetting" panose="03020402040406030203" pitchFamily="66" charset="-78"/>
              </a:rPr>
              <a:t>     قال </a:t>
            </a:r>
            <a:r>
              <a:rPr lang="ar-SA" sz="4400" dirty="0">
                <a:latin typeface="Arabic Typesetting" panose="03020402040406030203" pitchFamily="66" charset="-78"/>
                <a:cs typeface="Arabic Typesetting" panose="03020402040406030203" pitchFamily="66" charset="-78"/>
              </a:rPr>
              <a:t>سيبويه: اعلم أنّه يجوز في الشّعر ما لا يجوز في الكلام... قال أبو سعيد: اعلم أنّ سيبويه ذكر في هذا الباب جملةً من ضرورة الشّعر </a:t>
            </a:r>
            <a:r>
              <a:rPr lang="ar-SA" sz="4400" b="1" dirty="0">
                <a:latin typeface="Arabic Typesetting" panose="03020402040406030203" pitchFamily="66" charset="-78"/>
                <a:cs typeface="Arabic Typesetting" panose="03020402040406030203" pitchFamily="66" charset="-78"/>
              </a:rPr>
              <a:t>ليري بها الفرق بين الشّعر والكلام ولم </a:t>
            </a:r>
            <a:r>
              <a:rPr lang="ar-SA" sz="4400" b="1" dirty="0" err="1">
                <a:latin typeface="Arabic Typesetting" panose="03020402040406030203" pitchFamily="66" charset="-78"/>
                <a:cs typeface="Arabic Typesetting" panose="03020402040406030203" pitchFamily="66" charset="-78"/>
              </a:rPr>
              <a:t>يَتَقَصَّهُ</a:t>
            </a:r>
            <a:r>
              <a:rPr lang="ar-SA" sz="4400" b="1" dirty="0">
                <a:latin typeface="Arabic Typesetting" panose="03020402040406030203" pitchFamily="66" charset="-78"/>
                <a:cs typeface="Arabic Typesetting" panose="03020402040406030203" pitchFamily="66" charset="-78"/>
              </a:rPr>
              <a:t>، لأنّه لم يكن غرضه في ذكر ضرورة الشّاعر قصداً إليها نفسِها، وإنّما أراد أن يصل هذا الباب بالأبواب التّي تقدّمت فيما يعرض في كلام العـرب ومذهبـهم في الكلام المنظوم والمنثور</a:t>
            </a:r>
            <a:r>
              <a:rPr lang="ar-SA" sz="4400" dirty="0">
                <a:latin typeface="Arabic Typesetting" panose="03020402040406030203" pitchFamily="66" charset="-78"/>
                <a:cs typeface="Arabic Typesetting" panose="03020402040406030203" pitchFamily="66" charset="-78"/>
              </a:rPr>
              <a:t> </a:t>
            </a:r>
            <a:r>
              <a:rPr lang="ar-SA" sz="4400" dirty="0" smtClean="0">
                <a:latin typeface="Arabic Typesetting" panose="03020402040406030203" pitchFamily="66" charset="-78"/>
                <a:cs typeface="Arabic Typesetting" panose="03020402040406030203" pitchFamily="66" charset="-78"/>
              </a:rPr>
              <a:t>".</a:t>
            </a:r>
          </a:p>
          <a:p>
            <a:pPr marL="0" indent="0" algn="just" rtl="1">
              <a:buNone/>
            </a:pPr>
            <a:r>
              <a:rPr lang="ar-SA" sz="4400" dirty="0" smtClean="0">
                <a:latin typeface="Arabic Typesetting" panose="03020402040406030203" pitchFamily="66" charset="-78"/>
                <a:cs typeface="Arabic Typesetting" panose="03020402040406030203" pitchFamily="66" charset="-78"/>
              </a:rPr>
              <a:t>     ومن </a:t>
            </a:r>
            <a:r>
              <a:rPr lang="ar-SA" sz="4400" dirty="0">
                <a:latin typeface="Arabic Typesetting" panose="03020402040406030203" pitchFamily="66" charset="-78"/>
                <a:cs typeface="Arabic Typesetting" panose="03020402040406030203" pitchFamily="66" charset="-78"/>
              </a:rPr>
              <a:t>هذه المقولة يتّضح أنّ الضّرورة الشّعرية إنّما تعني فيما تعنيه: " اختصاصَ الشّعر بمجموعةٍ من الظّواهر اللّغوية موضوع البحث... أو إمكان استبعاد بعض الظّواهر من هذا البحث؛ لأنّها غير داخلةٍ فيما يختصّ به الشّعر "</a:t>
            </a:r>
            <a:endParaRPr lang="fr-FR" sz="4400" dirty="0">
              <a:solidFill>
                <a:schemeClr val="bg1"/>
              </a:solidFill>
              <a:latin typeface="Arabic Typesetting" panose="03020402040406030203" pitchFamily="66" charset="-78"/>
              <a:cs typeface="Arabic Typesetting" panose="03020402040406030203" pitchFamily="66" charset="-78"/>
            </a:endParaRPr>
          </a:p>
          <a:p>
            <a:pPr marL="0" indent="0" algn="just" rtl="1">
              <a:buNone/>
            </a:pPr>
            <a:endParaRPr lang="ar-SA" sz="4400" dirty="0" smtClean="0">
              <a:latin typeface="Arabic Typesetting" panose="03020402040406030203" pitchFamily="66" charset="-78"/>
              <a:cs typeface="Arabic Typesetting" panose="03020402040406030203" pitchFamily="66" charset="-78"/>
            </a:endParaRPr>
          </a:p>
          <a:p>
            <a:pPr marL="0" indent="0" algn="just" rtl="1">
              <a:buNone/>
            </a:pPr>
            <a:r>
              <a:rPr lang="ar-SA" sz="4400" dirty="0">
                <a:latin typeface="Arabic Typesetting" panose="03020402040406030203" pitchFamily="66" charset="-78"/>
                <a:cs typeface="Arabic Typesetting" panose="03020402040406030203" pitchFamily="66" charset="-78"/>
              </a:rPr>
              <a:t> </a:t>
            </a:r>
            <a:r>
              <a:rPr lang="ar-SA" sz="4400" dirty="0" smtClean="0">
                <a:latin typeface="Arabic Typesetting" panose="03020402040406030203" pitchFamily="66" charset="-78"/>
                <a:cs typeface="Arabic Typesetting" panose="03020402040406030203" pitchFamily="66" charset="-78"/>
              </a:rPr>
              <a:t>     </a:t>
            </a:r>
            <a:endParaRPr lang="fr-FR" sz="4000" dirty="0">
              <a:solidFill>
                <a:schemeClr val="bg1"/>
              </a:solidFill>
              <a:latin typeface="Arabic Typesetting" panose="03020402040406030203" pitchFamily="66" charset="-78"/>
              <a:cs typeface="Arabic Typesetting" panose="03020402040406030203" pitchFamily="66" charset="-78"/>
            </a:endParaRPr>
          </a:p>
        </p:txBody>
      </p:sp>
      <p:sp>
        <p:nvSpPr>
          <p:cNvPr id="4" name="Pensées 3"/>
          <p:cNvSpPr/>
          <p:nvPr/>
        </p:nvSpPr>
        <p:spPr>
          <a:xfrm>
            <a:off x="3490175" y="360608"/>
            <a:ext cx="5061397" cy="875764"/>
          </a:xfrm>
          <a:prstGeom prst="cloudCallou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SA" sz="4400" b="1" dirty="0" smtClean="0">
                <a:solidFill>
                  <a:schemeClr val="bg1"/>
                </a:solidFill>
                <a:latin typeface="Arabic Typesetting" panose="03020402040406030203" pitchFamily="66" charset="-78"/>
                <a:cs typeface="Arabic Typesetting" panose="03020402040406030203" pitchFamily="66" charset="-78"/>
              </a:rPr>
              <a:t>مفهوم التوسع عند سيبويه</a:t>
            </a:r>
            <a:endParaRPr lang="fr-FR" sz="4400" b="1"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408759254"/>
      </p:ext>
    </p:extLst>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Ellipse 17"/>
          <p:cNvSpPr/>
          <p:nvPr/>
        </p:nvSpPr>
        <p:spPr>
          <a:xfrm>
            <a:off x="4069724" y="154548"/>
            <a:ext cx="2781837" cy="1004552"/>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rtl="1" eaLnBrk="0" fontAlgn="base" hangingPunct="0">
              <a:spcBef>
                <a:spcPct val="0"/>
              </a:spcBef>
              <a:spcAft>
                <a:spcPct val="0"/>
              </a:spcAft>
            </a:pPr>
            <a:endParaRPr lang="ar-SA" sz="4000" dirty="0" smtClean="0">
              <a:solidFill>
                <a:schemeClr val="bg1"/>
              </a:solidFill>
              <a:latin typeface="Arabic Typesetting" panose="03020402040406030203" pitchFamily="66" charset="-78"/>
              <a:ea typeface="Times New Roman" panose="02020603050405020304" pitchFamily="18" charset="0"/>
              <a:cs typeface="Arabic Typesetting" panose="03020402040406030203" pitchFamily="66" charset="-78"/>
            </a:endParaRPr>
          </a:p>
          <a:p>
            <a:pPr lvl="0" algn="ctr" defTabSz="914400" rtl="1" eaLnBrk="0" fontAlgn="base" hangingPunct="0">
              <a:spcBef>
                <a:spcPct val="0"/>
              </a:spcBef>
              <a:spcAft>
                <a:spcPct val="0"/>
              </a:spcAft>
            </a:pPr>
            <a:r>
              <a:rPr lang="ar-SA" sz="4000" dirty="0" smtClean="0">
                <a:solidFill>
                  <a:schemeClr val="bg1"/>
                </a:solidFill>
                <a:latin typeface="Arabic Typesetting" panose="03020402040406030203" pitchFamily="66" charset="-78"/>
                <a:ea typeface="Times New Roman" panose="02020603050405020304" pitchFamily="18" charset="0"/>
                <a:cs typeface="Arabic Typesetting" panose="03020402040406030203" pitchFamily="66" charset="-78"/>
              </a:rPr>
              <a:t>المستقيم  </a:t>
            </a:r>
            <a:endParaRPr lang="fr-FR" sz="3200" dirty="0">
              <a:solidFill>
                <a:schemeClr val="bg1"/>
              </a:solidFill>
              <a:latin typeface="Arabic Typesetting" panose="03020402040406030203" pitchFamily="66" charset="-78"/>
              <a:cs typeface="Arabic Typesetting" panose="03020402040406030203" pitchFamily="66" charset="-78"/>
            </a:endParaRPr>
          </a:p>
          <a:p>
            <a:pPr lvl="0" algn="just" defTabSz="914400" rtl="1" eaLnBrk="0" fontAlgn="base" hangingPunct="0">
              <a:spcBef>
                <a:spcPct val="0"/>
              </a:spcBef>
              <a:spcAft>
                <a:spcPct val="0"/>
              </a:spcAft>
            </a:pPr>
            <a:r>
              <a:rPr lang="ar-SA" sz="4000" dirty="0">
                <a:solidFill>
                  <a:schemeClr val="bg1"/>
                </a:solidFill>
                <a:latin typeface="Arabic Typesetting" panose="03020402040406030203" pitchFamily="66" charset="-78"/>
                <a:ea typeface="Times New Roman" panose="02020603050405020304" pitchFamily="18" charset="0"/>
                <a:cs typeface="Arabic Typesetting" panose="03020402040406030203" pitchFamily="66" charset="-78"/>
              </a:rPr>
              <a:t>    </a:t>
            </a:r>
            <a:endParaRPr lang="fr-FR" sz="3200" dirty="0">
              <a:solidFill>
                <a:schemeClr val="bg1"/>
              </a:solidFill>
              <a:latin typeface="Arabic Typesetting" panose="03020402040406030203" pitchFamily="66" charset="-78"/>
              <a:cs typeface="Arabic Typesetting" panose="03020402040406030203" pitchFamily="66" charset="-78"/>
            </a:endParaRPr>
          </a:p>
        </p:txBody>
      </p:sp>
      <p:sp>
        <p:nvSpPr>
          <p:cNvPr id="19" name="Organigramme : Bande perforée 18"/>
          <p:cNvSpPr/>
          <p:nvPr/>
        </p:nvSpPr>
        <p:spPr>
          <a:xfrm>
            <a:off x="6851561" y="1622738"/>
            <a:ext cx="2189408" cy="811369"/>
          </a:xfrm>
          <a:prstGeom prst="flowChartPunchedTap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800">
                <a:solidFill>
                  <a:schemeClr val="bg1"/>
                </a:solidFill>
                <a:latin typeface="Arabic Typesetting" panose="03020402040406030203" pitchFamily="66" charset="-78"/>
                <a:ea typeface="Times New Roman" panose="02020603050405020304" pitchFamily="18" charset="0"/>
                <a:cs typeface="Arabic Typesetting" panose="03020402040406030203" pitchFamily="66" charset="-78"/>
              </a:rPr>
              <a:t>الحسن</a:t>
            </a:r>
            <a:endParaRPr lang="fr-FR" sz="4800">
              <a:solidFill>
                <a:schemeClr val="bg1"/>
              </a:solidFill>
              <a:latin typeface="Arabic Typesetting" panose="03020402040406030203" pitchFamily="66" charset="-78"/>
              <a:cs typeface="Arabic Typesetting" panose="03020402040406030203" pitchFamily="66" charset="-78"/>
            </a:endParaRPr>
          </a:p>
        </p:txBody>
      </p:sp>
      <p:sp>
        <p:nvSpPr>
          <p:cNvPr id="20" name="Organigramme : Bande perforée 19"/>
          <p:cNvSpPr/>
          <p:nvPr/>
        </p:nvSpPr>
        <p:spPr>
          <a:xfrm>
            <a:off x="4222125" y="1622738"/>
            <a:ext cx="2189408" cy="811369"/>
          </a:xfrm>
          <a:prstGeom prst="flowChartPunchedTap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400">
                <a:solidFill>
                  <a:schemeClr val="bg1"/>
                </a:solidFill>
                <a:latin typeface="Arabic Typesetting" panose="03020402040406030203" pitchFamily="66" charset="-78"/>
                <a:ea typeface="Times New Roman" panose="02020603050405020304" pitchFamily="18" charset="0"/>
                <a:cs typeface="Arabic Typesetting" panose="03020402040406030203" pitchFamily="66" charset="-78"/>
              </a:rPr>
              <a:t>القبيح</a:t>
            </a:r>
            <a:endParaRPr lang="fr-FR" sz="4400">
              <a:solidFill>
                <a:schemeClr val="bg1"/>
              </a:solidFill>
              <a:latin typeface="Arabic Typesetting" panose="03020402040406030203" pitchFamily="66" charset="-78"/>
              <a:cs typeface="Arabic Typesetting" panose="03020402040406030203" pitchFamily="66" charset="-78"/>
            </a:endParaRPr>
          </a:p>
        </p:txBody>
      </p:sp>
      <p:sp>
        <p:nvSpPr>
          <p:cNvPr id="21" name="Organigramme : Bande perforée 20"/>
          <p:cNvSpPr/>
          <p:nvPr/>
        </p:nvSpPr>
        <p:spPr>
          <a:xfrm>
            <a:off x="1402554" y="1622738"/>
            <a:ext cx="2189408" cy="811369"/>
          </a:xfrm>
          <a:prstGeom prst="flowChartPunchedTap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000" dirty="0">
                <a:solidFill>
                  <a:schemeClr val="bg1"/>
                </a:solidFill>
                <a:latin typeface="Arabic Typesetting" panose="03020402040406030203" pitchFamily="66" charset="-78"/>
                <a:ea typeface="Times New Roman" panose="02020603050405020304" pitchFamily="18" charset="0"/>
                <a:cs typeface="Arabic Typesetting" panose="03020402040406030203" pitchFamily="66" charset="-78"/>
              </a:rPr>
              <a:t>الكذب</a:t>
            </a:r>
            <a:endParaRPr lang="fr-FR" sz="4000" dirty="0">
              <a:solidFill>
                <a:schemeClr val="bg1"/>
              </a:solidFill>
              <a:latin typeface="Arabic Typesetting" panose="03020402040406030203" pitchFamily="66" charset="-78"/>
              <a:cs typeface="Arabic Typesetting" panose="03020402040406030203" pitchFamily="66" charset="-78"/>
            </a:endParaRPr>
          </a:p>
        </p:txBody>
      </p:sp>
      <p:sp>
        <p:nvSpPr>
          <p:cNvPr id="22" name="Organigramme : Opération manuelle 21"/>
          <p:cNvSpPr/>
          <p:nvPr/>
        </p:nvSpPr>
        <p:spPr>
          <a:xfrm>
            <a:off x="6851561" y="3296992"/>
            <a:ext cx="2189408" cy="1236371"/>
          </a:xfrm>
          <a:prstGeom prst="flowChartManualOperation">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dirty="0">
                <a:solidFill>
                  <a:schemeClr val="bg1"/>
                </a:solidFill>
                <a:latin typeface="Arabic Typesetting" panose="03020402040406030203" pitchFamily="66" charset="-78"/>
                <a:ea typeface="Times New Roman" panose="02020603050405020304" pitchFamily="18" charset="0"/>
                <a:cs typeface="Arabic Typesetting" panose="03020402040406030203" pitchFamily="66" charset="-78"/>
              </a:rPr>
              <a:t> المستوى العادي</a:t>
            </a:r>
            <a:endParaRPr lang="fr-FR" sz="3200" dirty="0">
              <a:solidFill>
                <a:schemeClr val="bg1"/>
              </a:solidFill>
              <a:latin typeface="Arabic Typesetting" panose="03020402040406030203" pitchFamily="66" charset="-78"/>
              <a:cs typeface="Arabic Typesetting" panose="03020402040406030203" pitchFamily="66" charset="-78"/>
            </a:endParaRPr>
          </a:p>
        </p:txBody>
      </p:sp>
      <p:sp>
        <p:nvSpPr>
          <p:cNvPr id="23" name="Organigramme : Opération manuelle 22"/>
          <p:cNvSpPr/>
          <p:nvPr/>
        </p:nvSpPr>
        <p:spPr>
          <a:xfrm>
            <a:off x="4069724" y="3296992"/>
            <a:ext cx="2341809" cy="1236371"/>
          </a:xfrm>
          <a:prstGeom prst="flowChartManualOperation">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a:solidFill>
                  <a:schemeClr val="bg1"/>
                </a:solidFill>
                <a:latin typeface="Arabic Typesetting" panose="03020402040406030203" pitchFamily="66" charset="-78"/>
                <a:ea typeface="Times New Roman" panose="02020603050405020304" pitchFamily="18" charset="0"/>
                <a:cs typeface="Arabic Typesetting" panose="03020402040406030203" pitchFamily="66" charset="-78"/>
              </a:rPr>
              <a:t>المستوى الأدبي(الشّعر)</a:t>
            </a:r>
            <a:endParaRPr lang="fr-FR" sz="3200">
              <a:solidFill>
                <a:schemeClr val="bg1"/>
              </a:solidFill>
              <a:latin typeface="Arabic Typesetting" panose="03020402040406030203" pitchFamily="66" charset="-78"/>
              <a:cs typeface="Arabic Typesetting" panose="03020402040406030203" pitchFamily="66" charset="-78"/>
            </a:endParaRPr>
          </a:p>
        </p:txBody>
      </p:sp>
      <p:sp>
        <p:nvSpPr>
          <p:cNvPr id="24" name="Organigramme : Opération manuelle 23"/>
          <p:cNvSpPr/>
          <p:nvPr/>
        </p:nvSpPr>
        <p:spPr>
          <a:xfrm>
            <a:off x="1556198" y="3296992"/>
            <a:ext cx="1536472" cy="1236371"/>
          </a:xfrm>
          <a:prstGeom prst="flowChartManualOperation">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rtl="1" eaLnBrk="0" fontAlgn="base" hangingPunct="0">
              <a:spcBef>
                <a:spcPct val="0"/>
              </a:spcBef>
              <a:spcAft>
                <a:spcPct val="0"/>
              </a:spcAft>
            </a:pPr>
            <a:r>
              <a:rPr lang="ar-SA" sz="3600">
                <a:solidFill>
                  <a:schemeClr val="bg1"/>
                </a:solidFill>
                <a:latin typeface="Arabic Typesetting" panose="03020402040406030203" pitchFamily="66" charset="-78"/>
                <a:ea typeface="Times New Roman" panose="02020603050405020304" pitchFamily="18" charset="0"/>
                <a:cs typeface="Arabic Typesetting" panose="03020402040406030203" pitchFamily="66" charset="-78"/>
              </a:rPr>
              <a:t>المجاز</a:t>
            </a:r>
            <a:endParaRPr lang="fr-FR" sz="2800" dirty="0">
              <a:solidFill>
                <a:schemeClr val="bg1"/>
              </a:solidFill>
              <a:latin typeface="Arabic Typesetting" panose="03020402040406030203" pitchFamily="66" charset="-78"/>
              <a:cs typeface="Arabic Typesetting" panose="03020402040406030203" pitchFamily="66" charset="-78"/>
            </a:endParaRPr>
          </a:p>
        </p:txBody>
      </p:sp>
      <p:sp>
        <p:nvSpPr>
          <p:cNvPr id="25" name="Organigramme : Opération manuelle 24"/>
          <p:cNvSpPr/>
          <p:nvPr/>
        </p:nvSpPr>
        <p:spPr>
          <a:xfrm>
            <a:off x="3734873" y="5396248"/>
            <a:ext cx="2846231" cy="1275008"/>
          </a:xfrm>
          <a:prstGeom prst="flowChartManualOperation">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dirty="0">
                <a:solidFill>
                  <a:schemeClr val="bg1"/>
                </a:solidFill>
                <a:latin typeface="Arabic Typesetting" panose="03020402040406030203" pitchFamily="66" charset="-78"/>
                <a:ea typeface="Times New Roman" panose="02020603050405020304" pitchFamily="18" charset="0"/>
                <a:cs typeface="Arabic Typesetting" panose="03020402040406030203" pitchFamily="66" charset="-78"/>
              </a:rPr>
              <a:t>التحوّل إلى الحسن</a:t>
            </a:r>
            <a:endParaRPr lang="fr-FR" sz="3600" dirty="0">
              <a:solidFill>
                <a:schemeClr val="bg1"/>
              </a:solidFill>
              <a:latin typeface="Arabic Typesetting" panose="03020402040406030203" pitchFamily="66" charset="-78"/>
              <a:cs typeface="Arabic Typesetting" panose="03020402040406030203" pitchFamily="66" charset="-78"/>
            </a:endParaRPr>
          </a:p>
        </p:txBody>
      </p:sp>
      <p:sp>
        <p:nvSpPr>
          <p:cNvPr id="26" name="Flèche vers le bas 25"/>
          <p:cNvSpPr/>
          <p:nvPr/>
        </p:nvSpPr>
        <p:spPr>
          <a:xfrm>
            <a:off x="4726546" y="2434107"/>
            <a:ext cx="412124" cy="862885"/>
          </a:xfrm>
          <a:prstGeom prst="downArrow">
            <a:avLst/>
          </a:prstGeom>
          <a:solidFill>
            <a:schemeClr val="bg2">
              <a:lumMod val="60000"/>
              <a:lumOff val="4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Flèche vers le bas 26"/>
          <p:cNvSpPr/>
          <p:nvPr/>
        </p:nvSpPr>
        <p:spPr>
          <a:xfrm>
            <a:off x="7182525" y="2434107"/>
            <a:ext cx="412124" cy="862885"/>
          </a:xfrm>
          <a:prstGeom prst="downArrow">
            <a:avLst/>
          </a:prstGeom>
          <a:solidFill>
            <a:schemeClr val="bg2">
              <a:lumMod val="60000"/>
              <a:lumOff val="4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Flèche vers le bas 27"/>
          <p:cNvSpPr/>
          <p:nvPr/>
        </p:nvSpPr>
        <p:spPr>
          <a:xfrm>
            <a:off x="2118372" y="2434106"/>
            <a:ext cx="412124" cy="862885"/>
          </a:xfrm>
          <a:prstGeom prst="downArrow">
            <a:avLst/>
          </a:prstGeom>
          <a:solidFill>
            <a:schemeClr val="bg2">
              <a:lumMod val="60000"/>
              <a:lumOff val="4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Flèche vers le bas 28"/>
          <p:cNvSpPr/>
          <p:nvPr/>
        </p:nvSpPr>
        <p:spPr>
          <a:xfrm>
            <a:off x="5003442" y="4533362"/>
            <a:ext cx="412124" cy="862885"/>
          </a:xfrm>
          <a:prstGeom prst="downArrow">
            <a:avLst/>
          </a:prstGeom>
          <a:solidFill>
            <a:schemeClr val="bg2">
              <a:lumMod val="60000"/>
              <a:lumOff val="4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1" name="Connecteur droit avec flèche 30"/>
          <p:cNvCxnSpPr>
            <a:stCxn id="18" idx="5"/>
            <a:endCxn id="19" idx="0"/>
          </p:cNvCxnSpPr>
          <p:nvPr/>
        </p:nvCxnSpPr>
        <p:spPr>
          <a:xfrm>
            <a:off x="6444170" y="1011987"/>
            <a:ext cx="1502095" cy="691888"/>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a:stCxn id="18" idx="4"/>
          </p:cNvCxnSpPr>
          <p:nvPr/>
        </p:nvCxnSpPr>
        <p:spPr>
          <a:xfrm flipH="1">
            <a:off x="5415566" y="1159100"/>
            <a:ext cx="45077" cy="463638"/>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Connecteur droit avec flèche 34"/>
          <p:cNvCxnSpPr>
            <a:stCxn id="18" idx="3"/>
            <a:endCxn id="21" idx="0"/>
          </p:cNvCxnSpPr>
          <p:nvPr/>
        </p:nvCxnSpPr>
        <p:spPr>
          <a:xfrm flipH="1">
            <a:off x="2497258" y="1011987"/>
            <a:ext cx="1979857" cy="691888"/>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86248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54546" y="231819"/>
            <a:ext cx="11784169" cy="6297769"/>
          </a:xfrm>
        </p:spPr>
        <p:style>
          <a:lnRef idx="1">
            <a:schemeClr val="accent4"/>
          </a:lnRef>
          <a:fillRef idx="2">
            <a:schemeClr val="accent4"/>
          </a:fillRef>
          <a:effectRef idx="1">
            <a:schemeClr val="accent4"/>
          </a:effectRef>
          <a:fontRef idx="minor">
            <a:schemeClr val="dk1"/>
          </a:fontRef>
        </p:style>
        <p:txBody>
          <a:bodyPr>
            <a:normAutofit/>
          </a:bodyPr>
          <a:lstStyle/>
          <a:p>
            <a:pPr marL="0" indent="0" algn="just" rtl="1">
              <a:buNone/>
            </a:pPr>
            <a:r>
              <a:rPr lang="ar-SA" sz="4000" dirty="0" smtClean="0">
                <a:latin typeface="Arabic Typesetting" panose="03020402040406030203" pitchFamily="66" charset="-78"/>
                <a:cs typeface="Arabic Typesetting" panose="03020402040406030203" pitchFamily="66" charset="-78"/>
              </a:rPr>
              <a:t>     " </a:t>
            </a:r>
            <a:r>
              <a:rPr lang="ar-SA" sz="4000" dirty="0">
                <a:latin typeface="Arabic Typesetting" panose="03020402040406030203" pitchFamily="66" charset="-78"/>
                <a:cs typeface="Arabic Typesetting" panose="03020402040406030203" pitchFamily="66" charset="-78"/>
              </a:rPr>
              <a:t>حين نتأمّل اليوم مفهوم ما يحتمله الشّعر عند سيبويه نجده جزءاً من بناء النّحو </a:t>
            </a:r>
            <a:r>
              <a:rPr lang="ar-SA" sz="4000" b="1" dirty="0">
                <a:latin typeface="Arabic Typesetting" panose="03020402040406030203" pitchFamily="66" charset="-78"/>
                <a:cs typeface="Arabic Typesetting" panose="03020402040406030203" pitchFamily="66" charset="-78"/>
              </a:rPr>
              <a:t>يلامس</a:t>
            </a:r>
            <a:r>
              <a:rPr lang="ar-SA" sz="4000" dirty="0">
                <a:latin typeface="Arabic Typesetting" panose="03020402040406030203" pitchFamily="66" charset="-78"/>
                <a:cs typeface="Arabic Typesetting" panose="03020402040406030203" pitchFamily="66" charset="-78"/>
              </a:rPr>
              <a:t> كلّ ما يتعلّق بالبناء تركيباً و دلالةً، يمتدّ من التصرّف في الكلمة بحذف جزءٍ منها،</a:t>
            </a:r>
            <a:r>
              <a:rPr lang="ar-SA" sz="4000" baseline="30000" dirty="0">
                <a:latin typeface="Arabic Typesetting" panose="03020402040406030203" pitchFamily="66" charset="-78"/>
                <a:cs typeface="Arabic Typesetting" panose="03020402040406030203" pitchFamily="66" charset="-78"/>
                <a:sym typeface="Symbol" panose="05050102010706020507" pitchFamily="18" charset="2"/>
                <a:hlinkClick r:id="rId2"/>
              </a:rPr>
              <a:t></a:t>
            </a:r>
            <a:r>
              <a:rPr lang="ar-SA" sz="4000" dirty="0">
                <a:latin typeface="Arabic Typesetting" panose="03020402040406030203" pitchFamily="66" charset="-78"/>
                <a:cs typeface="Arabic Typesetting" panose="03020402040406030203" pitchFamily="66" charset="-78"/>
              </a:rPr>
              <a:t> إلى تعقيد العلاقات الدّلالية بالتّقديم والتّأخير والحذف والإبدال عبر التّصرف في الأوجه الإعرابية، يتمّ ذلك كلّه ضمن مفهوم التّوسـع في اللّغة، ممّا </a:t>
            </a:r>
            <a:r>
              <a:rPr lang="ar-SA" sz="4000" dirty="0" err="1">
                <a:latin typeface="Arabic Typesetting" panose="03020402040406030203" pitchFamily="66" charset="-78"/>
                <a:cs typeface="Arabic Typesetting" panose="03020402040406030203" pitchFamily="66" charset="-78"/>
              </a:rPr>
              <a:t>يقتضيه</a:t>
            </a:r>
            <a:r>
              <a:rPr lang="ar-SA" sz="4000" dirty="0">
                <a:latin typeface="Arabic Typesetting" panose="03020402040406030203" pitchFamily="66" charset="-78"/>
                <a:cs typeface="Arabic Typesetting" panose="03020402040406030203" pitchFamily="66" charset="-78"/>
              </a:rPr>
              <a:t> الإنجاز ويسيغه الحمل والإلحاق عن طريق التّشبيه والتوهّم... </a:t>
            </a:r>
            <a:r>
              <a:rPr lang="ar-SA" sz="4000" dirty="0" smtClean="0">
                <a:latin typeface="Arabic Typesetting" panose="03020402040406030203" pitchFamily="66" charset="-78"/>
                <a:cs typeface="Arabic Typesetting" panose="03020402040406030203" pitchFamily="66" charset="-78"/>
              </a:rPr>
              <a:t>« منها </a:t>
            </a:r>
            <a:r>
              <a:rPr lang="ar-SA" sz="4000" dirty="0">
                <a:latin typeface="Arabic Typesetting" panose="03020402040406030203" pitchFamily="66" charset="-78"/>
                <a:cs typeface="Arabic Typesetting" panose="03020402040406030203" pitchFamily="66" charset="-78"/>
              </a:rPr>
              <a:t>قول سيبويه: " اعلم أنّهم ممّا يحذفون الكلم وإن كان أصله في الكلام غير ذلك، ويحذفون ويعوّضون، ويستغنون بالشّيء عن الشّيء الذي أصله في كلامهم أن يستعمل حتىّ يصير ساقطاً... فممّا حذف وأصله في الكلام غير ذلك، لم </a:t>
            </a:r>
            <a:r>
              <a:rPr lang="ar-SA" sz="4000" dirty="0" err="1">
                <a:latin typeface="Arabic Typesetting" panose="03020402040406030203" pitchFamily="66" charset="-78"/>
                <a:cs typeface="Arabic Typesetting" panose="03020402040406030203" pitchFamily="66" charset="-78"/>
              </a:rPr>
              <a:t>يك</a:t>
            </a:r>
            <a:r>
              <a:rPr lang="ar-SA" sz="4000" dirty="0">
                <a:latin typeface="Arabic Typesetting" panose="03020402040406030203" pitchFamily="66" charset="-78"/>
                <a:cs typeface="Arabic Typesetting" panose="03020402040406030203" pitchFamily="66" charset="-78"/>
              </a:rPr>
              <a:t> ولا أدر... وأمّا استغناؤهم بالشّيء عن الشّيء فإنّهم يقولون يدع ولا يقولون ودع... ". </a:t>
            </a:r>
            <a:endParaRPr lang="ar-SA" sz="4000" dirty="0" smtClean="0">
              <a:latin typeface="Arabic Typesetting" panose="03020402040406030203" pitchFamily="66" charset="-78"/>
              <a:cs typeface="Arabic Typesetting" panose="03020402040406030203" pitchFamily="66" charset="-78"/>
            </a:endParaRPr>
          </a:p>
          <a:p>
            <a:pPr marL="0" indent="0" algn="just" rtl="1">
              <a:buNone/>
            </a:pPr>
            <a:r>
              <a:rPr lang="ar-SA" sz="4000" dirty="0" smtClean="0">
                <a:latin typeface="Arabic Typesetting" panose="03020402040406030203" pitchFamily="66" charset="-78"/>
                <a:cs typeface="Arabic Typesetting" panose="03020402040406030203" pitchFamily="66" charset="-78"/>
              </a:rPr>
              <a:t>ويمكن الإشارة لمفعوم التوسع عموما بالخطاطة الآتية :</a:t>
            </a:r>
            <a:endParaRPr lang="fr-FR" sz="4000" dirty="0">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3222880735"/>
      </p:ext>
    </p:extLst>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Ellipse 17"/>
          <p:cNvSpPr/>
          <p:nvPr/>
        </p:nvSpPr>
        <p:spPr>
          <a:xfrm>
            <a:off x="4069724" y="154548"/>
            <a:ext cx="2781837" cy="1004552"/>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rtl="1" eaLnBrk="0" fontAlgn="base" hangingPunct="0">
              <a:spcBef>
                <a:spcPct val="0"/>
              </a:spcBef>
              <a:spcAft>
                <a:spcPct val="0"/>
              </a:spcAft>
            </a:pPr>
            <a:endParaRPr lang="ar-SA" sz="4000" dirty="0" smtClean="0">
              <a:solidFill>
                <a:schemeClr val="bg1"/>
              </a:solidFill>
              <a:latin typeface="Arabic Typesetting" panose="03020402040406030203" pitchFamily="66" charset="-78"/>
              <a:ea typeface="Times New Roman" panose="02020603050405020304" pitchFamily="18" charset="0"/>
              <a:cs typeface="Arabic Typesetting" panose="03020402040406030203" pitchFamily="66" charset="-78"/>
            </a:endParaRPr>
          </a:p>
          <a:p>
            <a:pPr lvl="0" algn="ctr" defTabSz="914400" rtl="1" eaLnBrk="0" fontAlgn="base" hangingPunct="0">
              <a:spcBef>
                <a:spcPct val="0"/>
              </a:spcBef>
              <a:spcAft>
                <a:spcPct val="0"/>
              </a:spcAft>
            </a:pPr>
            <a:r>
              <a:rPr lang="ar-SA" sz="4000" dirty="0" smtClean="0">
                <a:solidFill>
                  <a:schemeClr val="bg1"/>
                </a:solidFill>
                <a:latin typeface="Arabic Typesetting" panose="03020402040406030203" pitchFamily="66" charset="-78"/>
                <a:ea typeface="Times New Roman" panose="02020603050405020304" pitchFamily="18" charset="0"/>
                <a:cs typeface="Arabic Typesetting" panose="03020402040406030203" pitchFamily="66" charset="-78"/>
              </a:rPr>
              <a:t>التوسّع  </a:t>
            </a:r>
            <a:endParaRPr lang="fr-FR" sz="3200" dirty="0">
              <a:solidFill>
                <a:schemeClr val="bg1"/>
              </a:solidFill>
              <a:latin typeface="Arabic Typesetting" panose="03020402040406030203" pitchFamily="66" charset="-78"/>
              <a:cs typeface="Arabic Typesetting" panose="03020402040406030203" pitchFamily="66" charset="-78"/>
            </a:endParaRPr>
          </a:p>
          <a:p>
            <a:pPr lvl="0" algn="just" defTabSz="914400" rtl="1" eaLnBrk="0" fontAlgn="base" hangingPunct="0">
              <a:spcBef>
                <a:spcPct val="0"/>
              </a:spcBef>
              <a:spcAft>
                <a:spcPct val="0"/>
              </a:spcAft>
            </a:pPr>
            <a:r>
              <a:rPr lang="ar-SA" sz="4000" dirty="0">
                <a:solidFill>
                  <a:schemeClr val="bg1"/>
                </a:solidFill>
                <a:latin typeface="Arabic Typesetting" panose="03020402040406030203" pitchFamily="66" charset="-78"/>
                <a:ea typeface="Times New Roman" panose="02020603050405020304" pitchFamily="18" charset="0"/>
                <a:cs typeface="Arabic Typesetting" panose="03020402040406030203" pitchFamily="66" charset="-78"/>
              </a:rPr>
              <a:t>    </a:t>
            </a:r>
            <a:endParaRPr lang="fr-FR" sz="3200" dirty="0">
              <a:solidFill>
                <a:schemeClr val="bg1"/>
              </a:solidFill>
              <a:latin typeface="Arabic Typesetting" panose="03020402040406030203" pitchFamily="66" charset="-78"/>
              <a:cs typeface="Arabic Typesetting" panose="03020402040406030203" pitchFamily="66" charset="-78"/>
            </a:endParaRPr>
          </a:p>
        </p:txBody>
      </p:sp>
      <p:sp>
        <p:nvSpPr>
          <p:cNvPr id="19" name="Organigramme : Bande perforée 18"/>
          <p:cNvSpPr/>
          <p:nvPr/>
        </p:nvSpPr>
        <p:spPr>
          <a:xfrm>
            <a:off x="8332631" y="1648496"/>
            <a:ext cx="3464416" cy="811369"/>
          </a:xfrm>
          <a:prstGeom prst="flowChartPunchedTap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dirty="0" smtClean="0">
                <a:solidFill>
                  <a:schemeClr val="bg1"/>
                </a:solidFill>
                <a:latin typeface="Arabic Typesetting" panose="03020402040406030203" pitchFamily="66" charset="-78"/>
                <a:ea typeface="Times New Roman" panose="02020603050405020304" pitchFamily="18" charset="0"/>
                <a:cs typeface="Arabic Typesetting" panose="03020402040406030203" pitchFamily="66" charset="-78"/>
              </a:rPr>
              <a:t>التصرف في الكلمة بحذف جزء منها</a:t>
            </a:r>
            <a:endParaRPr lang="fr-FR" sz="3200" dirty="0">
              <a:solidFill>
                <a:schemeClr val="bg1"/>
              </a:solidFill>
              <a:latin typeface="Arabic Typesetting" panose="03020402040406030203" pitchFamily="66" charset="-78"/>
              <a:cs typeface="Arabic Typesetting" panose="03020402040406030203" pitchFamily="66" charset="-78"/>
            </a:endParaRPr>
          </a:p>
        </p:txBody>
      </p:sp>
      <p:sp>
        <p:nvSpPr>
          <p:cNvPr id="20" name="Organigramme : Bande perforée 19"/>
          <p:cNvSpPr/>
          <p:nvPr/>
        </p:nvSpPr>
        <p:spPr>
          <a:xfrm>
            <a:off x="4310977" y="1410181"/>
            <a:ext cx="3337538" cy="1626600"/>
          </a:xfrm>
          <a:prstGeom prst="flowChartPunchedTap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dirty="0" smtClean="0">
                <a:solidFill>
                  <a:schemeClr val="bg1"/>
                </a:solidFill>
                <a:latin typeface="Arabic Typesetting" panose="03020402040406030203" pitchFamily="66" charset="-78"/>
                <a:cs typeface="Arabic Typesetting" panose="03020402040406030203" pitchFamily="66" charset="-78"/>
              </a:rPr>
              <a:t>تعقيد العلاقات الدلالية التقديم والتأخير مثلا</a:t>
            </a:r>
            <a:endParaRPr lang="fr-FR" sz="3600" dirty="0">
              <a:solidFill>
                <a:schemeClr val="bg1"/>
              </a:solidFill>
              <a:latin typeface="Arabic Typesetting" panose="03020402040406030203" pitchFamily="66" charset="-78"/>
              <a:cs typeface="Arabic Typesetting" panose="03020402040406030203" pitchFamily="66" charset="-78"/>
            </a:endParaRPr>
          </a:p>
        </p:txBody>
      </p:sp>
      <p:sp>
        <p:nvSpPr>
          <p:cNvPr id="21" name="Organigramme : Bande perforée 20"/>
          <p:cNvSpPr/>
          <p:nvPr/>
        </p:nvSpPr>
        <p:spPr>
          <a:xfrm>
            <a:off x="862885" y="1729633"/>
            <a:ext cx="2810588" cy="811369"/>
          </a:xfrm>
          <a:prstGeom prst="flowChartPunchedTap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800" dirty="0" smtClean="0">
                <a:solidFill>
                  <a:schemeClr val="bg1"/>
                </a:solidFill>
                <a:latin typeface="Arabic Typesetting" panose="03020402040406030203" pitchFamily="66" charset="-78"/>
                <a:ea typeface="Times New Roman" panose="02020603050405020304" pitchFamily="18" charset="0"/>
                <a:cs typeface="Arabic Typesetting" panose="03020402040406030203" pitchFamily="66" charset="-78"/>
              </a:rPr>
              <a:t>الحمل و الإلحاق</a:t>
            </a:r>
            <a:endParaRPr lang="fr-FR" sz="4800" dirty="0">
              <a:solidFill>
                <a:schemeClr val="bg1"/>
              </a:solidFill>
              <a:latin typeface="Arabic Typesetting" panose="03020402040406030203" pitchFamily="66" charset="-78"/>
              <a:cs typeface="Arabic Typesetting" panose="03020402040406030203" pitchFamily="66" charset="-78"/>
            </a:endParaRPr>
          </a:p>
        </p:txBody>
      </p:sp>
      <p:sp>
        <p:nvSpPr>
          <p:cNvPr id="22" name="Organigramme : Opération manuelle 21"/>
          <p:cNvSpPr/>
          <p:nvPr/>
        </p:nvSpPr>
        <p:spPr>
          <a:xfrm>
            <a:off x="8696606" y="3212578"/>
            <a:ext cx="2189408" cy="1236371"/>
          </a:xfrm>
          <a:prstGeom prst="flowChartManualOperation">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dirty="0">
                <a:solidFill>
                  <a:schemeClr val="bg1"/>
                </a:solidFill>
                <a:latin typeface="Arabic Typesetting" panose="03020402040406030203" pitchFamily="66" charset="-78"/>
                <a:ea typeface="Times New Roman" panose="02020603050405020304" pitchFamily="18" charset="0"/>
                <a:cs typeface="Arabic Typesetting" panose="03020402040406030203" pitchFamily="66" charset="-78"/>
              </a:rPr>
              <a:t> المستوى العادي</a:t>
            </a:r>
            <a:endParaRPr lang="fr-FR" sz="3200" dirty="0">
              <a:solidFill>
                <a:schemeClr val="bg1"/>
              </a:solidFill>
              <a:latin typeface="Arabic Typesetting" panose="03020402040406030203" pitchFamily="66" charset="-78"/>
              <a:cs typeface="Arabic Typesetting" panose="03020402040406030203" pitchFamily="66" charset="-78"/>
            </a:endParaRPr>
          </a:p>
        </p:txBody>
      </p:sp>
      <p:sp>
        <p:nvSpPr>
          <p:cNvPr id="23" name="Organigramme : Opération manuelle 22"/>
          <p:cNvSpPr/>
          <p:nvPr/>
        </p:nvSpPr>
        <p:spPr>
          <a:xfrm>
            <a:off x="5687908" y="3251214"/>
            <a:ext cx="2341809" cy="1236371"/>
          </a:xfrm>
          <a:prstGeom prst="flowChartManualOperation">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dirty="0">
                <a:solidFill>
                  <a:schemeClr val="bg1"/>
                </a:solidFill>
                <a:latin typeface="Arabic Typesetting" panose="03020402040406030203" pitchFamily="66" charset="-78"/>
                <a:ea typeface="Times New Roman" panose="02020603050405020304" pitchFamily="18" charset="0"/>
                <a:cs typeface="Arabic Typesetting" panose="03020402040406030203" pitchFamily="66" charset="-78"/>
              </a:rPr>
              <a:t>المستوى الأدبي(الشّعر)</a:t>
            </a:r>
            <a:endParaRPr lang="fr-FR" sz="3200" dirty="0">
              <a:solidFill>
                <a:schemeClr val="bg1"/>
              </a:solidFill>
              <a:latin typeface="Arabic Typesetting" panose="03020402040406030203" pitchFamily="66" charset="-78"/>
              <a:cs typeface="Arabic Typesetting" panose="03020402040406030203" pitchFamily="66" charset="-78"/>
            </a:endParaRPr>
          </a:p>
        </p:txBody>
      </p:sp>
      <p:sp>
        <p:nvSpPr>
          <p:cNvPr id="24" name="Organigramme : Opération manuelle 23"/>
          <p:cNvSpPr/>
          <p:nvPr/>
        </p:nvSpPr>
        <p:spPr>
          <a:xfrm>
            <a:off x="1836175" y="3219717"/>
            <a:ext cx="1536472" cy="1236371"/>
          </a:xfrm>
          <a:prstGeom prst="flowChartManualOperation">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rtl="1" eaLnBrk="0" fontAlgn="base" hangingPunct="0">
              <a:spcBef>
                <a:spcPct val="0"/>
              </a:spcBef>
              <a:spcAft>
                <a:spcPct val="0"/>
              </a:spcAft>
            </a:pPr>
            <a:r>
              <a:rPr lang="ar-SA" sz="3600">
                <a:solidFill>
                  <a:schemeClr val="bg1"/>
                </a:solidFill>
                <a:latin typeface="Arabic Typesetting" panose="03020402040406030203" pitchFamily="66" charset="-78"/>
                <a:ea typeface="Times New Roman" panose="02020603050405020304" pitchFamily="18" charset="0"/>
                <a:cs typeface="Arabic Typesetting" panose="03020402040406030203" pitchFamily="66" charset="-78"/>
              </a:rPr>
              <a:t>المجاز</a:t>
            </a:r>
            <a:endParaRPr lang="fr-FR" sz="2800" dirty="0">
              <a:solidFill>
                <a:schemeClr val="bg1"/>
              </a:solidFill>
              <a:latin typeface="Arabic Typesetting" panose="03020402040406030203" pitchFamily="66" charset="-78"/>
              <a:cs typeface="Arabic Typesetting" panose="03020402040406030203" pitchFamily="66" charset="-78"/>
            </a:endParaRPr>
          </a:p>
        </p:txBody>
      </p:sp>
      <p:sp>
        <p:nvSpPr>
          <p:cNvPr id="25" name="Organigramme : Opération manuelle 24"/>
          <p:cNvSpPr/>
          <p:nvPr/>
        </p:nvSpPr>
        <p:spPr>
          <a:xfrm>
            <a:off x="1223493" y="5311833"/>
            <a:ext cx="2846231" cy="1275008"/>
          </a:xfrm>
          <a:prstGeom prst="flowChartManualOperation">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600" dirty="0" smtClean="0">
                <a:solidFill>
                  <a:schemeClr val="bg1"/>
                </a:solidFill>
                <a:latin typeface="Arabic Typesetting" panose="03020402040406030203" pitchFamily="66" charset="-78"/>
                <a:ea typeface="Times New Roman" panose="02020603050405020304" pitchFamily="18" charset="0"/>
                <a:cs typeface="Arabic Typesetting" panose="03020402040406030203" pitchFamily="66" charset="-78"/>
              </a:rPr>
              <a:t>المعاني البلاغية</a:t>
            </a:r>
            <a:endParaRPr lang="fr-FR" sz="3600" dirty="0">
              <a:solidFill>
                <a:schemeClr val="bg1"/>
              </a:solidFill>
              <a:latin typeface="Arabic Typesetting" panose="03020402040406030203" pitchFamily="66" charset="-78"/>
              <a:cs typeface="Arabic Typesetting" panose="03020402040406030203" pitchFamily="66" charset="-78"/>
            </a:endParaRPr>
          </a:p>
        </p:txBody>
      </p:sp>
      <p:sp>
        <p:nvSpPr>
          <p:cNvPr id="26" name="Flèche vers le bas 25"/>
          <p:cNvSpPr/>
          <p:nvPr/>
        </p:nvSpPr>
        <p:spPr>
          <a:xfrm>
            <a:off x="6652750" y="2712555"/>
            <a:ext cx="412124" cy="584437"/>
          </a:xfrm>
          <a:prstGeom prst="downArrow">
            <a:avLst/>
          </a:prstGeom>
          <a:solidFill>
            <a:schemeClr val="bg2">
              <a:lumMod val="60000"/>
              <a:lumOff val="4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Flèche vers le bas 26"/>
          <p:cNvSpPr/>
          <p:nvPr/>
        </p:nvSpPr>
        <p:spPr>
          <a:xfrm>
            <a:off x="10064839" y="2348756"/>
            <a:ext cx="412124" cy="862885"/>
          </a:xfrm>
          <a:prstGeom prst="downArrow">
            <a:avLst/>
          </a:prstGeom>
          <a:solidFill>
            <a:schemeClr val="bg2">
              <a:lumMod val="60000"/>
              <a:lumOff val="4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Flèche vers le bas 27"/>
          <p:cNvSpPr/>
          <p:nvPr/>
        </p:nvSpPr>
        <p:spPr>
          <a:xfrm>
            <a:off x="2395172" y="2395469"/>
            <a:ext cx="412124" cy="862885"/>
          </a:xfrm>
          <a:prstGeom prst="downArrow">
            <a:avLst/>
          </a:prstGeom>
          <a:solidFill>
            <a:schemeClr val="bg2">
              <a:lumMod val="60000"/>
              <a:lumOff val="4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Flèche vers le bas 28"/>
          <p:cNvSpPr/>
          <p:nvPr/>
        </p:nvSpPr>
        <p:spPr>
          <a:xfrm>
            <a:off x="2409428" y="4448948"/>
            <a:ext cx="412124" cy="862885"/>
          </a:xfrm>
          <a:prstGeom prst="downArrow">
            <a:avLst/>
          </a:prstGeom>
          <a:solidFill>
            <a:schemeClr val="bg2">
              <a:lumMod val="60000"/>
              <a:lumOff val="40000"/>
            </a:scheme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1" name="Connecteur droit avec flèche 30"/>
          <p:cNvCxnSpPr>
            <a:stCxn id="18" idx="5"/>
            <a:endCxn id="19" idx="0"/>
          </p:cNvCxnSpPr>
          <p:nvPr/>
        </p:nvCxnSpPr>
        <p:spPr>
          <a:xfrm>
            <a:off x="6444170" y="1011987"/>
            <a:ext cx="3620669" cy="717646"/>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p:nvPr/>
        </p:nvCxnSpPr>
        <p:spPr>
          <a:xfrm flipH="1">
            <a:off x="5979746" y="1093656"/>
            <a:ext cx="45077" cy="463638"/>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Connecteur droit avec flèche 34"/>
          <p:cNvCxnSpPr>
            <a:stCxn id="18" idx="3"/>
            <a:endCxn id="21" idx="0"/>
          </p:cNvCxnSpPr>
          <p:nvPr/>
        </p:nvCxnSpPr>
        <p:spPr>
          <a:xfrm flipH="1">
            <a:off x="2268179" y="1011987"/>
            <a:ext cx="2208936" cy="798783"/>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32" name="Organigramme : Opération manuelle 31"/>
          <p:cNvSpPr/>
          <p:nvPr/>
        </p:nvSpPr>
        <p:spPr>
          <a:xfrm>
            <a:off x="7007180" y="5350470"/>
            <a:ext cx="2650901" cy="1236371"/>
          </a:xfrm>
          <a:prstGeom prst="flowChartManualOperation">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3200" dirty="0">
                <a:solidFill>
                  <a:schemeClr val="bg1"/>
                </a:solidFill>
                <a:latin typeface="Arabic Typesetting" panose="03020402040406030203" pitchFamily="66" charset="-78"/>
                <a:ea typeface="Times New Roman" panose="02020603050405020304" pitchFamily="18" charset="0"/>
                <a:cs typeface="Arabic Typesetting" panose="03020402040406030203" pitchFamily="66" charset="-78"/>
              </a:rPr>
              <a:t> </a:t>
            </a:r>
            <a:r>
              <a:rPr lang="ar-SA" sz="3200" dirty="0" smtClean="0">
                <a:solidFill>
                  <a:schemeClr val="bg1"/>
                </a:solidFill>
                <a:latin typeface="Arabic Typesetting" panose="03020402040406030203" pitchFamily="66" charset="-78"/>
                <a:ea typeface="Times New Roman" panose="02020603050405020304" pitchFamily="18" charset="0"/>
                <a:cs typeface="Arabic Typesetting" panose="03020402040406030203" pitchFamily="66" charset="-78"/>
              </a:rPr>
              <a:t>التصرف في الوجوه الإعرابية</a:t>
            </a:r>
            <a:endParaRPr lang="fr-FR" sz="3200" dirty="0">
              <a:solidFill>
                <a:schemeClr val="bg1"/>
              </a:solidFill>
              <a:latin typeface="Arabic Typesetting" panose="03020402040406030203" pitchFamily="66" charset="-78"/>
              <a:cs typeface="Arabic Typesetting" panose="03020402040406030203" pitchFamily="66" charset="-78"/>
            </a:endParaRPr>
          </a:p>
        </p:txBody>
      </p:sp>
      <p:cxnSp>
        <p:nvCxnSpPr>
          <p:cNvPr id="5" name="Connecteur droit avec flèche 4"/>
          <p:cNvCxnSpPr>
            <a:stCxn id="22" idx="2"/>
          </p:cNvCxnSpPr>
          <p:nvPr/>
        </p:nvCxnSpPr>
        <p:spPr>
          <a:xfrm flipH="1">
            <a:off x="9027570" y="4448949"/>
            <a:ext cx="763740" cy="901521"/>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a:off x="7601902" y="4448948"/>
            <a:ext cx="1056068" cy="901522"/>
          </a:xfrm>
          <a:prstGeom prst="straightConnector1">
            <a:avLst/>
          </a:prstGeom>
          <a:ln>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0146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54546" y="231819"/>
            <a:ext cx="11784169" cy="6297769"/>
          </a:xfrm>
        </p:spPr>
        <p:style>
          <a:lnRef idx="1">
            <a:schemeClr val="accent4"/>
          </a:lnRef>
          <a:fillRef idx="2">
            <a:schemeClr val="accent4"/>
          </a:fillRef>
          <a:effectRef idx="1">
            <a:schemeClr val="accent4"/>
          </a:effectRef>
          <a:fontRef idx="minor">
            <a:schemeClr val="dk1"/>
          </a:fontRef>
        </p:style>
        <p:txBody>
          <a:bodyPr>
            <a:normAutofit/>
          </a:bodyPr>
          <a:lstStyle/>
          <a:p>
            <a:pPr algn="just" rtl="1">
              <a:buFont typeface="Wingdings" panose="05000000000000000000" pitchFamily="2" charset="2"/>
              <a:buChar char="ü"/>
            </a:pPr>
            <a:r>
              <a:rPr lang="ar-SA" sz="4191" dirty="0">
                <a:latin typeface="Arabic Typesetting" panose="03020402040406030203" pitchFamily="66" charset="-78"/>
                <a:cs typeface="Arabic Typesetting" panose="03020402040406030203" pitchFamily="66" charset="-78"/>
              </a:rPr>
              <a:t> </a:t>
            </a:r>
            <a:r>
              <a:rPr lang="ar-SA" sz="4800" dirty="0">
                <a:solidFill>
                  <a:schemeClr val="bg1"/>
                </a:solidFill>
                <a:latin typeface="Arabic Typesetting" panose="03020402040406030203" pitchFamily="66" charset="-78"/>
                <a:cs typeface="Arabic Typesetting" panose="03020402040406030203" pitchFamily="66" charset="-78"/>
              </a:rPr>
              <a:t>يحيلنا هذا الرّأي على التّكوين المعرفي للنّحاة و اللّغويين، وسنلفي أنّ أهمّ عنصرٍ في القضية يتميّز بالتّذبذب (الصّوت والدّلالة ) وهو ما ميّز الأبحاث البلاغية كما سنرى، ويعلّل البـاحـث " محمّد العمري " – صاحب الرّأي – موقف النّحاة من ذلك حين يبيّن بأنّ بحث النّحاة كان في سلامة النصّ من الخطأ، وليس في الخصوصيات ولا في المكوّنات. ويضيف الباحث نفسُه بأنّ " اللّغويين إن كانوا يدفعون الحرج، و يخرجون من الاختلاف في القراءات والإعراب والملتبس من الدّلالات عن طريق الاستئناس بالنصّ البشري (الشّاهد الشّعري)، فإنّ هذا العمل في حدّ ذاته مشكل بالنّسبة للمتكلّم الذّي يواجه سؤال دلالة الاختلاف على بشرية النصّ كما زعم المشكّكون... "</a:t>
            </a:r>
            <a:r>
              <a:rPr lang="ar-SA" sz="4572" dirty="0" smtClean="0">
                <a:solidFill>
                  <a:schemeClr val="bg1"/>
                </a:solidFill>
                <a:latin typeface="Arabic Typesetting" panose="03020402040406030203" pitchFamily="66" charset="-78"/>
                <a:cs typeface="Arabic Typesetting" panose="03020402040406030203" pitchFamily="66" charset="-78"/>
              </a:rPr>
              <a:t> </a:t>
            </a:r>
            <a:endParaRPr lang="fr-FR" sz="4572"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478111807"/>
      </p:ext>
    </p:extLst>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54546" y="231819"/>
            <a:ext cx="11784169" cy="6297769"/>
          </a:xfrm>
        </p:spPr>
        <p:style>
          <a:lnRef idx="1">
            <a:schemeClr val="accent4"/>
          </a:lnRef>
          <a:fillRef idx="2">
            <a:schemeClr val="accent4"/>
          </a:fillRef>
          <a:effectRef idx="1">
            <a:schemeClr val="accent4"/>
          </a:effectRef>
          <a:fontRef idx="minor">
            <a:schemeClr val="dk1"/>
          </a:fontRef>
        </p:style>
        <p:txBody>
          <a:bodyPr>
            <a:normAutofit/>
          </a:bodyPr>
          <a:lstStyle/>
          <a:p>
            <a:pPr algn="just" rtl="1">
              <a:buFont typeface="Wingdings" panose="05000000000000000000" pitchFamily="2" charset="2"/>
              <a:buChar char="ü"/>
            </a:pPr>
            <a:r>
              <a:rPr lang="ar-SA" sz="4191" dirty="0">
                <a:latin typeface="Arabic Typesetting" panose="03020402040406030203" pitchFamily="66" charset="-78"/>
                <a:cs typeface="Arabic Typesetting" panose="03020402040406030203" pitchFamily="66" charset="-78"/>
              </a:rPr>
              <a:t> </a:t>
            </a:r>
            <a:r>
              <a:rPr lang="ar-SA" sz="3700" dirty="0">
                <a:latin typeface="Arabic Typesetting" panose="03020402040406030203" pitchFamily="66" charset="-78"/>
                <a:cs typeface="Arabic Typesetting" panose="03020402040406030203" pitchFamily="66" charset="-78"/>
              </a:rPr>
              <a:t>يقول الباحث " عبد الحكيم راضي " موضّحاً هذا الموقف: " أمّا سبب هذه المعارك فهو ما دأب النّحاة على توجيهه إلى لغة الشّعراء من ملاحظات لم يقنع هؤلاء برفضها فحسب، وإنّما تجاوزوا الرّفض إلى مهاجمة النّحاة واتّهامهم بعدم القدرة على فهم الشّعر وتبيّن أسرار لغته، وربّما أضافوا إلى هذا الاتّهام وصفَ النّحاة بالعُجمة وبتحكيم المنطق ومقاييس النّحو الفاسدة في لغة الشّعر التّي لا يمكن أن تَذِّلَ لمثل هذه المقاييس </a:t>
            </a:r>
            <a:r>
              <a:rPr lang="ar-SA" sz="3700" dirty="0" smtClean="0">
                <a:latin typeface="Arabic Typesetting" panose="03020402040406030203" pitchFamily="66" charset="-78"/>
                <a:cs typeface="Arabic Typesetting" panose="03020402040406030203" pitchFamily="66" charset="-78"/>
              </a:rPr>
              <a:t>«.</a:t>
            </a:r>
            <a:endParaRPr lang="ar-SA" sz="3700" dirty="0">
              <a:latin typeface="Arabic Typesetting" panose="03020402040406030203" pitchFamily="66" charset="-78"/>
              <a:cs typeface="Arabic Typesetting" panose="03020402040406030203" pitchFamily="66" charset="-78"/>
            </a:endParaRPr>
          </a:p>
          <a:p>
            <a:pPr algn="just" rtl="1">
              <a:buFont typeface="Wingdings" panose="05000000000000000000" pitchFamily="2" charset="2"/>
              <a:buChar char="ü"/>
            </a:pPr>
            <a:r>
              <a:rPr lang="ar-SA" sz="3700" dirty="0">
                <a:latin typeface="Arabic Typesetting" panose="03020402040406030203" pitchFamily="66" charset="-78"/>
                <a:cs typeface="Arabic Typesetting" panose="03020402040406030203" pitchFamily="66" charset="-78"/>
              </a:rPr>
              <a:t>ويستنتج الباحث " أنّ هذه المواجهة بين الفريقين: النّحاة واللّغويين من نـاحيةٍ، والأدباء والنقّاد من ناحيةٍ ثانيةٍ – انطلاقاً من خصوصية التّكوين الثّقافي لكلٍّ   منهما – أفضى بالتّبعية إلى جهتين من جهات النّظر إلى النصّ اللّغوي، انطلاقاً من خصوصية العمل الذّي يضطلع به كلٌّ من الفريقين... فالنّحوي ينظر في الجائز وغير الجائز من حيث الصّوابُ والخطأُ، أمّا البلاغي والنّاقد فلا يعنيهما هذا المعيار "</a:t>
            </a:r>
            <a:endParaRPr lang="fr-FR" sz="3700"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627502338"/>
      </p:ext>
    </p:extLst>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54546" y="231819"/>
            <a:ext cx="11784169" cy="6297769"/>
          </a:xfrm>
        </p:spPr>
        <p:style>
          <a:lnRef idx="1">
            <a:schemeClr val="accent4"/>
          </a:lnRef>
          <a:fillRef idx="2">
            <a:schemeClr val="accent4"/>
          </a:fillRef>
          <a:effectRef idx="1">
            <a:schemeClr val="accent4"/>
          </a:effectRef>
          <a:fontRef idx="minor">
            <a:schemeClr val="dk1"/>
          </a:fontRef>
        </p:style>
        <p:txBody>
          <a:bodyPr>
            <a:normAutofit lnSpcReduction="10000"/>
          </a:bodyPr>
          <a:lstStyle/>
          <a:p>
            <a:pPr algn="just" rtl="1">
              <a:buFont typeface="Wingdings" panose="05000000000000000000" pitchFamily="2" charset="2"/>
              <a:buChar char="ü"/>
            </a:pPr>
            <a:r>
              <a:rPr lang="ar-SA" sz="4191" dirty="0">
                <a:latin typeface="Arabic Typesetting" panose="03020402040406030203" pitchFamily="66" charset="-78"/>
                <a:cs typeface="Arabic Typesetting" panose="03020402040406030203" pitchFamily="66" charset="-78"/>
              </a:rPr>
              <a:t> </a:t>
            </a:r>
            <a:r>
              <a:rPr lang="ar-SA" sz="4000" dirty="0">
                <a:latin typeface="Arabic Typesetting" panose="03020402040406030203" pitchFamily="66" charset="-78"/>
                <a:cs typeface="Arabic Typesetting" panose="03020402040406030203" pitchFamily="66" charset="-78"/>
              </a:rPr>
              <a:t>" الصّوت هو آلة اللّفظ وهو الجوهر الذّي يقوم به التّقطيع وبه يوجد التّأليف، ولن يكون الكلام موزوناً ولا منثوراً إلاّ بظهور الصّوت، ولا تكـون الحـروف كلاماً إلا بالتّقطيع والتّأليف </a:t>
            </a:r>
            <a:r>
              <a:rPr lang="ar-SA" sz="4000" dirty="0" smtClean="0">
                <a:latin typeface="Arabic Typesetting" panose="03020402040406030203" pitchFamily="66" charset="-78"/>
                <a:cs typeface="Arabic Typesetting" panose="03020402040406030203" pitchFamily="66" charset="-78"/>
              </a:rPr>
              <a:t>« قول الجاحظ.</a:t>
            </a:r>
          </a:p>
          <a:p>
            <a:pPr algn="just" rtl="1">
              <a:buFont typeface="Wingdings" panose="05000000000000000000" pitchFamily="2" charset="2"/>
              <a:buChar char="ü"/>
            </a:pPr>
            <a:r>
              <a:rPr lang="ar-SA" sz="4000" dirty="0">
                <a:latin typeface="Arabic Typesetting" panose="03020402040406030203" pitchFamily="66" charset="-78"/>
                <a:cs typeface="Arabic Typesetting" panose="03020402040406030203" pitchFamily="66" charset="-78"/>
              </a:rPr>
              <a:t>و" هذا يعني أنّ الكلام يتحدّد بداهةً، بأنّه أصواتٌ متقطّعة ومنظومة في آنٍ، لأنّ مادّة الكلام هي أصوات متقطّعة ولكنّها منظومة على وجهٍ مخصوصٍ في كلّ لغةٍ وهذا التصوّر يؤدّي إلى أنّ الدّراسة العلمية للكلام تقتضي تحليله من الجزء إلى الكلّ ومن الكلّ إلى الجزء، لأنّ الأصوات المفردة المعزولة، إذا نظمت صارت كلماتٍ والكلماتُ بما تحمله من دلالاتٍ إذا دخلت في علاقات النّظم صارت جملاً و كلاماً </a:t>
            </a:r>
            <a:r>
              <a:rPr lang="ar-SA" sz="4000" dirty="0" smtClean="0">
                <a:latin typeface="Arabic Typesetting" panose="03020402040406030203" pitchFamily="66" charset="-78"/>
                <a:cs typeface="Arabic Typesetting" panose="03020402040406030203" pitchFamily="66" charset="-78"/>
              </a:rPr>
              <a:t>«</a:t>
            </a:r>
          </a:p>
          <a:p>
            <a:pPr algn="just" rtl="1">
              <a:buFont typeface="Wingdings" panose="05000000000000000000" pitchFamily="2" charset="2"/>
              <a:buChar char="ü"/>
            </a:pPr>
            <a:r>
              <a:rPr lang="ar-SA" sz="4000" dirty="0">
                <a:latin typeface="Arabic Typesetting" panose="03020402040406030203" pitchFamily="66" charset="-78"/>
                <a:cs typeface="Arabic Typesetting" panose="03020402040406030203" pitchFamily="66" charset="-78"/>
              </a:rPr>
              <a:t>ولم يخرج النّحاة و اللّغويون أيضاً عن هذا المفهوم، بل وجدوا أنفسهم ملزمين بذلك نظراً لطبيعة بحثهم؛ وإذا كان ذلك كذلك، فقد " كان مدخل النّحاة إلى إنشاء أصل وضع الحرف هو فكرة </a:t>
            </a:r>
            <a:r>
              <a:rPr lang="ar-SA" sz="4000" b="1" dirty="0">
                <a:latin typeface="Arabic Typesetting" panose="03020402040406030203" pitchFamily="66" charset="-78"/>
                <a:cs typeface="Arabic Typesetting" panose="03020402040406030203" pitchFamily="66" charset="-78"/>
              </a:rPr>
              <a:t>" ذوق الحروف "</a:t>
            </a:r>
            <a:r>
              <a:rPr lang="ar-SA" sz="4000" dirty="0">
                <a:latin typeface="Arabic Typesetting" panose="03020402040406030203" pitchFamily="66" charset="-78"/>
                <a:cs typeface="Arabic Typesetting" panose="03020402040406030203" pitchFamily="66" charset="-78"/>
              </a:rPr>
              <a:t> وقد كان الغرض من هذه الفكرة فـي البداية أن نختبر المخرج والصّفات التّي تحدّد نطق الحرف في حالة إفراده، والطّريق إلى ذلك كما حدّدها الخليل وسيبويه... "</a:t>
            </a:r>
            <a:endParaRPr lang="fr-FR" sz="3700"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503720257"/>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54546" y="231819"/>
            <a:ext cx="11784169" cy="6297769"/>
          </a:xfrm>
        </p:spPr>
        <p:style>
          <a:lnRef idx="1">
            <a:schemeClr val="accent4"/>
          </a:lnRef>
          <a:fillRef idx="2">
            <a:schemeClr val="accent4"/>
          </a:fillRef>
          <a:effectRef idx="1">
            <a:schemeClr val="accent4"/>
          </a:effectRef>
          <a:fontRef idx="minor">
            <a:schemeClr val="dk1"/>
          </a:fontRef>
        </p:style>
        <p:txBody>
          <a:bodyPr>
            <a:normAutofit/>
          </a:bodyPr>
          <a:lstStyle/>
          <a:p>
            <a:pPr marL="0" indent="0" algn="just" rtl="1">
              <a:buNone/>
            </a:pPr>
            <a:endParaRPr lang="ar-SA" sz="4000" dirty="0" smtClean="0"/>
          </a:p>
          <a:p>
            <a:pPr marL="0" indent="0" algn="just" rtl="1">
              <a:buNone/>
            </a:pPr>
            <a:endParaRPr lang="ar-SA" sz="4400" dirty="0" smtClean="0">
              <a:latin typeface="Arabic Typesetting" panose="03020402040406030203" pitchFamily="66" charset="-78"/>
              <a:cs typeface="Arabic Typesetting" panose="03020402040406030203" pitchFamily="66" charset="-78"/>
            </a:endParaRPr>
          </a:p>
          <a:p>
            <a:pPr marL="0" indent="0" algn="just" rtl="1">
              <a:buNone/>
            </a:pPr>
            <a:r>
              <a:rPr lang="ar-SA" sz="4400" dirty="0">
                <a:latin typeface="Arabic Typesetting" panose="03020402040406030203" pitchFamily="66" charset="-78"/>
                <a:cs typeface="Arabic Typesetting" panose="03020402040406030203" pitchFamily="66" charset="-78"/>
              </a:rPr>
              <a:t> </a:t>
            </a:r>
            <a:r>
              <a:rPr lang="ar-SA" sz="4400" dirty="0" smtClean="0">
                <a:latin typeface="Arabic Typesetting" panose="03020402040406030203" pitchFamily="66" charset="-78"/>
                <a:cs typeface="Arabic Typesetting" panose="03020402040406030203" pitchFamily="66" charset="-78"/>
              </a:rPr>
              <a:t>     </a:t>
            </a:r>
            <a:r>
              <a:rPr lang="ar-SA" sz="4800" dirty="0" smtClean="0">
                <a:latin typeface="Arabic Typesetting" panose="03020402040406030203" pitchFamily="66" charset="-78"/>
                <a:cs typeface="Arabic Typesetting" panose="03020402040406030203" pitchFamily="66" charset="-78"/>
              </a:rPr>
              <a:t>يجْمَعُ الباحث " عبد القادر حسين " بعضاً من هذه الآراء النّادرة من كتابي " الـرّسالة العذراء " لابن المدبّر، و" العمدة " لابن رشيق، القول الأوّل الذّي سنورده هو من الكتاب الأوّل؛ حيث يرى الخليل أنّ " </a:t>
            </a:r>
            <a:r>
              <a:rPr lang="ar-SA" sz="4800" b="1" dirty="0" smtClean="0">
                <a:latin typeface="Arabic Typesetting" panose="03020402040406030203" pitchFamily="66" charset="-78"/>
                <a:cs typeface="Arabic Typesetting" panose="03020402040406030203" pitchFamily="66" charset="-78"/>
              </a:rPr>
              <a:t>كلّ ما أدّى إلى قضاء الحاجة فهو بلاغة، فإن استطعت أن يكون لفظك مطابقاً لمعناك طبقاً ولتلك الحال وفقاً وآخر كلامك لأوّله مشابهاً وموارده لمصـادره مـوازناً، فافـعلْ « ، </a:t>
            </a:r>
            <a:r>
              <a:rPr lang="ar-SA" sz="4800" dirty="0">
                <a:latin typeface="Arabic Typesetting" panose="03020402040406030203" pitchFamily="66" charset="-78"/>
                <a:cs typeface="Arabic Typesetting" panose="03020402040406030203" pitchFamily="66" charset="-78"/>
              </a:rPr>
              <a:t>أمّا القول الثّاني فهو مقتبسٌ من (العمدة)، حيث إنّ البلاغة هي " </a:t>
            </a:r>
            <a:r>
              <a:rPr lang="ar-SA" sz="4800" b="1" dirty="0">
                <a:latin typeface="Arabic Typesetting" panose="03020402040406030203" pitchFamily="66" charset="-78"/>
                <a:cs typeface="Arabic Typesetting" panose="03020402040406030203" pitchFamily="66" charset="-78"/>
              </a:rPr>
              <a:t>كلمة تكشف عن البقيّة</a:t>
            </a:r>
            <a:r>
              <a:rPr lang="ar-SA" sz="4800" dirty="0">
                <a:latin typeface="Arabic Typesetting" panose="03020402040406030203" pitchFamily="66" charset="-78"/>
                <a:cs typeface="Arabic Typesetting" panose="03020402040406030203" pitchFamily="66" charset="-78"/>
              </a:rPr>
              <a:t> "، أو هي " </a:t>
            </a:r>
            <a:r>
              <a:rPr lang="ar-SA" sz="4800" b="1" dirty="0">
                <a:latin typeface="Arabic Typesetting" panose="03020402040406030203" pitchFamily="66" charset="-78"/>
                <a:cs typeface="Arabic Typesetting" panose="03020402040406030203" pitchFamily="66" charset="-78"/>
              </a:rPr>
              <a:t>ما قَرُبَ طرفاه وبَعُدَ منتهاه</a:t>
            </a:r>
            <a:r>
              <a:rPr lang="ar-SA" sz="4800" dirty="0">
                <a:latin typeface="Arabic Typesetting" panose="03020402040406030203" pitchFamily="66" charset="-78"/>
                <a:cs typeface="Arabic Typesetting" panose="03020402040406030203" pitchFamily="66" charset="-78"/>
              </a:rPr>
              <a:t> "</a:t>
            </a:r>
            <a:endParaRPr lang="fr-FR" sz="4400" dirty="0">
              <a:solidFill>
                <a:schemeClr val="bg1"/>
              </a:solidFill>
              <a:latin typeface="Arabic Typesetting" panose="03020402040406030203" pitchFamily="66" charset="-78"/>
              <a:cs typeface="Arabic Typesetting" panose="03020402040406030203" pitchFamily="66" charset="-78"/>
            </a:endParaRPr>
          </a:p>
        </p:txBody>
      </p:sp>
      <p:sp>
        <p:nvSpPr>
          <p:cNvPr id="4" name="Pensées 3"/>
          <p:cNvSpPr/>
          <p:nvPr/>
        </p:nvSpPr>
        <p:spPr>
          <a:xfrm>
            <a:off x="1429555" y="360608"/>
            <a:ext cx="7907628" cy="1107584"/>
          </a:xfrm>
          <a:prstGeom prst="cloudCallou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000" dirty="0" smtClean="0">
                <a:solidFill>
                  <a:schemeClr val="bg1"/>
                </a:solidFill>
                <a:latin typeface="Arabic Typesetting" panose="03020402040406030203" pitchFamily="66" charset="-78"/>
                <a:cs typeface="Arabic Typesetting" panose="03020402040406030203" pitchFamily="66" charset="-78"/>
              </a:rPr>
              <a:t>النموذج الأول : الخليل بن أحمد الفراهيدي</a:t>
            </a:r>
            <a:endParaRPr lang="fr-FR" sz="4000"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2185470543"/>
      </p:ext>
    </p:extLst>
  </p:cSld>
  <p:clrMapOvr>
    <a:masterClrMapping/>
  </p:clrMapOvr>
  <p:transition>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54546" y="231819"/>
            <a:ext cx="11784169" cy="6297769"/>
          </a:xfrm>
        </p:spPr>
        <p:style>
          <a:lnRef idx="1">
            <a:schemeClr val="accent4"/>
          </a:lnRef>
          <a:fillRef idx="2">
            <a:schemeClr val="accent4"/>
          </a:fillRef>
          <a:effectRef idx="1">
            <a:schemeClr val="accent4"/>
          </a:effectRef>
          <a:fontRef idx="minor">
            <a:schemeClr val="dk1"/>
          </a:fontRef>
        </p:style>
        <p:txBody>
          <a:bodyPr>
            <a:normAutofit lnSpcReduction="10000"/>
          </a:bodyPr>
          <a:lstStyle/>
          <a:p>
            <a:pPr marL="0" indent="0" algn="just" rtl="1">
              <a:buNone/>
            </a:pPr>
            <a:r>
              <a:rPr lang="ar-SA" sz="4400" dirty="0">
                <a:latin typeface="Arabic Typesetting" panose="03020402040406030203" pitchFamily="66" charset="-78"/>
                <a:cs typeface="Arabic Typesetting" panose="03020402040406030203" pitchFamily="66" charset="-78"/>
              </a:rPr>
              <a:t>يرى الباحث " عبد القادر حسين " حين عرض هذه الآراء، أنّ تعريف الخليل للبلاغة إنّما ينحصر في وصف الكلام البليغ لا البلاغة بعينها؛ وذلك حين يستوقفنا عند أهمّ النّقائص في التّعريفات السّابقة من حيث:</a:t>
            </a:r>
            <a:endParaRPr lang="fr-FR" sz="4400" dirty="0">
              <a:latin typeface="Arabic Typesetting" panose="03020402040406030203" pitchFamily="66" charset="-78"/>
              <a:cs typeface="Arabic Typesetting" panose="03020402040406030203" pitchFamily="66" charset="-78"/>
            </a:endParaRPr>
          </a:p>
          <a:p>
            <a:pPr lvl="0" algn="just" rtl="1"/>
            <a:r>
              <a:rPr lang="ar-SA" sz="4400" dirty="0">
                <a:latin typeface="Arabic Typesetting" panose="03020402040406030203" pitchFamily="66" charset="-78"/>
                <a:cs typeface="Arabic Typesetting" panose="03020402040406030203" pitchFamily="66" charset="-78"/>
              </a:rPr>
              <a:t>إنّه تعريفٌ فضفاضٌ يدخل فيه ما ليس من البلاغة، فالآدمي يمكنه أن يستعمل الإشارة لقضاء حاجته، و ليست الإشارة من البلاغة.</a:t>
            </a:r>
            <a:endParaRPr lang="fr-FR" sz="4400" dirty="0">
              <a:latin typeface="Arabic Typesetting" panose="03020402040406030203" pitchFamily="66" charset="-78"/>
              <a:cs typeface="Arabic Typesetting" panose="03020402040406030203" pitchFamily="66" charset="-78"/>
            </a:endParaRPr>
          </a:p>
          <a:p>
            <a:pPr lvl="0" algn="just" rtl="1"/>
            <a:r>
              <a:rPr lang="ar-SA" sz="4400" dirty="0">
                <a:latin typeface="Arabic Typesetting" panose="03020402040406030203" pitchFamily="66" charset="-78"/>
                <a:cs typeface="Arabic Typesetting" panose="03020402040406030203" pitchFamily="66" charset="-78"/>
              </a:rPr>
              <a:t>إنّه تعريفٌ ضيّق من جهة أخرى، فهو يطلب في الكلام البليغ مساواة اللّفظ والمعنى، وكأنّ الإيجاز الذّي طبع العرب عليه ليس من البلاغة.</a:t>
            </a:r>
            <a:endParaRPr lang="fr-FR" sz="4400" dirty="0">
              <a:latin typeface="Arabic Typesetting" panose="03020402040406030203" pitchFamily="66" charset="-78"/>
              <a:cs typeface="Arabic Typesetting" panose="03020402040406030203" pitchFamily="66" charset="-78"/>
            </a:endParaRPr>
          </a:p>
          <a:p>
            <a:pPr algn="just" rtl="1"/>
            <a:r>
              <a:rPr lang="ar-SA" sz="4400" dirty="0">
                <a:latin typeface="Arabic Typesetting" panose="03020402040406030203" pitchFamily="66" charset="-78"/>
                <a:cs typeface="Arabic Typesetting" panose="03020402040406030203" pitchFamily="66" charset="-78"/>
              </a:rPr>
              <a:t>أمّا مشابهة آخر الكلام لأوّله، و موافقة مورده لمصدره واتّصال أجزاء الكلام بعضها ببعض فهو شيء يعتدّ به في البلاغة ونعتبره من صميمها.</a:t>
            </a:r>
            <a:endParaRPr lang="fr-FR" sz="3700"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97703861"/>
      </p:ext>
    </p:extLst>
  </p:cSld>
  <p:clrMapOvr>
    <a:masterClrMapping/>
  </p:clrMapOvr>
  <p:transition>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54546" y="231819"/>
            <a:ext cx="11784169" cy="6297769"/>
          </a:xfrm>
        </p:spPr>
        <p:style>
          <a:lnRef idx="1">
            <a:schemeClr val="accent4"/>
          </a:lnRef>
          <a:fillRef idx="2">
            <a:schemeClr val="accent4"/>
          </a:fillRef>
          <a:effectRef idx="1">
            <a:schemeClr val="accent4"/>
          </a:effectRef>
          <a:fontRef idx="minor">
            <a:schemeClr val="dk1"/>
          </a:fontRef>
        </p:style>
        <p:txBody>
          <a:bodyPr>
            <a:normAutofit fontScale="92500" lnSpcReduction="10000"/>
          </a:bodyPr>
          <a:lstStyle/>
          <a:p>
            <a:pPr marL="0" indent="0" algn="just" rtl="1">
              <a:buNone/>
            </a:pPr>
            <a:r>
              <a:rPr lang="ar-SA" sz="4400" dirty="0" smtClean="0">
                <a:latin typeface="Arabic Typesetting" panose="03020402040406030203" pitchFamily="66" charset="-78"/>
                <a:cs typeface="Arabic Typesetting" panose="03020402040406030203" pitchFamily="66" charset="-78"/>
              </a:rPr>
              <a:t>    إنّ </a:t>
            </a:r>
            <a:r>
              <a:rPr lang="ar-SA" sz="4400" dirty="0">
                <a:latin typeface="Arabic Typesetting" panose="03020402040406030203" pitchFamily="66" charset="-78"/>
                <a:cs typeface="Arabic Typesetting" panose="03020402040406030203" pitchFamily="66" charset="-78"/>
              </a:rPr>
              <a:t>تعريف الخليل للبلاغة تعريفٌ يكشف عن البيئة التي احتضنت الخليل، وهي بيئة لغوية خالصةٌ، ولذلك نجد الشقّ الأوّل من التّعريف الأوّل خاصّاً بالإبلاغ أو الاتّصال؛ فكلّ ما قضى حاجتك وأوصلك إلى مرادك فقد حقّق القصد، وهو تعريفٌ قريب من تعريف الجاحظ للبيان، ولذلك لا يمكن عَدُّهُ فضفاضاً إذا فهمناه على هذه الشّاكلة، وربّما يقصد من الشقّ الثّاني أن يكون المعنى محدّداً وفق معايير منها مراعاة حال الخطاب، والإيجاز عند العرب يراعي هذا الجانب، بل وإنّ الخليل من مؤيّدي هذه الظّاهرة، والشقّ الثّالث يؤيّده الباحث بل يقرّ أنّه من صميم البلاغة</a:t>
            </a:r>
            <a:r>
              <a:rPr lang="ar-SA" sz="4400" dirty="0" smtClean="0">
                <a:latin typeface="Arabic Typesetting" panose="03020402040406030203" pitchFamily="66" charset="-78"/>
                <a:cs typeface="Arabic Typesetting" panose="03020402040406030203" pitchFamily="66" charset="-78"/>
              </a:rPr>
              <a:t>. هذا </a:t>
            </a:r>
            <a:r>
              <a:rPr lang="ar-SA" sz="4400" dirty="0">
                <a:latin typeface="Arabic Typesetting" panose="03020402040406030203" pitchFamily="66" charset="-78"/>
                <a:cs typeface="Arabic Typesetting" panose="03020402040406030203" pitchFamily="66" charset="-78"/>
              </a:rPr>
              <a:t>فيما يخصّ التّعريف الأوّل، أمّا التعريف الثّاني فإنّنا نقرّ بأنّه تعريفٌ انطباعيٌ، لكن يجب أن نؤكّد بالمقابل أنّه يصعب إيجاد تعريفٍ علميٍ بالمعنى الدّقيق للبلاغة – بالرّغم من المعايير التّي وضعها علماء العربية القدامى – نظراً لاعتماد البلاغة على الكلام لا اللّغة مصدراً من مصادرها، و الكلام في حدّ ذاته يتميّز بالانطباعية؛ فلا يمكن أن نصدر كلاماً متشابهاً لأنّ الانطباعاتِ مختلفةٌ أصلاً، بعكس ما قيل عن قواعد اللّغة. فالخليل في تعامله مع الكلام كان تعاملاً لغوياً بالدّرجة </a:t>
            </a:r>
            <a:r>
              <a:rPr lang="ar-SA" sz="4400" dirty="0" smtClean="0">
                <a:latin typeface="Arabic Typesetting" panose="03020402040406030203" pitchFamily="66" charset="-78"/>
                <a:cs typeface="Arabic Typesetting" panose="03020402040406030203" pitchFamily="66" charset="-78"/>
              </a:rPr>
              <a:t>الأولى.</a:t>
            </a:r>
            <a:endParaRPr lang="fr-FR" sz="3700"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870662142"/>
      </p:ext>
    </p:extLst>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extLst>
              <p:ext uri="{D42A27DB-BD31-4B8C-83A1-F6EECF244321}">
                <p14:modId xmlns:p14="http://schemas.microsoft.com/office/powerpoint/2010/main" val="1573306993"/>
              </p:ext>
            </p:extLst>
          </p:nvPr>
        </p:nvGraphicFramePr>
        <p:xfrm>
          <a:off x="309093" y="218941"/>
          <a:ext cx="11565228" cy="62977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4063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عنصر نائب للمحتوى 2"/>
          <p:cNvSpPr>
            <a:spLocks noGrp="1"/>
          </p:cNvSpPr>
          <p:nvPr>
            <p:ph idx="1"/>
          </p:nvPr>
        </p:nvSpPr>
        <p:spPr>
          <a:xfrm>
            <a:off x="154546" y="231819"/>
            <a:ext cx="11784169" cy="6297769"/>
          </a:xfrm>
        </p:spPr>
        <p:style>
          <a:lnRef idx="1">
            <a:schemeClr val="accent4"/>
          </a:lnRef>
          <a:fillRef idx="2">
            <a:schemeClr val="accent4"/>
          </a:fillRef>
          <a:effectRef idx="1">
            <a:schemeClr val="accent4"/>
          </a:effectRef>
          <a:fontRef idx="minor">
            <a:schemeClr val="dk1"/>
          </a:fontRef>
        </p:style>
        <p:txBody>
          <a:bodyPr>
            <a:normAutofit fontScale="92500" lnSpcReduction="20000"/>
          </a:bodyPr>
          <a:lstStyle/>
          <a:p>
            <a:pPr marL="0" indent="0" algn="just" rtl="1">
              <a:buNone/>
            </a:pPr>
            <a:endParaRPr lang="ar-SA" sz="4000" dirty="0" smtClean="0"/>
          </a:p>
          <a:p>
            <a:pPr marL="0" indent="0" algn="just" rtl="1">
              <a:buNone/>
            </a:pPr>
            <a:endParaRPr lang="ar-SA" sz="4400" dirty="0" smtClean="0">
              <a:latin typeface="Arabic Typesetting" panose="03020402040406030203" pitchFamily="66" charset="-78"/>
              <a:cs typeface="Arabic Typesetting" panose="03020402040406030203" pitchFamily="66" charset="-78"/>
            </a:endParaRPr>
          </a:p>
          <a:p>
            <a:pPr marL="0" indent="0" algn="just" rtl="1">
              <a:buNone/>
            </a:pPr>
            <a:r>
              <a:rPr lang="ar-SA" sz="4400" dirty="0">
                <a:latin typeface="Arabic Typesetting" panose="03020402040406030203" pitchFamily="66" charset="-78"/>
                <a:cs typeface="Arabic Typesetting" panose="03020402040406030203" pitchFamily="66" charset="-78"/>
              </a:rPr>
              <a:t> </a:t>
            </a:r>
            <a:r>
              <a:rPr lang="ar-SA" sz="4400" dirty="0" smtClean="0">
                <a:latin typeface="Arabic Typesetting" panose="03020402040406030203" pitchFamily="66" charset="-78"/>
                <a:cs typeface="Arabic Typesetting" panose="03020402040406030203" pitchFamily="66" charset="-78"/>
              </a:rPr>
              <a:t>     </a:t>
            </a:r>
            <a:r>
              <a:rPr lang="ar-SA" sz="4400" dirty="0">
                <a:latin typeface="Arabic Typesetting" panose="03020402040406030203" pitchFamily="66" charset="-78"/>
                <a:cs typeface="Arabic Typesetting" panose="03020402040406030203" pitchFamily="66" charset="-78"/>
              </a:rPr>
              <a:t>يذهب الباحث " حمدان حسين محمّد " إلى أنّ " </a:t>
            </a:r>
            <a:r>
              <a:rPr lang="ar-SA" sz="4400" b="1" dirty="0">
                <a:latin typeface="Arabic Typesetting" panose="03020402040406030203" pitchFamily="66" charset="-78"/>
                <a:cs typeface="Arabic Typesetting" panose="03020402040406030203" pitchFamily="66" charset="-78"/>
              </a:rPr>
              <a:t>أقدم</a:t>
            </a:r>
            <a:r>
              <a:rPr lang="ar-SA" sz="4400" dirty="0">
                <a:latin typeface="Arabic Typesetting" panose="03020402040406030203" pitchFamily="66" charset="-78"/>
                <a:cs typeface="Arabic Typesetting" panose="03020402040406030203" pitchFamily="66" charset="-78"/>
              </a:rPr>
              <a:t> صورةٍ للتّعبير عن فكرة اللّفظ والمعنى كانت لدى سيبـويه، لأنّه وضع الرّمز وصيغته من جهةٍ، ومـدلولـه الجـزئي من جـهةٍ أخرى... </a:t>
            </a:r>
            <a:r>
              <a:rPr lang="ar-SA" sz="4400" dirty="0" smtClean="0">
                <a:latin typeface="Arabic Typesetting" panose="03020402040406030203" pitchFamily="66" charset="-78"/>
                <a:cs typeface="Arabic Typesetting" panose="03020402040406030203" pitchFamily="66" charset="-78"/>
              </a:rPr>
              <a:t>«</a:t>
            </a:r>
          </a:p>
          <a:p>
            <a:pPr marL="0" indent="0" algn="just" rtl="1">
              <a:buNone/>
            </a:pPr>
            <a:r>
              <a:rPr lang="ar-SA" sz="4000" dirty="0">
                <a:latin typeface="Arabic Typesetting" panose="03020402040406030203" pitchFamily="66" charset="-78"/>
                <a:cs typeface="Arabic Typesetting" panose="03020402040406030203" pitchFamily="66" charset="-78"/>
              </a:rPr>
              <a:t>وقد تمثّل ذلك في </a:t>
            </a:r>
            <a:r>
              <a:rPr lang="ar-SA" sz="4000" dirty="0" smtClean="0">
                <a:latin typeface="Arabic Typesetting" panose="03020402040406030203" pitchFamily="66" charset="-78"/>
                <a:cs typeface="Arabic Typesetting" panose="03020402040406030203" pitchFamily="66" charset="-78"/>
              </a:rPr>
              <a:t>عـبارته </a:t>
            </a:r>
            <a:r>
              <a:rPr lang="ar-SA" sz="4000" dirty="0">
                <a:latin typeface="Arabic Typesetting" panose="03020402040406030203" pitchFamily="66" charset="-78"/>
                <a:cs typeface="Arabic Typesetting" panose="03020402040406030203" pitchFamily="66" charset="-78"/>
              </a:rPr>
              <a:t>الشّهيرة " الكلم اسـمٌ، وفـعلٌ، و حرفٌ جاء لمعنى ليس باسم ولا فعلٍ </a:t>
            </a:r>
            <a:r>
              <a:rPr lang="ar-SA" sz="4000" dirty="0" smtClean="0">
                <a:latin typeface="Arabic Typesetting" panose="03020402040406030203" pitchFamily="66" charset="-78"/>
                <a:cs typeface="Arabic Typesetting" panose="03020402040406030203" pitchFamily="66" charset="-78"/>
              </a:rPr>
              <a:t>".</a:t>
            </a:r>
          </a:p>
          <a:p>
            <a:pPr marL="0" indent="0" algn="just" rtl="1">
              <a:buNone/>
            </a:pPr>
            <a:r>
              <a:rPr lang="ar-SA" sz="4300" dirty="0" smtClean="0">
                <a:latin typeface="Arabic Typesetting" panose="03020402040406030203" pitchFamily="66" charset="-78"/>
                <a:cs typeface="Arabic Typesetting" panose="03020402040406030203" pitchFamily="66" charset="-78"/>
              </a:rPr>
              <a:t>    وهذا </a:t>
            </a:r>
            <a:r>
              <a:rPr lang="ar-SA" sz="4300" dirty="0">
                <a:latin typeface="Arabic Typesetting" panose="03020402040406030203" pitchFamily="66" charset="-78"/>
                <a:cs typeface="Arabic Typesetting" panose="03020402040406030203" pitchFamily="66" charset="-78"/>
              </a:rPr>
              <a:t>ما يفسّر تفطّن سيبويه لقضية وحدة اللّفظ و المعنى، ويظهر ذلك في باب الاستقامة. ويظهر مفهوم الاستقامة عند سيبويه </a:t>
            </a:r>
            <a:r>
              <a:rPr lang="ar-SA" sz="4300" dirty="0">
                <a:latin typeface="Arabic Typesetting" panose="03020402040406030203" pitchFamily="66" charset="-78"/>
                <a:cs typeface="Arabic Typesetting" panose="03020402040406030203" pitchFamily="66" charset="-78"/>
              </a:rPr>
              <a:t> </a:t>
            </a:r>
            <a:r>
              <a:rPr lang="ar-SA" sz="4300" dirty="0" smtClean="0">
                <a:latin typeface="Arabic Typesetting" panose="03020402040406030203" pitchFamily="66" charset="-78"/>
                <a:cs typeface="Arabic Typesetting" panose="03020402040406030203" pitchFamily="66" charset="-78"/>
              </a:rPr>
              <a:t>" </a:t>
            </a:r>
            <a:r>
              <a:rPr lang="ar-SA" sz="4300" dirty="0">
                <a:latin typeface="Arabic Typesetting" panose="03020402040406030203" pitchFamily="66" charset="-78"/>
                <a:cs typeface="Arabic Typesetting" panose="03020402040406030203" pitchFamily="66" charset="-78"/>
              </a:rPr>
              <a:t>باب الاستقامة من الكلام والإحالة "؛ إذ يقول: " فمنه مستقيم حسن، ومحال، ومستقيم كذب، ومستقيم قبيح، وما هو محال كذب. فأمّا المستقيم الحسن فقولك: أتيتُك أمسِ، وسآتيك غداً، وأمّا المحال فأن تنقض أوّل كلامك بآخره، فتقولَ: أتيتك غداً، وسآتيك أمسِ، وأمّا المستقيم الكذب، فقولك: حملت الجبل، وشربت ماء البحر... وأمّا المستقيم القبيح فأن تضع اللّفظ في غير موضعه، نحو قولك: قد زيدا رأيت... وأمّا المحال الكذب، فأن تقول: سوف أشرب ماء البحر أمس ".</a:t>
            </a:r>
            <a:endParaRPr lang="fr-FR" sz="4300" dirty="0">
              <a:solidFill>
                <a:schemeClr val="bg1"/>
              </a:solidFill>
              <a:latin typeface="Arabic Typesetting" panose="03020402040406030203" pitchFamily="66" charset="-78"/>
              <a:cs typeface="Arabic Typesetting" panose="03020402040406030203" pitchFamily="66" charset="-78"/>
            </a:endParaRPr>
          </a:p>
        </p:txBody>
      </p:sp>
      <p:sp>
        <p:nvSpPr>
          <p:cNvPr id="4" name="Pensées 3"/>
          <p:cNvSpPr/>
          <p:nvPr/>
        </p:nvSpPr>
        <p:spPr>
          <a:xfrm>
            <a:off x="1429555" y="360608"/>
            <a:ext cx="7907628" cy="1107584"/>
          </a:xfrm>
          <a:prstGeom prst="cloudCallou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4000" dirty="0" smtClean="0">
                <a:solidFill>
                  <a:schemeClr val="bg1"/>
                </a:solidFill>
                <a:latin typeface="Arabic Typesetting" panose="03020402040406030203" pitchFamily="66" charset="-78"/>
                <a:cs typeface="Arabic Typesetting" panose="03020402040406030203" pitchFamily="66" charset="-78"/>
              </a:rPr>
              <a:t>النموذج الثاني : سيبويه</a:t>
            </a:r>
            <a:endParaRPr lang="fr-FR" sz="4000" dirty="0">
              <a:solidFill>
                <a:schemeClr val="bg1"/>
              </a:solidFill>
              <a:latin typeface="Arabic Typesetting" panose="03020402040406030203" pitchFamily="66" charset="-78"/>
              <a:cs typeface="Arabic Typesetting" panose="03020402040406030203" pitchFamily="66" charset="-78"/>
            </a:endParaRPr>
          </a:p>
        </p:txBody>
      </p:sp>
    </p:spTree>
    <p:extLst>
      <p:ext uri="{BB962C8B-B14F-4D97-AF65-F5344CB8AC3E}">
        <p14:creationId xmlns:p14="http://schemas.microsoft.com/office/powerpoint/2010/main" val="1798633347"/>
      </p:ext>
    </p:extLst>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353</TotalTime>
  <Words>1656</Words>
  <Application>Microsoft Office PowerPoint</Application>
  <PresentationFormat>Grand écran</PresentationFormat>
  <Paragraphs>69</Paragraphs>
  <Slides>15</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15</vt:i4>
      </vt:variant>
    </vt:vector>
  </HeadingPairs>
  <TitlesOfParts>
    <vt:vector size="24" baseType="lpstr">
      <vt:lpstr>Arabic Typesetting</vt:lpstr>
      <vt:lpstr>Arial</vt:lpstr>
      <vt:lpstr>Century Gothic</vt:lpstr>
      <vt:lpstr>Sakkal Majalla</vt:lpstr>
      <vt:lpstr>Symbol</vt:lpstr>
      <vt:lpstr>Times New Roman</vt:lpstr>
      <vt:lpstr>Wingdings</vt:lpstr>
      <vt:lpstr>Wingdings 3</vt:lpstr>
      <vt:lpstr>Ion</vt:lpstr>
      <vt:lpstr>المحاضرات الرابعة و الخامسة و السادسة :  ظاهرة اللفظ و المعنى عند النحاة و اللغويين و البلاغيين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المحاضرات الرابعة و الخامسة و السادسة :  ظاهرة اللفظ و المعنى عند النحاة و اللغويين و البلاغيين</dc:title>
  <dc:creator>doyen</dc:creator>
  <cp:lastModifiedBy>doyen</cp:lastModifiedBy>
  <cp:revision>14</cp:revision>
  <dcterms:created xsi:type="dcterms:W3CDTF">2021-01-22T07:51:46Z</dcterms:created>
  <dcterms:modified xsi:type="dcterms:W3CDTF">2021-01-22T13:45:45Z</dcterms:modified>
</cp:coreProperties>
</file>