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7287-F833-40A4-B784-C5634A73132D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33E4-8F17-40E1-8DEF-7F2E5DAC5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anose="020B0604020202020204" pitchFamily="34" charset="0"/>
            </a:endParaRPr>
          </a:p>
        </p:txBody>
      </p:sp>
      <p:sp>
        <p:nvSpPr>
          <p:cNvPr id="1229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803AD8-DA8C-4EF1-BA0A-26D50C48E8CF}" type="slidenum">
              <a:rPr lang="fr-FR" sz="1200" smtClean="0"/>
              <a:pPr>
                <a:spcBef>
                  <a:spcPct val="0"/>
                </a:spcBef>
              </a:pPr>
              <a:t>1</a:t>
            </a:fld>
            <a:endParaRPr lang="fr-FR" sz="1200" smtClean="0"/>
          </a:p>
        </p:txBody>
      </p:sp>
    </p:spTree>
    <p:extLst>
      <p:ext uri="{BB962C8B-B14F-4D97-AF65-F5344CB8AC3E}">
        <p14:creationId xmlns:p14="http://schemas.microsoft.com/office/powerpoint/2010/main" val="328950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anose="020B0604020202020204" pitchFamily="34" charset="0"/>
            </a:endParaRPr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39ACC7-A5FC-4148-9EDB-0EDBC863BAD6}" type="slidenum">
              <a:rPr lang="fr-FR" sz="1200" smtClean="0"/>
              <a:pPr>
                <a:spcBef>
                  <a:spcPct val="0"/>
                </a:spcBef>
              </a:pPr>
              <a:t>2</a:t>
            </a:fld>
            <a:endParaRPr lang="fr-FR" sz="1200" smtClean="0"/>
          </a:p>
        </p:txBody>
      </p:sp>
    </p:spTree>
    <p:extLst>
      <p:ext uri="{BB962C8B-B14F-4D97-AF65-F5344CB8AC3E}">
        <p14:creationId xmlns:p14="http://schemas.microsoft.com/office/powerpoint/2010/main" val="104104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anose="020B0604020202020204" pitchFamily="34" charset="0"/>
            </a:endParaRPr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39ACC7-A5FC-4148-9EDB-0EDBC863BAD6}" type="slidenum">
              <a:rPr lang="fr-FR" sz="1200" smtClean="0"/>
              <a:pPr>
                <a:spcBef>
                  <a:spcPct val="0"/>
                </a:spcBef>
              </a:pPr>
              <a:t>3</a:t>
            </a:fld>
            <a:endParaRPr lang="fr-FR" sz="1200" smtClean="0"/>
          </a:p>
        </p:txBody>
      </p:sp>
    </p:spTree>
    <p:extLst>
      <p:ext uri="{BB962C8B-B14F-4D97-AF65-F5344CB8AC3E}">
        <p14:creationId xmlns:p14="http://schemas.microsoft.com/office/powerpoint/2010/main" val="32821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panose="020B0604020202020204" pitchFamily="34" charset="0"/>
            </a:endParaRPr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39ACC7-A5FC-4148-9EDB-0EDBC863BAD6}" type="slidenum">
              <a:rPr lang="fr-FR" sz="1200" smtClean="0"/>
              <a:pPr>
                <a:spcBef>
                  <a:spcPct val="0"/>
                </a:spcBef>
              </a:pPr>
              <a:t>4</a:t>
            </a:fld>
            <a:endParaRPr lang="fr-FR" sz="1200" smtClean="0"/>
          </a:p>
        </p:txBody>
      </p:sp>
    </p:spTree>
    <p:extLst>
      <p:ext uri="{BB962C8B-B14F-4D97-AF65-F5344CB8AC3E}">
        <p14:creationId xmlns:p14="http://schemas.microsoft.com/office/powerpoint/2010/main" val="32538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52501" y="1"/>
            <a:ext cx="10149770" cy="1783102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SA" sz="7619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محاضرات</a:t>
            </a:r>
            <a:r>
              <a:rPr lang="ar-SA" sz="4191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7619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في مقياس التفكير الدلالي </a:t>
            </a:r>
            <a:r>
              <a:rPr lang="ar-SA" sz="5714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5714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sz="5143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السداسي الأول : لسانيات عامة</a:t>
            </a:r>
            <a:br>
              <a:rPr lang="ar-SA" sz="5143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5143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ماستر 1 السنة الجامعية 2020-2021</a:t>
            </a:r>
            <a:r>
              <a:rPr lang="fr-FR" sz="5143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5143" dirty="0">
                <a:latin typeface="Sakkal Majalla" pitchFamily="2" charset="-78"/>
                <a:cs typeface="Sakkal Majalla" pitchFamily="2" charset="-78"/>
              </a:rPr>
            </a:br>
            <a:r>
              <a:rPr lang="ar-SA" sz="5714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5714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  <a:t/>
            </a:r>
            <a:br>
              <a:rPr lang="ar-SA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j-cs"/>
              </a:rPr>
            </a:br>
            <a:endParaRPr lang="fr-FR" dirty="0">
              <a:blipFill>
                <a:blip r:embed="rId3"/>
                <a:stretch>
                  <a:fillRect/>
                </a:stretch>
              </a:blipFill>
              <a:cs typeface="+mj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92732" y="2074233"/>
            <a:ext cx="7876039" cy="17526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rtl="1">
              <a:spcAft>
                <a:spcPts val="0"/>
              </a:spcAft>
              <a:defRPr/>
            </a:pP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/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</a:b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تمرير أفقي 5"/>
          <p:cNvSpPr/>
          <p:nvPr/>
        </p:nvSpPr>
        <p:spPr>
          <a:xfrm>
            <a:off x="154546" y="2"/>
            <a:ext cx="11835685" cy="6735650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7971" tIns="48986" rIns="97971" bIns="48986" anchor="ctr"/>
          <a:lstStyle/>
          <a:p>
            <a:pPr algn="ctr" rtl="1">
              <a:defRPr/>
            </a:pP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الأستاذ الدكتور : صلاح الدين </a:t>
            </a:r>
            <a:r>
              <a:rPr lang="ar-SA" sz="4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زرال</a:t>
            </a:r>
            <a:endParaRPr lang="ar-SA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5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defRPr/>
            </a:pP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الرتبة : أستاذ</a:t>
            </a:r>
          </a:p>
          <a:p>
            <a:pPr algn="ctr" rtl="1">
              <a:defRPr/>
            </a:pPr>
            <a:r>
              <a:rPr lang="fr-FR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salahzaral@gmail.com</a:t>
            </a: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البريد الإلكتروني : </a:t>
            </a:r>
          </a:p>
          <a:p>
            <a:pPr algn="ctr" rtl="1">
              <a:defRPr/>
            </a:pP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قسم اللغة والأدب العربي </a:t>
            </a:r>
          </a:p>
          <a:p>
            <a:pPr algn="ctr" rtl="1">
              <a:defRPr/>
            </a:pP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كلية الآداب </a:t>
            </a:r>
            <a:r>
              <a:rPr lang="ar-SA" sz="4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اللغات</a:t>
            </a:r>
          </a:p>
          <a:p>
            <a:pPr algn="ctr" rtl="1">
              <a:defRPr/>
            </a:pP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جامعة محمد </a:t>
            </a:r>
            <a:r>
              <a:rPr lang="ar-SA" sz="4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لمين</a:t>
            </a: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دباغين </a:t>
            </a:r>
            <a:r>
              <a:rPr lang="ar-SA" sz="4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سطيف</a:t>
            </a:r>
            <a:r>
              <a:rPr lang="ar-SA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048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5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</a:t>
            </a:r>
            <a:endParaRPr lang="fr-FR" sz="3048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5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25089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0" y="1165893"/>
            <a:ext cx="12192000" cy="5692108"/>
          </a:xfrm>
          <a:prstGeom prst="ellips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SA" sz="381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الأسبوع الأول 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المحاضرة الأولى + الثانية + الثالثة : </a:t>
            </a:r>
          </a:p>
          <a:p>
            <a:pPr algn="ctr" rtl="1" eaLnBrk="1" hangingPunct="1">
              <a:defRPr/>
            </a:pPr>
            <a:r>
              <a:rPr lang="ar-SA" sz="381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أزمة قراءة التراث اللغوي العربي </a:t>
            </a:r>
          </a:p>
          <a:p>
            <a:pPr algn="ctr" rtl="1" eaLnBrk="1" hangingPunct="1">
              <a:defRPr/>
            </a:pPr>
            <a:r>
              <a:rPr lang="ar-SA" sz="381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الأسبوع الثاني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المحاضرة الرابعة + 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الخامسة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+ السادسة : </a:t>
            </a:r>
          </a:p>
          <a:p>
            <a:pPr algn="ctr" rtl="1" eaLnBrk="1" hangingPunct="1">
              <a:defRPr/>
            </a:pPr>
            <a:r>
              <a:rPr lang="ar-SA" sz="381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قضية اللفظ و المعنى عند النحاة و اللغويين و البلاغيين</a:t>
            </a:r>
          </a:p>
          <a:p>
            <a:pPr algn="ctr" rtl="1" eaLnBrk="1" hangingPunct="1">
              <a:defRPr/>
            </a:pPr>
            <a:r>
              <a:rPr lang="ar-SA" sz="381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الأسبوع الثالث 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المحاضرة السابعة + الثامنة + التاسعة :</a:t>
            </a:r>
          </a:p>
          <a:p>
            <a:pPr algn="ctr" rtl="1" eaLnBrk="1" hangingPunct="1">
              <a:defRPr/>
            </a:pPr>
            <a:r>
              <a:rPr lang="ar-SA" sz="381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ملامح نظرية الحقول الدلالية عند النحاة و اللغويين البلاغيين</a:t>
            </a:r>
          </a:p>
          <a:p>
            <a:pPr algn="ctr" rtl="1" eaLnBrk="1" hangingPunct="1">
              <a:defRPr/>
            </a:pPr>
            <a:r>
              <a:rPr lang="ar-SA" sz="3810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الأسبوع الرابع </a:t>
            </a:r>
            <a:r>
              <a:rPr lang="ar-SA" sz="381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المحاضرة العاشرة + الحادية عشر + الثانية عشر:</a:t>
            </a:r>
          </a:p>
          <a:p>
            <a:pPr algn="ctr" rtl="1" eaLnBrk="1" hangingPunct="1">
              <a:defRPr/>
            </a:pPr>
            <a:r>
              <a:rPr lang="ar-SA" sz="3810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مفهوم التغير الدلالي و السياق عند النحاة و اللغويين و البلاغيين</a:t>
            </a:r>
          </a:p>
          <a:p>
            <a:pPr algn="ctr" rtl="1" eaLnBrk="1" hangingPunct="1">
              <a:defRPr/>
            </a:pPr>
            <a:endParaRPr lang="ar-SA" sz="1714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52500" y="1"/>
            <a:ext cx="10287001" cy="1165892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fr-FR" sz="36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600" dirty="0">
                <a:latin typeface="Sakkal Majalla" pitchFamily="2" charset="-78"/>
                <a:cs typeface="Sakkal Majalla" pitchFamily="2" charset="-78"/>
              </a:rPr>
            </a:br>
            <a: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مفردات مقياس التفكير الدلالي </a:t>
            </a:r>
            <a: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السداسي الأول لسانيات عامة</a:t>
            </a:r>
            <a:b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ماستر 1 السنة الجامعية 2020-2021</a:t>
            </a:r>
            <a:endParaRPr lang="fr-FR" sz="3429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5131781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0" y="708338"/>
            <a:ext cx="12192000" cy="6027312"/>
          </a:xfrm>
          <a:prstGeom prst="ellips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rtl="1"/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</a:p>
          <a:p>
            <a:pPr algn="just" rtl="1"/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just" rtl="1"/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إبراهيم أنيس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دلالة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الألفاظ، مكتبة الأنجلو مصرية، 1997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just" rtl="1"/>
            <a:r>
              <a:rPr lang="ar-DZ" sz="2800" dirty="0"/>
              <a:t>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أحمد جمال العمري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المباحث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البلاغية في ضوء قضية الإعجاز القرآني، نشأتها وتطوّرها حتّى القرن السّابع الهجري، مكتبة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الخانجي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1990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أحمد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مختار عمر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البحث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اللّغوي عند العرب، عالم الكتب، القاهرة، ط8، 2003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تمّام حسّان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الأصول، دراسة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ابستمولوجية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للفكر اللّغوي عند العرب، عالم الكتب القاهرة، 2000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حمّادي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صمّود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التّفكير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البلاغي عند العرب، أسسه و تطوّره، إلى القرن السّادس، منشورات الجامعة التّونسية، 1981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حمدان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حسين محمّد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التّفكير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اللّغوي الدّلالي عند علماء العربية المتقدّمين، منشورات كلّية الدّعوة الإسلامية، طرابلس، ط1، 2002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just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طارق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النعمان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اللفظ والمعنى بين الإيديولوجيا والتأسيس المعرفي للعلم، سينا للنشر، القاهرة،  ط1، 1994.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 eaLnBrk="1" hangingPunct="1">
              <a:defRPr/>
            </a:pPr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78160" y="0"/>
            <a:ext cx="6435680" cy="708338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fr-FR" sz="36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600" dirty="0">
                <a:latin typeface="Sakkal Majalla" pitchFamily="2" charset="-78"/>
                <a:cs typeface="Sakkal Majalla" pitchFamily="2" charset="-78"/>
              </a:rPr>
            </a:br>
            <a:r>
              <a:rPr lang="ar-S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أهم المصادر و المراجع المعتمدة في تحصيل المقياس </a:t>
            </a:r>
            <a:endParaRPr lang="fr-FR" sz="3429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5779573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0" y="708338"/>
            <a:ext cx="12192000" cy="6027312"/>
          </a:xfrm>
          <a:prstGeom prst="ellips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rtl="1"/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ar-SA" sz="2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الحكيم راضي: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مداخل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قراءة التّراث العربي، مكتبة الآداب، ط2، 2005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السّلام 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المسدّي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التّفكير اللّساني في الحضارة العربية، الدّار العربية للكتاب، ليبيا تونس، 1981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السّلام </a:t>
            </a:r>
            <a:r>
              <a:rPr lang="ar-DZ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المسدّي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اللسانيات و أسسها المعرفية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الدّار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تونسية للنشر 1986.</a:t>
            </a:r>
          </a:p>
          <a:p>
            <a:pPr algn="just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العزيز حمّودة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المرايا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المحدبة، من البنيوية إلى التّفكيك، عالم المعرفة، الكويت، 1998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المرايا المقعّرة، نحو نظرية نقدية عربية، عالم المعرفة، الكويت، 2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001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just" rtl="1"/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القادر حسين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أثر النّحاة في البحث البلاغي، دار غريب، القاهرة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ar-DZ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2800" b="1" u="sng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عبد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القادر المهيري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</a:t>
            </a:r>
            <a:r>
              <a:rPr lang="ar-DZ" sz="28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ظرات</a:t>
            </a: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التراث اللغوي العربي، دار الغرب الإسلامي، ط1، 1993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علي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محمّد حسن العماري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قضية اللّفظ و المعنى و أثرها في تدوين البلاغة العربية، أميرة للطّباعة، ط1، 1999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457200" indent="-457200" algn="just" rtl="1">
              <a:buFontTx/>
              <a:buChar char="-"/>
            </a:pP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محمّد حسين آل ياسين</a:t>
            </a:r>
            <a:r>
              <a:rPr lang="ar-SA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DZ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الدّراسات اللّغوية عند العرب إلى نهاية القرن الثّالث، دار مكتبة الحياة، بيروت، ط1، 1980</a:t>
            </a:r>
            <a:r>
              <a:rPr lang="ar-SA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 rtl="1"/>
            <a:endParaRPr lang="fr-FR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 rtl="1">
              <a:buFontTx/>
              <a:buChar char="-"/>
            </a:pPr>
            <a:endParaRPr lang="ar-SA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78160" y="0"/>
            <a:ext cx="6435680" cy="708338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81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sz="3429" b="1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fr-FR" sz="36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600" dirty="0">
                <a:latin typeface="Sakkal Majalla" pitchFamily="2" charset="-78"/>
                <a:cs typeface="Sakkal Majalla" pitchFamily="2" charset="-78"/>
              </a:rPr>
            </a:br>
            <a:r>
              <a:rPr lang="ar-S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أهم المصادر و المراجع المعتمدة في تحصيل المقياس </a:t>
            </a:r>
            <a:endParaRPr lang="fr-FR" sz="3429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42562918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</TotalTime>
  <Words>430</Words>
  <Application>Microsoft Office PowerPoint</Application>
  <PresentationFormat>Grand écran</PresentationFormat>
  <Paragraphs>59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Arabic Typesetting</vt:lpstr>
      <vt:lpstr>Arial</vt:lpstr>
      <vt:lpstr>Calibri</vt:lpstr>
      <vt:lpstr>Century Gothic</vt:lpstr>
      <vt:lpstr>Sakkal Majalla</vt:lpstr>
      <vt:lpstr>Tahoma</vt:lpstr>
      <vt:lpstr>Wingdings 3</vt:lpstr>
      <vt:lpstr>Secteur</vt:lpstr>
      <vt:lpstr>محاضرات في مقياس التفكير الدلالي  السداسي الأول : لسانيات عامة ماستر 1 السنة الجامعية 2020-2021   </vt:lpstr>
      <vt:lpstr>     مفردات مقياس التفكير الدلالي السداسي الأول لسانيات عامة ماستر 1 السنة الجامعية 2020-2021</vt:lpstr>
      <vt:lpstr>     أهم المصادر و المراجع المعتمدة في تحصيل المقياس </vt:lpstr>
      <vt:lpstr>     أهم المصادر و المراجع المعتمدة في تحصيل المقياس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مقياس التفكير الدلالي  السداسي الأول : لسانيات عامة ماستر 1 السنة الجامعية 2020-2021</dc:title>
  <dc:creator>doyen</dc:creator>
  <cp:lastModifiedBy>doyen</cp:lastModifiedBy>
  <cp:revision>4</cp:revision>
  <dcterms:created xsi:type="dcterms:W3CDTF">2021-01-15T10:45:39Z</dcterms:created>
  <dcterms:modified xsi:type="dcterms:W3CDTF">2021-01-15T16:24:10Z</dcterms:modified>
</cp:coreProperties>
</file>