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60" r:id="rId5"/>
    <p:sldId id="259" r:id="rId6"/>
    <p:sldId id="261" r:id="rId7"/>
    <p:sldId id="262" r:id="rId8"/>
    <p:sldId id="263" r:id="rId9"/>
    <p:sldId id="264"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DDDD"/>
    <a:srgbClr val="E1DFE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p:scale>
          <a:sx n="71" d="100"/>
          <a:sy n="71" d="100"/>
        </p:scale>
        <p:origin x="-1050" y="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D31526BF-7AB4-45A6-9A4C-FF2F8F4C3D12}" type="datetimeFigureOut">
              <a:rPr lang="ar-SA" smtClean="0"/>
              <a:pPr/>
              <a:t>25/02/36</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E49FDBFB-A62E-4799-9784-6598EE1BB64E}" type="slidenum">
              <a:rPr lang="ar-SA" smtClean="0"/>
              <a:pPr/>
              <a:t>‹#›</a:t>
            </a:fld>
            <a:endParaRPr lang="ar-S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D31526BF-7AB4-45A6-9A4C-FF2F8F4C3D12}" type="datetimeFigureOut">
              <a:rPr lang="ar-SA" smtClean="0"/>
              <a:pPr/>
              <a:t>25/02/36</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E49FDBFB-A62E-4799-9784-6598EE1BB64E}" type="slidenum">
              <a:rPr lang="ar-SA" smtClean="0"/>
              <a:pPr/>
              <a:t>‹#›</a:t>
            </a:fld>
            <a:endParaRPr lang="ar-S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D31526BF-7AB4-45A6-9A4C-FF2F8F4C3D12}" type="datetimeFigureOut">
              <a:rPr lang="ar-SA" smtClean="0"/>
              <a:pPr/>
              <a:t>25/02/36</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E49FDBFB-A62E-4799-9784-6598EE1BB64E}" type="slidenum">
              <a:rPr lang="ar-SA" smtClean="0"/>
              <a:pPr/>
              <a:t>‹#›</a:t>
            </a:fld>
            <a:endParaRPr lang="ar-S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D31526BF-7AB4-45A6-9A4C-FF2F8F4C3D12}" type="datetimeFigureOut">
              <a:rPr lang="ar-SA" smtClean="0"/>
              <a:pPr/>
              <a:t>25/02/36</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E49FDBFB-A62E-4799-9784-6598EE1BB64E}" type="slidenum">
              <a:rPr lang="ar-SA" smtClean="0"/>
              <a:pPr/>
              <a:t>‹#›</a:t>
            </a:fld>
            <a:endParaRPr lang="ar-S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D31526BF-7AB4-45A6-9A4C-FF2F8F4C3D12}" type="datetimeFigureOut">
              <a:rPr lang="ar-SA" smtClean="0"/>
              <a:pPr/>
              <a:t>25/02/36</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E49FDBFB-A62E-4799-9784-6598EE1BB64E}" type="slidenum">
              <a:rPr lang="ar-SA" smtClean="0"/>
              <a:pPr/>
              <a:t>‹#›</a:t>
            </a:fld>
            <a:endParaRPr lang="ar-S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D31526BF-7AB4-45A6-9A4C-FF2F8F4C3D12}" type="datetimeFigureOut">
              <a:rPr lang="ar-SA" smtClean="0"/>
              <a:pPr/>
              <a:t>25/02/36</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E49FDBFB-A62E-4799-9784-6598EE1BB64E}" type="slidenum">
              <a:rPr lang="ar-SA" smtClean="0"/>
              <a:pPr/>
              <a:t>‹#›</a:t>
            </a:fld>
            <a:endParaRPr lang="ar-S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D31526BF-7AB4-45A6-9A4C-FF2F8F4C3D12}" type="datetimeFigureOut">
              <a:rPr lang="ar-SA" smtClean="0"/>
              <a:pPr/>
              <a:t>25/02/36</a:t>
            </a:fld>
            <a:endParaRPr lang="ar-SA" dirty="0"/>
          </a:p>
        </p:txBody>
      </p:sp>
      <p:sp>
        <p:nvSpPr>
          <p:cNvPr id="8" name="عنصر نائب للتذييل 7"/>
          <p:cNvSpPr>
            <a:spLocks noGrp="1"/>
          </p:cNvSpPr>
          <p:nvPr>
            <p:ph type="ftr" sz="quarter" idx="11"/>
          </p:nvPr>
        </p:nvSpPr>
        <p:spPr/>
        <p:txBody>
          <a:bodyPr/>
          <a:lstStyle/>
          <a:p>
            <a:endParaRPr lang="ar-SA" dirty="0"/>
          </a:p>
        </p:txBody>
      </p:sp>
      <p:sp>
        <p:nvSpPr>
          <p:cNvPr id="9" name="عنصر نائب لرقم الشريحة 8"/>
          <p:cNvSpPr>
            <a:spLocks noGrp="1"/>
          </p:cNvSpPr>
          <p:nvPr>
            <p:ph type="sldNum" sz="quarter" idx="12"/>
          </p:nvPr>
        </p:nvSpPr>
        <p:spPr/>
        <p:txBody>
          <a:bodyPr/>
          <a:lstStyle/>
          <a:p>
            <a:fld id="{E49FDBFB-A62E-4799-9784-6598EE1BB64E}" type="slidenum">
              <a:rPr lang="ar-SA" smtClean="0"/>
              <a:pPr/>
              <a:t>‹#›</a:t>
            </a:fld>
            <a:endParaRPr lang="ar-S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D31526BF-7AB4-45A6-9A4C-FF2F8F4C3D12}" type="datetimeFigureOut">
              <a:rPr lang="ar-SA" smtClean="0"/>
              <a:pPr/>
              <a:t>25/02/36</a:t>
            </a:fld>
            <a:endParaRPr lang="ar-SA" dirty="0"/>
          </a:p>
        </p:txBody>
      </p:sp>
      <p:sp>
        <p:nvSpPr>
          <p:cNvPr id="4" name="عنصر نائب للتذييل 3"/>
          <p:cNvSpPr>
            <a:spLocks noGrp="1"/>
          </p:cNvSpPr>
          <p:nvPr>
            <p:ph type="ftr" sz="quarter" idx="11"/>
          </p:nvPr>
        </p:nvSpPr>
        <p:spPr/>
        <p:txBody>
          <a:bodyPr/>
          <a:lstStyle/>
          <a:p>
            <a:endParaRPr lang="ar-SA" dirty="0"/>
          </a:p>
        </p:txBody>
      </p:sp>
      <p:sp>
        <p:nvSpPr>
          <p:cNvPr id="5" name="عنصر نائب لرقم الشريحة 4"/>
          <p:cNvSpPr>
            <a:spLocks noGrp="1"/>
          </p:cNvSpPr>
          <p:nvPr>
            <p:ph type="sldNum" sz="quarter" idx="12"/>
          </p:nvPr>
        </p:nvSpPr>
        <p:spPr/>
        <p:txBody>
          <a:bodyPr/>
          <a:lstStyle/>
          <a:p>
            <a:fld id="{E49FDBFB-A62E-4799-9784-6598EE1BB64E}" type="slidenum">
              <a:rPr lang="ar-SA" smtClean="0"/>
              <a:pPr/>
              <a:t>‹#›</a:t>
            </a:fld>
            <a:endParaRPr lang="ar-S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31526BF-7AB4-45A6-9A4C-FF2F8F4C3D12}" type="datetimeFigureOut">
              <a:rPr lang="ar-SA" smtClean="0"/>
              <a:pPr/>
              <a:t>25/02/36</a:t>
            </a:fld>
            <a:endParaRPr lang="ar-SA" dirty="0"/>
          </a:p>
        </p:txBody>
      </p:sp>
      <p:sp>
        <p:nvSpPr>
          <p:cNvPr id="3" name="عنصر نائب للتذييل 2"/>
          <p:cNvSpPr>
            <a:spLocks noGrp="1"/>
          </p:cNvSpPr>
          <p:nvPr>
            <p:ph type="ftr" sz="quarter" idx="11"/>
          </p:nvPr>
        </p:nvSpPr>
        <p:spPr/>
        <p:txBody>
          <a:bodyPr/>
          <a:lstStyle/>
          <a:p>
            <a:endParaRPr lang="ar-SA" dirty="0"/>
          </a:p>
        </p:txBody>
      </p:sp>
      <p:sp>
        <p:nvSpPr>
          <p:cNvPr id="4" name="عنصر نائب لرقم الشريحة 3"/>
          <p:cNvSpPr>
            <a:spLocks noGrp="1"/>
          </p:cNvSpPr>
          <p:nvPr>
            <p:ph type="sldNum" sz="quarter" idx="12"/>
          </p:nvPr>
        </p:nvSpPr>
        <p:spPr/>
        <p:txBody>
          <a:bodyPr/>
          <a:lstStyle/>
          <a:p>
            <a:fld id="{E49FDBFB-A62E-4799-9784-6598EE1BB64E}" type="slidenum">
              <a:rPr lang="ar-SA" smtClean="0"/>
              <a:pPr/>
              <a:t>‹#›</a:t>
            </a:fld>
            <a:endParaRPr lang="ar-S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31526BF-7AB4-45A6-9A4C-FF2F8F4C3D12}" type="datetimeFigureOut">
              <a:rPr lang="ar-SA" smtClean="0"/>
              <a:pPr/>
              <a:t>25/02/36</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E49FDBFB-A62E-4799-9784-6598EE1BB64E}" type="slidenum">
              <a:rPr lang="ar-SA" smtClean="0"/>
              <a:pPr/>
              <a:t>‹#›</a:t>
            </a:fld>
            <a:endParaRPr lang="ar-S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dirty="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31526BF-7AB4-45A6-9A4C-FF2F8F4C3D12}" type="datetimeFigureOut">
              <a:rPr lang="ar-SA" smtClean="0"/>
              <a:pPr/>
              <a:t>25/02/36</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E49FDBFB-A62E-4799-9784-6598EE1BB64E}" type="slidenum">
              <a:rPr lang="ar-SA" smtClean="0"/>
              <a:pPr/>
              <a:t>‹#›</a:t>
            </a:fld>
            <a:endParaRPr lang="ar-S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7000"/>
            <a:lum/>
          </a:blip>
          <a:srcRect/>
          <a:stretch>
            <a:fillRect l="-2000" r="-2000"/>
          </a:stretch>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31526BF-7AB4-45A6-9A4C-FF2F8F4C3D12}" type="datetimeFigureOut">
              <a:rPr lang="ar-SA" smtClean="0"/>
              <a:pPr/>
              <a:t>25/02/36</a:t>
            </a:fld>
            <a:endParaRPr lang="ar-SA" dirty="0"/>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dirty="0"/>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49FDBFB-A62E-4799-9784-6598EE1BB64E}" type="slidenum">
              <a:rPr lang="ar-SA" smtClean="0"/>
              <a:pPr/>
              <a:t>‹#›</a:t>
            </a:fld>
            <a:endParaRPr lang="ar-SA"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7000"/>
            <a:lum/>
          </a:blip>
          <a:srcRect/>
          <a:stretch>
            <a:fillRect l="-2000" r="-2000"/>
          </a:stretch>
        </a:blipFill>
        <a:effectLst/>
      </p:bgPr>
    </p:bg>
    <p:spTree>
      <p:nvGrpSpPr>
        <p:cNvPr id="1" name=""/>
        <p:cNvGrpSpPr/>
        <p:nvPr/>
      </p:nvGrpSpPr>
      <p:grpSpPr>
        <a:xfrm>
          <a:off x="0" y="0"/>
          <a:ext cx="0" cy="0"/>
          <a:chOff x="0" y="0"/>
          <a:chExt cx="0" cy="0"/>
        </a:xfrm>
      </p:grpSpPr>
      <p:sp>
        <p:nvSpPr>
          <p:cNvPr id="5" name="مستطيل 4"/>
          <p:cNvSpPr/>
          <p:nvPr/>
        </p:nvSpPr>
        <p:spPr>
          <a:xfrm>
            <a:off x="285720" y="2428868"/>
            <a:ext cx="5643602" cy="1214446"/>
          </a:xfrm>
          <a:prstGeom prst="rect">
            <a:avLst/>
          </a:prstGeom>
          <a:solidFill>
            <a:schemeClr val="tx1"/>
          </a:solidFill>
          <a:ln>
            <a:solidFill>
              <a:schemeClr val="bg1">
                <a:lumMod val="50000"/>
              </a:schemeClr>
            </a:solidFill>
          </a:ln>
        </p:spPr>
        <p:txBody>
          <a:bodyPr wrap="square" lIns="91440" tIns="45720" rIns="91440" bIns="45720">
            <a:spAutoFit/>
          </a:bodyPr>
          <a:lstStyle/>
          <a:p>
            <a:pPr algn="ctr"/>
            <a:r>
              <a:rPr lang="ar-SA" sz="72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ndalus" pitchFamily="18" charset="-78"/>
                <a:cs typeface="Andalus" pitchFamily="18" charset="-78"/>
              </a:rPr>
              <a:t>القانون التجاري </a:t>
            </a:r>
            <a:endParaRPr lang="ar-SA" sz="72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shutterstock_125885357-300x212.jpg"/>
          <p:cNvPicPr>
            <a:picLocks noChangeAspect="1"/>
          </p:cNvPicPr>
          <p:nvPr/>
        </p:nvPicPr>
        <p:blipFill>
          <a:blip r:embed="rId2"/>
          <a:stretch>
            <a:fillRect/>
          </a:stretch>
        </p:blipFill>
        <p:spPr>
          <a:xfrm>
            <a:off x="4929190" y="214290"/>
            <a:ext cx="4214810" cy="4786346"/>
          </a:xfrm>
          <a:prstGeom prst="ellipse">
            <a:avLst/>
          </a:prstGeom>
          <a:ln>
            <a:noFill/>
          </a:ln>
          <a:effectLst>
            <a:softEdge rad="112500"/>
          </a:effectLst>
        </p:spPr>
      </p:pic>
      <p:sp>
        <p:nvSpPr>
          <p:cNvPr id="3" name="مستطيل 2"/>
          <p:cNvSpPr/>
          <p:nvPr/>
        </p:nvSpPr>
        <p:spPr>
          <a:xfrm>
            <a:off x="357158" y="2428868"/>
            <a:ext cx="4500595" cy="1200329"/>
          </a:xfrm>
          <a:prstGeom prst="rect">
            <a:avLst/>
          </a:prstGeom>
          <a:solidFill>
            <a:schemeClr val="accent3">
              <a:lumMod val="40000"/>
              <a:lumOff val="60000"/>
            </a:schemeClr>
          </a:solidFill>
          <a:ln>
            <a:solidFill>
              <a:schemeClr val="tx1">
                <a:lumMod val="95000"/>
                <a:lumOff val="5000"/>
              </a:schemeClr>
            </a:solidFill>
          </a:ln>
        </p:spPr>
        <p:txBody>
          <a:bodyPr wrap="square" lIns="91440" tIns="45720" rIns="91440" bIns="45720">
            <a:spAutoFit/>
          </a:bodyPr>
          <a:lstStyle/>
          <a:p>
            <a:pPr algn="ctr"/>
            <a:r>
              <a:rPr lang="ar-SA" sz="72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ndalus" pitchFamily="18" charset="-78"/>
                <a:cs typeface="Andalus" pitchFamily="18" charset="-78"/>
              </a:rPr>
              <a:t>التـاجــر </a:t>
            </a:r>
            <a:endParaRPr lang="ar-SA"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ndalus" pitchFamily="18" charset="-78"/>
              <a:cs typeface="Andalus" pitchFamily="18" charset="-78"/>
            </a:endParaRPr>
          </a:p>
        </p:txBody>
      </p:sp>
      <p:sp>
        <p:nvSpPr>
          <p:cNvPr id="4" name="مستطيل 3"/>
          <p:cNvSpPr/>
          <p:nvPr/>
        </p:nvSpPr>
        <p:spPr>
          <a:xfrm>
            <a:off x="0" y="4500570"/>
            <a:ext cx="8715404" cy="1323439"/>
          </a:xfrm>
          <a:prstGeom prst="rect">
            <a:avLst/>
          </a:prstGeom>
          <a:solidFill>
            <a:schemeClr val="accent3">
              <a:lumMod val="40000"/>
              <a:lumOff val="60000"/>
            </a:schemeClr>
          </a:solidFill>
          <a:ln>
            <a:noFill/>
          </a:ln>
        </p:spPr>
        <p:txBody>
          <a:bodyPr wrap="square" lIns="91440" tIns="45720" rIns="91440" bIns="45720">
            <a:spAutoFit/>
          </a:bodyPr>
          <a:lstStyle/>
          <a:p>
            <a:pPr algn="ctr"/>
            <a:r>
              <a:rPr lang="ar-SA" sz="4000" b="1" cap="none" spc="0" dirty="0" smtClean="0">
                <a:ln w="17780" cmpd="sng">
                  <a:solidFill>
                    <a:srgbClr val="FFFFFF"/>
                  </a:solidFill>
                  <a:prstDash val="solid"/>
                  <a:miter lim="800000"/>
                </a:ln>
                <a:latin typeface="Andalus" pitchFamily="18" charset="-78"/>
                <a:cs typeface="Andalus" pitchFamily="18" charset="-78"/>
              </a:rPr>
              <a:t>التاجر : </a:t>
            </a:r>
          </a:p>
          <a:p>
            <a:pPr algn="ctr"/>
            <a:r>
              <a:rPr lang="ar-SA" sz="4000" b="1" cap="none" spc="0" dirty="0" smtClean="0">
                <a:ln w="17780" cmpd="sng">
                  <a:solidFill>
                    <a:srgbClr val="FFFFFF"/>
                  </a:solidFill>
                  <a:prstDash val="solid"/>
                  <a:miter lim="800000"/>
                </a:ln>
                <a:latin typeface="Andalus" pitchFamily="18" charset="-78"/>
                <a:cs typeface="Andalus" pitchFamily="18" charset="-78"/>
              </a:rPr>
              <a:t>هو كل من اشتغل بالمعاملات التجارية واتخذها مهنة له</a:t>
            </a:r>
            <a:endParaRPr lang="ar-SA" sz="4000" b="1" cap="none" spc="0" dirty="0">
              <a:ln w="17780" cmpd="sng">
                <a:solidFill>
                  <a:srgbClr val="FFFFFF"/>
                </a:solidFill>
                <a:prstDash val="solid"/>
                <a:miter lim="800000"/>
              </a:ln>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مستطيل مستدير الزوايا 8"/>
          <p:cNvSpPr/>
          <p:nvPr/>
        </p:nvSpPr>
        <p:spPr>
          <a:xfrm>
            <a:off x="3143240" y="4214818"/>
            <a:ext cx="5786478" cy="785818"/>
          </a:xfrm>
          <a:prstGeom prst="roundRect">
            <a:avLst/>
          </a:prstGeom>
          <a:ln>
            <a:solidFill>
              <a:schemeClr val="accent2">
                <a:lumMod val="60000"/>
                <a:lumOff val="40000"/>
              </a:schemeClr>
            </a:solidFill>
          </a:ln>
        </p:spPr>
        <p:style>
          <a:lnRef idx="2">
            <a:schemeClr val="accent6"/>
          </a:lnRef>
          <a:fillRef idx="1">
            <a:schemeClr val="lt1"/>
          </a:fillRef>
          <a:effectRef idx="0">
            <a:schemeClr val="accent6"/>
          </a:effectRef>
          <a:fontRef idx="minor">
            <a:schemeClr val="dk1"/>
          </a:fontRef>
        </p:style>
        <p:txBody>
          <a:bodyPr rtlCol="1" anchor="ctr"/>
          <a:lstStyle/>
          <a:p>
            <a:pPr algn="ctr"/>
            <a:endParaRPr lang="ar-SA" dirty="0"/>
          </a:p>
        </p:txBody>
      </p:sp>
      <p:sp>
        <p:nvSpPr>
          <p:cNvPr id="8" name="مستطيل مستدير الزوايا 7"/>
          <p:cNvSpPr/>
          <p:nvPr/>
        </p:nvSpPr>
        <p:spPr>
          <a:xfrm>
            <a:off x="3286116" y="3071810"/>
            <a:ext cx="5572164" cy="785818"/>
          </a:xfrm>
          <a:prstGeom prst="roundRect">
            <a:avLst/>
          </a:prstGeom>
          <a:ln>
            <a:solidFill>
              <a:schemeClr val="accent2">
                <a:lumMod val="60000"/>
                <a:lumOff val="40000"/>
              </a:schemeClr>
            </a:solidFill>
          </a:ln>
        </p:spPr>
        <p:style>
          <a:lnRef idx="2">
            <a:schemeClr val="accent6"/>
          </a:lnRef>
          <a:fillRef idx="1">
            <a:schemeClr val="lt1"/>
          </a:fillRef>
          <a:effectRef idx="0">
            <a:schemeClr val="accent6"/>
          </a:effectRef>
          <a:fontRef idx="minor">
            <a:schemeClr val="dk1"/>
          </a:fontRef>
        </p:style>
        <p:txBody>
          <a:bodyPr rtlCol="1" anchor="ctr"/>
          <a:lstStyle/>
          <a:p>
            <a:pPr algn="ctr"/>
            <a:endParaRPr lang="ar-SA" dirty="0"/>
          </a:p>
        </p:txBody>
      </p:sp>
      <p:sp>
        <p:nvSpPr>
          <p:cNvPr id="7" name="مستطيل مستدير الزوايا 6"/>
          <p:cNvSpPr/>
          <p:nvPr/>
        </p:nvSpPr>
        <p:spPr>
          <a:xfrm>
            <a:off x="5000628" y="2071678"/>
            <a:ext cx="3929090" cy="714380"/>
          </a:xfrm>
          <a:prstGeom prst="roundRect">
            <a:avLst/>
          </a:prstGeom>
          <a:ln>
            <a:solidFill>
              <a:schemeClr val="accent2">
                <a:lumMod val="60000"/>
                <a:lumOff val="40000"/>
              </a:schemeClr>
            </a:solidFill>
          </a:ln>
        </p:spPr>
        <p:style>
          <a:lnRef idx="2">
            <a:schemeClr val="accent6"/>
          </a:lnRef>
          <a:fillRef idx="1">
            <a:schemeClr val="lt1"/>
          </a:fillRef>
          <a:effectRef idx="0">
            <a:schemeClr val="accent6"/>
          </a:effectRef>
          <a:fontRef idx="minor">
            <a:schemeClr val="dk1"/>
          </a:fontRef>
        </p:style>
        <p:txBody>
          <a:bodyPr rtlCol="1" anchor="ctr"/>
          <a:lstStyle/>
          <a:p>
            <a:pPr algn="ctr"/>
            <a:endParaRPr lang="ar-SA" dirty="0"/>
          </a:p>
        </p:txBody>
      </p:sp>
      <p:sp>
        <p:nvSpPr>
          <p:cNvPr id="5" name="مستطيل مستدير الزوايا 4"/>
          <p:cNvSpPr/>
          <p:nvPr/>
        </p:nvSpPr>
        <p:spPr>
          <a:xfrm>
            <a:off x="4071934" y="857232"/>
            <a:ext cx="4786346" cy="857256"/>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3" name="مربع نص 2"/>
          <p:cNvSpPr txBox="1"/>
          <p:nvPr/>
        </p:nvSpPr>
        <p:spPr>
          <a:xfrm>
            <a:off x="3143240" y="785794"/>
            <a:ext cx="5786478" cy="42165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1">
            <a:spAutoFit/>
          </a:bodyPr>
          <a:lstStyle/>
          <a:p>
            <a:r>
              <a:rPr lang="ar-SA" sz="4400" u="sng" dirty="0" smtClean="0">
                <a:solidFill>
                  <a:schemeClr val="accent2">
                    <a:lumMod val="75000"/>
                  </a:schemeClr>
                </a:solidFill>
                <a:latin typeface="Andalus" pitchFamily="18" charset="-78"/>
                <a:cs typeface="Andalus" pitchFamily="18" charset="-78"/>
              </a:rPr>
              <a:t>شروط اكتساب صفة التاجر :</a:t>
            </a:r>
          </a:p>
          <a:p>
            <a:r>
              <a:rPr lang="ar-SA" sz="4400" u="sng" dirty="0" smtClean="0">
                <a:solidFill>
                  <a:schemeClr val="accent2">
                    <a:lumMod val="75000"/>
                  </a:schemeClr>
                </a:solidFill>
                <a:latin typeface="Andalus" pitchFamily="18" charset="-78"/>
                <a:cs typeface="Andalus" pitchFamily="18" charset="-78"/>
              </a:rPr>
              <a:t> </a:t>
            </a:r>
            <a:endParaRPr lang="ar-SA" sz="4800" u="sng" dirty="0" smtClean="0">
              <a:solidFill>
                <a:schemeClr val="accent2">
                  <a:lumMod val="75000"/>
                </a:schemeClr>
              </a:solidFill>
              <a:latin typeface="Andalus" pitchFamily="18" charset="-78"/>
              <a:cs typeface="Andalus" pitchFamily="18" charset="-78"/>
            </a:endParaRPr>
          </a:p>
          <a:p>
            <a:pPr>
              <a:buFont typeface="Wingdings" pitchFamily="2" charset="2"/>
              <a:buChar char="v"/>
            </a:pPr>
            <a:r>
              <a:rPr lang="ar-SA" sz="3600" dirty="0" smtClean="0">
                <a:solidFill>
                  <a:schemeClr val="tx1"/>
                </a:solidFill>
                <a:latin typeface="Andalus" pitchFamily="18" charset="-78"/>
                <a:cs typeface="Andalus" pitchFamily="18" charset="-78"/>
              </a:rPr>
              <a:t> احتراف الأعمال التجارية </a:t>
            </a:r>
          </a:p>
          <a:p>
            <a:endParaRPr lang="ar-SA" sz="3600" dirty="0" smtClean="0">
              <a:latin typeface="Andalus" pitchFamily="18" charset="-78"/>
              <a:cs typeface="Andalus" pitchFamily="18" charset="-78"/>
            </a:endParaRPr>
          </a:p>
          <a:p>
            <a:pPr>
              <a:buFont typeface="Wingdings" pitchFamily="2" charset="2"/>
              <a:buChar char="v"/>
            </a:pPr>
            <a:r>
              <a:rPr lang="ar-SA" sz="3600" dirty="0" smtClean="0">
                <a:solidFill>
                  <a:schemeClr val="tx1"/>
                </a:solidFill>
                <a:latin typeface="Andalus" pitchFamily="18" charset="-78"/>
                <a:cs typeface="Andalus" pitchFamily="18" charset="-78"/>
              </a:rPr>
              <a:t>الاستقلالية في مباشرة الأعمال التجارية</a:t>
            </a:r>
          </a:p>
          <a:p>
            <a:r>
              <a:rPr lang="ar-SA" sz="3600" dirty="0" smtClean="0">
                <a:latin typeface="Andalus" pitchFamily="18" charset="-78"/>
                <a:cs typeface="Andalus" pitchFamily="18" charset="-78"/>
              </a:rPr>
              <a:t> </a:t>
            </a:r>
          </a:p>
          <a:p>
            <a:pPr>
              <a:buFont typeface="Wingdings" pitchFamily="2" charset="2"/>
              <a:buChar char="v"/>
            </a:pPr>
            <a:r>
              <a:rPr lang="ar-SA" sz="3600" dirty="0" smtClean="0">
                <a:solidFill>
                  <a:schemeClr val="tx1"/>
                </a:solidFill>
                <a:latin typeface="Andalus" pitchFamily="18" charset="-78"/>
                <a:cs typeface="Andalus" pitchFamily="18" charset="-78"/>
              </a:rPr>
              <a:t>توافر الأهلية الواجبة لاحتراف التجارة</a:t>
            </a:r>
            <a:endParaRPr lang="ar-SA" sz="3600" dirty="0">
              <a:solidFill>
                <a:schemeClr val="tx1"/>
              </a:solidFill>
              <a:latin typeface="Andalus" pitchFamily="18" charset="-78"/>
              <a:cs typeface="Andalus" pitchFamily="18" charset="-78"/>
            </a:endParaRPr>
          </a:p>
        </p:txBody>
      </p:sp>
      <p:pic>
        <p:nvPicPr>
          <p:cNvPr id="2" name="صورة 1" descr="jhKxpDoJ.jpg"/>
          <p:cNvPicPr>
            <a:picLocks noChangeAspect="1"/>
          </p:cNvPicPr>
          <p:nvPr/>
        </p:nvPicPr>
        <p:blipFill>
          <a:blip r:embed="rId2"/>
          <a:stretch>
            <a:fillRect/>
          </a:stretch>
        </p:blipFill>
        <p:spPr>
          <a:xfrm>
            <a:off x="0" y="1714488"/>
            <a:ext cx="3214709" cy="250033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Make-More-money-pic.jpg"/>
          <p:cNvPicPr>
            <a:picLocks noChangeAspect="1"/>
          </p:cNvPicPr>
          <p:nvPr/>
        </p:nvPicPr>
        <p:blipFill>
          <a:blip r:embed="rId2">
            <a:lum/>
          </a:blip>
          <a:stretch>
            <a:fillRect/>
          </a:stretch>
        </p:blipFill>
        <p:spPr>
          <a:xfrm>
            <a:off x="5857852" y="1500174"/>
            <a:ext cx="3286148" cy="3429024"/>
          </a:xfrm>
          <a:prstGeom prst="ellipse">
            <a:avLst/>
          </a:prstGeom>
          <a:ln>
            <a:noFill/>
          </a:ln>
          <a:effectLst>
            <a:softEdge rad="317500"/>
          </a:effectLst>
        </p:spPr>
      </p:pic>
      <p:sp>
        <p:nvSpPr>
          <p:cNvPr id="3" name="مستطيل 2"/>
          <p:cNvSpPr/>
          <p:nvPr/>
        </p:nvSpPr>
        <p:spPr>
          <a:xfrm>
            <a:off x="214282" y="0"/>
            <a:ext cx="6000792" cy="6357958"/>
          </a:xfrm>
          <a:prstGeom prst="rect">
            <a:avLst/>
          </a:prstGeom>
          <a:solidFill>
            <a:schemeClr val="bg2"/>
          </a:solidFill>
          <a:ln>
            <a:noFill/>
          </a:ln>
        </p:spPr>
        <p:style>
          <a:lnRef idx="2">
            <a:schemeClr val="accent6"/>
          </a:lnRef>
          <a:fillRef idx="1">
            <a:schemeClr val="lt1"/>
          </a:fillRef>
          <a:effectRef idx="0">
            <a:schemeClr val="accent6"/>
          </a:effectRef>
          <a:fontRef idx="minor">
            <a:schemeClr val="dk1"/>
          </a:fontRef>
        </p:style>
        <p:txBody>
          <a:bodyPr rtlCol="1" anchor="ctr"/>
          <a:lstStyle/>
          <a:p>
            <a:pPr algn="ctr"/>
            <a:endParaRPr lang="ar-SA" dirty="0"/>
          </a:p>
        </p:txBody>
      </p:sp>
      <p:sp>
        <p:nvSpPr>
          <p:cNvPr id="4" name="مربع نص 3"/>
          <p:cNvSpPr txBox="1"/>
          <p:nvPr/>
        </p:nvSpPr>
        <p:spPr>
          <a:xfrm>
            <a:off x="214282" y="0"/>
            <a:ext cx="5929354" cy="6124754"/>
          </a:xfrm>
          <a:prstGeom prst="rect">
            <a:avLst/>
          </a:prstGeom>
          <a:noFill/>
        </p:spPr>
        <p:txBody>
          <a:bodyPr wrap="square" rtlCol="1">
            <a:spAutoFit/>
          </a:bodyPr>
          <a:lstStyle/>
          <a:p>
            <a:pPr algn="ctr"/>
            <a:r>
              <a:rPr lang="ar-SA" dirty="0" smtClean="0"/>
              <a:t> </a:t>
            </a:r>
            <a:r>
              <a:rPr lang="ar-SA" sz="3200" dirty="0" smtClean="0">
                <a:solidFill>
                  <a:schemeClr val="accent2">
                    <a:lumMod val="75000"/>
                  </a:schemeClr>
                </a:solidFill>
                <a:latin typeface="Andalus" pitchFamily="18" charset="-78"/>
                <a:cs typeface="Andalus" pitchFamily="18" charset="-78"/>
              </a:rPr>
              <a:t>احتراف الأعمال التجارية </a:t>
            </a:r>
            <a:endParaRPr lang="ar-SA" dirty="0" smtClean="0">
              <a:solidFill>
                <a:schemeClr val="accent2">
                  <a:lumMod val="75000"/>
                </a:schemeClr>
              </a:solidFill>
              <a:latin typeface="Andalus" pitchFamily="18" charset="-78"/>
              <a:cs typeface="Andalus" pitchFamily="18" charset="-78"/>
            </a:endParaRPr>
          </a:p>
          <a:p>
            <a:pPr algn="ctr"/>
            <a:endParaRPr lang="ar-SA" sz="2000" b="1" dirty="0" smtClean="0">
              <a:latin typeface="Britannic Bold" pitchFamily="34" charset="0"/>
              <a:cs typeface="Akhbar MT" pitchFamily="2" charset="-78"/>
            </a:endParaRPr>
          </a:p>
          <a:p>
            <a:pPr algn="ctr"/>
            <a:r>
              <a:rPr lang="ar-SA" sz="2000" b="1" dirty="0" smtClean="0">
                <a:latin typeface="Britannic Bold" pitchFamily="34" charset="0"/>
                <a:cs typeface="Akhbar MT" pitchFamily="2" charset="-78"/>
              </a:rPr>
              <a:t>أن مباشرة الشخص للأعمال التجارية يستلزم أن يكون على وجه الأحتراف </a:t>
            </a:r>
          </a:p>
          <a:p>
            <a:pPr algn="ctr"/>
            <a:r>
              <a:rPr lang="ar-SA" sz="2000" b="1" dirty="0" smtClean="0">
                <a:latin typeface="Britannic Bold" pitchFamily="34" charset="0"/>
                <a:cs typeface="Akhbar MT" pitchFamily="2" charset="-78"/>
              </a:rPr>
              <a:t>فالأحتراف هنا يعني تكرار القيام بالعمل بصفة منتظمة ودائمة بذلك يلزم أن يتوافر الاحتراف المعتاد الهادف إلى تحقيق الربح </a:t>
            </a:r>
          </a:p>
          <a:p>
            <a:pPr algn="ctr"/>
            <a:r>
              <a:rPr lang="ar-SA" sz="2000" b="1" dirty="0" smtClean="0">
                <a:latin typeface="Britannic Bold" pitchFamily="34" charset="0"/>
                <a:cs typeface="Akhbar MT" pitchFamily="2" charset="-78"/>
              </a:rPr>
              <a:t>ولا يكفي لتوافر شرط الاحتراف المؤدي إلى اكتساب صفة التاجر ، </a:t>
            </a:r>
          </a:p>
          <a:p>
            <a:pPr algn="ctr"/>
            <a:r>
              <a:rPr lang="ar-SA" sz="2000" b="1" dirty="0" smtClean="0">
                <a:latin typeface="Britannic Bold" pitchFamily="34" charset="0"/>
                <a:cs typeface="Akhbar MT" pitchFamily="2" charset="-78"/>
              </a:rPr>
              <a:t>فمجرد القيام ببعض عمليا الشراء بقصد البيع ، كشراء وبيع السيارات ، التي يتخللها فترات متقطعة أو طويلة يقوم فيها الشخص ببعض الأعمال غير التجارية لا يعد من قبيل الاحتراف المعتاد المكسب لصفة التاجر ، </a:t>
            </a:r>
          </a:p>
          <a:p>
            <a:pPr algn="ctr"/>
            <a:r>
              <a:rPr lang="ar-SA" sz="2000" b="1" dirty="0" smtClean="0">
                <a:latin typeface="Britannic Bold" pitchFamily="34" charset="0"/>
                <a:cs typeface="Akhbar MT" pitchFamily="2" charset="-78"/>
              </a:rPr>
              <a:t>فالاعتياد الذي لا يرقي إلى مرتبة الاحتراف لا يكسب صفة التاجر ، </a:t>
            </a:r>
          </a:p>
          <a:p>
            <a:pPr algn="ctr"/>
            <a:r>
              <a:rPr lang="ar-SA" sz="2000" b="1" dirty="0" smtClean="0">
                <a:latin typeface="Britannic Bold" pitchFamily="34" charset="0"/>
                <a:cs typeface="Akhbar MT" pitchFamily="2" charset="-78"/>
              </a:rPr>
              <a:t>فالأحتراف أشمل من الاعتياد، </a:t>
            </a:r>
          </a:p>
          <a:p>
            <a:pPr algn="ctr"/>
            <a:r>
              <a:rPr lang="ar-SA" sz="2000" b="1" dirty="0" smtClean="0">
                <a:latin typeface="Britannic Bold" pitchFamily="34" charset="0"/>
                <a:cs typeface="Akhbar MT" pitchFamily="2" charset="-78"/>
              </a:rPr>
              <a:t>إذ انه يعني قيام الشخص  بالأعمال التجارية بصفة دائمة ومنتظمة ومستمرة وكوسيلة للارتزاق .ويراعى أنه لا يشترط أن يكون العمل التجاري مهنة الشخص الوحيدة حيث أن الشخص يكتسب صفة التاجر لمجرد قيامه بالأعمال التجارية بصورة مستمرة حتى وأن كانت له مهنة اخرى فالشرط هو الاحتراف وليس الاعتياد واكتساب الشخص صفة التاجر بسبب احترافه للأعمال التجارية لا يمنع أن يكون له نشاط اخر غير تجاري كبيع المحاصيل الزراعية أو تأجير العقارات ولذلك يمكن ان يحترف احد اصحاب المهن الحرة كالمحامي أو والمحاسب مزاولة الأعمال التجارية </a:t>
            </a:r>
            <a:endParaRPr lang="ar-SA" sz="2400" b="1" dirty="0" smtClean="0">
              <a:latin typeface="Britannic Bold" pitchFamily="34" charset="0"/>
              <a:cs typeface="Akhbar MT" pitchFamily="2" charset="-78"/>
            </a:endParaRPr>
          </a:p>
          <a:p>
            <a:pPr algn="ctr"/>
            <a:endParaRPr lang="ar-SA" sz="2000" b="1" dirty="0" smtClean="0">
              <a:latin typeface="Britannic Bold" pitchFamily="34" charset="0"/>
              <a:cs typeface="Akhbar MT" pitchFamily="2" charset="-7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Make-More-money-pic.jpg"/>
          <p:cNvPicPr>
            <a:picLocks noChangeAspect="1"/>
          </p:cNvPicPr>
          <p:nvPr/>
        </p:nvPicPr>
        <p:blipFill>
          <a:blip r:embed="rId2"/>
          <a:stretch>
            <a:fillRect/>
          </a:stretch>
        </p:blipFill>
        <p:spPr>
          <a:xfrm>
            <a:off x="0" y="1285860"/>
            <a:ext cx="2500298" cy="4286280"/>
          </a:xfrm>
          <a:prstGeom prst="rect">
            <a:avLst/>
          </a:prstGeom>
          <a:ln>
            <a:noFill/>
          </a:ln>
          <a:effectLst>
            <a:softEdge rad="112500"/>
          </a:effectLst>
        </p:spPr>
      </p:pic>
      <p:sp>
        <p:nvSpPr>
          <p:cNvPr id="3" name="مستطيل مستدير الزوايا 2"/>
          <p:cNvSpPr/>
          <p:nvPr/>
        </p:nvSpPr>
        <p:spPr>
          <a:xfrm>
            <a:off x="2571736" y="142852"/>
            <a:ext cx="6215106" cy="6572296"/>
          </a:xfrm>
          <a:prstGeom prst="roundRect">
            <a:avLst/>
          </a:prstGeom>
          <a:solidFill>
            <a:schemeClr val="bg2"/>
          </a:solidFill>
          <a:ln>
            <a:solidFill>
              <a:schemeClr val="accent3">
                <a:lumMod val="60000"/>
                <a:lumOff val="40000"/>
              </a:schemeClr>
            </a:solidFill>
          </a:ln>
        </p:spPr>
        <p:style>
          <a:lnRef idx="2">
            <a:schemeClr val="accent6"/>
          </a:lnRef>
          <a:fillRef idx="1">
            <a:schemeClr val="lt1"/>
          </a:fillRef>
          <a:effectRef idx="0">
            <a:schemeClr val="accent6"/>
          </a:effectRef>
          <a:fontRef idx="minor">
            <a:schemeClr val="dk1"/>
          </a:fontRef>
        </p:style>
        <p:txBody>
          <a:bodyPr rtlCol="1" anchor="ctr"/>
          <a:lstStyle/>
          <a:p>
            <a:pPr algn="ctr"/>
            <a:endParaRPr lang="ar-SA" sz="2000" dirty="0"/>
          </a:p>
        </p:txBody>
      </p:sp>
      <p:sp>
        <p:nvSpPr>
          <p:cNvPr id="4" name="مربع نص 3"/>
          <p:cNvSpPr txBox="1"/>
          <p:nvPr/>
        </p:nvSpPr>
        <p:spPr>
          <a:xfrm>
            <a:off x="2786050" y="500042"/>
            <a:ext cx="5857916" cy="5632311"/>
          </a:xfrm>
          <a:prstGeom prst="rect">
            <a:avLst/>
          </a:prstGeom>
          <a:noFill/>
        </p:spPr>
        <p:txBody>
          <a:bodyPr wrap="square" rtlCol="1">
            <a:spAutoFit/>
          </a:bodyPr>
          <a:lstStyle/>
          <a:p>
            <a:pPr algn="ctr"/>
            <a:r>
              <a:rPr lang="ar-SA" sz="2400" b="1" dirty="0" smtClean="0">
                <a:cs typeface="Akhbar MT" pitchFamily="2" charset="-78"/>
              </a:rPr>
              <a:t>مما يكسبه صفة التاجر هذا يسري أيضاً على الممنوعين من الاتجار بسبب قوانين ولوائح مهنتهم كأعضاء هيئة التدريس بالجامعات بالتالي يخضع هؤلاء لما يخضع له التاجر من التزامات وواجبات </a:t>
            </a:r>
            <a:r>
              <a:rPr lang="ar-SA" sz="2400" b="1" dirty="0" smtClean="0">
                <a:cs typeface="Akhbar MT" pitchFamily="2" charset="-78"/>
              </a:rPr>
              <a:t>و</a:t>
            </a:r>
            <a:r>
              <a:rPr lang="ar-SA" sz="2400" b="1" dirty="0" smtClean="0">
                <a:cs typeface="Akhbar MT" pitchFamily="2" charset="-78"/>
              </a:rPr>
              <a:t> </a:t>
            </a:r>
            <a:r>
              <a:rPr lang="ar-SA" sz="2400" b="1" dirty="0" smtClean="0">
                <a:cs typeface="Akhbar MT" pitchFamily="2" charset="-78"/>
              </a:rPr>
              <a:t>الغايه</a:t>
            </a:r>
            <a:r>
              <a:rPr lang="ar-SA" sz="2400" b="1" dirty="0" smtClean="0">
                <a:cs typeface="Akhbar MT" pitchFamily="2" charset="-78"/>
              </a:rPr>
              <a:t> هو حماية الغير الذي يعتمد على الوضع الظاهر بالإضافة </a:t>
            </a:r>
            <a:r>
              <a:rPr lang="ar-SA" sz="2400" b="1" dirty="0">
                <a:cs typeface="Akhbar MT" pitchFamily="2" charset="-78"/>
              </a:rPr>
              <a:t>إ</a:t>
            </a:r>
            <a:r>
              <a:rPr lang="ar-SA" sz="2400" b="1" dirty="0" smtClean="0">
                <a:cs typeface="Akhbar MT" pitchFamily="2" charset="-78"/>
              </a:rPr>
              <a:t>لى </a:t>
            </a:r>
            <a:r>
              <a:rPr lang="ar-SA" sz="2400" b="1" dirty="0">
                <a:cs typeface="Akhbar MT" pitchFamily="2" charset="-78"/>
              </a:rPr>
              <a:t>أ</a:t>
            </a:r>
            <a:r>
              <a:rPr lang="ar-SA" sz="2400" b="1" dirty="0" smtClean="0">
                <a:cs typeface="Akhbar MT" pitchFamily="2" charset="-78"/>
              </a:rPr>
              <a:t>ن مخالفة الشخص لقوانين ولوائح مهنته التي تحضر عليه التجارة يجب ان لا يكافأ بإعفائه من التزامات التاجر . </a:t>
            </a:r>
            <a:r>
              <a:rPr lang="ar-SA" sz="2400" b="1" dirty="0" smtClean="0">
                <a:cs typeface="Akhbar MT" pitchFamily="2" charset="-78"/>
              </a:rPr>
              <a:t>الا</a:t>
            </a:r>
            <a:r>
              <a:rPr lang="ar-SA" sz="2400" b="1" dirty="0" smtClean="0">
                <a:cs typeface="Akhbar MT" pitchFamily="2" charset="-78"/>
              </a:rPr>
              <a:t> أن مشروعية العمل التجاري شرط ضروري لاكتساب صفة التاجر وأن الأعمال غير المشروعة ( كالتجارة بالمخدرات ، إدارة أماكن لعب القمار أو الدعارة ) هي أعمال محرمة وبالتالي ممارستها لا تؤدي إلى اكتساب الشخص صفة التاجر . ويتعين أن يكون الاحتراف مرحبا ، فلكي يكون احتراف الأعمال التجارية احترافا يعد </a:t>
            </a:r>
            <a:r>
              <a:rPr lang="ar-SA" sz="2400" b="1" dirty="0" smtClean="0">
                <a:cs typeface="Akhbar MT" pitchFamily="2" charset="-78"/>
              </a:rPr>
              <a:t>به</a:t>
            </a:r>
            <a:r>
              <a:rPr lang="ar-SA" sz="2400" b="1" dirty="0" smtClean="0">
                <a:cs typeface="Akhbar MT" pitchFamily="2" charset="-78"/>
              </a:rPr>
              <a:t> يجب أن يكون بقصد الربح وبذلك مباشرة أعمال تجارية لا تقوم على الربح لا تؤدي إلى </a:t>
            </a:r>
            <a:r>
              <a:rPr lang="ar-SA" sz="2400" b="1" dirty="0" smtClean="0">
                <a:cs typeface="Akhbar MT" pitchFamily="2" charset="-78"/>
              </a:rPr>
              <a:t>إكتساب</a:t>
            </a:r>
            <a:r>
              <a:rPr lang="ar-SA" sz="2400" b="1" dirty="0" smtClean="0">
                <a:cs typeface="Akhbar MT" pitchFamily="2" charset="-78"/>
              </a:rPr>
              <a:t> صفة التاجر ، مثال : اعتياد الشخص على سحب كمبيالات فسحب الكمبيالات في حد ذاته رغم انه من الأعمال التجارية ليس عمل مربحاً وبالتالي اعتياد القيام بذلك لا يعني توفر شرط الاحتراف </a:t>
            </a:r>
            <a:endParaRPr lang="ar-SA" sz="2400" b="1" dirty="0">
              <a:cs typeface="Akhbar MT" pitchFamily="2"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3"/>
          <p:cNvSpPr/>
          <p:nvPr/>
        </p:nvSpPr>
        <p:spPr>
          <a:xfrm>
            <a:off x="928662" y="357166"/>
            <a:ext cx="7715304" cy="2571768"/>
          </a:xfrm>
          <a:prstGeom prst="roundRect">
            <a:avLst/>
          </a:prstGeom>
          <a:solidFill>
            <a:srgbClr val="E1DFE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 name="مربع نص 1"/>
          <p:cNvSpPr txBox="1"/>
          <p:nvPr/>
        </p:nvSpPr>
        <p:spPr>
          <a:xfrm>
            <a:off x="4786314" y="214290"/>
            <a:ext cx="4000528" cy="369332"/>
          </a:xfrm>
          <a:prstGeom prst="rect">
            <a:avLst/>
          </a:prstGeom>
          <a:noFill/>
        </p:spPr>
        <p:txBody>
          <a:bodyPr wrap="square" rtlCol="1">
            <a:spAutoFit/>
          </a:bodyPr>
          <a:lstStyle/>
          <a:p>
            <a:endParaRPr lang="ar-SA" dirty="0"/>
          </a:p>
        </p:txBody>
      </p:sp>
      <p:sp>
        <p:nvSpPr>
          <p:cNvPr id="3" name="مربع نص 2"/>
          <p:cNvSpPr txBox="1"/>
          <p:nvPr/>
        </p:nvSpPr>
        <p:spPr>
          <a:xfrm>
            <a:off x="1000100" y="357166"/>
            <a:ext cx="7572428" cy="2523768"/>
          </a:xfrm>
          <a:prstGeom prst="rect">
            <a:avLst/>
          </a:prstGeom>
          <a:noFill/>
        </p:spPr>
        <p:txBody>
          <a:bodyPr wrap="square" rtlCol="1">
            <a:spAutoFit/>
          </a:bodyPr>
          <a:lstStyle/>
          <a:p>
            <a:pPr algn="ctr"/>
            <a:r>
              <a:rPr lang="ar-SA" sz="2800" dirty="0" smtClean="0">
                <a:latin typeface="Andalus" pitchFamily="18" charset="-78"/>
                <a:cs typeface="Akhbar MT" pitchFamily="2" charset="-78"/>
              </a:rPr>
              <a:t>يقصد بالاستقلالية في احتراف الأعمال التجارية أن يكون الشخص مستقلاً عن غيره في مباشرته لهذه الأعمال وتحمله ما ينتج عنها من ربح أو خسارة فالاستقلالية ترمي إلى قيام التاجر بالأعمال التجارية باسمه وحسابه الخاص وهذا الشرط لم </a:t>
            </a:r>
            <a:r>
              <a:rPr lang="ar-SA" sz="2800" dirty="0" smtClean="0">
                <a:latin typeface="Andalus" pitchFamily="18" charset="-78"/>
                <a:cs typeface="Akhbar MT" pitchFamily="2" charset="-78"/>
              </a:rPr>
              <a:t>ينص</a:t>
            </a:r>
            <a:r>
              <a:rPr lang="ar-SA" sz="2800" dirty="0" smtClean="0">
                <a:latin typeface="Andalus" pitchFamily="18" charset="-78"/>
                <a:cs typeface="Akhbar MT" pitchFamily="2" charset="-78"/>
              </a:rPr>
              <a:t> عليه نظام المحكمة التجارية ، ولكن استقر عليه الفقه لأن التجارة قائمة على الائتمان الذي هو عنصر شخصي بطبيعته يتحمله القائم بالعمل </a:t>
            </a:r>
            <a:endParaRPr lang="ar-SA" sz="2400" dirty="0" smtClean="0">
              <a:cs typeface="Akhbar MT" pitchFamily="2" charset="-78"/>
            </a:endParaRPr>
          </a:p>
          <a:p>
            <a:endParaRPr lang="ar-SA" dirty="0" smtClean="0"/>
          </a:p>
        </p:txBody>
      </p:sp>
      <p:pic>
        <p:nvPicPr>
          <p:cNvPr id="5" name="صورة 4" descr="a7ef30f96338438d6dea9200e266f038.jpg"/>
          <p:cNvPicPr>
            <a:picLocks noChangeAspect="1"/>
          </p:cNvPicPr>
          <p:nvPr/>
        </p:nvPicPr>
        <p:blipFill>
          <a:blip r:embed="rId2">
            <a:lum bright="-10000"/>
          </a:blip>
          <a:stretch>
            <a:fillRect/>
          </a:stretch>
        </p:blipFill>
        <p:spPr>
          <a:xfrm>
            <a:off x="1357290" y="3357562"/>
            <a:ext cx="6477000" cy="309562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3"/>
          <p:cNvSpPr/>
          <p:nvPr/>
        </p:nvSpPr>
        <p:spPr>
          <a:xfrm>
            <a:off x="357158" y="1071546"/>
            <a:ext cx="8572560" cy="4643470"/>
          </a:xfrm>
          <a:prstGeom prst="roundRect">
            <a:avLst/>
          </a:prstGeom>
          <a:solidFill>
            <a:srgbClr val="E1DFE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 name="مستطيل 1"/>
          <p:cNvSpPr/>
          <p:nvPr/>
        </p:nvSpPr>
        <p:spPr>
          <a:xfrm>
            <a:off x="357158" y="1071546"/>
            <a:ext cx="8501122" cy="4524315"/>
          </a:xfrm>
          <a:prstGeom prst="rect">
            <a:avLst/>
          </a:prstGeom>
        </p:spPr>
        <p:txBody>
          <a:bodyPr wrap="square">
            <a:spAutoFit/>
          </a:bodyPr>
          <a:lstStyle/>
          <a:p>
            <a:pPr algn="ctr"/>
            <a:endParaRPr lang="ar-SA" sz="2400" dirty="0" smtClean="0">
              <a:latin typeface="Andalus" pitchFamily="18" charset="-78"/>
              <a:cs typeface="Akhbar MT" pitchFamily="2" charset="-78"/>
            </a:endParaRPr>
          </a:p>
          <a:p>
            <a:pPr algn="ctr"/>
            <a:r>
              <a:rPr lang="ar-SA" sz="2400" dirty="0" smtClean="0">
                <a:solidFill>
                  <a:srgbClr val="C00000"/>
                </a:solidFill>
                <a:latin typeface="Andalus" pitchFamily="18" charset="-78"/>
                <a:cs typeface="Akhbar MT" pitchFamily="2" charset="-78"/>
              </a:rPr>
              <a:t>أولاً</a:t>
            </a:r>
            <a:r>
              <a:rPr lang="ar-SA" sz="2400" dirty="0" smtClean="0">
                <a:latin typeface="Andalus" pitchFamily="18" charset="-78"/>
                <a:cs typeface="Akhbar MT" pitchFamily="2" charset="-78"/>
              </a:rPr>
              <a:t> : احتراف الأعمال التجارية بنيه الربح لا يعد كافيا لاكتساب صفة التاجر ما لم تكن تلك الأعمال لحساب الشخص الخاص ، أي عليه أن يتحمل مخاطر ومسؤوليات القيام بهذه الأعمال مثله في ذلك كمثل الشريك المتضامن </a:t>
            </a:r>
          </a:p>
          <a:p>
            <a:pPr algn="ctr"/>
            <a:endParaRPr lang="ar-SA" sz="2400" dirty="0" smtClean="0">
              <a:latin typeface="Andalus" pitchFamily="18" charset="-78"/>
              <a:cs typeface="Akhbar MT" pitchFamily="2" charset="-78"/>
            </a:endParaRPr>
          </a:p>
          <a:p>
            <a:pPr algn="ctr"/>
            <a:r>
              <a:rPr lang="ar-SA" sz="2400" dirty="0" smtClean="0">
                <a:solidFill>
                  <a:srgbClr val="C00000"/>
                </a:solidFill>
                <a:latin typeface="Andalus" pitchFamily="18" charset="-78"/>
                <a:cs typeface="Akhbar MT" pitchFamily="2" charset="-78"/>
              </a:rPr>
              <a:t>ثانيا</a:t>
            </a:r>
            <a:r>
              <a:rPr lang="ar-SA" sz="2400" dirty="0" smtClean="0">
                <a:latin typeface="Andalus" pitchFamily="18" charset="-78"/>
                <a:cs typeface="Akhbar MT" pitchFamily="2" charset="-78"/>
              </a:rPr>
              <a:t> : احتراف الأعمال التجارية بنيه الربح وباسم ولحساب الشخص مكسب لصفة التاجر دون الحاجة </a:t>
            </a:r>
            <a:r>
              <a:rPr lang="ar-SA" sz="2400" dirty="0" smtClean="0">
                <a:latin typeface="Andalus" pitchFamily="18" charset="-78"/>
                <a:cs typeface="Akhbar MT" pitchFamily="2" charset="-78"/>
              </a:rPr>
              <a:t>او</a:t>
            </a:r>
            <a:r>
              <a:rPr lang="ar-SA" sz="2400" dirty="0" smtClean="0">
                <a:latin typeface="Andalus" pitchFamily="18" charset="-78"/>
                <a:cs typeface="Akhbar MT" pitchFamily="2" charset="-78"/>
              </a:rPr>
              <a:t> الضرورة لاتخاذ محل تجاري ، فالسمسار والوكيل بالعمولة يعتبران تاجرين ولو لم يكن لهما محلات تجارية .</a:t>
            </a:r>
          </a:p>
          <a:p>
            <a:pPr algn="ctr"/>
            <a:endParaRPr lang="ar-SA" sz="2400" dirty="0" smtClean="0">
              <a:latin typeface="Andalus" pitchFamily="18" charset="-78"/>
              <a:cs typeface="Akhbar MT" pitchFamily="2" charset="-78"/>
            </a:endParaRPr>
          </a:p>
          <a:p>
            <a:pPr algn="ctr"/>
            <a:r>
              <a:rPr lang="ar-SA" sz="2400" dirty="0" smtClean="0">
                <a:solidFill>
                  <a:srgbClr val="C00000"/>
                </a:solidFill>
                <a:latin typeface="Andalus" pitchFamily="18" charset="-78"/>
                <a:cs typeface="Akhbar MT" pitchFamily="2" charset="-78"/>
              </a:rPr>
              <a:t>ثالثا</a:t>
            </a:r>
            <a:r>
              <a:rPr lang="ar-SA" sz="2400" dirty="0" smtClean="0">
                <a:latin typeface="Andalus" pitchFamily="18" charset="-78"/>
                <a:cs typeface="Akhbar MT" pitchFamily="2" charset="-78"/>
              </a:rPr>
              <a:t> : التاجر الطاهر والتاجر المستتر : يكشف الواقع العملي عن مزاولة أو مباشرة شخص للأعمال التجارية مستخدما اسم شخص آخر أو مستترا وراءه ، مما يظهر الأول بمظهر التاجر مع انه لا يتاجر لحسابه ، ويبقى المستتر بعيدا عن الصورة مع أن التجارة لحسابه </a:t>
            </a:r>
            <a:endParaRPr lang="ar-SA" sz="2400" dirty="0">
              <a:latin typeface="Andalus" pitchFamily="18" charset="-78"/>
              <a:cs typeface="Akhbar MT" pitchFamily="2" charset="-78"/>
            </a:endParaRPr>
          </a:p>
        </p:txBody>
      </p:sp>
      <p:sp>
        <p:nvSpPr>
          <p:cNvPr id="3" name="مستطيل 2"/>
          <p:cNvSpPr/>
          <p:nvPr/>
        </p:nvSpPr>
        <p:spPr>
          <a:xfrm>
            <a:off x="2285984" y="214290"/>
            <a:ext cx="4714908" cy="642942"/>
          </a:xfrm>
          <a:prstGeom prst="rect">
            <a:avLst/>
          </a:prstGeom>
          <a:solidFill>
            <a:srgbClr val="E1DFE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dirty="0" smtClean="0">
                <a:solidFill>
                  <a:srgbClr val="C00000"/>
                </a:solidFill>
                <a:latin typeface="Andalus" pitchFamily="18" charset="-78"/>
                <a:cs typeface="Akhbar MT" pitchFamily="2" charset="-78"/>
              </a:rPr>
              <a:t>ويترتب على شرط الاستقلالية عدد من النتائج :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مستدير الزوايا 2"/>
          <p:cNvSpPr/>
          <p:nvPr/>
        </p:nvSpPr>
        <p:spPr>
          <a:xfrm>
            <a:off x="2643174" y="500042"/>
            <a:ext cx="6072230" cy="5786478"/>
          </a:xfrm>
          <a:prstGeom prst="roundRect">
            <a:avLst/>
          </a:prstGeom>
          <a:solidFill>
            <a:srgbClr val="E1DFE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 name="مربع نص 1"/>
          <p:cNvSpPr txBox="1"/>
          <p:nvPr/>
        </p:nvSpPr>
        <p:spPr>
          <a:xfrm>
            <a:off x="2714612" y="357166"/>
            <a:ext cx="5929354" cy="5724644"/>
          </a:xfrm>
          <a:prstGeom prst="rect">
            <a:avLst/>
          </a:prstGeom>
          <a:noFill/>
        </p:spPr>
        <p:txBody>
          <a:bodyPr wrap="square" rtlCol="1">
            <a:spAutoFit/>
          </a:bodyPr>
          <a:lstStyle/>
          <a:p>
            <a:endParaRPr lang="ar-SA" dirty="0" smtClean="0"/>
          </a:p>
          <a:p>
            <a:pPr algn="ctr"/>
            <a:r>
              <a:rPr lang="ar-SA" sz="2800" b="1" dirty="0" smtClean="0">
                <a:solidFill>
                  <a:srgbClr val="C00000"/>
                </a:solidFill>
              </a:rPr>
              <a:t>التمتع بالأهلية التجارية </a:t>
            </a:r>
          </a:p>
          <a:p>
            <a:pPr algn="ctr"/>
            <a:endParaRPr lang="ar-SA" sz="2000" b="1" dirty="0" smtClean="0"/>
          </a:p>
          <a:p>
            <a:pPr algn="ctr"/>
            <a:r>
              <a:rPr lang="ar-SA" sz="2000" b="1" dirty="0" smtClean="0">
                <a:solidFill>
                  <a:srgbClr val="C00000"/>
                </a:solidFill>
              </a:rPr>
              <a:t>الأهلية :</a:t>
            </a:r>
            <a:r>
              <a:rPr lang="ar-SA" sz="2000" b="1" dirty="0" smtClean="0"/>
              <a:t>  هي قدرة المرء وصلاحيته على مباشرة التصرفات القانونية </a:t>
            </a:r>
          </a:p>
          <a:p>
            <a:pPr algn="ctr"/>
            <a:r>
              <a:rPr lang="ar-SA" sz="2000" b="1" dirty="0" smtClean="0"/>
              <a:t>فهي شرط أساسي لاكتساب صفة التاجر ، </a:t>
            </a:r>
          </a:p>
          <a:p>
            <a:pPr algn="ctr"/>
            <a:r>
              <a:rPr lang="ar-SA" sz="2000" b="1" dirty="0" smtClean="0"/>
              <a:t>فاحتراف الأعمال التجارية لا يكفي بحد ذاته ما لم تتوافر الأهلية التجارية ، </a:t>
            </a:r>
          </a:p>
          <a:p>
            <a:pPr algn="ctr"/>
            <a:r>
              <a:rPr lang="ar-SA" sz="2000" b="1" dirty="0" smtClean="0"/>
              <a:t>فالأعمال التجارية نوع من التصرفات القانونية التي تستلزم الأهلية اللازمة لمباشرتها </a:t>
            </a:r>
          </a:p>
          <a:p>
            <a:pPr algn="ctr"/>
            <a:endParaRPr lang="ar-SA" sz="2000" b="1" dirty="0" smtClean="0"/>
          </a:p>
          <a:p>
            <a:pPr algn="ctr"/>
            <a:r>
              <a:rPr lang="ar-SA" sz="2000" b="1" dirty="0" smtClean="0">
                <a:solidFill>
                  <a:srgbClr val="C00000"/>
                </a:solidFill>
              </a:rPr>
              <a:t>أولا : أهلية الراشد : </a:t>
            </a:r>
          </a:p>
          <a:p>
            <a:pPr algn="ctr"/>
            <a:r>
              <a:rPr lang="ar-SA" sz="2000" b="1" dirty="0" smtClean="0"/>
              <a:t>كل من كان راشداَ أو بلغ سن الرشد فله الحق أن يمارس مهنة التجارة بأنواعها </a:t>
            </a:r>
          </a:p>
          <a:p>
            <a:pPr algn="ctr"/>
            <a:r>
              <a:rPr lang="ar-SA" sz="2000" b="1" dirty="0" smtClean="0"/>
              <a:t>وسن الرشد في المملكة هو ثمانية عشر سنة </a:t>
            </a:r>
          </a:p>
          <a:p>
            <a:pPr algn="ctr"/>
            <a:endParaRPr lang="ar-SA" sz="2000" b="1" dirty="0" smtClean="0"/>
          </a:p>
          <a:p>
            <a:pPr algn="ctr"/>
            <a:r>
              <a:rPr lang="ar-SA" sz="2000" b="1" dirty="0" smtClean="0">
                <a:solidFill>
                  <a:srgbClr val="C00000"/>
                </a:solidFill>
              </a:rPr>
              <a:t>ثانيا : أهلية القاصر </a:t>
            </a:r>
          </a:p>
          <a:p>
            <a:pPr algn="ctr"/>
            <a:r>
              <a:rPr lang="ar-SA" sz="2000" b="1" dirty="0" smtClean="0"/>
              <a:t>ونظام المحكمة التجارية لا يجوز القاصر من لم يبلغ سن الثامنة عشر </a:t>
            </a:r>
            <a:r>
              <a:rPr lang="ar-SA" sz="2000" b="1" dirty="0" smtClean="0">
                <a:latin typeface="Andalus" pitchFamily="18" charset="-78"/>
                <a:cs typeface="Andalus" pitchFamily="18" charset="-78"/>
              </a:rPr>
              <a:t>أن</a:t>
            </a:r>
            <a:r>
              <a:rPr lang="ar-SA" sz="2000" b="1" dirty="0" smtClean="0"/>
              <a:t> يزاول التجارة </a:t>
            </a:r>
            <a:endParaRPr lang="ar-SA" sz="2000" b="1" dirty="0"/>
          </a:p>
        </p:txBody>
      </p:sp>
      <p:pic>
        <p:nvPicPr>
          <p:cNvPr id="4" name="صورة 3" descr="k12571819.jpg"/>
          <p:cNvPicPr>
            <a:picLocks noChangeAspect="1"/>
          </p:cNvPicPr>
          <p:nvPr/>
        </p:nvPicPr>
        <p:blipFill>
          <a:blip r:embed="rId2">
            <a:lum contrast="-30000"/>
          </a:blip>
          <a:stretch>
            <a:fillRect/>
          </a:stretch>
        </p:blipFill>
        <p:spPr>
          <a:xfrm>
            <a:off x="357158" y="4929198"/>
            <a:ext cx="1928826" cy="1214446"/>
          </a:xfrm>
          <a:prstGeom prst="ellipse">
            <a:avLst/>
          </a:prstGeom>
          <a:ln>
            <a:noFill/>
          </a:ln>
          <a:effectLst>
            <a:softEdge rad="112500"/>
          </a:effectLst>
        </p:spPr>
      </p:pic>
      <p:pic>
        <p:nvPicPr>
          <p:cNvPr id="5" name="صورة 4" descr="k5514651.jpg"/>
          <p:cNvPicPr>
            <a:picLocks noChangeAspect="1"/>
          </p:cNvPicPr>
          <p:nvPr/>
        </p:nvPicPr>
        <p:blipFill>
          <a:blip r:embed="rId3">
            <a:lum contrast="-20000"/>
          </a:blip>
          <a:stretch>
            <a:fillRect/>
          </a:stretch>
        </p:blipFill>
        <p:spPr>
          <a:xfrm>
            <a:off x="357158" y="3571876"/>
            <a:ext cx="2159000" cy="1357322"/>
          </a:xfrm>
          <a:prstGeom prst="ellipse">
            <a:avLst/>
          </a:prstGeom>
          <a:ln>
            <a:noFill/>
          </a:ln>
          <a:effectLst>
            <a:softEdge rad="112500"/>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شكل بيضاوي 1"/>
          <p:cNvSpPr/>
          <p:nvPr/>
        </p:nvSpPr>
        <p:spPr>
          <a:xfrm>
            <a:off x="642910" y="785794"/>
            <a:ext cx="7715304" cy="5214974"/>
          </a:xfrm>
          <a:prstGeom prst="ellipse">
            <a:avLst/>
          </a:prstGeom>
          <a:solidFill>
            <a:srgbClr val="DDDDDD"/>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3" name="مربع نص 2"/>
          <p:cNvSpPr txBox="1"/>
          <p:nvPr/>
        </p:nvSpPr>
        <p:spPr>
          <a:xfrm>
            <a:off x="1643042" y="1357298"/>
            <a:ext cx="5715040" cy="3477875"/>
          </a:xfrm>
          <a:prstGeom prst="rect">
            <a:avLst/>
          </a:prstGeom>
          <a:noFill/>
        </p:spPr>
        <p:txBody>
          <a:bodyPr wrap="square" rtlCol="1">
            <a:spAutoFit/>
          </a:bodyPr>
          <a:lstStyle/>
          <a:p>
            <a:pPr algn="ctr"/>
            <a:r>
              <a:rPr lang="ar-SA" sz="4400" dirty="0" smtClean="0">
                <a:solidFill>
                  <a:schemeClr val="tx1">
                    <a:lumMod val="95000"/>
                    <a:lumOff val="5000"/>
                  </a:schemeClr>
                </a:solidFill>
                <a:latin typeface="Andalus" pitchFamily="18" charset="-78"/>
                <a:cs typeface="Andalus" pitchFamily="18" charset="-78"/>
              </a:rPr>
              <a:t>إعداد :-</a:t>
            </a:r>
          </a:p>
          <a:p>
            <a:pPr algn="ctr"/>
            <a:endParaRPr lang="ar-SA" sz="4400" dirty="0" smtClean="0">
              <a:solidFill>
                <a:schemeClr val="tx1">
                  <a:lumMod val="95000"/>
                  <a:lumOff val="5000"/>
                </a:schemeClr>
              </a:solidFill>
              <a:latin typeface="Andalus" pitchFamily="18" charset="-78"/>
              <a:cs typeface="Andalus" pitchFamily="18" charset="-78"/>
            </a:endParaRPr>
          </a:p>
          <a:p>
            <a:pPr algn="ctr"/>
            <a:r>
              <a:rPr lang="ar-SA" sz="4400" dirty="0" smtClean="0">
                <a:solidFill>
                  <a:schemeClr val="tx1">
                    <a:lumMod val="95000"/>
                    <a:lumOff val="5000"/>
                  </a:schemeClr>
                </a:solidFill>
                <a:latin typeface="Andalus" pitchFamily="18" charset="-78"/>
                <a:cs typeface="Andalus" pitchFamily="18" charset="-78"/>
              </a:rPr>
              <a:t>مها الثـاقب </a:t>
            </a:r>
          </a:p>
          <a:p>
            <a:pPr algn="ctr"/>
            <a:r>
              <a:rPr lang="ar-SA" sz="4400" dirty="0" smtClean="0">
                <a:solidFill>
                  <a:schemeClr val="tx1">
                    <a:lumMod val="95000"/>
                    <a:lumOff val="5000"/>
                  </a:schemeClr>
                </a:solidFill>
                <a:latin typeface="Andalus" pitchFamily="18" charset="-78"/>
                <a:cs typeface="Andalus" pitchFamily="18" charset="-78"/>
              </a:rPr>
              <a:t>هـيله الهويش</a:t>
            </a:r>
          </a:p>
          <a:p>
            <a:pPr algn="ctr"/>
            <a:r>
              <a:rPr lang="ar-SA" sz="4400" dirty="0" smtClean="0">
                <a:solidFill>
                  <a:schemeClr val="tx1">
                    <a:lumMod val="95000"/>
                    <a:lumOff val="5000"/>
                  </a:schemeClr>
                </a:solidFill>
                <a:latin typeface="Andalus" pitchFamily="18" charset="-78"/>
                <a:cs typeface="Andalus" pitchFamily="18" charset="-78"/>
              </a:rPr>
              <a:t>أنـفال الهويش  </a:t>
            </a:r>
            <a:endParaRPr lang="ar-SA" sz="4400" dirty="0">
              <a:solidFill>
                <a:schemeClr val="tx1">
                  <a:lumMod val="95000"/>
                  <a:lumOff val="5000"/>
                </a:schemeClr>
              </a:solidFill>
              <a:latin typeface="Andalus" pitchFamily="18" charset="-78"/>
              <a:cs typeface="Andalus" pitchFamily="18" charset="-78"/>
            </a:endParaRPr>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172</TotalTime>
  <Words>660</Words>
  <Application>Microsoft Office PowerPoint</Application>
  <PresentationFormat>عرض على الشاشة (3:4)‏</PresentationFormat>
  <Paragraphs>48</Paragraphs>
  <Slides>9</Slides>
  <Notes>0</Notes>
  <HiddenSlides>0</HiddenSlides>
  <MMClips>0</MMClips>
  <ScaleCrop>false</ScaleCrop>
  <HeadingPairs>
    <vt:vector size="4" baseType="variant">
      <vt:variant>
        <vt:lpstr>سمة</vt:lpstr>
      </vt:variant>
      <vt:variant>
        <vt:i4>1</vt:i4>
      </vt:variant>
      <vt:variant>
        <vt:lpstr>عناوين الشرائح</vt:lpstr>
      </vt:variant>
      <vt:variant>
        <vt:i4>9</vt:i4>
      </vt:variant>
    </vt:vector>
  </HeadingPairs>
  <TitlesOfParts>
    <vt:vector size="10" baseType="lpstr">
      <vt:lpstr>سمة Office</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User</dc:creator>
  <cp:lastModifiedBy>User</cp:lastModifiedBy>
  <cp:revision>22</cp:revision>
  <dcterms:created xsi:type="dcterms:W3CDTF">2014-12-05T16:22:05Z</dcterms:created>
  <dcterms:modified xsi:type="dcterms:W3CDTF">2014-12-17T17:11:02Z</dcterms:modified>
</cp:coreProperties>
</file>