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4"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BD4AAE-5C09-4535-A61A-108A96D4493B}" type="datetimeFigureOut">
              <a:rPr lang="en-US" smtClean="0"/>
              <a:pPr/>
              <a:t>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DA2F1-AB49-46AF-8FC8-2E72D925624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BD4AAE-5C09-4535-A61A-108A96D4493B}" type="datetimeFigureOut">
              <a:rPr lang="en-US" smtClean="0"/>
              <a:pPr/>
              <a:t>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DA2F1-AB49-46AF-8FC8-2E72D92562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BD4AAE-5C09-4535-A61A-108A96D4493B}" type="datetimeFigureOut">
              <a:rPr lang="en-US" smtClean="0"/>
              <a:pPr/>
              <a:t>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DA2F1-AB49-46AF-8FC8-2E72D92562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BD4AAE-5C09-4535-A61A-108A96D4493B}" type="datetimeFigureOut">
              <a:rPr lang="en-US" smtClean="0"/>
              <a:pPr/>
              <a:t>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DA2F1-AB49-46AF-8FC8-2E72D92562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BD4AAE-5C09-4535-A61A-108A96D4493B}" type="datetimeFigureOut">
              <a:rPr lang="en-US" smtClean="0"/>
              <a:pPr/>
              <a:t>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DA2F1-AB49-46AF-8FC8-2E72D925624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BD4AAE-5C09-4535-A61A-108A96D4493B}" type="datetimeFigureOut">
              <a:rPr lang="en-US" smtClean="0"/>
              <a:pPr/>
              <a:t>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DA2F1-AB49-46AF-8FC8-2E72D92562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BD4AAE-5C09-4535-A61A-108A96D4493B}" type="datetimeFigureOut">
              <a:rPr lang="en-US" smtClean="0"/>
              <a:pPr/>
              <a:t>2/10/2012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3DA2F1-AB49-46AF-8FC8-2E72D925624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BD4AAE-5C09-4535-A61A-108A96D4493B}" type="datetimeFigureOut">
              <a:rPr lang="en-US" smtClean="0"/>
              <a:pPr/>
              <a:t>2/10/2012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3DA2F1-AB49-46AF-8FC8-2E72D92562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BD4AAE-5C09-4535-A61A-108A96D4493B}" type="datetimeFigureOut">
              <a:rPr lang="en-US" smtClean="0"/>
              <a:pPr/>
              <a:t>2/10/2012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3DA2F1-AB49-46AF-8FC8-2E72D92562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BD4AAE-5C09-4535-A61A-108A96D4493B}" type="datetimeFigureOut">
              <a:rPr lang="en-US" smtClean="0"/>
              <a:pPr/>
              <a:t>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DA2F1-AB49-46AF-8FC8-2E72D92562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BD4AAE-5C09-4535-A61A-108A96D4493B}" type="datetimeFigureOut">
              <a:rPr lang="en-US" smtClean="0"/>
              <a:pPr/>
              <a:t>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DA2F1-AB49-46AF-8FC8-2E72D92562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BD4AAE-5C09-4535-A61A-108A96D4493B}" type="datetimeFigureOut">
              <a:rPr lang="en-US" smtClean="0"/>
              <a:pPr/>
              <a:t>2/10/2012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3DA2F1-AB49-46AF-8FC8-2E72D92562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dk1"/>
          </a:lnRef>
          <a:fillRef idx="1">
            <a:schemeClr val="lt1"/>
          </a:fillRef>
          <a:effectRef idx="0">
            <a:schemeClr val="dk1"/>
          </a:effectRef>
          <a:fontRef idx="minor">
            <a:schemeClr val="dk1"/>
          </a:fontRef>
        </p:style>
        <p:txBody>
          <a:bodyPr>
            <a:noAutofit/>
          </a:bodyPr>
          <a:lstStyle/>
          <a:p>
            <a:r>
              <a:rPr lang="ar-SA" sz="5400" b="1" dirty="0" smtClean="0">
                <a:solidFill>
                  <a:srgbClr val="0070C0"/>
                </a:solidFill>
              </a:rPr>
              <a:t>نشأة الجغرافية السياسية وتعريفها ومناهجها </a:t>
            </a:r>
            <a:endParaRPr lang="en-US" sz="5400" b="1" dirty="0">
              <a:solidFill>
                <a:srgbClr val="0070C0"/>
              </a:solidFill>
            </a:endParaRPr>
          </a:p>
        </p:txBody>
      </p:sp>
      <p:sp>
        <p:nvSpPr>
          <p:cNvPr id="3" name="Subtitle 2"/>
          <p:cNvSpPr>
            <a:spLocks noGrp="1"/>
          </p:cNvSpPr>
          <p:nvPr>
            <p:ph type="subTitle" idx="1"/>
          </p:nvPr>
        </p:nvSpPr>
        <p:spPr/>
        <p:style>
          <a:lnRef idx="2">
            <a:schemeClr val="accent2"/>
          </a:lnRef>
          <a:fillRef idx="1">
            <a:schemeClr val="lt1"/>
          </a:fillRef>
          <a:effectRef idx="0">
            <a:schemeClr val="accent2"/>
          </a:effectRef>
          <a:fontRef idx="minor">
            <a:schemeClr val="dk1"/>
          </a:fontRef>
        </p:style>
        <p:txBody>
          <a:bodyPr/>
          <a:lstStyle/>
          <a:p>
            <a:r>
              <a:rPr lang="ar-SA" b="1" dirty="0" smtClean="0">
                <a:solidFill>
                  <a:srgbClr val="FF0000"/>
                </a:solidFill>
              </a:rPr>
              <a:t>محاضرات الأسبوع الأول </a:t>
            </a:r>
          </a:p>
          <a:p>
            <a:r>
              <a:rPr lang="ar-SA" b="1" dirty="0" smtClean="0">
                <a:solidFill>
                  <a:srgbClr val="FF0000"/>
                </a:solidFill>
              </a:rPr>
              <a:t>إعداد </a:t>
            </a:r>
          </a:p>
          <a:p>
            <a:r>
              <a:rPr lang="ar-SA" b="1" dirty="0" smtClean="0">
                <a:solidFill>
                  <a:srgbClr val="FF0000"/>
                </a:solidFill>
              </a:rPr>
              <a:t>د. كامل أبوضاهر </a:t>
            </a:r>
            <a:endParaRPr lang="en-US"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rtl="1"/>
            <a:r>
              <a:rPr lang="ar-SA" b="1" dirty="0" smtClean="0">
                <a:solidFill>
                  <a:srgbClr val="FF0000"/>
                </a:solidFill>
                <a:latin typeface="Monotype Koufi" pitchFamily="2" charset="-78"/>
                <a:ea typeface="Monotype Koufi" pitchFamily="2" charset="-78"/>
                <a:cs typeface="Monotype Koufi" pitchFamily="2" charset="-78"/>
              </a:rPr>
              <a:t>اهتمامات الجيوبوليتيكا </a:t>
            </a:r>
            <a:endParaRPr lang="en-US" b="1" dirty="0">
              <a:solidFill>
                <a:srgbClr val="FF0000"/>
              </a:solidFill>
              <a:ea typeface="Monotype Koufi" pitchFamily="2" charset="-78"/>
              <a:cs typeface="Monotype Koufi" pitchFamily="2" charset="-78"/>
            </a:endParaRPr>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pPr algn="r" rtl="1">
              <a:buNone/>
            </a:pPr>
            <a:endParaRPr lang="ar-SA" b="1" dirty="0" smtClean="0">
              <a:solidFill>
                <a:srgbClr val="FF0000"/>
              </a:solidFill>
            </a:endParaRPr>
          </a:p>
          <a:p>
            <a:pPr algn="r" rtl="1">
              <a:buNone/>
            </a:pPr>
            <a:r>
              <a:rPr lang="ar-SA" b="1" dirty="0" smtClean="0">
                <a:solidFill>
                  <a:srgbClr val="FF0000"/>
                </a:solidFill>
              </a:rPr>
              <a:t>أشار فيفلد وبيرسي إلى أن الجيوبوليتيكا تهتم بما يلي : </a:t>
            </a:r>
          </a:p>
          <a:p>
            <a:pPr algn="r" rtl="1">
              <a:buNone/>
            </a:pPr>
            <a:endParaRPr lang="ar-SA" sz="1800" b="1" dirty="0" smtClean="0">
              <a:solidFill>
                <a:srgbClr val="FF0000"/>
              </a:solidFill>
            </a:endParaRPr>
          </a:p>
          <a:p>
            <a:pPr algn="r" rtl="1"/>
            <a:r>
              <a:rPr lang="ar-SA" b="1" dirty="0" smtClean="0"/>
              <a:t>النظرية التي تبحث في قوة الدولة بالنسبة للأرض </a:t>
            </a:r>
          </a:p>
          <a:p>
            <a:pPr algn="r" rtl="1"/>
            <a:r>
              <a:rPr lang="ar-SA" b="1" dirty="0" smtClean="0"/>
              <a:t>تبحث في المنظمات السياسية للمجال الأرضي </a:t>
            </a:r>
          </a:p>
          <a:p>
            <a:pPr algn="r" rtl="1"/>
            <a:r>
              <a:rPr lang="ar-SA" b="1" dirty="0" smtClean="0"/>
              <a:t>فن العمل السياسية للدولة للحصول على مجالها الحيوي </a:t>
            </a:r>
          </a:p>
          <a:p>
            <a:pPr algn="r" rtl="1"/>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pPr rtl="1"/>
            <a:r>
              <a:rPr lang="ar-SA" b="1" dirty="0" smtClean="0">
                <a:solidFill>
                  <a:srgbClr val="00B050"/>
                </a:solidFill>
              </a:rPr>
              <a:t>مظاهر الاختلاف بين الجغرافيا السياسية والجيوبوليتيكا </a:t>
            </a:r>
            <a:endParaRPr lang="en-US" b="1" dirty="0">
              <a:solidFill>
                <a:srgbClr val="00B050"/>
              </a:solidFill>
            </a:endParaRPr>
          </a:p>
        </p:txBody>
      </p:sp>
      <p:sp>
        <p:nvSpPr>
          <p:cNvPr id="3" name="Text Placeholder 2"/>
          <p:cNvSpPr>
            <a:spLocks noGrp="1"/>
          </p:cNvSpPr>
          <p:nvPr>
            <p:ph type="body" idx="1"/>
          </p:nvPr>
        </p:nvSpPr>
        <p:spPr>
          <a:xfrm>
            <a:off x="785786" y="1535113"/>
            <a:ext cx="3357586" cy="639762"/>
          </a:xfrm>
        </p:spPr>
        <p:style>
          <a:lnRef idx="2">
            <a:schemeClr val="accent2"/>
          </a:lnRef>
          <a:fillRef idx="1">
            <a:schemeClr val="lt1"/>
          </a:fillRef>
          <a:effectRef idx="0">
            <a:schemeClr val="accent2"/>
          </a:effectRef>
          <a:fontRef idx="minor">
            <a:schemeClr val="dk1"/>
          </a:fontRef>
        </p:style>
        <p:txBody>
          <a:bodyPr>
            <a:normAutofit/>
          </a:bodyPr>
          <a:lstStyle/>
          <a:p>
            <a:pPr algn="ctr" rtl="1"/>
            <a:r>
              <a:rPr lang="ar-SA" sz="3200" dirty="0" smtClean="0"/>
              <a:t>الجغرافيا السياسية </a:t>
            </a:r>
            <a:endParaRPr lang="en-US" sz="3200" dirty="0"/>
          </a:p>
        </p:txBody>
      </p:sp>
      <p:sp>
        <p:nvSpPr>
          <p:cNvPr id="4" name="Content Placeholder 3"/>
          <p:cNvSpPr>
            <a:spLocks noGrp="1"/>
          </p:cNvSpPr>
          <p:nvPr>
            <p:ph sz="half" idx="2"/>
          </p:nvPr>
        </p:nvSpPr>
        <p:spPr>
          <a:xfrm>
            <a:off x="214282" y="2285992"/>
            <a:ext cx="4214842" cy="4286280"/>
          </a:xfrm>
        </p:spPr>
        <p:style>
          <a:lnRef idx="2">
            <a:schemeClr val="accent2"/>
          </a:lnRef>
          <a:fillRef idx="1">
            <a:schemeClr val="lt1"/>
          </a:fillRef>
          <a:effectRef idx="0">
            <a:schemeClr val="accent2"/>
          </a:effectRef>
          <a:fontRef idx="minor">
            <a:schemeClr val="dk1"/>
          </a:fontRef>
        </p:style>
        <p:txBody>
          <a:bodyPr>
            <a:normAutofit lnSpcReduction="10000"/>
          </a:bodyPr>
          <a:lstStyle/>
          <a:p>
            <a:pPr algn="just" rtl="1"/>
            <a:r>
              <a:rPr lang="ar-SA" b="1" dirty="0">
                <a:solidFill>
                  <a:srgbClr val="C00000"/>
                </a:solidFill>
              </a:rPr>
              <a:t>تدرس كيان الدولة كما هو في الواقع</a:t>
            </a:r>
          </a:p>
          <a:p>
            <a:pPr algn="just" rtl="1"/>
            <a:r>
              <a:rPr lang="ar-SA" b="1" dirty="0" smtClean="0">
                <a:solidFill>
                  <a:srgbClr val="00B050"/>
                </a:solidFill>
              </a:rPr>
              <a:t>رسم صورة الدولة في الماضي والحاضر  </a:t>
            </a:r>
          </a:p>
          <a:p>
            <a:pPr algn="just" rtl="1"/>
            <a:r>
              <a:rPr lang="ar-SA" b="1" dirty="0">
                <a:solidFill>
                  <a:srgbClr val="7030A0"/>
                </a:solidFill>
              </a:rPr>
              <a:t>الجغرافيا أميل إلى أن تكون ثابتة </a:t>
            </a:r>
          </a:p>
          <a:p>
            <a:pPr algn="just" rtl="1"/>
            <a:r>
              <a:rPr lang="ar-SA" b="1" dirty="0">
                <a:solidFill>
                  <a:srgbClr val="0070C0"/>
                </a:solidFill>
              </a:rPr>
              <a:t>الجغرافيا مرآة للدولة تعكس صورتها الحقيقية </a:t>
            </a:r>
          </a:p>
          <a:p>
            <a:pPr algn="just" rtl="1"/>
            <a:r>
              <a:rPr lang="ar-SA" b="1" dirty="0" smtClean="0">
                <a:solidFill>
                  <a:schemeClr val="tx1">
                    <a:lumMod val="95000"/>
                    <a:lumOff val="5000"/>
                  </a:schemeClr>
                </a:solidFill>
              </a:rPr>
              <a:t>الجغرافيا السياسية علم حكيم وحذر وتقوم دراسته على أساس موضوعي </a:t>
            </a:r>
          </a:p>
          <a:p>
            <a:pPr algn="just" rtl="1"/>
            <a:r>
              <a:rPr lang="ar-SA" b="1" dirty="0">
                <a:solidFill>
                  <a:srgbClr val="C00000"/>
                </a:solidFill>
              </a:rPr>
              <a:t>تدرس مقومات القوة متجردة غير متأثرة بدوافع معينة </a:t>
            </a:r>
          </a:p>
          <a:p>
            <a:pPr algn="just" rtl="1"/>
            <a:r>
              <a:rPr lang="ar-SA" b="1" dirty="0" smtClean="0">
                <a:solidFill>
                  <a:srgbClr val="00B050"/>
                </a:solidFill>
              </a:rPr>
              <a:t>تعترف بالحدود القائمة بين الدول </a:t>
            </a:r>
            <a:endParaRPr lang="en-US" b="1" dirty="0">
              <a:solidFill>
                <a:srgbClr val="00B050"/>
              </a:solidFill>
            </a:endParaRPr>
          </a:p>
        </p:txBody>
      </p:sp>
      <p:sp>
        <p:nvSpPr>
          <p:cNvPr id="5" name="Text Placeholder 4"/>
          <p:cNvSpPr>
            <a:spLocks noGrp="1"/>
          </p:cNvSpPr>
          <p:nvPr>
            <p:ph type="body" sz="quarter" idx="3"/>
          </p:nvPr>
        </p:nvSpPr>
        <p:spPr>
          <a:xfrm>
            <a:off x="5000628" y="1535113"/>
            <a:ext cx="3214710" cy="639762"/>
          </a:xfrm>
        </p:spPr>
        <p:style>
          <a:lnRef idx="2">
            <a:schemeClr val="accent1"/>
          </a:lnRef>
          <a:fillRef idx="1">
            <a:schemeClr val="lt1"/>
          </a:fillRef>
          <a:effectRef idx="0">
            <a:schemeClr val="accent1"/>
          </a:effectRef>
          <a:fontRef idx="minor">
            <a:schemeClr val="dk1"/>
          </a:fontRef>
        </p:style>
        <p:txBody>
          <a:bodyPr>
            <a:normAutofit/>
          </a:bodyPr>
          <a:lstStyle/>
          <a:p>
            <a:pPr algn="ctr" rtl="1"/>
            <a:r>
              <a:rPr lang="ar-SA" sz="3200" dirty="0" smtClean="0"/>
              <a:t>الجيوبوليتيكا </a:t>
            </a:r>
            <a:endParaRPr lang="en-US" sz="3200" dirty="0"/>
          </a:p>
        </p:txBody>
      </p:sp>
      <p:sp>
        <p:nvSpPr>
          <p:cNvPr id="6" name="Content Placeholder 5"/>
          <p:cNvSpPr>
            <a:spLocks noGrp="1"/>
          </p:cNvSpPr>
          <p:nvPr>
            <p:ph sz="quarter" idx="4"/>
          </p:nvPr>
        </p:nvSpPr>
        <p:spPr>
          <a:xfrm>
            <a:off x="4500562" y="2285992"/>
            <a:ext cx="4357717" cy="4357718"/>
          </a:xfrm>
        </p:spPr>
        <p:style>
          <a:lnRef idx="2">
            <a:schemeClr val="accent1"/>
          </a:lnRef>
          <a:fillRef idx="1">
            <a:schemeClr val="lt1"/>
          </a:fillRef>
          <a:effectRef idx="0">
            <a:schemeClr val="accent1"/>
          </a:effectRef>
          <a:fontRef idx="minor">
            <a:schemeClr val="dk1"/>
          </a:fontRef>
        </p:style>
        <p:txBody>
          <a:bodyPr>
            <a:normAutofit lnSpcReduction="10000"/>
          </a:bodyPr>
          <a:lstStyle/>
          <a:p>
            <a:pPr algn="just" rtl="1"/>
            <a:r>
              <a:rPr lang="ar-SA" b="1" dirty="0" smtClean="0">
                <a:solidFill>
                  <a:srgbClr val="C00000"/>
                </a:solidFill>
              </a:rPr>
              <a:t>تدرس خطة لما يجب أن تكون عليه الدولة </a:t>
            </a:r>
          </a:p>
          <a:p>
            <a:pPr algn="just" rtl="1"/>
            <a:r>
              <a:rPr lang="ar-SA" b="1" dirty="0" smtClean="0">
                <a:solidFill>
                  <a:srgbClr val="00B050"/>
                </a:solidFill>
              </a:rPr>
              <a:t>ترسم حالة الدولة في المستقبل </a:t>
            </a:r>
          </a:p>
          <a:p>
            <a:pPr algn="just" rtl="1"/>
            <a:r>
              <a:rPr lang="ar-SA" b="1" dirty="0" smtClean="0">
                <a:solidFill>
                  <a:srgbClr val="7030A0"/>
                </a:solidFill>
              </a:rPr>
              <a:t>الجيوبوليتيكا متطورة و متحركة </a:t>
            </a:r>
          </a:p>
          <a:p>
            <a:pPr algn="just" rtl="1"/>
            <a:r>
              <a:rPr lang="ar-SA" b="1" dirty="0" smtClean="0">
                <a:solidFill>
                  <a:srgbClr val="0070C0"/>
                </a:solidFill>
              </a:rPr>
              <a:t>تجعل الجغرافيا في خدمة الدولة </a:t>
            </a:r>
          </a:p>
          <a:p>
            <a:pPr algn="just" rtl="1"/>
            <a:r>
              <a:rPr lang="ar-SA" b="1" dirty="0" smtClean="0">
                <a:solidFill>
                  <a:schemeClr val="tx1">
                    <a:lumMod val="95000"/>
                    <a:lumOff val="5000"/>
                  </a:schemeClr>
                </a:solidFill>
              </a:rPr>
              <a:t>تدرس العلاقة بين الأرض والدولة وتدرس السياسة العالمية من وجهة نظر قومية محلية </a:t>
            </a:r>
          </a:p>
          <a:p>
            <a:pPr algn="just" rtl="1"/>
            <a:r>
              <a:rPr lang="ar-SA" b="1" dirty="0" smtClean="0">
                <a:solidFill>
                  <a:srgbClr val="C00000"/>
                </a:solidFill>
              </a:rPr>
              <a:t>تعتنق فلسفة القوة وترسم خطط الاستراتيجية التي تحقق السيطرة </a:t>
            </a:r>
          </a:p>
          <a:p>
            <a:pPr algn="just" rtl="1"/>
            <a:r>
              <a:rPr lang="ar-SA" b="1" dirty="0">
                <a:solidFill>
                  <a:srgbClr val="00B050"/>
                </a:solidFill>
              </a:rPr>
              <a:t>لا تعترف بحدود ثابتة </a:t>
            </a:r>
            <a:endParaRPr lang="en-US" b="1" dirty="0">
              <a:solidFill>
                <a:srgbClr val="00B05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style>
          <a:lnRef idx="2">
            <a:schemeClr val="accent2"/>
          </a:lnRef>
          <a:fillRef idx="1">
            <a:schemeClr val="lt1"/>
          </a:fillRef>
          <a:effectRef idx="0">
            <a:schemeClr val="accent2"/>
          </a:effectRef>
          <a:fontRef idx="minor">
            <a:schemeClr val="dk1"/>
          </a:fontRef>
        </p:style>
        <p:txBody>
          <a:bodyPr>
            <a:normAutofit fontScale="90000"/>
          </a:bodyPr>
          <a:lstStyle/>
          <a:p>
            <a:pPr rtl="1"/>
            <a:r>
              <a:rPr lang="ar-SA" b="1" dirty="0" smtClean="0">
                <a:solidFill>
                  <a:srgbClr val="00B050"/>
                </a:solidFill>
              </a:rPr>
              <a:t>ثانياً تعريف الجغرافيا السياسية </a:t>
            </a:r>
            <a:endParaRPr lang="en-US" b="1" dirty="0">
              <a:solidFill>
                <a:srgbClr val="00B050"/>
              </a:solidFill>
            </a:endParaRPr>
          </a:p>
        </p:txBody>
      </p:sp>
      <p:sp>
        <p:nvSpPr>
          <p:cNvPr id="3" name="Content Placeholder 2"/>
          <p:cNvSpPr>
            <a:spLocks noGrp="1"/>
          </p:cNvSpPr>
          <p:nvPr>
            <p:ph idx="1"/>
          </p:nvPr>
        </p:nvSpPr>
        <p:spPr>
          <a:xfrm>
            <a:off x="285720" y="1214422"/>
            <a:ext cx="8643998" cy="5500726"/>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algn="just" rtl="1"/>
            <a:r>
              <a:rPr lang="ar-SA" sz="3600" b="1" dirty="0">
                <a:solidFill>
                  <a:srgbClr val="FF0000"/>
                </a:solidFill>
              </a:rPr>
              <a:t>تعريف هارتشورن : </a:t>
            </a:r>
            <a:r>
              <a:rPr lang="ar-SA" dirty="0" smtClean="0"/>
              <a:t>بأنها العلم الذي يهتم بدراسة التشابه و الاختلاف بين الشخصية السياسيىة للدولة و الاقليم السياسي وبين نظيراتها في الدول والاقاليم السياسية الأخرى في العالم لكي نفسر الاختلافات الاقليمية في صورة الملامح السياسية </a:t>
            </a:r>
          </a:p>
          <a:p>
            <a:pPr algn="just" rtl="1"/>
            <a:endParaRPr lang="ar-SA" sz="1600" dirty="0" smtClean="0"/>
          </a:p>
          <a:p>
            <a:pPr algn="just" rtl="1"/>
            <a:r>
              <a:rPr lang="ar-SA" sz="3600" b="1" dirty="0">
                <a:solidFill>
                  <a:srgbClr val="FF0000"/>
                </a:solidFill>
              </a:rPr>
              <a:t>باوندز : </a:t>
            </a:r>
            <a:r>
              <a:rPr lang="ar-SA" dirty="0" smtClean="0"/>
              <a:t>العلم الذي يهتم بدراسة الدولة التي تؤدي وظيفة خاصة وهي حماية ورعاية كيانها وتفكيرها الإيديولوجي وتوفير الرفاهية والحرية والاستقلال للشعب </a:t>
            </a:r>
          </a:p>
          <a:p>
            <a:pPr algn="just" rtl="1"/>
            <a:endParaRPr lang="ar-SA" sz="2000" dirty="0" smtClean="0"/>
          </a:p>
          <a:p>
            <a:pPr algn="just" rtl="1"/>
            <a:r>
              <a:rPr lang="ar-SA" sz="3600" b="1" dirty="0">
                <a:solidFill>
                  <a:srgbClr val="FF0000"/>
                </a:solidFill>
              </a:rPr>
              <a:t>ألكسندر : </a:t>
            </a:r>
            <a:r>
              <a:rPr lang="ar-SA" dirty="0" smtClean="0"/>
              <a:t>بأنها دراسة الأقاليم السياسية كظواهر موجود على سطح الأرض و أن طبيعة ومدى هذه الأقاليم السياسية مرهونة باختلاف الظواهر السياسية الموجودة في العالم .</a:t>
            </a:r>
          </a:p>
          <a:p>
            <a:pPr algn="just" rtl="1"/>
            <a:endParaRPr lang="ar-SA" sz="2000" dirty="0" smtClean="0"/>
          </a:p>
          <a:p>
            <a:pPr algn="just" rtl="1"/>
            <a:r>
              <a:rPr lang="ar-SA" sz="3600" b="1" dirty="0">
                <a:solidFill>
                  <a:srgbClr val="FF0000"/>
                </a:solidFill>
              </a:rPr>
              <a:t>جاكسون : </a:t>
            </a:r>
            <a:r>
              <a:rPr lang="ar-SA" dirty="0" smtClean="0"/>
              <a:t>هي دراسة الظاهرات السياسية في إطارها المكاني من خلال تحليلها للحدود ومشاكلها للتنظيمات الجغرافية الناتجة عن تطبيق السلطة الحكومية أو الوجود السياسي للدولة </a:t>
            </a:r>
          </a:p>
          <a:p>
            <a:pPr algn="just" rtl="1"/>
            <a:endParaRPr lang="ar-SA" sz="1400" dirty="0" smtClean="0"/>
          </a:p>
          <a:p>
            <a:pPr algn="just" rtl="1"/>
            <a:r>
              <a:rPr lang="ar-SA" sz="3600" b="1" dirty="0">
                <a:solidFill>
                  <a:srgbClr val="FF0000"/>
                </a:solidFill>
              </a:rPr>
              <a:t>كوهين وروزنتال :  </a:t>
            </a:r>
            <a:r>
              <a:rPr lang="ar-SA" dirty="0" smtClean="0"/>
              <a:t>بأنها العلم الذي يركز على العلاقات المكانية و أثرها في العمليات السياسية </a:t>
            </a:r>
          </a:p>
          <a:p>
            <a:pPr algn="just" rtl="1"/>
            <a:r>
              <a:rPr lang="ar-SA" sz="3600" b="1" dirty="0">
                <a:solidFill>
                  <a:srgbClr val="FF0000"/>
                </a:solidFill>
              </a:rPr>
              <a:t>كاسبرسون وجوليان : </a:t>
            </a:r>
            <a:r>
              <a:rPr lang="ar-SA" dirty="0" smtClean="0"/>
              <a:t>العلم الذي يتناول دراسة رقعة الدولة والتفاعل بينها وبين النظم السياسية ويركزان على العلاقات الدولية والمشكلات السياسية والاقتصادية والسكانية داخل الدولة و أثر ذلك في توجيه العلاقات الخارجية لها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style>
          <a:lnRef idx="2">
            <a:schemeClr val="accent2"/>
          </a:lnRef>
          <a:fillRef idx="1">
            <a:schemeClr val="lt1"/>
          </a:fillRef>
          <a:effectRef idx="0">
            <a:schemeClr val="accent2"/>
          </a:effectRef>
          <a:fontRef idx="minor">
            <a:schemeClr val="dk1"/>
          </a:fontRef>
        </p:style>
        <p:txBody>
          <a:bodyPr/>
          <a:lstStyle/>
          <a:p>
            <a:pPr rtl="1"/>
            <a:r>
              <a:rPr lang="ar-SA" b="1" dirty="0" smtClean="0">
                <a:solidFill>
                  <a:srgbClr val="00B050"/>
                </a:solidFill>
              </a:rPr>
              <a:t>تعريف الجغرافيا السياسية</a:t>
            </a:r>
            <a:endParaRPr lang="en-US" b="1" dirty="0">
              <a:solidFill>
                <a:srgbClr val="00B050"/>
              </a:solidFill>
            </a:endParaRPr>
          </a:p>
        </p:txBody>
      </p:sp>
      <p:sp>
        <p:nvSpPr>
          <p:cNvPr id="3" name="Content Placeholder 2"/>
          <p:cNvSpPr>
            <a:spLocks noGrp="1"/>
          </p:cNvSpPr>
          <p:nvPr>
            <p:ph idx="1"/>
          </p:nvPr>
        </p:nvSpPr>
        <p:spPr>
          <a:xfrm>
            <a:off x="357158" y="1142984"/>
            <a:ext cx="8501122" cy="5429288"/>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pPr algn="just" rtl="1"/>
            <a:r>
              <a:rPr lang="ar-SA" b="1" dirty="0" smtClean="0">
                <a:solidFill>
                  <a:srgbClr val="FF0000"/>
                </a:solidFill>
              </a:rPr>
              <a:t>مودي : </a:t>
            </a:r>
            <a:r>
              <a:rPr lang="ar-SA" dirty="0" smtClean="0"/>
              <a:t>بأنها تحليل العلاقات بين الدول وتكوينها الداخلي وفق ظروف بيئتها ، كما أنها تتناول دراسة القوى والنظم السياسية .</a:t>
            </a:r>
          </a:p>
          <a:p>
            <a:pPr algn="just" rtl="1"/>
            <a:endParaRPr lang="ar-SA" sz="1800" dirty="0" smtClean="0"/>
          </a:p>
          <a:p>
            <a:pPr algn="just" rtl="1"/>
            <a:r>
              <a:rPr lang="ar-SA" b="1" dirty="0">
                <a:solidFill>
                  <a:srgbClr val="FF0000"/>
                </a:solidFill>
              </a:rPr>
              <a:t>فالكنبرج : </a:t>
            </a:r>
            <a:r>
              <a:rPr lang="ar-SA" dirty="0" smtClean="0"/>
              <a:t>بأنها جغرافية الوحدات السياسية التي تشتمل على دراسة كل وحدة ذات كيان سياسي خاص يتسم بخصائص معينة في الانتاج والاستهلاك وفي القدرة على تلبية احتياجات سكانه والمساهمة في الوقت نفسه في رخاء العالم و أمنه </a:t>
            </a:r>
          </a:p>
          <a:p>
            <a:pPr algn="just" rtl="1"/>
            <a:r>
              <a:rPr lang="ar-SA" b="1" dirty="0">
                <a:solidFill>
                  <a:srgbClr val="FF0000"/>
                </a:solidFill>
              </a:rPr>
              <a:t>كريسي : </a:t>
            </a:r>
            <a:r>
              <a:rPr lang="ar-SA" dirty="0" smtClean="0"/>
              <a:t>هي تطبيق المبادئ الجغرافية على مشكلات السياسة الداخلية الدولية ، فهي تبحث في الحقائق المتعلقة بالموقع والحدود والمساحة والتماسك أو التجانس الداخلي من حيث علاقتها برخاء الأمم وتقدمها </a:t>
            </a:r>
          </a:p>
          <a:p>
            <a:pPr algn="just" rtl="1"/>
            <a:r>
              <a:rPr lang="ar-SA" b="1" dirty="0">
                <a:solidFill>
                  <a:srgbClr val="FF0000"/>
                </a:solidFill>
              </a:rPr>
              <a:t>متولي و أبو العلا : </a:t>
            </a:r>
            <a:r>
              <a:rPr lang="ar-SA" dirty="0" smtClean="0"/>
              <a:t>أنها جغرافية الدول أو الوحدات السياسية ومهمتها دراسة كل دولة من دول العالم كوحدة قائمة بذاتها ، لها كيانها السياسي الخاص ، و لها صفاتها المميزة </a:t>
            </a:r>
          </a:p>
          <a:p>
            <a:pPr algn="just" rtl="1"/>
            <a:r>
              <a:rPr lang="ar-SA" b="1" dirty="0">
                <a:solidFill>
                  <a:srgbClr val="FF0000"/>
                </a:solidFill>
              </a:rPr>
              <a:t>التعريف الشامل : </a:t>
            </a:r>
            <a:r>
              <a:rPr lang="ar-SA" dirty="0" smtClean="0"/>
              <a:t>تعرف بأنها فرع من فروع الجغرافيا البشرية يتناول دراسة الدولة والإقليم السياسي والحدود السياسية لهذه الدول أوالاقاليم ومايرتبط بها من ظاهرات سياسية وذلك في إطار مكاني </a:t>
            </a:r>
            <a:endParaRPr lang="en-US" dirty="0" smtClean="0"/>
          </a:p>
          <a:p>
            <a:pPr algn="just" rtl="1"/>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ar-SA" b="1" dirty="0" smtClean="0">
                <a:solidFill>
                  <a:schemeClr val="accent2"/>
                </a:solidFill>
              </a:rPr>
              <a:t>تعريف الجغرافيا السياسية (المطلوب )</a:t>
            </a:r>
            <a:endParaRPr lang="en-US" b="1" dirty="0">
              <a:solidFill>
                <a:schemeClr val="accent2"/>
              </a:solidFill>
            </a:endParaRPr>
          </a:p>
        </p:txBody>
      </p:sp>
      <p:sp>
        <p:nvSpPr>
          <p:cNvPr id="3" name="Content Placeholder 2"/>
          <p:cNvSpPr>
            <a:spLocks noGrp="1"/>
          </p:cNvSpPr>
          <p:nvPr>
            <p:ph idx="1"/>
          </p:nvPr>
        </p:nvSpPr>
        <p:spPr>
          <a:xfrm>
            <a:off x="285720" y="1600200"/>
            <a:ext cx="8572560" cy="5043510"/>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algn="r" rtl="1">
              <a:lnSpc>
                <a:spcPct val="90000"/>
              </a:lnSpc>
            </a:pPr>
            <a:r>
              <a:rPr lang="ar-SA" b="1" dirty="0" smtClean="0">
                <a:solidFill>
                  <a:srgbClr val="FF0000"/>
                </a:solidFill>
              </a:rPr>
              <a:t>الجغرافيا السياسية</a:t>
            </a:r>
            <a:r>
              <a:rPr lang="ar-SA" b="1" dirty="0" smtClean="0">
                <a:solidFill>
                  <a:srgbClr val="FF0000"/>
                </a:solidFill>
              </a:rPr>
              <a:t>:</a:t>
            </a:r>
          </a:p>
          <a:p>
            <a:pPr lvl="1" algn="r" rtl="1">
              <a:lnSpc>
                <a:spcPct val="90000"/>
              </a:lnSpc>
            </a:pPr>
            <a:r>
              <a:rPr lang="ar-SA" dirty="0" smtClean="0"/>
              <a:t>عبارة </a:t>
            </a:r>
            <a:r>
              <a:rPr lang="ar-SA" dirty="0" smtClean="0"/>
              <a:t>عن محاولة الكشف عن التشابه و الاختلاف الإقليمي في الشخصية السياسية </a:t>
            </a:r>
          </a:p>
          <a:p>
            <a:pPr lvl="1" algn="r" rtl="1">
              <a:lnSpc>
                <a:spcPct val="90000"/>
              </a:lnSpc>
            </a:pPr>
            <a:r>
              <a:rPr lang="ar-SA" dirty="0" smtClean="0"/>
              <a:t>دراسة الظاهرات السياسية في </a:t>
            </a:r>
            <a:r>
              <a:rPr lang="ar-SA" b="1" dirty="0" smtClean="0">
                <a:solidFill>
                  <a:srgbClr val="7030A0"/>
                </a:solidFill>
              </a:rPr>
              <a:t>ضوء إطارها المكاني </a:t>
            </a:r>
            <a:r>
              <a:rPr lang="ar-SA" dirty="0" smtClean="0"/>
              <a:t>سواء أكان ذلك يتضمن تحليل الحدود السياسية و الأنماط الجغرافية الناجمة عن تطبيق سلطة الحكومة </a:t>
            </a:r>
          </a:p>
          <a:p>
            <a:pPr lvl="1" algn="r" rtl="1">
              <a:lnSpc>
                <a:spcPct val="90000"/>
              </a:lnSpc>
            </a:pPr>
            <a:r>
              <a:rPr lang="ar-SA" dirty="0" smtClean="0"/>
              <a:t>دراسة </a:t>
            </a:r>
            <a:r>
              <a:rPr lang="ar-SA" b="1" dirty="0" smtClean="0">
                <a:solidFill>
                  <a:srgbClr val="7030A0"/>
                </a:solidFill>
              </a:rPr>
              <a:t>تباين الظاهرات السياسية </a:t>
            </a:r>
            <a:r>
              <a:rPr lang="ar-SA" dirty="0" smtClean="0"/>
              <a:t>من مكان لآخر في ضوء تباين ظاهرات سطح الأرض باعتبارها وطنا للإنسان . </a:t>
            </a:r>
          </a:p>
          <a:p>
            <a:pPr lvl="1" algn="r" rtl="1">
              <a:lnSpc>
                <a:spcPct val="90000"/>
              </a:lnSpc>
            </a:pPr>
            <a:r>
              <a:rPr lang="ar-SA" dirty="0" smtClean="0"/>
              <a:t>دراسة </a:t>
            </a:r>
            <a:r>
              <a:rPr lang="ar-SA" b="1" dirty="0" smtClean="0">
                <a:solidFill>
                  <a:srgbClr val="7030A0"/>
                </a:solidFill>
              </a:rPr>
              <a:t>التحليل المكاني للظاهرة السياسية </a:t>
            </a:r>
            <a:r>
              <a:rPr lang="ar-SA" dirty="0" smtClean="0"/>
              <a:t>أي (الأبعاد المكانية للسياسة )</a:t>
            </a:r>
          </a:p>
          <a:p>
            <a:pPr algn="r" rtl="1">
              <a:lnSpc>
                <a:spcPct val="90000"/>
              </a:lnSpc>
            </a:pPr>
            <a:r>
              <a:rPr lang="ar-SA" b="1" dirty="0" smtClean="0">
                <a:solidFill>
                  <a:srgbClr val="FF0000"/>
                </a:solidFill>
              </a:rPr>
              <a:t>تعريف الديب : </a:t>
            </a:r>
            <a:r>
              <a:rPr lang="ar-SA" dirty="0" smtClean="0"/>
              <a:t>الجغرافيا السياسية </a:t>
            </a:r>
            <a:r>
              <a:rPr lang="ar-SA" dirty="0" smtClean="0"/>
              <a:t>:</a:t>
            </a:r>
          </a:p>
          <a:p>
            <a:pPr lvl="1" algn="r" rtl="1">
              <a:lnSpc>
                <a:spcPct val="90000"/>
              </a:lnSpc>
            </a:pPr>
            <a:r>
              <a:rPr lang="ar-SA" dirty="0" smtClean="0"/>
              <a:t>تهتم </a:t>
            </a:r>
            <a:r>
              <a:rPr lang="ar-SA" dirty="0" smtClean="0"/>
              <a:t>بدراسة </a:t>
            </a:r>
            <a:r>
              <a:rPr lang="ar-SA" b="1" dirty="0" smtClean="0">
                <a:solidFill>
                  <a:srgbClr val="00B050"/>
                </a:solidFill>
              </a:rPr>
              <a:t>التوزيع الجغرافي للعملية </a:t>
            </a:r>
            <a:r>
              <a:rPr lang="ar-SA" dirty="0" smtClean="0"/>
              <a:t>( الظاهرة ) السياسية </a:t>
            </a:r>
            <a:endParaRPr lang="ar-SA" dirty="0" smtClean="0"/>
          </a:p>
          <a:p>
            <a:pPr lvl="1" algn="r" rtl="1">
              <a:lnSpc>
                <a:spcPct val="90000"/>
              </a:lnSpc>
            </a:pPr>
            <a:r>
              <a:rPr lang="ar-SA" dirty="0" smtClean="0"/>
              <a:t>مدى </a:t>
            </a:r>
            <a:r>
              <a:rPr lang="ar-SA" b="1" dirty="0" smtClean="0">
                <a:solidFill>
                  <a:srgbClr val="00B050"/>
                </a:solidFill>
              </a:rPr>
              <a:t>التشابه و الاختلاف </a:t>
            </a:r>
            <a:r>
              <a:rPr lang="ar-SA" dirty="0" smtClean="0"/>
              <a:t>فيها من مكان لآخر على الأرض </a:t>
            </a:r>
            <a:endParaRPr lang="ar-SA" dirty="0" smtClean="0"/>
          </a:p>
          <a:p>
            <a:pPr lvl="1" algn="r" rtl="1">
              <a:lnSpc>
                <a:spcPct val="90000"/>
              </a:lnSpc>
            </a:pPr>
            <a:r>
              <a:rPr lang="ar-SA" dirty="0" smtClean="0"/>
              <a:t> </a:t>
            </a:r>
            <a:r>
              <a:rPr lang="ar-SA" dirty="0" smtClean="0"/>
              <a:t>تحليل </a:t>
            </a:r>
            <a:r>
              <a:rPr lang="ar-SA" b="1" dirty="0" smtClean="0">
                <a:solidFill>
                  <a:srgbClr val="00B050"/>
                </a:solidFill>
              </a:rPr>
              <a:t>التأثير المتبادل </a:t>
            </a:r>
            <a:r>
              <a:rPr lang="ar-SA" dirty="0" smtClean="0"/>
              <a:t>بينها و بين الخصائص الجغرافية المتنوعة للمكان </a:t>
            </a:r>
            <a:endParaRPr lang="en-US" dirty="0" smtClean="0"/>
          </a:p>
          <a:p>
            <a:pPr algn="r" rtl="1"/>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pPr rtl="1"/>
            <a:r>
              <a:rPr lang="ar-SA" dirty="0" smtClean="0"/>
              <a:t>علاقة الجغرافيا السياسية بالعلوم الأخرى </a:t>
            </a:r>
            <a:endParaRPr lang="en-US" dirty="0"/>
          </a:p>
        </p:txBody>
      </p:sp>
      <p:sp>
        <p:nvSpPr>
          <p:cNvPr id="3" name="Content Placeholder 2"/>
          <p:cNvSpPr>
            <a:spLocks noGrp="1"/>
          </p:cNvSpPr>
          <p:nvPr>
            <p:ph idx="1"/>
          </p:nvPr>
        </p:nvSpPr>
        <p:spPr>
          <a:xfrm>
            <a:off x="285720" y="1600200"/>
            <a:ext cx="8572560" cy="4972072"/>
          </a:xfrm>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pPr algn="just" rtl="1"/>
            <a:r>
              <a:rPr lang="ar-SA" b="1" dirty="0" smtClean="0">
                <a:solidFill>
                  <a:srgbClr val="FF0000"/>
                </a:solidFill>
              </a:rPr>
              <a:t>علاقة الجغرافيا السياسية بفروع الجغرافيا </a:t>
            </a:r>
          </a:p>
          <a:p>
            <a:pPr algn="just" rtl="1">
              <a:buNone/>
            </a:pPr>
            <a:r>
              <a:rPr lang="ar-SA" dirty="0" smtClean="0"/>
              <a:t>     تحتاج </a:t>
            </a:r>
            <a:r>
              <a:rPr lang="ar-SA" b="1" dirty="0" smtClean="0">
                <a:solidFill>
                  <a:srgbClr val="7030A0"/>
                </a:solidFill>
              </a:rPr>
              <a:t>الجغرافيا السياسية </a:t>
            </a:r>
            <a:r>
              <a:rPr lang="ar-SA" dirty="0" smtClean="0"/>
              <a:t>إلى معرفة بالجغرافيا الطبيعية والثروات الاقتصادية في باطن الأرض وموارد المياه و أهمية ذلك في النواحي الاستراتيجية والاقتصادية </a:t>
            </a:r>
          </a:p>
          <a:p>
            <a:pPr algn="just" rtl="1"/>
            <a:r>
              <a:rPr lang="ar-SA" b="1" dirty="0" smtClean="0">
                <a:solidFill>
                  <a:srgbClr val="FF0000"/>
                </a:solidFill>
              </a:rPr>
              <a:t>علاقة الجغرافية السياسية بعلم السياسة : </a:t>
            </a:r>
          </a:p>
          <a:p>
            <a:pPr algn="just" rtl="1"/>
            <a:r>
              <a:rPr lang="ar-SA" dirty="0" smtClean="0"/>
              <a:t>يبحث </a:t>
            </a:r>
            <a:r>
              <a:rPr lang="ar-SA" b="1" dirty="0" smtClean="0">
                <a:solidFill>
                  <a:srgbClr val="7030A0"/>
                </a:solidFill>
              </a:rPr>
              <a:t>علم السياسة </a:t>
            </a:r>
            <a:r>
              <a:rPr lang="ar-SA" dirty="0" smtClean="0"/>
              <a:t>في النظريات التي تبنى عليها السياسات الخارجية والداخلية للدولة</a:t>
            </a:r>
          </a:p>
          <a:p>
            <a:pPr algn="just" rtl="1"/>
            <a:r>
              <a:rPr lang="ar-SA" b="1" dirty="0" smtClean="0">
                <a:solidFill>
                  <a:srgbClr val="7030A0"/>
                </a:solidFill>
              </a:rPr>
              <a:t> فعلم السياسة </a:t>
            </a:r>
            <a:r>
              <a:rPr lang="ar-SA" dirty="0" smtClean="0"/>
              <a:t>يدرس الظواهر السياسية للإنسان والمجتمعات </a:t>
            </a:r>
          </a:p>
          <a:p>
            <a:pPr algn="just" rtl="1"/>
            <a:r>
              <a:rPr lang="ar-SA" b="1" dirty="0" smtClean="0">
                <a:solidFill>
                  <a:srgbClr val="00B050"/>
                </a:solidFill>
              </a:rPr>
              <a:t>الجغرافيا السياسية </a:t>
            </a:r>
            <a:r>
              <a:rPr lang="ar-SA" dirty="0" smtClean="0"/>
              <a:t>تفسر هذه الظواهر في ضوء المؤثرات الجغرافية </a:t>
            </a:r>
          </a:p>
          <a:p>
            <a:pPr algn="just" rtl="1"/>
            <a:r>
              <a:rPr lang="ar-SA" dirty="0" smtClean="0"/>
              <a:t>تهتم </a:t>
            </a:r>
            <a:r>
              <a:rPr lang="ar-SA" b="1" dirty="0" smtClean="0">
                <a:solidFill>
                  <a:srgbClr val="00B050"/>
                </a:solidFill>
              </a:rPr>
              <a:t>الجغرافيا السياسية </a:t>
            </a:r>
            <a:r>
              <a:rPr lang="ar-SA" dirty="0" smtClean="0"/>
              <a:t>بدراسة التنظيمات السياسية وبناء هذه السياسات في الدولة له دور كبير في تكوين الأنماط الجغرافية للعلاقات السياسية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rtl="1"/>
            <a:r>
              <a:rPr lang="ar-SA" dirty="0" smtClean="0"/>
              <a:t>علاقة الجغرافيا السياسية بعلم التاريخ </a:t>
            </a:r>
            <a:endParaRPr lang="en-US" dirty="0"/>
          </a:p>
        </p:txBody>
      </p:sp>
      <p:sp>
        <p:nvSpPr>
          <p:cNvPr id="3" name="Content Placeholder 2"/>
          <p:cNvSpPr>
            <a:spLocks noGrp="1"/>
          </p:cNvSpPr>
          <p:nvPr>
            <p:ph idx="1"/>
          </p:nvPr>
        </p:nvSpPr>
        <p:spPr>
          <a:xfrm>
            <a:off x="428596" y="1714488"/>
            <a:ext cx="8229600" cy="3429025"/>
          </a:xfrm>
        </p:spPr>
        <p:style>
          <a:lnRef idx="2">
            <a:schemeClr val="accent2"/>
          </a:lnRef>
          <a:fillRef idx="1">
            <a:schemeClr val="lt1"/>
          </a:fillRef>
          <a:effectRef idx="0">
            <a:schemeClr val="accent2"/>
          </a:effectRef>
          <a:fontRef idx="minor">
            <a:schemeClr val="dk1"/>
          </a:fontRef>
        </p:style>
        <p:txBody>
          <a:bodyPr/>
          <a:lstStyle/>
          <a:p>
            <a:pPr algn="just" rtl="1"/>
            <a:r>
              <a:rPr lang="ar-SA" dirty="0" smtClean="0"/>
              <a:t>توجد </a:t>
            </a:r>
            <a:r>
              <a:rPr lang="ar-SA" b="1" dirty="0" smtClean="0">
                <a:solidFill>
                  <a:srgbClr val="00B050"/>
                </a:solidFill>
              </a:rPr>
              <a:t>علاقة بين الجغرافيا السياسية وعلم التاريخ </a:t>
            </a:r>
            <a:r>
              <a:rPr lang="ar-SA" dirty="0" smtClean="0"/>
              <a:t>لأن تاريخ الدولة أو تاريخ المنطقة يلقي الضوء على الأسس التاريخية لبعض المشكلات التي تواجهها الدولة ، مثل مشكلة فلسطين </a:t>
            </a:r>
          </a:p>
          <a:p>
            <a:pPr algn="just" rtl="1"/>
            <a:r>
              <a:rPr lang="ar-SA" dirty="0" smtClean="0"/>
              <a:t>لابد من أن تستشهد الجغرافيا السياسية بصفحات التاريخ و أحداثه في صياغة المبادئ ووضع الأسس لتفسير المشكلات الجارية وتحليلها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rtl="1"/>
            <a:r>
              <a:rPr lang="ar-SA" dirty="0" smtClean="0"/>
              <a:t>علاقة الجغرافيا السياسية بعلم العلاقات الدولية </a:t>
            </a:r>
            <a:endParaRPr lang="en-US" dirty="0"/>
          </a:p>
        </p:txBody>
      </p:sp>
      <p:sp>
        <p:nvSpPr>
          <p:cNvPr id="3" name="Content Placeholder 2"/>
          <p:cNvSpPr>
            <a:spLocks noGrp="1"/>
          </p:cNvSpPr>
          <p:nvPr>
            <p:ph idx="1"/>
          </p:nvPr>
        </p:nvSpPr>
        <p:spPr>
          <a:xfrm>
            <a:off x="428596" y="1928802"/>
            <a:ext cx="8229600" cy="3757626"/>
          </a:xfrm>
        </p:spPr>
        <p:style>
          <a:lnRef idx="2">
            <a:schemeClr val="accent2"/>
          </a:lnRef>
          <a:fillRef idx="1">
            <a:schemeClr val="lt1"/>
          </a:fillRef>
          <a:effectRef idx="0">
            <a:schemeClr val="accent2"/>
          </a:effectRef>
          <a:fontRef idx="minor">
            <a:schemeClr val="dk1"/>
          </a:fontRef>
        </p:style>
        <p:txBody>
          <a:bodyPr/>
          <a:lstStyle/>
          <a:p>
            <a:pPr algn="just" rtl="1"/>
            <a:r>
              <a:rPr lang="ar-SA" dirty="0" smtClean="0"/>
              <a:t>علم </a:t>
            </a:r>
            <a:r>
              <a:rPr lang="ar-SA" b="1" dirty="0" smtClean="0">
                <a:solidFill>
                  <a:srgbClr val="00B050"/>
                </a:solidFill>
              </a:rPr>
              <a:t>العلاقات الدولية </a:t>
            </a:r>
            <a:r>
              <a:rPr lang="ar-SA" dirty="0" smtClean="0"/>
              <a:t>هو العلم الذي يدرس القوانين والاتفاقيات الدولية التي تنظم العلاقات بين الدول </a:t>
            </a:r>
          </a:p>
          <a:p>
            <a:pPr algn="just" rtl="1"/>
            <a:r>
              <a:rPr lang="ar-SA" b="1" dirty="0" smtClean="0">
                <a:solidFill>
                  <a:srgbClr val="FF0000"/>
                </a:solidFill>
              </a:rPr>
              <a:t>مثال : </a:t>
            </a:r>
            <a:r>
              <a:rPr lang="ar-SA" dirty="0" smtClean="0"/>
              <a:t>معاهدات القنوات الملاحية الدولية و المضايق الدولية ، أسس تحديد المياه الإقليمية ، القوانيين الدولية المنظمة للملاحة البحرية والجوية </a:t>
            </a:r>
          </a:p>
          <a:p>
            <a:pPr algn="just" rtl="1"/>
            <a:r>
              <a:rPr lang="ar-SA" dirty="0" smtClean="0"/>
              <a:t>فالجغرافيا السياسية تدرس هذه المعاهدات والقوانين لحل المشكللات السياسية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style>
          <a:lnRef idx="2">
            <a:schemeClr val="accent1"/>
          </a:lnRef>
          <a:fillRef idx="1">
            <a:schemeClr val="lt1"/>
          </a:fillRef>
          <a:effectRef idx="0">
            <a:schemeClr val="accent1"/>
          </a:effectRef>
          <a:fontRef idx="minor">
            <a:schemeClr val="dk1"/>
          </a:fontRef>
        </p:style>
        <p:txBody>
          <a:bodyPr/>
          <a:lstStyle/>
          <a:p>
            <a:pPr rtl="1"/>
            <a:r>
              <a:rPr lang="ar-SA" b="1" dirty="0" smtClean="0">
                <a:solidFill>
                  <a:srgbClr val="00B050"/>
                </a:solidFill>
              </a:rPr>
              <a:t>علاقة الجغرافيا السياسية بعلم الديموغرافيا </a:t>
            </a:r>
            <a:endParaRPr lang="en-US" b="1" dirty="0">
              <a:solidFill>
                <a:srgbClr val="00B050"/>
              </a:solidFill>
            </a:endParaRPr>
          </a:p>
        </p:txBody>
      </p:sp>
      <p:sp>
        <p:nvSpPr>
          <p:cNvPr id="3" name="Content Placeholder 2"/>
          <p:cNvSpPr>
            <a:spLocks noGrp="1"/>
          </p:cNvSpPr>
          <p:nvPr>
            <p:ph idx="1"/>
          </p:nvPr>
        </p:nvSpPr>
        <p:spPr>
          <a:xfrm>
            <a:off x="214282" y="1357298"/>
            <a:ext cx="8715436" cy="5214974"/>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algn="just" rtl="1"/>
            <a:r>
              <a:rPr lang="ar-SA" dirty="0" smtClean="0"/>
              <a:t>ترتبط الجغرافيا السياسية بدراسة علم الديموغرافيا أو السكان من زاوية دراسة سكان الدولة وحركتهم على الأرض لمعرفة الكثير من الحقائق والمعلومات </a:t>
            </a:r>
          </a:p>
          <a:p>
            <a:pPr algn="just" rtl="1"/>
            <a:r>
              <a:rPr lang="ar-SA" dirty="0" smtClean="0"/>
              <a:t>لذلك لفهم أوضاع الدولة ومشكلاتها ينبغي معرفة كل ما يرتبط بسكان الدولة من إحصاءات حيوية (مواليد ،وفيات ، الزواج ،الطلاق ) ونمو السكان ،والتركيب العمري والنوعي لهم </a:t>
            </a:r>
          </a:p>
          <a:p>
            <a:pPr algn="just" rtl="1"/>
            <a:r>
              <a:rPr lang="ar-SA" b="1" dirty="0" smtClean="0">
                <a:solidFill>
                  <a:srgbClr val="FF0000"/>
                </a:solidFill>
              </a:rPr>
              <a:t>سياسة أي دولة تخضع لنوعين من العوامل : </a:t>
            </a:r>
          </a:p>
          <a:p>
            <a:pPr lvl="1" algn="just" rtl="1"/>
            <a:r>
              <a:rPr lang="ar-SA" dirty="0" smtClean="0"/>
              <a:t>عوامل ثابتة مثل مظاهر الجغرافيا الطبيعية والبشرية التي تتميز بها الدولة </a:t>
            </a:r>
          </a:p>
          <a:p>
            <a:pPr lvl="1" algn="just" rtl="1"/>
            <a:r>
              <a:rPr lang="ar-SA" dirty="0" smtClean="0"/>
              <a:t>عوامل متغيرة : أهمها النظريات والمذاهب السياسية التي يقوم عليها نظام الحكم وكذلك القوانين والاتفاقيات والمعاهدات التي تنظم العلاقات بين الدول.</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ar-SA" b="1" dirty="0" smtClean="0">
                <a:solidFill>
                  <a:srgbClr val="0070C0"/>
                </a:solidFill>
              </a:rPr>
              <a:t>نشأة الجغرافية السياسية وتعريفها ومناهجها </a:t>
            </a:r>
            <a:endParaRPr lang="en-US"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pPr algn="just" rtl="1"/>
            <a:r>
              <a:rPr lang="ar-SA" sz="4400" b="1" dirty="0" smtClean="0"/>
              <a:t>نشأة الجغرافيا السياسية </a:t>
            </a:r>
          </a:p>
          <a:p>
            <a:pPr algn="just" rtl="1"/>
            <a:r>
              <a:rPr lang="ar-SA" sz="4400" b="1" dirty="0" smtClean="0"/>
              <a:t>تعريف الجغرافية السياسية </a:t>
            </a:r>
          </a:p>
          <a:p>
            <a:pPr algn="just" rtl="1"/>
            <a:r>
              <a:rPr lang="ar-SA" sz="4400" b="1" dirty="0" smtClean="0"/>
              <a:t>علاقة الجغرافيا السياسية بالعلوم الأخرى </a:t>
            </a:r>
          </a:p>
          <a:p>
            <a:pPr algn="just" rtl="1"/>
            <a:r>
              <a:rPr lang="ar-SA" sz="4400" b="1" dirty="0" smtClean="0"/>
              <a:t>مناهج البحث في الجغرافيا السياسية</a:t>
            </a:r>
          </a:p>
          <a:p>
            <a:pPr algn="just" rtl="1"/>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ar-SA" b="1" dirty="0">
                <a:solidFill>
                  <a:srgbClr val="C00000"/>
                </a:solidFill>
              </a:rPr>
              <a:t>نشأة الجغرافيا السياسية </a:t>
            </a:r>
            <a:endParaRPr lang="en-US" b="1" dirty="0">
              <a:solidFill>
                <a:srgbClr val="C00000"/>
              </a:solidFill>
            </a:endParaRPr>
          </a:p>
        </p:txBody>
      </p:sp>
      <p:sp>
        <p:nvSpPr>
          <p:cNvPr id="3" name="Content Placeholder 2"/>
          <p:cNvSpPr>
            <a:spLocks noGrp="1"/>
          </p:cNvSpPr>
          <p:nvPr>
            <p:ph idx="1"/>
          </p:nvPr>
        </p:nvSpPr>
        <p:spPr>
          <a:xfrm>
            <a:off x="285720" y="1600200"/>
            <a:ext cx="8572560" cy="4757758"/>
          </a:xfrm>
          <a:ln w="28575"/>
        </p:spPr>
        <p:style>
          <a:lnRef idx="2">
            <a:schemeClr val="accent2"/>
          </a:lnRef>
          <a:fillRef idx="1">
            <a:schemeClr val="lt1"/>
          </a:fillRef>
          <a:effectRef idx="0">
            <a:schemeClr val="accent2"/>
          </a:effectRef>
          <a:fontRef idx="minor">
            <a:schemeClr val="dk1"/>
          </a:fontRef>
        </p:style>
        <p:txBody>
          <a:bodyPr/>
          <a:lstStyle/>
          <a:p>
            <a:pPr algn="r" rtl="1"/>
            <a:r>
              <a:rPr lang="ar-SA" b="1" dirty="0" smtClean="0"/>
              <a:t>تعد الجغرافيا السياسية أحدث فروع الجغرافيا البشرية </a:t>
            </a:r>
          </a:p>
          <a:p>
            <a:pPr algn="r" rtl="1"/>
            <a:r>
              <a:rPr lang="ar-SA" b="1" dirty="0" smtClean="0"/>
              <a:t>تبحث الجغرافيا السياسية في كل ما يتعلق بالوحدات السياسية من حيث : </a:t>
            </a:r>
          </a:p>
          <a:p>
            <a:pPr lvl="1" algn="r" rtl="1"/>
            <a:r>
              <a:rPr lang="ar-SA" b="1" dirty="0" smtClean="0"/>
              <a:t>تكوينها وتطورها في ضوء معطيات الأرض من موقع ومساحة وحدود وتضاريس وشكل عام وسكان </a:t>
            </a:r>
          </a:p>
          <a:p>
            <a:pPr algn="r" rtl="1"/>
            <a:r>
              <a:rPr lang="ar-SA" b="1" dirty="0" smtClean="0"/>
              <a:t>تشترك مع علم السياسة في دراسة الدولة أو الوحدة السياسية </a:t>
            </a:r>
          </a:p>
          <a:p>
            <a:pPr algn="r" rtl="1"/>
            <a:r>
              <a:rPr lang="ar-SA" b="1" dirty="0" smtClean="0"/>
              <a:t>جاء ميلاد الجغرافيا السياسية في أواخر القرن التاسع عشر </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ar-SA" b="1" dirty="0" smtClean="0"/>
              <a:t>تاريخ الجغرافيا السياسية </a:t>
            </a:r>
            <a:endParaRPr lang="en-US" b="1"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algn="just" rtl="1"/>
            <a:r>
              <a:rPr lang="ar-SA" b="1" dirty="0" smtClean="0">
                <a:solidFill>
                  <a:srgbClr val="C00000"/>
                </a:solidFill>
              </a:rPr>
              <a:t>هيرودت الإغريقي </a:t>
            </a:r>
          </a:p>
          <a:p>
            <a:pPr lvl="1" algn="just" rtl="1"/>
            <a:r>
              <a:rPr lang="ar-SA" b="1" dirty="0" smtClean="0"/>
              <a:t>( سياسة الدولة تعتمد على جغرافيتها )</a:t>
            </a:r>
          </a:p>
          <a:p>
            <a:pPr lvl="1" algn="just" rtl="1"/>
            <a:r>
              <a:rPr lang="ar-SA" b="1" dirty="0" smtClean="0"/>
              <a:t>ذكر رفض قورش الفارسي قيادة شعبه للسيطرة على مزيد من الأراضي خوفاً من تأثير لين المناخ على نفوس رجاله </a:t>
            </a:r>
          </a:p>
          <a:p>
            <a:pPr algn="just" rtl="1"/>
            <a:r>
              <a:rPr lang="ar-SA" b="1" dirty="0" smtClean="0">
                <a:solidFill>
                  <a:srgbClr val="C00000"/>
                </a:solidFill>
              </a:rPr>
              <a:t>أرسطو : </a:t>
            </a:r>
            <a:r>
              <a:rPr lang="ar-SA" b="1" dirty="0" smtClean="0"/>
              <a:t>تناول علاقة المناخ بالحرية </a:t>
            </a:r>
          </a:p>
          <a:p>
            <a:pPr algn="just" rtl="1"/>
            <a:r>
              <a:rPr lang="ar-SA" b="1" dirty="0" smtClean="0">
                <a:solidFill>
                  <a:srgbClr val="C00000"/>
                </a:solidFill>
              </a:rPr>
              <a:t>استرابو : </a:t>
            </a:r>
            <a:r>
              <a:rPr lang="ar-SA" b="1" dirty="0" smtClean="0"/>
              <a:t>ناقش كبر حجم الامبراطورية الرومانية وحاجتها إلى حكومة مركزية قوية </a:t>
            </a:r>
          </a:p>
          <a:p>
            <a:pPr algn="just" rtl="1"/>
            <a:r>
              <a:rPr lang="ar-SA" b="1" dirty="0" smtClean="0">
                <a:solidFill>
                  <a:srgbClr val="C00000"/>
                </a:solidFill>
              </a:rPr>
              <a:t>مونتسكيو : </a:t>
            </a:r>
            <a:r>
              <a:rPr lang="ar-SA" b="1" dirty="0" smtClean="0"/>
              <a:t>ربط بين المناخ وبين القدرة على التنظيم أو القدرة على العدوان أو بين التشريعات</a:t>
            </a:r>
          </a:p>
          <a:p>
            <a:pPr algn="just" rtl="1"/>
            <a:r>
              <a:rPr lang="ar-SA" b="1" dirty="0" smtClean="0">
                <a:solidFill>
                  <a:srgbClr val="C00000"/>
                </a:solidFill>
              </a:rPr>
              <a:t>ابن خلدون : </a:t>
            </a:r>
            <a:r>
              <a:rPr lang="ar-SA" b="1" dirty="0" smtClean="0"/>
              <a:t>أثر ظروف المناخ على أحوال السكان و أنشطتهم </a:t>
            </a:r>
          </a:p>
          <a:p>
            <a:pPr algn="just" rt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p:spPr>
        <p:style>
          <a:lnRef idx="2">
            <a:schemeClr val="accent2"/>
          </a:lnRef>
          <a:fillRef idx="1">
            <a:schemeClr val="lt1"/>
          </a:fillRef>
          <a:effectRef idx="0">
            <a:schemeClr val="accent2"/>
          </a:effectRef>
          <a:fontRef idx="minor">
            <a:schemeClr val="dk1"/>
          </a:fontRef>
        </p:style>
        <p:txBody>
          <a:bodyPr/>
          <a:lstStyle/>
          <a:p>
            <a:pPr rtl="1"/>
            <a:r>
              <a:rPr lang="ar-SA" b="1" dirty="0" smtClean="0">
                <a:solidFill>
                  <a:srgbClr val="C00000"/>
                </a:solidFill>
              </a:rPr>
              <a:t>تطوير الألمان لعلم الجغرافيا السياسية </a:t>
            </a:r>
            <a:endParaRPr lang="en-US" b="1" dirty="0">
              <a:solidFill>
                <a:srgbClr val="C00000"/>
              </a:solidFill>
            </a:endParaRPr>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pPr algn="r" rtl="1"/>
            <a:r>
              <a:rPr lang="ar-SA" b="1" dirty="0" smtClean="0"/>
              <a:t>عمل الألمان على تطوير الجغرافيا السياسية لأن المانيا كانت تعاني من ضيق مساحتها ووجود جيران أقوياء لها وكثيراً من الألمان خارج حدودها </a:t>
            </a:r>
          </a:p>
          <a:p>
            <a:pPr algn="r" rtl="1"/>
            <a:r>
              <a:rPr lang="ar-SA" b="1" dirty="0" smtClean="0"/>
              <a:t>لذلك اتجهت دراسات الألمان إلى :</a:t>
            </a:r>
          </a:p>
          <a:p>
            <a:pPr lvl="1" algn="r" rtl="1"/>
            <a:r>
              <a:rPr lang="ar-SA" b="1" dirty="0" smtClean="0"/>
              <a:t> كيفية توسيع دولتهم لضم العناصر الألمانية جميعها </a:t>
            </a:r>
          </a:p>
          <a:p>
            <a:pPr lvl="1" algn="r" rtl="1"/>
            <a:r>
              <a:rPr lang="ar-SA" b="1" dirty="0" smtClean="0"/>
              <a:t>تقوية الدولة لتصبح قز\وة عظمى </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p:spPr>
        <p:style>
          <a:lnRef idx="2">
            <a:schemeClr val="dk1"/>
          </a:lnRef>
          <a:fillRef idx="1">
            <a:schemeClr val="lt1"/>
          </a:fillRef>
          <a:effectRef idx="0">
            <a:schemeClr val="dk1"/>
          </a:effectRef>
          <a:fontRef idx="minor">
            <a:schemeClr val="dk1"/>
          </a:fontRef>
        </p:style>
        <p:txBody>
          <a:bodyPr>
            <a:normAutofit fontScale="90000"/>
          </a:bodyPr>
          <a:lstStyle/>
          <a:p>
            <a:pPr rtl="1"/>
            <a:r>
              <a:rPr lang="ar-SA" b="1" dirty="0" smtClean="0">
                <a:solidFill>
                  <a:srgbClr val="C00000"/>
                </a:solidFill>
              </a:rPr>
              <a:t>دور فريدريك راتزل في نشأة الجغرافيا السياسية </a:t>
            </a:r>
            <a:endParaRPr lang="en-US" b="1" dirty="0">
              <a:solidFill>
                <a:srgbClr val="C00000"/>
              </a:solidFill>
            </a:endParaRPr>
          </a:p>
        </p:txBody>
      </p:sp>
      <p:sp>
        <p:nvSpPr>
          <p:cNvPr id="3" name="Content Placeholder 2"/>
          <p:cNvSpPr>
            <a:spLocks noGrp="1"/>
          </p:cNvSpPr>
          <p:nvPr>
            <p:ph idx="1"/>
          </p:nvPr>
        </p:nvSpPr>
        <p:spPr>
          <a:xfrm>
            <a:off x="142844" y="1600200"/>
            <a:ext cx="8786874" cy="4972072"/>
          </a:xfrm>
        </p:spPr>
        <p:style>
          <a:lnRef idx="2">
            <a:schemeClr val="accent1"/>
          </a:lnRef>
          <a:fillRef idx="1">
            <a:schemeClr val="lt1"/>
          </a:fillRef>
          <a:effectRef idx="0">
            <a:schemeClr val="accent1"/>
          </a:effectRef>
          <a:fontRef idx="minor">
            <a:schemeClr val="dk1"/>
          </a:fontRef>
        </p:style>
        <p:txBody>
          <a:bodyPr>
            <a:normAutofit fontScale="92500"/>
          </a:bodyPr>
          <a:lstStyle/>
          <a:p>
            <a:pPr algn="r" rtl="1"/>
            <a:r>
              <a:rPr lang="ar-SA" b="1" dirty="0" smtClean="0">
                <a:solidFill>
                  <a:schemeClr val="tx1"/>
                </a:solidFill>
              </a:rPr>
              <a:t>عاش في الفترة 1844 – 1904م </a:t>
            </a:r>
          </a:p>
          <a:p>
            <a:pPr algn="r" rtl="1"/>
            <a:r>
              <a:rPr lang="ar-SA" b="1" dirty="0" smtClean="0">
                <a:solidFill>
                  <a:schemeClr val="tx1"/>
                </a:solidFill>
              </a:rPr>
              <a:t>ركز على العلاقة بين السياسة والبيئة الطبيعية (الأرض والمناخ)</a:t>
            </a:r>
          </a:p>
          <a:p>
            <a:pPr algn="r" rtl="1"/>
            <a:r>
              <a:rPr lang="ar-SA" b="1" dirty="0" smtClean="0">
                <a:solidFill>
                  <a:schemeClr val="tx1"/>
                </a:solidFill>
              </a:rPr>
              <a:t>كان راتزل من رواد المدرسة الحتمية الجغرافية وتأثر بدارون </a:t>
            </a:r>
          </a:p>
          <a:p>
            <a:pPr algn="r" rtl="1"/>
            <a:r>
              <a:rPr lang="ar-SA" b="1" dirty="0" smtClean="0">
                <a:solidFill>
                  <a:schemeClr val="tx1"/>
                </a:solidFill>
              </a:rPr>
              <a:t>يرى أن الدولة كائن عضوي حي </a:t>
            </a:r>
          </a:p>
          <a:p>
            <a:pPr algn="r" rtl="1"/>
            <a:r>
              <a:rPr lang="ar-SA" b="1" dirty="0" smtClean="0">
                <a:solidFill>
                  <a:schemeClr val="tx1"/>
                </a:solidFill>
              </a:rPr>
              <a:t>نجاح الدولة في مقدرتها على اكتساب أراضي جديدة </a:t>
            </a:r>
          </a:p>
          <a:p>
            <a:pPr algn="r" rtl="1"/>
            <a:r>
              <a:rPr lang="ar-SA" sz="3100" b="1" dirty="0" smtClean="0">
                <a:solidFill>
                  <a:schemeClr val="tx1"/>
                </a:solidFill>
              </a:rPr>
              <a:t>الدولة مثلها مثل الكائن الحي تخضع للانتخاب الطبيعي والبقاء للأصلح </a:t>
            </a:r>
          </a:p>
          <a:p>
            <a:pPr algn="r" rtl="1"/>
            <a:r>
              <a:rPr lang="ar-SA" b="1" dirty="0" smtClean="0">
                <a:solidFill>
                  <a:schemeClr val="tx1"/>
                </a:solidFill>
              </a:rPr>
              <a:t>أوضح أن العوامل الجغرافية تتحكم في نمو الدولة وتكوينها </a:t>
            </a:r>
          </a:p>
          <a:p>
            <a:pPr algn="r" rtl="1"/>
            <a:r>
              <a:rPr lang="ar-SA" sz="3100" b="1" dirty="0" smtClean="0">
                <a:solidFill>
                  <a:schemeClr val="tx1"/>
                </a:solidFill>
              </a:rPr>
              <a:t>أن حدود الدولة قابلة للنمو والزحزحة ما لم تجد مقاومة من الجيران </a:t>
            </a:r>
          </a:p>
          <a:p>
            <a:pPr algn="r" rtl="1"/>
            <a:r>
              <a:rPr lang="ar-SA" b="1" dirty="0" smtClean="0">
                <a:solidFill>
                  <a:schemeClr val="tx1"/>
                </a:solidFill>
              </a:rPr>
              <a:t>جاء راتزل بمفهوم المجال الحيوي للدولة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572560" cy="939784"/>
          </a:xfrm>
        </p:spPr>
        <p:style>
          <a:lnRef idx="2">
            <a:schemeClr val="accent2"/>
          </a:lnRef>
          <a:fillRef idx="1">
            <a:schemeClr val="lt1"/>
          </a:fillRef>
          <a:effectRef idx="0">
            <a:schemeClr val="accent2"/>
          </a:effectRef>
          <a:fontRef idx="minor">
            <a:schemeClr val="dk1"/>
          </a:fontRef>
        </p:style>
        <p:txBody>
          <a:bodyPr>
            <a:noAutofit/>
          </a:bodyPr>
          <a:lstStyle/>
          <a:p>
            <a:pPr rtl="1"/>
            <a:r>
              <a:rPr lang="ar-SA" sz="3800" b="1" dirty="0" smtClean="0">
                <a:solidFill>
                  <a:srgbClr val="FF0000"/>
                </a:solidFill>
              </a:rPr>
              <a:t>من أعلام الجغرافيا السياسية في بداية القرن العشرين </a:t>
            </a:r>
            <a:endParaRPr lang="en-US" sz="3800" b="1" dirty="0">
              <a:solidFill>
                <a:srgbClr val="FF0000"/>
              </a:solidFill>
            </a:endParaRPr>
          </a:p>
        </p:txBody>
      </p:sp>
      <p:sp>
        <p:nvSpPr>
          <p:cNvPr id="3" name="Content Placeholder 2"/>
          <p:cNvSpPr>
            <a:spLocks noGrp="1"/>
          </p:cNvSpPr>
          <p:nvPr>
            <p:ph idx="1"/>
          </p:nvPr>
        </p:nvSpPr>
        <p:spPr>
          <a:xfrm>
            <a:off x="357158" y="1428736"/>
            <a:ext cx="8429684" cy="5072098"/>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lgn="just" rtl="1"/>
            <a:r>
              <a:rPr lang="ar-SA" b="1" dirty="0" smtClean="0">
                <a:solidFill>
                  <a:srgbClr val="FF0000"/>
                </a:solidFill>
              </a:rPr>
              <a:t>إسحاق بومان : </a:t>
            </a:r>
            <a:r>
              <a:rPr lang="ar-SA" b="1" dirty="0" smtClean="0"/>
              <a:t>(العالم الجديد ) ساهم في تسوية مشكلات ما بعد الحرب العالمية الأولى </a:t>
            </a:r>
          </a:p>
          <a:p>
            <a:pPr algn="just" rtl="1"/>
            <a:r>
              <a:rPr lang="ar-SA" b="1" dirty="0" smtClean="0">
                <a:solidFill>
                  <a:srgbClr val="FF0000"/>
                </a:solidFill>
              </a:rPr>
              <a:t>ويتلسي : </a:t>
            </a:r>
            <a:r>
              <a:rPr lang="ar-SA" b="1" dirty="0" smtClean="0"/>
              <a:t>(الأرض والدولة ) ركز على معلومات منهجية وعلى العلاقة الدولية التي ترتكز على المستوى المحلي </a:t>
            </a:r>
          </a:p>
          <a:p>
            <a:pPr algn="just" rtl="1"/>
            <a:r>
              <a:rPr lang="ar-SA" b="1" dirty="0" smtClean="0">
                <a:solidFill>
                  <a:srgbClr val="FF0000"/>
                </a:solidFill>
              </a:rPr>
              <a:t>رودلف كلين : </a:t>
            </a:r>
            <a:r>
              <a:rPr lang="ar-SA" b="1" dirty="0" smtClean="0"/>
              <a:t>أدخل بعض التعديلات على الفكرة التي تقول بأن الدولة كائن حي بل الدولة كائن ذو شعور مزدوج بقدرات فكرية وأخلاقية وبأن الأرض هي الجسد و العاصمة القلب و الرئتين و الطرق و الأنهار(الشرايين) ، ومناطق التعدين والانتاج الزراعي (الأطراف) </a:t>
            </a:r>
          </a:p>
          <a:p>
            <a:pPr algn="just" rtl="1"/>
            <a:r>
              <a:rPr lang="ar-SA" b="1" dirty="0" smtClean="0">
                <a:solidFill>
                  <a:srgbClr val="FF0000"/>
                </a:solidFill>
              </a:rPr>
              <a:t>رودلف كلين : </a:t>
            </a:r>
            <a:r>
              <a:rPr lang="ar-SA" b="1" dirty="0" smtClean="0"/>
              <a:t>أول من استخدم مصطلح الجيوبوليتيكا وعرفها بأنها البيئة الطبيعية للدولة </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style>
          <a:lnRef idx="2">
            <a:schemeClr val="dk1"/>
          </a:lnRef>
          <a:fillRef idx="1">
            <a:schemeClr val="lt1"/>
          </a:fillRef>
          <a:effectRef idx="0">
            <a:schemeClr val="dk1"/>
          </a:effectRef>
          <a:fontRef idx="minor">
            <a:schemeClr val="dk1"/>
          </a:fontRef>
        </p:style>
        <p:txBody>
          <a:bodyPr>
            <a:normAutofit/>
          </a:bodyPr>
          <a:lstStyle/>
          <a:p>
            <a:pPr rtl="1"/>
            <a:r>
              <a:rPr lang="ar-SA" b="1" dirty="0" smtClean="0">
                <a:solidFill>
                  <a:srgbClr val="FF0000"/>
                </a:solidFill>
              </a:rPr>
              <a:t>كارل هوسهوفر</a:t>
            </a:r>
            <a:endParaRPr lang="en-US" b="1" dirty="0">
              <a:solidFill>
                <a:srgbClr val="FF0000"/>
              </a:solidFill>
            </a:endParaRPr>
          </a:p>
        </p:txBody>
      </p:sp>
      <p:sp>
        <p:nvSpPr>
          <p:cNvPr id="3" name="Content Placeholder 2"/>
          <p:cNvSpPr>
            <a:spLocks noGrp="1"/>
          </p:cNvSpPr>
          <p:nvPr>
            <p:ph idx="1"/>
          </p:nvPr>
        </p:nvSpPr>
        <p:spPr>
          <a:xfrm>
            <a:off x="285720" y="1428736"/>
            <a:ext cx="8501122" cy="5072098"/>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algn="just" rtl="1"/>
            <a:r>
              <a:rPr lang="ar-SA" dirty="0" smtClean="0"/>
              <a:t>كارل هوسهوفر : 1869– 1946م مؤسس الجيوبوليتيكا الألمانية </a:t>
            </a:r>
          </a:p>
          <a:p>
            <a:pPr algn="just" rtl="1"/>
            <a:r>
              <a:rPr lang="ar-SA" dirty="0" smtClean="0"/>
              <a:t>بدأ حياته ضابطاً في الجيش الألماني وذهب إلى اليابان سنة 1908م ودرس الكثير عن الشرق الأقصى والمحيط الهادئ </a:t>
            </a:r>
          </a:p>
          <a:p>
            <a:pPr algn="just" rtl="1"/>
            <a:r>
              <a:rPr lang="ar-SA" dirty="0" smtClean="0"/>
              <a:t>تولى التدريس الجغرافيا السياسية والعلوم العسكرية في المانيا بعد حصوله على الدكتوراه في 1911م </a:t>
            </a:r>
          </a:p>
          <a:p>
            <a:pPr algn="just" rtl="1"/>
            <a:r>
              <a:rPr lang="ar-SA" dirty="0" smtClean="0"/>
              <a:t>ساهم في تأسيس معهد ميونخ للجيوبوليتيكا .</a:t>
            </a:r>
          </a:p>
          <a:p>
            <a:pPr algn="just" rtl="1"/>
            <a:r>
              <a:rPr lang="ar-SA" dirty="0" smtClean="0"/>
              <a:t>ساهمت أفكاره في دراسة عوامل قوة الدولة وارتباط ذلك بالموقع الجغرافي .</a:t>
            </a:r>
          </a:p>
          <a:p>
            <a:pPr algn="just" rtl="1"/>
            <a:r>
              <a:rPr lang="ar-SA" dirty="0" smtClean="0"/>
              <a:t>استخدمت الحكومة الألمانية أفكار هوسهوفر في تنفيذ مخططها للسيطرة على العالم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ar-SA" b="1" dirty="0" smtClean="0">
                <a:solidFill>
                  <a:srgbClr val="FF0000"/>
                </a:solidFill>
              </a:rPr>
              <a:t>من أعلام الجغرافيا السياسية في القرن العشرين </a:t>
            </a:r>
            <a:endParaRPr lang="en-US" b="1" dirty="0">
              <a:solidFill>
                <a:srgbClr val="FF0000"/>
              </a:solidFill>
            </a:endParaRPr>
          </a:p>
        </p:txBody>
      </p:sp>
      <p:sp>
        <p:nvSpPr>
          <p:cNvPr id="3" name="Content Placeholder 2"/>
          <p:cNvSpPr>
            <a:spLocks noGrp="1"/>
          </p:cNvSpPr>
          <p:nvPr>
            <p:ph idx="1"/>
          </p:nvPr>
        </p:nvSpPr>
        <p:spPr>
          <a:xfrm>
            <a:off x="357158" y="1600200"/>
            <a:ext cx="8501122" cy="5043510"/>
          </a:xfrm>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pPr algn="just" rtl="1"/>
            <a:r>
              <a:rPr lang="ar-SA" b="1" dirty="0" smtClean="0">
                <a:solidFill>
                  <a:schemeClr val="tx1"/>
                </a:solidFill>
              </a:rPr>
              <a:t>الجغرافي الفرنسي </a:t>
            </a:r>
            <a:r>
              <a:rPr lang="ar-SA" b="1" dirty="0" smtClean="0">
                <a:solidFill>
                  <a:srgbClr val="FF0000"/>
                </a:solidFill>
              </a:rPr>
              <a:t>” ديمانجون ” </a:t>
            </a:r>
            <a:r>
              <a:rPr lang="ar-SA" b="1" dirty="0" smtClean="0">
                <a:solidFill>
                  <a:schemeClr val="tx1"/>
                </a:solidFill>
              </a:rPr>
              <a:t>: يرى أن الجيوبوليتيكا الألمانية نبذت عمد الروح العلمية ولم تحقق أي تقدم وتحولت إلى ساحة للجدل العقيم والأحقاد الوطنية </a:t>
            </a:r>
          </a:p>
          <a:p>
            <a:pPr algn="just" rtl="1"/>
            <a:r>
              <a:rPr lang="ar-SA" b="1" dirty="0" smtClean="0">
                <a:solidFill>
                  <a:srgbClr val="FF0000"/>
                </a:solidFill>
              </a:rPr>
              <a:t>بومان : </a:t>
            </a:r>
            <a:r>
              <a:rPr lang="ar-SA" b="1" dirty="0" smtClean="0">
                <a:solidFill>
                  <a:schemeClr val="tx1"/>
                </a:solidFill>
              </a:rPr>
              <a:t>يرى أن الجيوبوليتيكا التي ظهرت في الكتابات الألمانية كانت وهماً ومهزلة ومبرراً للسرقة والاغتصاب .</a:t>
            </a:r>
          </a:p>
          <a:p>
            <a:pPr algn="just" rtl="1"/>
            <a:r>
              <a:rPr lang="ar-SA" b="1" dirty="0" smtClean="0">
                <a:solidFill>
                  <a:srgbClr val="FF0000"/>
                </a:solidFill>
              </a:rPr>
              <a:t>ماكندر الانجليزي : </a:t>
            </a:r>
            <a:r>
              <a:rPr lang="ar-SA" b="1" dirty="0" smtClean="0">
                <a:solidFill>
                  <a:schemeClr val="tx1"/>
                </a:solidFill>
              </a:rPr>
              <a:t>جاء بنظرية قلب العالم وفسر التاريخ في ضوء الصراع بين قوى البر والبحر </a:t>
            </a:r>
          </a:p>
          <a:p>
            <a:pPr algn="just" rtl="1"/>
            <a:r>
              <a:rPr lang="ar-SA" b="1" dirty="0" smtClean="0">
                <a:solidFill>
                  <a:srgbClr val="FF0000"/>
                </a:solidFill>
              </a:rPr>
              <a:t>ماهان الأمريكي : </a:t>
            </a:r>
            <a:r>
              <a:rPr lang="ar-SA" b="1" dirty="0" smtClean="0">
                <a:solidFill>
                  <a:schemeClr val="tx1"/>
                </a:solidFill>
              </a:rPr>
              <a:t>1840 – 1914 م من أهم اساتذة الجيوبوليتيك الأمريكان وكتب عن القوة البحرية وعلاقتها بالسيادة العالمية </a:t>
            </a:r>
          </a:p>
          <a:p>
            <a:pPr algn="just" rtl="1"/>
            <a:r>
              <a:rPr lang="ar-SA" b="1" dirty="0" smtClean="0">
                <a:solidFill>
                  <a:srgbClr val="FF0000"/>
                </a:solidFill>
              </a:rPr>
              <a:t>سبيكمان الأمريكي : </a:t>
            </a:r>
            <a:r>
              <a:rPr lang="ar-SA" b="1" dirty="0" smtClean="0">
                <a:solidFill>
                  <a:schemeClr val="tx1"/>
                </a:solidFill>
              </a:rPr>
              <a:t>درس العلاقات بين موقع الدول وسياستها الخارجية ويرى أن القوة هي الوسيلة التي تستعملها الدول لارساء السلم العالمي </a:t>
            </a:r>
            <a:endParaRPr lang="en-US" b="1"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1418</Words>
  <Application>Microsoft Office PowerPoint</Application>
  <PresentationFormat>On-screen Show (4:3)</PresentationFormat>
  <Paragraphs>129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نشأة الجغرافية السياسية وتعريفها ومناهجها </vt:lpstr>
      <vt:lpstr>نشأة الجغرافية السياسية وتعريفها ومناهجها </vt:lpstr>
      <vt:lpstr>نشأة الجغرافيا السياسية </vt:lpstr>
      <vt:lpstr>تاريخ الجغرافيا السياسية </vt:lpstr>
      <vt:lpstr>تطوير الألمان لعلم الجغرافيا السياسية </vt:lpstr>
      <vt:lpstr>دور فريدريك راتزل في نشأة الجغرافيا السياسية </vt:lpstr>
      <vt:lpstr>من أعلام الجغرافيا السياسية في بداية القرن العشرين </vt:lpstr>
      <vt:lpstr>كارل هوسهوفر</vt:lpstr>
      <vt:lpstr>من أعلام الجغرافيا السياسية في القرن العشرين </vt:lpstr>
      <vt:lpstr>اهتمامات الجيوبوليتيكا </vt:lpstr>
      <vt:lpstr>مظاهر الاختلاف بين الجغرافيا السياسية والجيوبوليتيكا </vt:lpstr>
      <vt:lpstr>ثانياً تعريف الجغرافيا السياسية </vt:lpstr>
      <vt:lpstr>تعريف الجغرافيا السياسية</vt:lpstr>
      <vt:lpstr>تعريف الجغرافيا السياسية (المطلوب )</vt:lpstr>
      <vt:lpstr>علاقة الجغرافيا السياسية بالعلوم الأخرى </vt:lpstr>
      <vt:lpstr>علاقة الجغرافيا السياسية بعلم التاريخ </vt:lpstr>
      <vt:lpstr>علاقة الجغرافيا السياسية بعلم العلاقات الدولية </vt:lpstr>
      <vt:lpstr>علاقة الجغرافيا السياسية بعلم الديموغرافيا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نشأة الجغرافية السياسية وتعريفها ومناهجها</dc:title>
  <dc:creator>kabudaher</dc:creator>
  <cp:lastModifiedBy>kabudaher</cp:lastModifiedBy>
  <cp:revision>17</cp:revision>
  <dcterms:created xsi:type="dcterms:W3CDTF">2012-02-07T20:19:56Z</dcterms:created>
  <dcterms:modified xsi:type="dcterms:W3CDTF">2012-02-10T04:32:00Z</dcterms:modified>
</cp:coreProperties>
</file>