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61" r:id="rId2"/>
    <p:sldId id="262" r:id="rId3"/>
    <p:sldId id="328" r:id="rId4"/>
    <p:sldId id="329" r:id="rId5"/>
    <p:sldId id="340" r:id="rId6"/>
    <p:sldId id="350" r:id="rId7"/>
    <p:sldId id="355" r:id="rId8"/>
    <p:sldId id="362" r:id="rId9"/>
    <p:sldId id="427" r:id="rId10"/>
    <p:sldId id="425" r:id="rId11"/>
    <p:sldId id="353" r:id="rId12"/>
    <p:sldId id="35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368" autoAdjust="0"/>
    <p:restoredTop sz="68280" autoAdjust="0"/>
  </p:normalViewPr>
  <p:slideViewPr>
    <p:cSldViewPr>
      <p:cViewPr varScale="1">
        <p:scale>
          <a:sx n="69" d="100"/>
          <a:sy n="69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0111E-BE91-4FFB-8DCF-8260BAF55266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787CF-18D5-4408-B25A-F3119F29CE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B3A7B-5E61-4DD4-B1CA-B895A752DDB7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F2CC-F90D-4AAE-A8CC-6B8884F256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575;&#1604;&#1591;&#1575;&#1585;&#1602;.exe" TargetMode="External"/><Relationship Id="rId2" Type="http://schemas.openxmlformats.org/officeDocument/2006/relationships/hyperlink" Target="&#1575;&#1604;&#1575;&#1591;&#1585;&#1608;&#1581;&#1577;%20&#1606;&#1589;%20&#1603;&#1575;&#1605;&#1604;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4" descr="hi-isl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7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dirty="0" smtClean="0">
                <a:hlinkClick r:id="" action="ppaction://noaction"/>
              </a:rPr>
              <a:t>E-Journals</a:t>
            </a:r>
            <a:endParaRPr lang="en-US" dirty="0" smtClean="0"/>
          </a:p>
          <a:p>
            <a:pPr marL="609600" indent="-609600">
              <a:lnSpc>
                <a:spcPct val="90000"/>
              </a:lnSpc>
            </a:pPr>
            <a:r>
              <a:rPr lang="en-US" dirty="0" smtClean="0">
                <a:hlinkClick r:id="" action="ppaction://noaction"/>
              </a:rPr>
              <a:t>E-</a:t>
            </a:r>
            <a:r>
              <a:rPr lang="en-US" dirty="0" err="1" smtClean="0">
                <a:hlinkClick r:id="" action="ppaction://noaction"/>
              </a:rPr>
              <a:t>Zine</a:t>
            </a:r>
            <a:endParaRPr lang="en-US" dirty="0" smtClean="0"/>
          </a:p>
          <a:p>
            <a:pPr marL="609600" indent="-609600">
              <a:lnSpc>
                <a:spcPct val="90000"/>
              </a:lnSpc>
            </a:pPr>
            <a:r>
              <a:rPr lang="en-US" dirty="0" smtClean="0">
                <a:hlinkClick r:id="" action="ppaction://noaction"/>
              </a:rPr>
              <a:t>E-Thesis and dissertation </a:t>
            </a:r>
            <a:r>
              <a:rPr lang="en-US" dirty="0" smtClean="0"/>
              <a:t>(</a:t>
            </a:r>
            <a:r>
              <a:rPr lang="en-US" dirty="0" smtClean="0">
                <a:hlinkClick r:id="rId2" action="ppaction://hlinkfile"/>
              </a:rPr>
              <a:t>ETD</a:t>
            </a:r>
            <a:r>
              <a:rPr lang="en-US" dirty="0" smtClean="0"/>
              <a:t>)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smtClean="0">
                <a:hlinkClick r:id="" action="ppaction://noaction"/>
              </a:rPr>
              <a:t>E-News Papers</a:t>
            </a:r>
            <a:endParaRPr lang="en-US" dirty="0" smtClean="0"/>
          </a:p>
          <a:p>
            <a:pPr marL="609600" indent="-609600">
              <a:lnSpc>
                <a:spcPct val="90000"/>
              </a:lnSpc>
            </a:pPr>
            <a:r>
              <a:rPr lang="en-US" dirty="0" smtClean="0">
                <a:hlinkClick r:id="" action="ppaction://noaction"/>
              </a:rPr>
              <a:t>E-Reference books</a:t>
            </a:r>
            <a:endParaRPr lang="en-US" dirty="0" smtClean="0"/>
          </a:p>
          <a:p>
            <a:pPr marL="609600" indent="-609600">
              <a:lnSpc>
                <a:spcPct val="90000"/>
              </a:lnSpc>
            </a:pPr>
            <a:r>
              <a:rPr lang="en-US" dirty="0" smtClean="0">
                <a:hlinkClick r:id="" action="ppaction://noaction"/>
              </a:rPr>
              <a:t>Data bases </a:t>
            </a:r>
            <a:r>
              <a:rPr lang="ar-DZ" dirty="0" smtClean="0">
                <a:hlinkClick r:id="rId3" action="ppaction://hlinkfile"/>
              </a:rPr>
              <a:t>قاعدة بيانات 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23000">
                <a:srgbClr val="000928"/>
              </a:gs>
              <a:gs pos="43000">
                <a:srgbClr val="34598D"/>
              </a:gs>
              <a:gs pos="89000">
                <a:srgbClr val="BDD8F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83" name="TextBox 9"/>
          <p:cNvSpPr txBox="1">
            <a:spLocks noChangeArrowheads="1"/>
          </p:cNvSpPr>
          <p:nvPr/>
        </p:nvSpPr>
        <p:spPr bwMode="auto">
          <a:xfrm>
            <a:off x="2447925" y="1619250"/>
            <a:ext cx="1211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900">
                <a:solidFill>
                  <a:srgbClr val="3C8FED"/>
                </a:solidFill>
                <a:latin typeface="Palatino Linotype" pitchFamily="18" charset="0"/>
              </a:rPr>
              <a:t>Plan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8400" y="2057400"/>
            <a:ext cx="5486400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3C8FED"/>
              </a:solidFill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+mn-lt"/>
                <a:cs typeface="+mn-cs"/>
              </a:rPr>
              <a:t>Présentation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+mj-lt"/>
                <a:cs typeface="+mn-cs"/>
              </a:rPr>
              <a:t>a</a:t>
            </a:r>
            <a:endParaRPr lang="en-US" sz="3000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+mn-lt"/>
                <a:cs typeface="+mn-cs"/>
              </a:rPr>
              <a:t>b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+mn-lt"/>
                <a:cs typeface="+mn-cs"/>
              </a:rPr>
              <a:t>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664000" y="3060000"/>
            <a:ext cx="228600" cy="228600"/>
          </a:xfrm>
          <a:prstGeom prst="rightArrow">
            <a:avLst/>
          </a:prstGeom>
          <a:gradFill>
            <a:gsLst>
              <a:gs pos="39000">
                <a:srgbClr val="EF9747"/>
              </a:gs>
              <a:gs pos="87000">
                <a:srgbClr val="FFC000">
                  <a:alpha val="10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664000" y="3528000"/>
            <a:ext cx="228600" cy="228600"/>
          </a:xfrm>
          <a:prstGeom prst="rightArrow">
            <a:avLst/>
          </a:prstGeom>
          <a:gradFill>
            <a:gsLst>
              <a:gs pos="39000">
                <a:srgbClr val="EF9747"/>
              </a:gs>
              <a:gs pos="87000">
                <a:srgbClr val="FFC000">
                  <a:alpha val="10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664000" y="3960000"/>
            <a:ext cx="228600" cy="228600"/>
          </a:xfrm>
          <a:prstGeom prst="rightArrow">
            <a:avLst/>
          </a:prstGeom>
          <a:gradFill>
            <a:gsLst>
              <a:gs pos="39000">
                <a:srgbClr val="EF9747"/>
              </a:gs>
              <a:gs pos="87000">
                <a:srgbClr val="FFC000">
                  <a:alpha val="10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ight Arrow 14"/>
          <p:cNvSpPr/>
          <p:nvPr/>
        </p:nvSpPr>
        <p:spPr>
          <a:xfrm>
            <a:off x="2664000" y="2592000"/>
            <a:ext cx="228600" cy="228600"/>
          </a:xfrm>
          <a:prstGeom prst="rightArrow">
            <a:avLst/>
          </a:prstGeom>
          <a:gradFill>
            <a:gsLst>
              <a:gs pos="39000">
                <a:srgbClr val="EF9747"/>
              </a:gs>
              <a:gs pos="87000">
                <a:srgbClr val="FFC000">
                  <a:alpha val="10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Espace réservé du pied de page 17"/>
          <p:cNvSpPr txBox="1">
            <a:spLocks/>
          </p:cNvSpPr>
          <p:nvPr/>
        </p:nvSpPr>
        <p:spPr>
          <a:xfrm>
            <a:off x="4648200" y="6356350"/>
            <a:ext cx="4267200" cy="3651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Prénom Nom - Société</a:t>
            </a: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" name="Rounded Rectangle 5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1226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</a:t>
            </a:r>
            <a:endParaRPr lang="fr-FR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6372200" y="3501008"/>
            <a:ext cx="2500313" cy="693737"/>
            <a:chOff x="1729" y="990"/>
            <a:chExt cx="2015" cy="437"/>
          </a:xfrm>
        </p:grpSpPr>
        <p:sp>
          <p:nvSpPr>
            <p:cNvPr id="7254" name="AutoShape 16"/>
            <p:cNvSpPr>
              <a:spLocks noChangeArrowheads="1"/>
            </p:cNvSpPr>
            <p:nvPr/>
          </p:nvSpPr>
          <p:spPr bwMode="gray">
            <a:xfrm>
              <a:off x="1824" y="990"/>
              <a:ext cx="1920" cy="437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FF9933"/>
                </a:gs>
                <a:gs pos="50000">
                  <a:srgbClr val="FFD7AF"/>
                </a:gs>
                <a:gs pos="100000">
                  <a:srgbClr val="FF99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7255" name="Text Box 18"/>
            <p:cNvSpPr txBox="1">
              <a:spLocks noChangeArrowheads="1"/>
            </p:cNvSpPr>
            <p:nvPr/>
          </p:nvSpPr>
          <p:spPr bwMode="gray">
            <a:xfrm>
              <a:off x="1729" y="1139"/>
              <a:ext cx="19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fr-FR" b="1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944270" y="3786758"/>
            <a:ext cx="15001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j-cs"/>
              </a:rPr>
              <a:t>الانترنت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cs typeface="+mj-cs"/>
            </a:endParaRPr>
          </a:p>
        </p:txBody>
      </p:sp>
      <p:sp>
        <p:nvSpPr>
          <p:cNvPr id="53" name="Freeform 13"/>
          <p:cNvSpPr>
            <a:spLocks/>
          </p:cNvSpPr>
          <p:nvPr/>
        </p:nvSpPr>
        <p:spPr bwMode="gray">
          <a:xfrm rot="10800000" flipV="1">
            <a:off x="5227705" y="4459510"/>
            <a:ext cx="869294" cy="1241425"/>
          </a:xfrm>
          <a:custGeom>
            <a:avLst/>
            <a:gdLst>
              <a:gd name="T0" fmla="*/ 2147483647 w 580"/>
              <a:gd name="T1" fmla="*/ 0 h 798"/>
              <a:gd name="T2" fmla="*/ 2147483647 w 580"/>
              <a:gd name="T3" fmla="*/ 2147483647 h 798"/>
              <a:gd name="T4" fmla="*/ 2147483647 w 580"/>
              <a:gd name="T5" fmla="*/ 2147483647 h 798"/>
              <a:gd name="T6" fmla="*/ 2147483647 w 580"/>
              <a:gd name="T7" fmla="*/ 2147483647 h 798"/>
              <a:gd name="T8" fmla="*/ 2147483647 w 580"/>
              <a:gd name="T9" fmla="*/ 2147483647 h 798"/>
              <a:gd name="T10" fmla="*/ 2147483647 w 580"/>
              <a:gd name="T11" fmla="*/ 2147483647 h 798"/>
              <a:gd name="T12" fmla="*/ 2147483647 w 580"/>
              <a:gd name="T13" fmla="*/ 2147483647 h 798"/>
              <a:gd name="T14" fmla="*/ 2147483647 w 580"/>
              <a:gd name="T15" fmla="*/ 2147483647 h 798"/>
              <a:gd name="T16" fmla="*/ 2147483647 w 580"/>
              <a:gd name="T17" fmla="*/ 2147483647 h 798"/>
              <a:gd name="T18" fmla="*/ 2147483647 w 580"/>
              <a:gd name="T19" fmla="*/ 2147483647 h 798"/>
              <a:gd name="T20" fmla="*/ 2147483647 w 580"/>
              <a:gd name="T21" fmla="*/ 2147483647 h 798"/>
              <a:gd name="T22" fmla="*/ 2147483647 w 580"/>
              <a:gd name="T23" fmla="*/ 2147483647 h 798"/>
              <a:gd name="T24" fmla="*/ 0 w 580"/>
              <a:gd name="T25" fmla="*/ 2147483647 h 798"/>
              <a:gd name="T26" fmla="*/ 2147483647 w 580"/>
              <a:gd name="T27" fmla="*/ 2147483647 h 798"/>
              <a:gd name="T28" fmla="*/ 2147483647 w 580"/>
              <a:gd name="T29" fmla="*/ 2147483647 h 798"/>
              <a:gd name="T30" fmla="*/ 2147483647 w 580"/>
              <a:gd name="T31" fmla="*/ 2147483647 h 798"/>
              <a:gd name="T32" fmla="*/ 2147483647 w 580"/>
              <a:gd name="T33" fmla="*/ 2147483647 h 798"/>
              <a:gd name="T34" fmla="*/ 2147483647 w 580"/>
              <a:gd name="T35" fmla="*/ 2147483647 h 798"/>
              <a:gd name="T36" fmla="*/ 2147483647 w 580"/>
              <a:gd name="T37" fmla="*/ 2147483647 h 798"/>
              <a:gd name="T38" fmla="*/ 2147483647 w 580"/>
              <a:gd name="T39" fmla="*/ 2147483647 h 798"/>
              <a:gd name="T40" fmla="*/ 2147483647 w 580"/>
              <a:gd name="T41" fmla="*/ 2147483647 h 798"/>
              <a:gd name="T42" fmla="*/ 2147483647 w 580"/>
              <a:gd name="T43" fmla="*/ 2147483647 h 798"/>
              <a:gd name="T44" fmla="*/ 2147483647 w 580"/>
              <a:gd name="T45" fmla="*/ 2147483647 h 798"/>
              <a:gd name="T46" fmla="*/ 2147483647 w 580"/>
              <a:gd name="T47" fmla="*/ 2147483647 h 798"/>
              <a:gd name="T48" fmla="*/ 2147483647 w 580"/>
              <a:gd name="T49" fmla="*/ 2147483647 h 798"/>
              <a:gd name="T50" fmla="*/ 2147483647 w 580"/>
              <a:gd name="T51" fmla="*/ 2147483647 h 798"/>
              <a:gd name="T52" fmla="*/ 2147483647 w 580"/>
              <a:gd name="T53" fmla="*/ 0 h 798"/>
              <a:gd name="T54" fmla="*/ 2147483647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FFCC99"/>
              </a:gs>
              <a:gs pos="100000">
                <a:srgbClr val="FFEFDF"/>
              </a:gs>
            </a:gsLst>
            <a:lin ang="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4283968" y="3356992"/>
            <a:ext cx="2000250" cy="1428671"/>
            <a:chOff x="1770" y="913"/>
            <a:chExt cx="2116" cy="1902"/>
          </a:xfrm>
        </p:grpSpPr>
        <p:sp>
          <p:nvSpPr>
            <p:cNvPr id="7243" name="AutoShape 10"/>
            <p:cNvSpPr>
              <a:spLocks noChangeAspect="1" noChangeArrowheads="1" noTextEdit="1"/>
            </p:cNvSpPr>
            <p:nvPr/>
          </p:nvSpPr>
          <p:spPr bwMode="gray">
            <a:xfrm>
              <a:off x="2174" y="2031"/>
              <a:ext cx="573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44" name="AutoShape 12"/>
            <p:cNvSpPr>
              <a:spLocks noChangeAspect="1" noChangeArrowheads="1" noTextEdit="1"/>
            </p:cNvSpPr>
            <p:nvPr/>
          </p:nvSpPr>
          <p:spPr bwMode="gray">
            <a:xfrm flipH="1">
              <a:off x="3115" y="2031"/>
              <a:ext cx="573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1770" y="913"/>
              <a:ext cx="2116" cy="1236"/>
              <a:chOff x="1770" y="1219"/>
              <a:chExt cx="2116" cy="1236"/>
            </a:xfrm>
          </p:grpSpPr>
          <p:grpSp>
            <p:nvGrpSpPr>
              <p:cNvPr id="8" name="Group 15"/>
              <p:cNvGrpSpPr>
                <a:grpSpLocks/>
              </p:cNvGrpSpPr>
              <p:nvPr/>
            </p:nvGrpSpPr>
            <p:grpSpPr bwMode="auto">
              <a:xfrm>
                <a:off x="1997" y="1219"/>
                <a:ext cx="1889" cy="1236"/>
                <a:chOff x="1973" y="838"/>
                <a:chExt cx="1926" cy="1261"/>
              </a:xfrm>
            </p:grpSpPr>
            <p:sp>
              <p:nvSpPr>
                <p:cNvPr id="64" name="Oval 16"/>
                <p:cNvSpPr>
                  <a:spLocks noChangeArrowheads="1"/>
                </p:cNvSpPr>
                <p:nvPr/>
              </p:nvSpPr>
              <p:spPr bwMode="gray">
                <a:xfrm>
                  <a:off x="1993" y="838"/>
                  <a:ext cx="1906" cy="126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66CC">
                        <a:gamma/>
                        <a:shade val="63529"/>
                        <a:invGamma/>
                      </a:srgbClr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>
                    <a:latin typeface="+mn-lt"/>
                    <a:cs typeface="+mn-cs"/>
                  </a:endParaRPr>
                </a:p>
              </p:txBody>
            </p:sp>
            <p:sp>
              <p:nvSpPr>
                <p:cNvPr id="7253" name="Oval 17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BC7F3"/>
                    </a:gs>
                    <a:gs pos="100000">
                      <a:srgbClr val="1D80E3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>
                    <a:latin typeface="Calibri" pitchFamily="34" charset="0"/>
                  </a:endParaRPr>
                </a:p>
              </p:txBody>
            </p:sp>
          </p:grpSp>
          <p:sp>
            <p:nvSpPr>
              <p:cNvPr id="7248" name="Oval 18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7249" name="Oval 19"/>
              <p:cNvSpPr>
                <a:spLocks noChangeArrowheads="1"/>
              </p:cNvSpPr>
              <p:nvPr/>
            </p:nvSpPr>
            <p:spPr bwMode="gray">
              <a:xfrm>
                <a:off x="1770" y="140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0"/>
                    </a:srgbClr>
                  </a:gs>
                  <a:gs pos="100000">
                    <a:srgbClr val="FFEDA6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7250" name="Oval 20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rgbClr val="CAA200"/>
                  </a:gs>
                  <a:gs pos="100000">
                    <a:srgbClr val="FFCC00">
                      <a:alpha val="48000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7251" name="Oval 21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>
                      <a:alpha val="37999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</p:grpSp>
        <p:sp>
          <p:nvSpPr>
            <p:cNvPr id="7246" name="Text Box 22"/>
            <p:cNvSpPr txBox="1">
              <a:spLocks noChangeArrowheads="1"/>
            </p:cNvSpPr>
            <p:nvPr/>
          </p:nvSpPr>
          <p:spPr bwMode="auto">
            <a:xfrm>
              <a:off x="2375" y="913"/>
              <a:ext cx="1133" cy="110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DZ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MCS Erwah S_U normal." pitchFamily="2" charset="-78"/>
                </a:rPr>
                <a:t>الاتاحة والوصول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MCS Erwah S_U normal." pitchFamily="2" charset="-78"/>
              </a:endParaRP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4355976" y="1196752"/>
            <a:ext cx="1785938" cy="2071688"/>
            <a:chOff x="1997" y="1008"/>
            <a:chExt cx="1889" cy="1807"/>
          </a:xfrm>
        </p:grpSpPr>
        <p:sp>
          <p:nvSpPr>
            <p:cNvPr id="7232" name="AutoShape 10"/>
            <p:cNvSpPr>
              <a:spLocks noChangeAspect="1" noChangeArrowheads="1" noTextEdit="1"/>
            </p:cNvSpPr>
            <p:nvPr/>
          </p:nvSpPr>
          <p:spPr bwMode="gray">
            <a:xfrm>
              <a:off x="2174" y="2031"/>
              <a:ext cx="573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33" name="AutoShape 12"/>
            <p:cNvSpPr>
              <a:spLocks noChangeAspect="1" noChangeArrowheads="1" noTextEdit="1"/>
            </p:cNvSpPr>
            <p:nvPr/>
          </p:nvSpPr>
          <p:spPr bwMode="gray">
            <a:xfrm flipH="1">
              <a:off x="3115" y="2031"/>
              <a:ext cx="573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1997" y="1008"/>
              <a:ext cx="1889" cy="1009"/>
              <a:chOff x="1997" y="1314"/>
              <a:chExt cx="1889" cy="1009"/>
            </a:xfrm>
          </p:grpSpPr>
          <p:grpSp>
            <p:nvGrpSpPr>
              <p:cNvPr id="11" name="Group 15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76" name="Oval 16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66CC">
                        <a:gamma/>
                        <a:shade val="63529"/>
                        <a:invGamma/>
                      </a:srgbClr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>
                    <a:latin typeface="+mn-lt"/>
                    <a:cs typeface="+mn-cs"/>
                  </a:endParaRPr>
                </a:p>
              </p:txBody>
            </p:sp>
            <p:sp>
              <p:nvSpPr>
                <p:cNvPr id="7242" name="Oval 17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BC7F3"/>
                    </a:gs>
                    <a:gs pos="100000">
                      <a:srgbClr val="1D80E3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>
                    <a:latin typeface="Calibri" pitchFamily="34" charset="0"/>
                  </a:endParaRPr>
                </a:p>
              </p:txBody>
            </p:sp>
          </p:grpSp>
          <p:sp>
            <p:nvSpPr>
              <p:cNvPr id="7237" name="Oval 18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7238" name="Oval 19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0"/>
                    </a:srgbClr>
                  </a:gs>
                  <a:gs pos="100000">
                    <a:srgbClr val="FFEDA6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7239" name="Oval 20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rgbClr val="CAA200"/>
                  </a:gs>
                  <a:gs pos="100000">
                    <a:srgbClr val="FFCC00">
                      <a:alpha val="48000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 b="1" dirty="0">
                  <a:latin typeface="Calibri" pitchFamily="34" charset="0"/>
                </a:endParaRPr>
              </a:p>
            </p:txBody>
          </p:sp>
          <p:sp>
            <p:nvSpPr>
              <p:cNvPr id="7240" name="Oval 21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>
                      <a:alpha val="37999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</p:grpSp>
        <p:sp>
          <p:nvSpPr>
            <p:cNvPr id="7235" name="Text Box 22"/>
            <p:cNvSpPr txBox="1">
              <a:spLocks noChangeArrowheads="1"/>
            </p:cNvSpPr>
            <p:nvPr/>
          </p:nvSpPr>
          <p:spPr bwMode="auto">
            <a:xfrm>
              <a:off x="2375" y="1103"/>
              <a:ext cx="1133" cy="7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ar-DZ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MCS Erwah S_U normal." pitchFamily="2" charset="-78"/>
                </a:rPr>
                <a:t>نوع المعلومة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MCS Erwah S_U normal." pitchFamily="2" charset="-78"/>
              </a:endParaRPr>
            </a:p>
          </p:txBody>
        </p:sp>
      </p:grpSp>
      <p:sp>
        <p:nvSpPr>
          <p:cNvPr id="78" name="Freeform 13"/>
          <p:cNvSpPr>
            <a:spLocks/>
          </p:cNvSpPr>
          <p:nvPr/>
        </p:nvSpPr>
        <p:spPr bwMode="gray">
          <a:xfrm flipH="1">
            <a:off x="5652120" y="2420888"/>
            <a:ext cx="642938" cy="857250"/>
          </a:xfrm>
          <a:custGeom>
            <a:avLst/>
            <a:gdLst>
              <a:gd name="T0" fmla="*/ 2147483647 w 580"/>
              <a:gd name="T1" fmla="*/ 0 h 798"/>
              <a:gd name="T2" fmla="*/ 2147483647 w 580"/>
              <a:gd name="T3" fmla="*/ 2147483647 h 798"/>
              <a:gd name="T4" fmla="*/ 2147483647 w 580"/>
              <a:gd name="T5" fmla="*/ 2147483647 h 798"/>
              <a:gd name="T6" fmla="*/ 2147483647 w 580"/>
              <a:gd name="T7" fmla="*/ 2147483647 h 798"/>
              <a:gd name="T8" fmla="*/ 2147483647 w 580"/>
              <a:gd name="T9" fmla="*/ 2147483647 h 798"/>
              <a:gd name="T10" fmla="*/ 2147483647 w 580"/>
              <a:gd name="T11" fmla="*/ 2147483647 h 798"/>
              <a:gd name="T12" fmla="*/ 2147483647 w 580"/>
              <a:gd name="T13" fmla="*/ 2147483647 h 798"/>
              <a:gd name="T14" fmla="*/ 2147483647 w 580"/>
              <a:gd name="T15" fmla="*/ 2147483647 h 798"/>
              <a:gd name="T16" fmla="*/ 2147483647 w 580"/>
              <a:gd name="T17" fmla="*/ 2147483647 h 798"/>
              <a:gd name="T18" fmla="*/ 2147483647 w 580"/>
              <a:gd name="T19" fmla="*/ 2147483647 h 798"/>
              <a:gd name="T20" fmla="*/ 2147483647 w 580"/>
              <a:gd name="T21" fmla="*/ 2147483647 h 798"/>
              <a:gd name="T22" fmla="*/ 2147483647 w 580"/>
              <a:gd name="T23" fmla="*/ 2147483647 h 798"/>
              <a:gd name="T24" fmla="*/ 0 w 580"/>
              <a:gd name="T25" fmla="*/ 2147483647 h 798"/>
              <a:gd name="T26" fmla="*/ 2147483647 w 580"/>
              <a:gd name="T27" fmla="*/ 2147483647 h 798"/>
              <a:gd name="T28" fmla="*/ 2147483647 w 580"/>
              <a:gd name="T29" fmla="*/ 2147483647 h 798"/>
              <a:gd name="T30" fmla="*/ 2147483647 w 580"/>
              <a:gd name="T31" fmla="*/ 2147483647 h 798"/>
              <a:gd name="T32" fmla="*/ 2147483647 w 580"/>
              <a:gd name="T33" fmla="*/ 2147483647 h 798"/>
              <a:gd name="T34" fmla="*/ 2147483647 w 580"/>
              <a:gd name="T35" fmla="*/ 2147483647 h 798"/>
              <a:gd name="T36" fmla="*/ 2147483647 w 580"/>
              <a:gd name="T37" fmla="*/ 2147483647 h 798"/>
              <a:gd name="T38" fmla="*/ 2147483647 w 580"/>
              <a:gd name="T39" fmla="*/ 2147483647 h 798"/>
              <a:gd name="T40" fmla="*/ 2147483647 w 580"/>
              <a:gd name="T41" fmla="*/ 2147483647 h 798"/>
              <a:gd name="T42" fmla="*/ 2147483647 w 580"/>
              <a:gd name="T43" fmla="*/ 2147483647 h 798"/>
              <a:gd name="T44" fmla="*/ 2147483647 w 580"/>
              <a:gd name="T45" fmla="*/ 2147483647 h 798"/>
              <a:gd name="T46" fmla="*/ 2147483647 w 580"/>
              <a:gd name="T47" fmla="*/ 2147483647 h 798"/>
              <a:gd name="T48" fmla="*/ 2147483647 w 580"/>
              <a:gd name="T49" fmla="*/ 2147483647 h 798"/>
              <a:gd name="T50" fmla="*/ 2147483647 w 580"/>
              <a:gd name="T51" fmla="*/ 2147483647 h 798"/>
              <a:gd name="T52" fmla="*/ 2147483647 w 580"/>
              <a:gd name="T53" fmla="*/ 0 h 798"/>
              <a:gd name="T54" fmla="*/ 2147483647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FFEFDF"/>
              </a:gs>
            </a:gsLst>
            <a:lin ang="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230" name="AutoShape 19"/>
          <p:cNvSpPr>
            <a:spLocks noChangeArrowheads="1"/>
          </p:cNvSpPr>
          <p:nvPr/>
        </p:nvSpPr>
        <p:spPr bwMode="gray">
          <a:xfrm>
            <a:off x="6732240" y="2420888"/>
            <a:ext cx="2000250" cy="685800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rgbClr val="44BD41"/>
              </a:gs>
              <a:gs pos="50000">
                <a:srgbClr val="DDF3DD"/>
              </a:gs>
              <a:gs pos="100000">
                <a:srgbClr val="44BD4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j-cs"/>
              </a:rPr>
              <a:t>ببيوغرافية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j-cs"/>
            </a:endParaRPr>
          </a:p>
        </p:txBody>
      </p:sp>
      <p:grpSp>
        <p:nvGrpSpPr>
          <p:cNvPr id="16" name="Group 23"/>
          <p:cNvGrpSpPr>
            <a:grpSpLocks/>
          </p:cNvGrpSpPr>
          <p:nvPr/>
        </p:nvGrpSpPr>
        <p:grpSpPr bwMode="auto">
          <a:xfrm>
            <a:off x="6732240" y="1844824"/>
            <a:ext cx="2000250" cy="685800"/>
            <a:chOff x="627" y="990"/>
            <a:chExt cx="1260" cy="432"/>
          </a:xfrm>
        </p:grpSpPr>
        <p:sp>
          <p:nvSpPr>
            <p:cNvPr id="7228" name="AutoShape 19"/>
            <p:cNvSpPr>
              <a:spLocks noChangeArrowheads="1"/>
            </p:cNvSpPr>
            <p:nvPr/>
          </p:nvSpPr>
          <p:spPr bwMode="gray">
            <a:xfrm>
              <a:off x="627" y="990"/>
              <a:ext cx="1260" cy="432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44BD41"/>
                </a:gs>
                <a:gs pos="50000">
                  <a:srgbClr val="DDF3DD"/>
                </a:gs>
                <a:gs pos="100000">
                  <a:srgbClr val="44BD4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+mj-cs"/>
              </a:endParaRPr>
            </a:p>
          </p:txBody>
        </p:sp>
        <p:sp>
          <p:nvSpPr>
            <p:cNvPr id="84" name="Text Box 20"/>
            <p:cNvSpPr txBox="1">
              <a:spLocks noChangeArrowheads="1"/>
            </p:cNvSpPr>
            <p:nvPr/>
          </p:nvSpPr>
          <p:spPr bwMode="gray">
            <a:xfrm>
              <a:off x="627" y="1170"/>
              <a:ext cx="12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DZ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j-cs"/>
                </a:rPr>
                <a:t>مستخلصات</a:t>
              </a:r>
              <a:endParaRPr lang="fr-FR" sz="2000" b="1" dirty="0">
                <a:solidFill>
                  <a:srgbClr val="000000"/>
                </a:solidFill>
                <a:latin typeface="Constantia" pitchFamily="18" charset="0"/>
                <a:cs typeface="+mj-cs"/>
              </a:endParaRPr>
            </a:p>
          </p:txBody>
        </p:sp>
      </p:grp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6732810" y="1269504"/>
            <a:ext cx="2017712" cy="685800"/>
            <a:chOff x="582" y="174"/>
            <a:chExt cx="1271" cy="432"/>
          </a:xfrm>
        </p:grpSpPr>
        <p:sp>
          <p:nvSpPr>
            <p:cNvPr id="7226" name="AutoShape 19"/>
            <p:cNvSpPr>
              <a:spLocks noChangeArrowheads="1"/>
            </p:cNvSpPr>
            <p:nvPr/>
          </p:nvSpPr>
          <p:spPr bwMode="gray">
            <a:xfrm>
              <a:off x="582" y="174"/>
              <a:ext cx="1260" cy="432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44BD41"/>
                </a:gs>
                <a:gs pos="50000">
                  <a:srgbClr val="DDF3DD"/>
                </a:gs>
                <a:gs pos="100000">
                  <a:srgbClr val="44BD4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+mj-cs"/>
              </a:endParaRPr>
            </a:p>
          </p:txBody>
        </p:sp>
        <p:sp>
          <p:nvSpPr>
            <p:cNvPr id="7227" name="Text Box 20"/>
            <p:cNvSpPr txBox="1">
              <a:spLocks noChangeArrowheads="1"/>
            </p:cNvSpPr>
            <p:nvPr/>
          </p:nvSpPr>
          <p:spPr bwMode="gray">
            <a:xfrm>
              <a:off x="582" y="355"/>
              <a:ext cx="12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ar-DZ" b="1" dirty="0" smtClean="0">
                  <a:solidFill>
                    <a:srgbClr val="000000"/>
                  </a:solidFill>
                  <a:latin typeface="Constantia" pitchFamily="18" charset="0"/>
                  <a:cs typeface="+mj-cs"/>
                </a:rPr>
                <a:t>النص الكامل</a:t>
              </a:r>
              <a:endParaRPr lang="en-US" b="1" dirty="0">
                <a:solidFill>
                  <a:srgbClr val="000000"/>
                </a:solidFill>
                <a:latin typeface="Calibri" pitchFamily="34" charset="0"/>
                <a:cs typeface="+mj-cs"/>
              </a:endParaRPr>
            </a:p>
          </p:txBody>
        </p:sp>
      </p:grpSp>
      <p:grpSp>
        <p:nvGrpSpPr>
          <p:cNvPr id="63" name="Group 24"/>
          <p:cNvGrpSpPr>
            <a:grpSpLocks/>
          </p:cNvGrpSpPr>
          <p:nvPr/>
        </p:nvGrpSpPr>
        <p:grpSpPr bwMode="auto">
          <a:xfrm>
            <a:off x="6516216" y="4221088"/>
            <a:ext cx="2382838" cy="693737"/>
            <a:chOff x="1729" y="990"/>
            <a:chExt cx="1920" cy="437"/>
          </a:xfrm>
        </p:grpSpPr>
        <p:sp>
          <p:nvSpPr>
            <p:cNvPr id="65" name="AutoShape 16"/>
            <p:cNvSpPr>
              <a:spLocks noChangeArrowheads="1"/>
            </p:cNvSpPr>
            <p:nvPr/>
          </p:nvSpPr>
          <p:spPr bwMode="gray">
            <a:xfrm>
              <a:off x="1729" y="990"/>
              <a:ext cx="1920" cy="437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FF9933"/>
                </a:gs>
                <a:gs pos="50000">
                  <a:srgbClr val="FFD7AF"/>
                </a:gs>
                <a:gs pos="100000">
                  <a:srgbClr val="FF99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66" name="Text Box 18"/>
            <p:cNvSpPr txBox="1">
              <a:spLocks noChangeArrowheads="1"/>
            </p:cNvSpPr>
            <p:nvPr/>
          </p:nvSpPr>
          <p:spPr bwMode="gray">
            <a:xfrm>
              <a:off x="1729" y="1139"/>
              <a:ext cx="19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fr-FR" b="1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7048342" y="4362822"/>
            <a:ext cx="1295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DZ" b="1" dirty="0" smtClean="0">
                <a:solidFill>
                  <a:srgbClr val="000000"/>
                </a:solidFill>
                <a:latin typeface="Constantia" pitchFamily="18" charset="0"/>
                <a:cs typeface="+mj-cs"/>
              </a:rPr>
              <a:t>الشبكة الداخلية</a:t>
            </a:r>
            <a:endParaRPr lang="fr-FR" b="1" dirty="0">
              <a:solidFill>
                <a:srgbClr val="000000"/>
              </a:solidFill>
              <a:latin typeface="Constantia" pitchFamily="18" charset="0"/>
              <a:cs typeface="+mj-cs"/>
            </a:endParaRPr>
          </a:p>
        </p:txBody>
      </p:sp>
      <p:grpSp>
        <p:nvGrpSpPr>
          <p:cNvPr id="68" name="Group 24"/>
          <p:cNvGrpSpPr>
            <a:grpSpLocks/>
          </p:cNvGrpSpPr>
          <p:nvPr/>
        </p:nvGrpSpPr>
        <p:grpSpPr bwMode="auto">
          <a:xfrm>
            <a:off x="6516216" y="4869160"/>
            <a:ext cx="2381250" cy="693737"/>
            <a:chOff x="1729" y="990"/>
            <a:chExt cx="1920" cy="437"/>
          </a:xfrm>
        </p:grpSpPr>
        <p:sp>
          <p:nvSpPr>
            <p:cNvPr id="69" name="AutoShape 16"/>
            <p:cNvSpPr>
              <a:spLocks noChangeArrowheads="1"/>
            </p:cNvSpPr>
            <p:nvPr/>
          </p:nvSpPr>
          <p:spPr bwMode="gray">
            <a:xfrm>
              <a:off x="1729" y="990"/>
              <a:ext cx="1920" cy="437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FF9933"/>
                </a:gs>
                <a:gs pos="50000">
                  <a:srgbClr val="FFD7AF"/>
                </a:gs>
                <a:gs pos="100000">
                  <a:srgbClr val="FF99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ar-DZ" b="1">
                  <a:solidFill>
                    <a:srgbClr val="000000"/>
                  </a:solidFill>
                  <a:latin typeface="Constantia" pitchFamily="18" charset="0"/>
                  <a:cs typeface="+mj-cs"/>
                </a:rPr>
                <a:t> </a:t>
              </a:r>
              <a:endParaRPr lang="fr-FR">
                <a:latin typeface="Calibri" pitchFamily="34" charset="0"/>
                <a:cs typeface="+mj-cs"/>
              </a:endParaRPr>
            </a:p>
          </p:txBody>
        </p:sp>
        <p:sp>
          <p:nvSpPr>
            <p:cNvPr id="70" name="Text Box 18"/>
            <p:cNvSpPr txBox="1">
              <a:spLocks noChangeArrowheads="1"/>
            </p:cNvSpPr>
            <p:nvPr/>
          </p:nvSpPr>
          <p:spPr bwMode="gray">
            <a:xfrm>
              <a:off x="1729" y="1139"/>
              <a:ext cx="19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ar-DZ" b="1" dirty="0" smtClean="0">
                  <a:solidFill>
                    <a:srgbClr val="000000"/>
                  </a:solidFill>
                  <a:latin typeface="Constantia" pitchFamily="18" charset="0"/>
                  <a:cs typeface="+mj-cs"/>
                </a:rPr>
                <a:t>وسائط التخزين</a:t>
              </a:r>
              <a:endParaRPr lang="en-US" b="1" dirty="0">
                <a:solidFill>
                  <a:srgbClr val="000000"/>
                </a:solidFill>
                <a:latin typeface="Constantia" pitchFamily="18" charset="0"/>
                <a:cs typeface="+mj-cs"/>
              </a:endParaRPr>
            </a:p>
          </p:txBody>
        </p:sp>
      </p:grpSp>
      <p:grpSp>
        <p:nvGrpSpPr>
          <p:cNvPr id="74" name="Group 23"/>
          <p:cNvGrpSpPr>
            <a:grpSpLocks/>
          </p:cNvGrpSpPr>
          <p:nvPr/>
        </p:nvGrpSpPr>
        <p:grpSpPr bwMode="auto">
          <a:xfrm>
            <a:off x="2339752" y="1124744"/>
            <a:ext cx="1785938" cy="2071688"/>
            <a:chOff x="1997" y="1008"/>
            <a:chExt cx="1889" cy="1807"/>
          </a:xfrm>
        </p:grpSpPr>
        <p:sp>
          <p:nvSpPr>
            <p:cNvPr id="75" name="AutoShape 10"/>
            <p:cNvSpPr>
              <a:spLocks noChangeAspect="1" noChangeArrowheads="1" noTextEdit="1"/>
            </p:cNvSpPr>
            <p:nvPr/>
          </p:nvSpPr>
          <p:spPr bwMode="gray">
            <a:xfrm>
              <a:off x="2174" y="2031"/>
              <a:ext cx="573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AutoShape 12"/>
            <p:cNvSpPr>
              <a:spLocks noChangeAspect="1" noChangeArrowheads="1" noTextEdit="1"/>
            </p:cNvSpPr>
            <p:nvPr/>
          </p:nvSpPr>
          <p:spPr bwMode="gray">
            <a:xfrm flipH="1">
              <a:off x="3115" y="2031"/>
              <a:ext cx="573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79" name="Group 14"/>
            <p:cNvGrpSpPr>
              <a:grpSpLocks/>
            </p:cNvGrpSpPr>
            <p:nvPr/>
          </p:nvGrpSpPr>
          <p:grpSpPr bwMode="auto">
            <a:xfrm>
              <a:off x="1997" y="1008"/>
              <a:ext cx="1889" cy="1009"/>
              <a:chOff x="1997" y="1314"/>
              <a:chExt cx="1889" cy="1009"/>
            </a:xfrm>
          </p:grpSpPr>
          <p:grpSp>
            <p:nvGrpSpPr>
              <p:cNvPr id="81" name="Group 15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87" name="Oval 16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66CC">
                        <a:gamma/>
                        <a:shade val="63529"/>
                        <a:invGamma/>
                      </a:srgbClr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Oval 17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BC7F3"/>
                    </a:gs>
                    <a:gs pos="100000">
                      <a:srgbClr val="1D80E3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>
                    <a:latin typeface="Calibri" pitchFamily="34" charset="0"/>
                  </a:endParaRPr>
                </a:p>
              </p:txBody>
            </p:sp>
          </p:grpSp>
          <p:sp>
            <p:nvSpPr>
              <p:cNvPr id="82" name="Oval 18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83" name="Oval 19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0"/>
                    </a:srgbClr>
                  </a:gs>
                  <a:gs pos="100000">
                    <a:srgbClr val="FFEDA6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85" name="Oval 20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rgbClr val="CAA200"/>
                  </a:gs>
                  <a:gs pos="100000">
                    <a:srgbClr val="FFCC00">
                      <a:alpha val="48000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 b="1" dirty="0">
                  <a:latin typeface="Calibri" pitchFamily="34" charset="0"/>
                </a:endParaRPr>
              </a:p>
            </p:txBody>
          </p:sp>
          <p:sp>
            <p:nvSpPr>
              <p:cNvPr id="86" name="Oval 21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>
                      <a:alpha val="37999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</p:grpSp>
        <p:sp>
          <p:nvSpPr>
            <p:cNvPr id="80" name="Text Box 22"/>
            <p:cNvSpPr txBox="1">
              <a:spLocks noChangeArrowheads="1"/>
            </p:cNvSpPr>
            <p:nvPr/>
          </p:nvSpPr>
          <p:spPr bwMode="auto">
            <a:xfrm>
              <a:off x="2375" y="1103"/>
              <a:ext cx="1133" cy="4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ar-DZ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MCS Erwah S_U normal." pitchFamily="2" charset="-78"/>
                </a:rPr>
                <a:t>الغرض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MCS Erwah S_U normal." pitchFamily="2" charset="-78"/>
              </a:endParaRPr>
            </a:p>
          </p:txBody>
        </p:sp>
      </p:grpSp>
      <p:sp>
        <p:nvSpPr>
          <p:cNvPr id="89" name="Freeform 13"/>
          <p:cNvSpPr>
            <a:spLocks/>
          </p:cNvSpPr>
          <p:nvPr/>
        </p:nvSpPr>
        <p:spPr bwMode="gray">
          <a:xfrm>
            <a:off x="2555776" y="2348880"/>
            <a:ext cx="432048" cy="857250"/>
          </a:xfrm>
          <a:custGeom>
            <a:avLst/>
            <a:gdLst>
              <a:gd name="T0" fmla="*/ 2147483647 w 580"/>
              <a:gd name="T1" fmla="*/ 0 h 798"/>
              <a:gd name="T2" fmla="*/ 2147483647 w 580"/>
              <a:gd name="T3" fmla="*/ 2147483647 h 798"/>
              <a:gd name="T4" fmla="*/ 2147483647 w 580"/>
              <a:gd name="T5" fmla="*/ 2147483647 h 798"/>
              <a:gd name="T6" fmla="*/ 2147483647 w 580"/>
              <a:gd name="T7" fmla="*/ 2147483647 h 798"/>
              <a:gd name="T8" fmla="*/ 2147483647 w 580"/>
              <a:gd name="T9" fmla="*/ 2147483647 h 798"/>
              <a:gd name="T10" fmla="*/ 2147483647 w 580"/>
              <a:gd name="T11" fmla="*/ 2147483647 h 798"/>
              <a:gd name="T12" fmla="*/ 2147483647 w 580"/>
              <a:gd name="T13" fmla="*/ 2147483647 h 798"/>
              <a:gd name="T14" fmla="*/ 2147483647 w 580"/>
              <a:gd name="T15" fmla="*/ 2147483647 h 798"/>
              <a:gd name="T16" fmla="*/ 2147483647 w 580"/>
              <a:gd name="T17" fmla="*/ 2147483647 h 798"/>
              <a:gd name="T18" fmla="*/ 2147483647 w 580"/>
              <a:gd name="T19" fmla="*/ 2147483647 h 798"/>
              <a:gd name="T20" fmla="*/ 2147483647 w 580"/>
              <a:gd name="T21" fmla="*/ 2147483647 h 798"/>
              <a:gd name="T22" fmla="*/ 2147483647 w 580"/>
              <a:gd name="T23" fmla="*/ 2147483647 h 798"/>
              <a:gd name="T24" fmla="*/ 0 w 580"/>
              <a:gd name="T25" fmla="*/ 2147483647 h 798"/>
              <a:gd name="T26" fmla="*/ 2147483647 w 580"/>
              <a:gd name="T27" fmla="*/ 2147483647 h 798"/>
              <a:gd name="T28" fmla="*/ 2147483647 w 580"/>
              <a:gd name="T29" fmla="*/ 2147483647 h 798"/>
              <a:gd name="T30" fmla="*/ 2147483647 w 580"/>
              <a:gd name="T31" fmla="*/ 2147483647 h 798"/>
              <a:gd name="T32" fmla="*/ 2147483647 w 580"/>
              <a:gd name="T33" fmla="*/ 2147483647 h 798"/>
              <a:gd name="T34" fmla="*/ 2147483647 w 580"/>
              <a:gd name="T35" fmla="*/ 2147483647 h 798"/>
              <a:gd name="T36" fmla="*/ 2147483647 w 580"/>
              <a:gd name="T37" fmla="*/ 2147483647 h 798"/>
              <a:gd name="T38" fmla="*/ 2147483647 w 580"/>
              <a:gd name="T39" fmla="*/ 2147483647 h 798"/>
              <a:gd name="T40" fmla="*/ 2147483647 w 580"/>
              <a:gd name="T41" fmla="*/ 2147483647 h 798"/>
              <a:gd name="T42" fmla="*/ 2147483647 w 580"/>
              <a:gd name="T43" fmla="*/ 2147483647 h 798"/>
              <a:gd name="T44" fmla="*/ 2147483647 w 580"/>
              <a:gd name="T45" fmla="*/ 2147483647 h 798"/>
              <a:gd name="T46" fmla="*/ 2147483647 w 580"/>
              <a:gd name="T47" fmla="*/ 2147483647 h 798"/>
              <a:gd name="T48" fmla="*/ 2147483647 w 580"/>
              <a:gd name="T49" fmla="*/ 2147483647 h 798"/>
              <a:gd name="T50" fmla="*/ 2147483647 w 580"/>
              <a:gd name="T51" fmla="*/ 2147483647 h 798"/>
              <a:gd name="T52" fmla="*/ 2147483647 w 580"/>
              <a:gd name="T53" fmla="*/ 0 h 798"/>
              <a:gd name="T54" fmla="*/ 2147483647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FFEFDF"/>
              </a:gs>
            </a:gsLst>
            <a:lin ang="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90" name="AutoShape 19"/>
          <p:cNvSpPr>
            <a:spLocks noChangeArrowheads="1"/>
          </p:cNvSpPr>
          <p:nvPr/>
        </p:nvSpPr>
        <p:spPr bwMode="gray">
          <a:xfrm>
            <a:off x="179512" y="2420888"/>
            <a:ext cx="2000250" cy="685800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rgbClr val="44BD41"/>
              </a:gs>
              <a:gs pos="50000">
                <a:srgbClr val="DDF3DD"/>
              </a:gs>
              <a:gs pos="100000">
                <a:srgbClr val="44BD4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j-cs"/>
              </a:rPr>
              <a:t>علمية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j-cs"/>
            </a:endParaRPr>
          </a:p>
        </p:txBody>
      </p:sp>
      <p:grpSp>
        <p:nvGrpSpPr>
          <p:cNvPr id="91" name="Group 23"/>
          <p:cNvGrpSpPr>
            <a:grpSpLocks/>
          </p:cNvGrpSpPr>
          <p:nvPr/>
        </p:nvGrpSpPr>
        <p:grpSpPr bwMode="auto">
          <a:xfrm>
            <a:off x="179512" y="1844824"/>
            <a:ext cx="2000250" cy="685800"/>
            <a:chOff x="627" y="990"/>
            <a:chExt cx="1260" cy="432"/>
          </a:xfrm>
        </p:grpSpPr>
        <p:sp>
          <p:nvSpPr>
            <p:cNvPr id="92" name="AutoShape 19"/>
            <p:cNvSpPr>
              <a:spLocks noChangeArrowheads="1"/>
            </p:cNvSpPr>
            <p:nvPr/>
          </p:nvSpPr>
          <p:spPr bwMode="gray">
            <a:xfrm>
              <a:off x="627" y="990"/>
              <a:ext cx="1260" cy="432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44BD41"/>
                </a:gs>
                <a:gs pos="50000">
                  <a:srgbClr val="DDF3DD"/>
                </a:gs>
                <a:gs pos="100000">
                  <a:srgbClr val="44BD4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+mj-cs"/>
              </a:endParaRPr>
            </a:p>
          </p:txBody>
        </p:sp>
        <p:sp>
          <p:nvSpPr>
            <p:cNvPr id="93" name="Text Box 20"/>
            <p:cNvSpPr txBox="1">
              <a:spLocks noChangeArrowheads="1"/>
            </p:cNvSpPr>
            <p:nvPr/>
          </p:nvSpPr>
          <p:spPr bwMode="gray">
            <a:xfrm>
              <a:off x="627" y="1170"/>
              <a:ext cx="12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DZ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j-cs"/>
                </a:rPr>
                <a:t>تجارية</a:t>
              </a:r>
              <a:endParaRPr lang="fr-FR" sz="2000" b="1" dirty="0">
                <a:solidFill>
                  <a:srgbClr val="000000"/>
                </a:solidFill>
                <a:latin typeface="Constantia" pitchFamily="18" charset="0"/>
                <a:cs typeface="+mj-cs"/>
              </a:endParaRPr>
            </a:p>
          </p:txBody>
        </p:sp>
      </p:grpSp>
      <p:grpSp>
        <p:nvGrpSpPr>
          <p:cNvPr id="94" name="Group 23"/>
          <p:cNvGrpSpPr>
            <a:grpSpLocks/>
          </p:cNvGrpSpPr>
          <p:nvPr/>
        </p:nvGrpSpPr>
        <p:grpSpPr bwMode="auto">
          <a:xfrm>
            <a:off x="180082" y="1269504"/>
            <a:ext cx="2017712" cy="685800"/>
            <a:chOff x="582" y="174"/>
            <a:chExt cx="1271" cy="432"/>
          </a:xfrm>
        </p:grpSpPr>
        <p:sp>
          <p:nvSpPr>
            <p:cNvPr id="95" name="AutoShape 19"/>
            <p:cNvSpPr>
              <a:spLocks noChangeArrowheads="1"/>
            </p:cNvSpPr>
            <p:nvPr/>
          </p:nvSpPr>
          <p:spPr bwMode="gray">
            <a:xfrm>
              <a:off x="582" y="174"/>
              <a:ext cx="1260" cy="432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44BD41"/>
                </a:gs>
                <a:gs pos="50000">
                  <a:srgbClr val="DDF3DD"/>
                </a:gs>
                <a:gs pos="100000">
                  <a:srgbClr val="44BD4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+mj-cs"/>
              </a:endParaRPr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582" y="355"/>
              <a:ext cx="12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ar-DZ" b="1" dirty="0" smtClean="0">
                  <a:solidFill>
                    <a:srgbClr val="000000"/>
                  </a:solidFill>
                  <a:latin typeface="Constantia" pitchFamily="18" charset="0"/>
                  <a:cs typeface="+mj-cs"/>
                </a:rPr>
                <a:t>تعليمية</a:t>
              </a:r>
              <a:endParaRPr lang="en-US" b="1" dirty="0">
                <a:solidFill>
                  <a:srgbClr val="000000"/>
                </a:solidFill>
                <a:latin typeface="Calibri" pitchFamily="34" charset="0"/>
                <a:cs typeface="+mj-cs"/>
              </a:endParaRPr>
            </a:p>
          </p:txBody>
        </p:sp>
      </p:grpSp>
      <p:grpSp>
        <p:nvGrpSpPr>
          <p:cNvPr id="97" name="Group 23"/>
          <p:cNvGrpSpPr>
            <a:grpSpLocks/>
          </p:cNvGrpSpPr>
          <p:nvPr/>
        </p:nvGrpSpPr>
        <p:grpSpPr bwMode="auto">
          <a:xfrm>
            <a:off x="2267744" y="3429000"/>
            <a:ext cx="2000250" cy="1428671"/>
            <a:chOff x="1770" y="913"/>
            <a:chExt cx="2116" cy="1902"/>
          </a:xfrm>
        </p:grpSpPr>
        <p:sp>
          <p:nvSpPr>
            <p:cNvPr id="98" name="AutoShape 10"/>
            <p:cNvSpPr>
              <a:spLocks noChangeAspect="1" noChangeArrowheads="1" noTextEdit="1"/>
            </p:cNvSpPr>
            <p:nvPr/>
          </p:nvSpPr>
          <p:spPr bwMode="gray">
            <a:xfrm>
              <a:off x="2174" y="2031"/>
              <a:ext cx="573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AutoShape 12"/>
            <p:cNvSpPr>
              <a:spLocks noChangeAspect="1" noChangeArrowheads="1" noTextEdit="1"/>
            </p:cNvSpPr>
            <p:nvPr/>
          </p:nvSpPr>
          <p:spPr bwMode="gray">
            <a:xfrm flipH="1">
              <a:off x="3115" y="2031"/>
              <a:ext cx="573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00" name="Group 14"/>
            <p:cNvGrpSpPr>
              <a:grpSpLocks/>
            </p:cNvGrpSpPr>
            <p:nvPr/>
          </p:nvGrpSpPr>
          <p:grpSpPr bwMode="auto">
            <a:xfrm>
              <a:off x="1770" y="913"/>
              <a:ext cx="2116" cy="1236"/>
              <a:chOff x="1770" y="1219"/>
              <a:chExt cx="2116" cy="1236"/>
            </a:xfrm>
          </p:grpSpPr>
          <p:grpSp>
            <p:nvGrpSpPr>
              <p:cNvPr id="102" name="Group 15"/>
              <p:cNvGrpSpPr>
                <a:grpSpLocks/>
              </p:cNvGrpSpPr>
              <p:nvPr/>
            </p:nvGrpSpPr>
            <p:grpSpPr bwMode="auto">
              <a:xfrm>
                <a:off x="1997" y="1219"/>
                <a:ext cx="1889" cy="1236"/>
                <a:chOff x="1973" y="838"/>
                <a:chExt cx="1926" cy="1261"/>
              </a:xfrm>
            </p:grpSpPr>
            <p:sp>
              <p:nvSpPr>
                <p:cNvPr id="107" name="Oval 16"/>
                <p:cNvSpPr>
                  <a:spLocks noChangeArrowheads="1"/>
                </p:cNvSpPr>
                <p:nvPr/>
              </p:nvSpPr>
              <p:spPr bwMode="gray">
                <a:xfrm>
                  <a:off x="1993" y="838"/>
                  <a:ext cx="1906" cy="126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66CC">
                        <a:gamma/>
                        <a:shade val="63529"/>
                        <a:invGamma/>
                      </a:srgbClr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r-FR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Oval 17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BC7F3"/>
                    </a:gs>
                    <a:gs pos="100000">
                      <a:srgbClr val="1D80E3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>
                    <a:latin typeface="Calibri" pitchFamily="34" charset="0"/>
                  </a:endParaRPr>
                </a:p>
              </p:txBody>
            </p:sp>
          </p:grpSp>
          <p:sp>
            <p:nvSpPr>
              <p:cNvPr id="103" name="Oval 18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104" name="Oval 19"/>
              <p:cNvSpPr>
                <a:spLocks noChangeArrowheads="1"/>
              </p:cNvSpPr>
              <p:nvPr/>
            </p:nvSpPr>
            <p:spPr bwMode="gray">
              <a:xfrm>
                <a:off x="1770" y="140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0"/>
                    </a:srgbClr>
                  </a:gs>
                  <a:gs pos="100000">
                    <a:srgbClr val="FFEDA6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105" name="Oval 20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rgbClr val="CAA200"/>
                  </a:gs>
                  <a:gs pos="100000">
                    <a:srgbClr val="FFCC00">
                      <a:alpha val="48000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106" name="Oval 21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>
                      <a:alpha val="37999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</p:grpSp>
        <p:sp>
          <p:nvSpPr>
            <p:cNvPr id="101" name="Text Box 22"/>
            <p:cNvSpPr txBox="1">
              <a:spLocks noChangeArrowheads="1"/>
            </p:cNvSpPr>
            <p:nvPr/>
          </p:nvSpPr>
          <p:spPr bwMode="auto">
            <a:xfrm>
              <a:off x="2375" y="913"/>
              <a:ext cx="1133" cy="110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DZ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MCS Erwah S_U normal." pitchFamily="2" charset="-78"/>
                </a:rPr>
                <a:t>حسب الشكل 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MCS Erwah S_U normal." pitchFamily="2" charset="-78"/>
              </a:endParaRPr>
            </a:p>
          </p:txBody>
        </p:sp>
      </p:grpSp>
      <p:sp>
        <p:nvSpPr>
          <p:cNvPr id="109" name="Freeform 13"/>
          <p:cNvSpPr>
            <a:spLocks/>
          </p:cNvSpPr>
          <p:nvPr/>
        </p:nvSpPr>
        <p:spPr bwMode="gray">
          <a:xfrm rot="10800000" flipH="1" flipV="1">
            <a:off x="2627784" y="4293096"/>
            <a:ext cx="432048" cy="1241425"/>
          </a:xfrm>
          <a:custGeom>
            <a:avLst/>
            <a:gdLst>
              <a:gd name="T0" fmla="*/ 2147483647 w 580"/>
              <a:gd name="T1" fmla="*/ 0 h 798"/>
              <a:gd name="T2" fmla="*/ 2147483647 w 580"/>
              <a:gd name="T3" fmla="*/ 2147483647 h 798"/>
              <a:gd name="T4" fmla="*/ 2147483647 w 580"/>
              <a:gd name="T5" fmla="*/ 2147483647 h 798"/>
              <a:gd name="T6" fmla="*/ 2147483647 w 580"/>
              <a:gd name="T7" fmla="*/ 2147483647 h 798"/>
              <a:gd name="T8" fmla="*/ 2147483647 w 580"/>
              <a:gd name="T9" fmla="*/ 2147483647 h 798"/>
              <a:gd name="T10" fmla="*/ 2147483647 w 580"/>
              <a:gd name="T11" fmla="*/ 2147483647 h 798"/>
              <a:gd name="T12" fmla="*/ 2147483647 w 580"/>
              <a:gd name="T13" fmla="*/ 2147483647 h 798"/>
              <a:gd name="T14" fmla="*/ 2147483647 w 580"/>
              <a:gd name="T15" fmla="*/ 2147483647 h 798"/>
              <a:gd name="T16" fmla="*/ 2147483647 w 580"/>
              <a:gd name="T17" fmla="*/ 2147483647 h 798"/>
              <a:gd name="T18" fmla="*/ 2147483647 w 580"/>
              <a:gd name="T19" fmla="*/ 2147483647 h 798"/>
              <a:gd name="T20" fmla="*/ 2147483647 w 580"/>
              <a:gd name="T21" fmla="*/ 2147483647 h 798"/>
              <a:gd name="T22" fmla="*/ 2147483647 w 580"/>
              <a:gd name="T23" fmla="*/ 2147483647 h 798"/>
              <a:gd name="T24" fmla="*/ 0 w 580"/>
              <a:gd name="T25" fmla="*/ 2147483647 h 798"/>
              <a:gd name="T26" fmla="*/ 2147483647 w 580"/>
              <a:gd name="T27" fmla="*/ 2147483647 h 798"/>
              <a:gd name="T28" fmla="*/ 2147483647 w 580"/>
              <a:gd name="T29" fmla="*/ 2147483647 h 798"/>
              <a:gd name="T30" fmla="*/ 2147483647 w 580"/>
              <a:gd name="T31" fmla="*/ 2147483647 h 798"/>
              <a:gd name="T32" fmla="*/ 2147483647 w 580"/>
              <a:gd name="T33" fmla="*/ 2147483647 h 798"/>
              <a:gd name="T34" fmla="*/ 2147483647 w 580"/>
              <a:gd name="T35" fmla="*/ 2147483647 h 798"/>
              <a:gd name="T36" fmla="*/ 2147483647 w 580"/>
              <a:gd name="T37" fmla="*/ 2147483647 h 798"/>
              <a:gd name="T38" fmla="*/ 2147483647 w 580"/>
              <a:gd name="T39" fmla="*/ 2147483647 h 798"/>
              <a:gd name="T40" fmla="*/ 2147483647 w 580"/>
              <a:gd name="T41" fmla="*/ 2147483647 h 798"/>
              <a:gd name="T42" fmla="*/ 2147483647 w 580"/>
              <a:gd name="T43" fmla="*/ 2147483647 h 798"/>
              <a:gd name="T44" fmla="*/ 2147483647 w 580"/>
              <a:gd name="T45" fmla="*/ 2147483647 h 798"/>
              <a:gd name="T46" fmla="*/ 2147483647 w 580"/>
              <a:gd name="T47" fmla="*/ 2147483647 h 798"/>
              <a:gd name="T48" fmla="*/ 2147483647 w 580"/>
              <a:gd name="T49" fmla="*/ 2147483647 h 798"/>
              <a:gd name="T50" fmla="*/ 2147483647 w 580"/>
              <a:gd name="T51" fmla="*/ 2147483647 h 798"/>
              <a:gd name="T52" fmla="*/ 2147483647 w 580"/>
              <a:gd name="T53" fmla="*/ 0 h 798"/>
              <a:gd name="T54" fmla="*/ 2147483647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FFCC99"/>
              </a:gs>
              <a:gs pos="100000">
                <a:srgbClr val="FFEFDF"/>
              </a:gs>
            </a:gsLst>
            <a:lin ang="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grpSp>
        <p:nvGrpSpPr>
          <p:cNvPr id="119" name="Group 24"/>
          <p:cNvGrpSpPr>
            <a:grpSpLocks/>
          </p:cNvGrpSpPr>
          <p:nvPr/>
        </p:nvGrpSpPr>
        <p:grpSpPr bwMode="auto">
          <a:xfrm>
            <a:off x="0" y="3573016"/>
            <a:ext cx="2500313" cy="693737"/>
            <a:chOff x="1729" y="990"/>
            <a:chExt cx="2015" cy="437"/>
          </a:xfrm>
        </p:grpSpPr>
        <p:sp>
          <p:nvSpPr>
            <p:cNvPr id="120" name="AutoShape 16"/>
            <p:cNvSpPr>
              <a:spLocks noChangeArrowheads="1"/>
            </p:cNvSpPr>
            <p:nvPr/>
          </p:nvSpPr>
          <p:spPr bwMode="gray">
            <a:xfrm>
              <a:off x="1824" y="990"/>
              <a:ext cx="1920" cy="437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FF9933"/>
                </a:gs>
                <a:gs pos="50000">
                  <a:srgbClr val="FFD7AF"/>
                </a:gs>
                <a:gs pos="100000">
                  <a:srgbClr val="FF99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21" name="Text Box 18"/>
            <p:cNvSpPr txBox="1">
              <a:spLocks noChangeArrowheads="1"/>
            </p:cNvSpPr>
            <p:nvPr/>
          </p:nvSpPr>
          <p:spPr bwMode="gray">
            <a:xfrm>
              <a:off x="1729" y="1139"/>
              <a:ext cx="19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fr-FR" b="1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572070" y="3858766"/>
            <a:ext cx="15001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j-cs"/>
              </a:rPr>
              <a:t>نص، صورة، صوت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cs typeface="+mj-cs"/>
            </a:endParaRPr>
          </a:p>
        </p:txBody>
      </p:sp>
      <p:grpSp>
        <p:nvGrpSpPr>
          <p:cNvPr id="123" name="Group 24"/>
          <p:cNvGrpSpPr>
            <a:grpSpLocks/>
          </p:cNvGrpSpPr>
          <p:nvPr/>
        </p:nvGrpSpPr>
        <p:grpSpPr bwMode="auto">
          <a:xfrm>
            <a:off x="144016" y="4293096"/>
            <a:ext cx="2382838" cy="693737"/>
            <a:chOff x="1729" y="990"/>
            <a:chExt cx="1920" cy="437"/>
          </a:xfrm>
        </p:grpSpPr>
        <p:sp>
          <p:nvSpPr>
            <p:cNvPr id="124" name="AutoShape 16"/>
            <p:cNvSpPr>
              <a:spLocks noChangeArrowheads="1"/>
            </p:cNvSpPr>
            <p:nvPr/>
          </p:nvSpPr>
          <p:spPr bwMode="gray">
            <a:xfrm>
              <a:off x="1729" y="990"/>
              <a:ext cx="1920" cy="437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FF9933"/>
                </a:gs>
                <a:gs pos="50000">
                  <a:srgbClr val="FFD7AF"/>
                </a:gs>
                <a:gs pos="100000">
                  <a:srgbClr val="FF99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+mj-cs"/>
              </a:endParaRPr>
            </a:p>
          </p:txBody>
        </p:sp>
        <p:sp>
          <p:nvSpPr>
            <p:cNvPr id="125" name="Text Box 18"/>
            <p:cNvSpPr txBox="1">
              <a:spLocks noChangeArrowheads="1"/>
            </p:cNvSpPr>
            <p:nvPr/>
          </p:nvSpPr>
          <p:spPr bwMode="gray">
            <a:xfrm>
              <a:off x="1729" y="1139"/>
              <a:ext cx="19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fr-FR" b="1">
                <a:solidFill>
                  <a:srgbClr val="000000"/>
                </a:solidFill>
                <a:latin typeface="Constantia" pitchFamily="18" charset="0"/>
                <a:cs typeface="+mj-cs"/>
              </a:endParaRPr>
            </a:p>
          </p:txBody>
        </p:sp>
      </p:grp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811601" y="4434830"/>
            <a:ext cx="1024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DZ" b="1" dirty="0" smtClean="0">
                <a:solidFill>
                  <a:srgbClr val="000000"/>
                </a:solidFill>
                <a:latin typeface="Constantia" pitchFamily="18" charset="0"/>
                <a:cs typeface="+mj-cs"/>
              </a:rPr>
              <a:t>افـــــــــــلام</a:t>
            </a:r>
            <a:endParaRPr lang="fr-FR" b="1" dirty="0">
              <a:solidFill>
                <a:srgbClr val="000000"/>
              </a:solidFill>
              <a:latin typeface="Constantia" pitchFamily="18" charset="0"/>
              <a:cs typeface="+mj-cs"/>
            </a:endParaRPr>
          </a:p>
        </p:txBody>
      </p:sp>
      <p:grpSp>
        <p:nvGrpSpPr>
          <p:cNvPr id="127" name="Group 24"/>
          <p:cNvGrpSpPr>
            <a:grpSpLocks/>
          </p:cNvGrpSpPr>
          <p:nvPr/>
        </p:nvGrpSpPr>
        <p:grpSpPr bwMode="auto">
          <a:xfrm>
            <a:off x="144016" y="4941168"/>
            <a:ext cx="2381250" cy="693737"/>
            <a:chOff x="1729" y="990"/>
            <a:chExt cx="1920" cy="437"/>
          </a:xfrm>
        </p:grpSpPr>
        <p:sp>
          <p:nvSpPr>
            <p:cNvPr id="128" name="AutoShape 16"/>
            <p:cNvSpPr>
              <a:spLocks noChangeArrowheads="1"/>
            </p:cNvSpPr>
            <p:nvPr/>
          </p:nvSpPr>
          <p:spPr bwMode="gray">
            <a:xfrm>
              <a:off x="1729" y="990"/>
              <a:ext cx="1920" cy="437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FF9933"/>
                </a:gs>
                <a:gs pos="50000">
                  <a:srgbClr val="FFD7AF"/>
                </a:gs>
                <a:gs pos="100000">
                  <a:srgbClr val="FF99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ar-DZ" b="1">
                  <a:solidFill>
                    <a:srgbClr val="000000"/>
                  </a:solidFill>
                  <a:latin typeface="Constantia" pitchFamily="18" charset="0"/>
                  <a:cs typeface="+mj-cs"/>
                </a:rPr>
                <a:t> </a:t>
              </a:r>
              <a:endParaRPr lang="fr-FR">
                <a:latin typeface="Calibri" pitchFamily="34" charset="0"/>
                <a:cs typeface="+mj-cs"/>
              </a:endParaRPr>
            </a:p>
          </p:txBody>
        </p:sp>
        <p:sp>
          <p:nvSpPr>
            <p:cNvPr id="129" name="Text Box 18"/>
            <p:cNvSpPr txBox="1">
              <a:spLocks noChangeArrowheads="1"/>
            </p:cNvSpPr>
            <p:nvPr/>
          </p:nvSpPr>
          <p:spPr bwMode="gray">
            <a:xfrm>
              <a:off x="1729" y="1139"/>
              <a:ext cx="19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ar-DZ" b="1" dirty="0" smtClean="0">
                  <a:solidFill>
                    <a:srgbClr val="000000"/>
                  </a:solidFill>
                  <a:latin typeface="Constantia" pitchFamily="18" charset="0"/>
                  <a:cs typeface="+mj-cs"/>
                </a:rPr>
                <a:t>متعددة</a:t>
              </a:r>
              <a:endParaRPr lang="en-US" b="1" dirty="0">
                <a:solidFill>
                  <a:srgbClr val="000000"/>
                </a:solidFill>
                <a:latin typeface="Constantia" pitchFamily="18" charset="0"/>
                <a:cs typeface="+mj-cs"/>
              </a:endParaRPr>
            </a:p>
          </p:txBody>
        </p:sp>
      </p:grpSp>
      <p:sp>
        <p:nvSpPr>
          <p:cNvPr id="130" name="Rectangle à coins arrondis 129"/>
          <p:cNvSpPr/>
          <p:nvPr/>
        </p:nvSpPr>
        <p:spPr>
          <a:xfrm>
            <a:off x="2123728" y="188640"/>
            <a:ext cx="4896544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تقسيمــــاتها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78" grpId="0" animBg="1"/>
      <p:bldP spid="7230" grpId="0" animBg="1"/>
      <p:bldP spid="67" grpId="0"/>
      <p:bldP spid="89" grpId="0" animBg="1"/>
      <p:bldP spid="90" grpId="0" animBg="1"/>
      <p:bldP spid="109" grpId="0" animBg="1"/>
      <p:bldP spid="122" grpId="0"/>
      <p:bldP spid="1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2" y="116632"/>
          <a:ext cx="8712968" cy="657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67240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ar-DZ" sz="3600" dirty="0" smtClean="0">
                          <a:latin typeface="Adobe Arabic"/>
                        </a:rPr>
                        <a:t>المصادر الالكترونية</a:t>
                      </a:r>
                      <a:endParaRPr lang="fr-FR" sz="3600" dirty="0">
                        <a:latin typeface="Adobe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3600" dirty="0" smtClean="0">
                          <a:latin typeface="Adobe Arabic"/>
                        </a:rPr>
                        <a:t>المصادر الورقية </a:t>
                      </a:r>
                      <a:endParaRPr lang="fr-FR" sz="3600" dirty="0">
                        <a:latin typeface="Adobe Arab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سهولة البحث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 معايير الاختيار لهذا النوع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امكانية الوصول عن</a:t>
                      </a:r>
                      <a:r>
                        <a:rPr lang="ar-DZ" sz="2800" baseline="0" dirty="0" smtClean="0">
                          <a:latin typeface="Adobe Arabic"/>
                        </a:rPr>
                        <a:t> بعد ولأكثر من شخص في نفس الوقت وخارج اوقات العمل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امن</a:t>
                      </a:r>
                      <a:r>
                        <a:rPr lang="ar-DZ" sz="2800" baseline="0" dirty="0" smtClean="0">
                          <a:latin typeface="Adobe Arabic"/>
                        </a:rPr>
                        <a:t> </a:t>
                      </a:r>
                      <a:r>
                        <a:rPr lang="ar-DZ" sz="2800" baseline="0" dirty="0" err="1" smtClean="0">
                          <a:latin typeface="Adobe Arabic"/>
                        </a:rPr>
                        <a:t>المعلومات </a:t>
                      </a:r>
                      <a:r>
                        <a:rPr lang="ar-DZ" sz="2800" baseline="0" dirty="0" smtClean="0">
                          <a:latin typeface="Adobe Arabic"/>
                        </a:rPr>
                        <a:t>( الاتاحة</a:t>
                      </a:r>
                      <a:r>
                        <a:rPr lang="ar-DZ" sz="2800" baseline="0" dirty="0" err="1" smtClean="0">
                          <a:latin typeface="Adobe Arabic"/>
                        </a:rPr>
                        <a:t>)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دمج اكثر من مجلد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عمليات الضبط </a:t>
                      </a:r>
                      <a:r>
                        <a:rPr lang="ar-DZ" sz="2800" dirty="0" err="1" smtClean="0">
                          <a:latin typeface="Adobe Arabic"/>
                        </a:rPr>
                        <a:t>الببليوغرافي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التقليل من السرقات والعبث بالمقتنيات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تدريب المستفيدين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/>
                        <a:t>امكانية استخلاص ومعالجة المحتويات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توقعات الناشرين والموزعين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/>
                        <a:t>سهولة التصدير او ارسال المعلومات 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بناء وتطوير مجموعات</a:t>
                      </a:r>
                      <a:r>
                        <a:rPr lang="ar-DZ" sz="2800" baseline="0" dirty="0" smtClean="0">
                          <a:latin typeface="Adobe Arabic"/>
                        </a:rPr>
                        <a:t> تعاونية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dirty="0" smtClean="0"/>
                        <a:t>تقليص تكلفة التجليد والتخزين وصيانة المجموعات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قضايا حقوق التأليف والنشر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dirty="0" smtClean="0"/>
                        <a:t>امكانية توصيل مصادر المعلومات بالنصوص الكاملة </a:t>
                      </a:r>
                    </a:p>
                    <a:p>
                      <a:pPr algn="r" rtl="1"/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>
                          <a:latin typeface="Adobe Arabic"/>
                        </a:rPr>
                        <a:t>الحصول على تراخيص</a:t>
                      </a:r>
                      <a:endParaRPr lang="fr-FR" sz="2800" dirty="0">
                        <a:latin typeface="Adobe Arabic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C:\Users\USER\Desktop\earth-spinning-rotating-animation-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780928"/>
            <a:ext cx="2000264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88" name="Picture 8" descr="CAD_R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30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9" name="Picture 9" descr="CAD_R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60" y="0"/>
              <a:ext cx="30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0" name="Picture 10" descr="CAD_R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-1470" y="1470"/>
              <a:ext cx="30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1" name="Picture 11" descr="CAD_R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-1470" y="2790"/>
              <a:ext cx="30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2" name="Picture 12" descr="CAD_R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60" y="4260"/>
              <a:ext cx="30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3" name="Picture 13" descr="CAD_R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260"/>
              <a:ext cx="30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4" name="Picture 14" descr="CAD_R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4230" y="2790"/>
              <a:ext cx="30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5" name="Picture 15" descr="CAD_R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4230" y="1470"/>
              <a:ext cx="30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928662" y="1785926"/>
            <a:ext cx="72866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DZ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ndalus"/>
                <a:cs typeface="Andalus"/>
              </a:rPr>
              <a:t>مصادر المعلومات </a:t>
            </a:r>
            <a:endParaRPr lang="fr-FR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ndalus"/>
              <a:cs typeface="Andalu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72000" y="3857628"/>
            <a:ext cx="4572000" cy="10525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MCS Erwah S_U normal." pitchFamily="2" charset="-78"/>
              </a:rPr>
              <a:t> </a:t>
            </a:r>
          </a:p>
          <a:p>
            <a:pPr marL="342900" indent="-342900" algn="ctr" rt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ar-DZ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MCS Erwah S_U normal." pitchFamily="2" charset="-78"/>
              </a:rPr>
              <a:t>أعداد الأستاذة: </a:t>
            </a:r>
            <a:r>
              <a:rPr lang="ar-DZ" sz="32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MCS Erwah S_U normal." pitchFamily="2" charset="-78"/>
              </a:rPr>
              <a:t>تيتيـــــــــــلة</a:t>
            </a:r>
            <a:r>
              <a:rPr lang="ar-DZ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MCS Erwah S_U normal." pitchFamily="2" charset="-78"/>
              </a:rPr>
              <a:t> سارة</a:t>
            </a:r>
            <a:endParaRPr lang="ar-DZ" sz="4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MCS Erwah S_U normal." pitchFamily="2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14500" y="142875"/>
            <a:ext cx="55721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MCS Erwah S_U normal." pitchFamily="2" charset="-78"/>
              </a:rPr>
              <a:t>جامعــــــة </a:t>
            </a:r>
            <a:r>
              <a:rPr lang="ar-DZ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MCS Erwah S_U normal." pitchFamily="2" charset="-78"/>
              </a:rPr>
              <a:t>محمد </a:t>
            </a:r>
            <a:r>
              <a:rPr lang="ar-DZ" sz="24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MCS Erwah S_U normal." pitchFamily="2" charset="-78"/>
              </a:rPr>
              <a:t>لمين</a:t>
            </a:r>
            <a:r>
              <a:rPr lang="ar-DZ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MCS Erwah S_U normal." pitchFamily="2" charset="-78"/>
              </a:rPr>
              <a:t> دباغين </a:t>
            </a:r>
            <a:r>
              <a:rPr lang="ar-DZ" sz="24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MCS Erwah S_U normal." pitchFamily="2" charset="-78"/>
              </a:rPr>
              <a:t>سطيف</a:t>
            </a:r>
            <a:r>
              <a:rPr lang="ar-DZ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MCS Erwah S_U normal." pitchFamily="2" charset="-78"/>
              </a:rPr>
              <a:t> 2 </a:t>
            </a:r>
            <a:endParaRPr lang="fr-FR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MCS Erwah S_U normal." pitchFamily="2" charset="-78"/>
            </a:endParaRPr>
          </a:p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MCS Erwah S_U normal." pitchFamily="2" charset="-78"/>
              </a:rPr>
              <a:t>كلية العلوم الإنسانية والاجتماعية</a:t>
            </a:r>
            <a:endParaRPr lang="fr-FR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Times New Roman" pitchFamily="18" charset="0"/>
              <a:cs typeface="MCS Erwah S_U normal." pitchFamily="2" charset="-7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28688" y="1071563"/>
            <a:ext cx="72151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MCS Erwah S_U normal." pitchFamily="2" charset="-78"/>
              </a:rPr>
              <a:t>محاضـــــــرة حول:</a:t>
            </a:r>
            <a:endParaRPr lang="ar-DZ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MCS Erwah S_U normal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699792" y="1844824"/>
            <a:ext cx="4176464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latin typeface="Adobe Arabic"/>
              </a:rPr>
              <a:t>انواع مصادر المعلومات</a:t>
            </a:r>
            <a:endParaRPr lang="fr-FR" sz="3600" b="1" dirty="0">
              <a:latin typeface="Adobe Arabic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716016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5940152" y="2924944"/>
            <a:ext cx="2736304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latin typeface="Adobe Arabic"/>
              </a:rPr>
              <a:t>تقليدية</a:t>
            </a:r>
            <a:endParaRPr lang="fr-FR" sz="3600" b="1" dirty="0">
              <a:latin typeface="Adobe Arabic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43808" y="2924944"/>
            <a:ext cx="2952328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latin typeface="Adobe Arabic"/>
              </a:rPr>
              <a:t>شبه تقليدية</a:t>
            </a:r>
            <a:endParaRPr lang="fr-FR" sz="3600" b="1" dirty="0">
              <a:latin typeface="Adobe Arabic"/>
            </a:endParaRP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oundRect">
            <a:avLst/>
          </a:prstGeom>
          <a:gradFill flip="none" rotWithShape="1">
            <a:gsLst>
              <a:gs pos="800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</a:rPr>
              <a:t>كل القنوات التي يمكن عن طريقها نقل المعلومة من المرسل الى </a:t>
            </a:r>
            <a:r>
              <a:rPr lang="ar-DZ" sz="2400" b="1" dirty="0" err="1" smtClean="0">
                <a:solidFill>
                  <a:schemeClr val="tx1"/>
                </a:solidFill>
              </a:rPr>
              <a:t>المستقبل </a:t>
            </a:r>
            <a:r>
              <a:rPr lang="ar-DZ" sz="2400" b="1" dirty="0" smtClean="0">
                <a:solidFill>
                  <a:schemeClr val="tx1"/>
                </a:solidFill>
              </a:rPr>
              <a:t>، ويستخدم العديد المصطلحات الدالة: اوعية المعرفة، أوعية المعلومات، مقتنيات أو مجموعة المكتبة، المواد الثقافية أو </a:t>
            </a:r>
            <a:r>
              <a:rPr lang="ar-DZ" sz="2400" b="1" dirty="0" err="1" smtClean="0">
                <a:solidFill>
                  <a:schemeClr val="tx1"/>
                </a:solidFill>
              </a:rPr>
              <a:t>المكتبية ...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796136" y="5085184"/>
            <a:ext cx="3096344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latin typeface="Adobe Arabic"/>
              </a:rPr>
              <a:t>وثائقية</a:t>
            </a:r>
            <a:endParaRPr lang="fr-FR" sz="3600" b="1" dirty="0">
              <a:latin typeface="Adobe Arabic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796136" y="4149080"/>
            <a:ext cx="3096344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latin typeface="Adobe Arabic"/>
              </a:rPr>
              <a:t>غير وثائقية</a:t>
            </a:r>
            <a:endParaRPr lang="fr-FR" sz="3600" b="1" dirty="0">
              <a:latin typeface="Adobe Arabic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7308304" y="350100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à coins arrondis 15"/>
          <p:cNvSpPr/>
          <p:nvPr/>
        </p:nvSpPr>
        <p:spPr>
          <a:xfrm>
            <a:off x="6588224" y="0"/>
            <a:ext cx="2160240" cy="5486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مفهوم مصادر المعلومات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0" y="2924944"/>
            <a:ext cx="2592288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latin typeface="Adobe Arabic"/>
              </a:rPr>
              <a:t>الكترونية</a:t>
            </a:r>
            <a:endParaRPr lang="fr-FR" sz="3600" b="1" dirty="0">
              <a:latin typeface="Adobe Arab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2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627784" y="1700808"/>
            <a:ext cx="3960440" cy="7200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Adobe Arabic"/>
              </a:rPr>
              <a:t>م م غير الوثائقية</a:t>
            </a:r>
            <a:endParaRPr lang="fr-FR" sz="3200" b="1" dirty="0">
              <a:latin typeface="Adobe Arabic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83568" y="4221088"/>
            <a:ext cx="2952328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Adobe Arabic"/>
              </a:rPr>
              <a:t>تعليمات المؤسسة</a:t>
            </a:r>
            <a:endParaRPr lang="fr-FR" sz="3200" b="1" dirty="0">
              <a:latin typeface="Adobe Arabic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940152" y="4365104"/>
            <a:ext cx="1656184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Adobe Arabic"/>
              </a:rPr>
              <a:t>البشر</a:t>
            </a:r>
            <a:endParaRPr lang="fr-FR" sz="3200" b="1" dirty="0">
              <a:latin typeface="Adobe Arabic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03648" y="3068960"/>
            <a:ext cx="2448272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رسمية </a:t>
            </a:r>
            <a:endParaRPr lang="fr-FR" sz="3200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5508104" y="3068960"/>
            <a:ext cx="2448272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غير رسمية </a:t>
            </a:r>
            <a:endParaRPr lang="fr-FR" sz="3200" b="1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4572000" y="24928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915816" y="2780928"/>
            <a:ext cx="3672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588224" y="285293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2915816" y="27809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2555776" y="37170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6876256" y="37170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3848" y="188640"/>
            <a:ext cx="280831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 م الوثائقية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7164288" y="980728"/>
            <a:ext cx="1728192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الاولية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779912" y="980728"/>
            <a:ext cx="1728192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الثانوية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55576" y="980728"/>
            <a:ext cx="1728192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الثالثة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220072" y="6021288"/>
            <a:ext cx="1872208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الموسوعات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0" y="5301208"/>
            <a:ext cx="1763688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القواميس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51520" y="4653136"/>
            <a:ext cx="1656184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الكتب السنوية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2699792" y="5229200"/>
            <a:ext cx="1872208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تقارير البحوث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7164288" y="6093296"/>
            <a:ext cx="1979712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المذكرات الجامعية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0" y="5949280"/>
            <a:ext cx="1835696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المعايير القياسية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2483768" y="6093296"/>
            <a:ext cx="2088232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براءات الاختراع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2699792" y="4653136"/>
            <a:ext cx="2016224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الدوريات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7524328" y="4869160"/>
            <a:ext cx="1403648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الكتب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5148064" y="5445224"/>
            <a:ext cx="1944216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err="1" smtClean="0"/>
              <a:t>الببليوغرافية</a:t>
            </a:r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364088" y="4797152"/>
            <a:ext cx="1512168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الفهارس</a:t>
            </a:r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7343800" y="5517232"/>
            <a:ext cx="1548680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الكشافات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95536" y="4077072"/>
            <a:ext cx="1512168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Adobe Arabic"/>
              </a:rPr>
              <a:t>وقائع المؤتمرات</a:t>
            </a:r>
            <a:endParaRPr lang="fr-FR" dirty="0">
              <a:latin typeface="Adobe Arabic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7452320" y="4293096"/>
            <a:ext cx="1512168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Adobe Arabic"/>
              </a:rPr>
              <a:t>الادلة</a:t>
            </a:r>
            <a:endParaRPr lang="fr-FR" dirty="0">
              <a:latin typeface="Adobe Arab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64948 -0.3569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0.30521 -0.46204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64566 -0.4567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00573 -0.6405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-0.42118 -0.2571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42118 -0.262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-0.07101 -0.5511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2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0.48038 -0.3358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48837 -0.3201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50018 -0.3463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2106 L 0.7717 0.03148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0.13003 -0.07338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51389 -0.3463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-0.01064 L 0.79931 -0.16273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" y="-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835696" y="260648"/>
            <a:ext cx="5472608" cy="7200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/>
              <a:t>ا</a:t>
            </a:r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لمواد السمعية البصرية</a:t>
            </a:r>
            <a:r>
              <a:rPr lang="ar-DZ" sz="2800" dirty="0" smtClean="0"/>
              <a:t> </a:t>
            </a:r>
            <a:endParaRPr lang="fr-FR" sz="2800" dirty="0"/>
          </a:p>
        </p:txBody>
      </p:sp>
      <p:sp>
        <p:nvSpPr>
          <p:cNvPr id="3074" name="AutoShape 2" descr="ÙØªÙØ¬Ø© Ø¨Ø­Ø« Ø§ÙØµÙØ± Ø¹Ù Ø§ÙØ¬Ø²Ø§Ø¦Ø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6" name="Picture 4" descr="ÙØªÙØ¬Ø© Ø¨Ø­Ø« Ø§ÙØµÙØ± Ø¹Ù Ø§ÙØ¬Ø²Ø§Ø¦Ø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80928"/>
            <a:ext cx="1872208" cy="1512168"/>
          </a:xfrm>
          <a:prstGeom prst="rect">
            <a:avLst/>
          </a:prstGeom>
          <a:noFill/>
        </p:spPr>
      </p:pic>
      <p:pic>
        <p:nvPicPr>
          <p:cNvPr id="3080" name="Picture 8" descr="ÙØªÙØ¬Ø© Ø¨Ø­Ø« Ø§ÙØµÙØ± Ø¹Ù âªtapesâ¬â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276872"/>
            <a:ext cx="2381250" cy="2088232"/>
          </a:xfrm>
          <a:prstGeom prst="rect">
            <a:avLst/>
          </a:prstGeom>
          <a:noFill/>
        </p:spPr>
      </p:pic>
      <p:sp>
        <p:nvSpPr>
          <p:cNvPr id="3082" name="AutoShape 10" descr="ÙØªÙØ¬Ø© Ø¨Ø­Ø« Ø§ÙØµÙØ± Ø¹Ù âªaudio disc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4" name="AutoShape 12" descr="ÙØªÙØ¬Ø© Ø¨Ø­Ø« Ø§ÙØµÙØ± Ø¹Ù âªaudio disc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6" name="AutoShape 14" descr="ÙØªÙØ¬Ø© Ø¨Ø­Ø« Ø§ÙØµÙØ± Ø¹Ù âªaudio disc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8" name="AutoShape 16" descr="ÙØªÙØ¬Ø© Ø¨Ø­Ø« Ø§ÙØµÙØ± Ø¹Ù âªaudio disc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90" name="Picture 18" descr="ØµÙØ±Ø© Ø°Ø§Øª ØµÙØ©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420888"/>
            <a:ext cx="1835696" cy="2074218"/>
          </a:xfrm>
          <a:prstGeom prst="rect">
            <a:avLst/>
          </a:prstGeom>
          <a:noFill/>
        </p:spPr>
      </p:pic>
      <p:sp>
        <p:nvSpPr>
          <p:cNvPr id="3092" name="AutoShape 20" descr="ÙØªÙØ¬Ø© Ø¨Ø­Ø« Ø§ÙØµÙØ± Ø¹Ù Ø§ÙÙØ¬Ø³ÙØ§Øª Ø§ÙØ·Ø¨Ù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94" name="AutoShape 22" descr="ÙØªÙØ¬Ø© Ø¨Ø­Ø« Ø§ÙØµÙØ± Ø¹Ù Ø§ÙÙØ¬Ø³ÙØ§Øª Ø§ÙØ·Ø¨Ù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96" name="Picture 24" descr="ÙØªÙØ¬Ø© Ø¨Ø­Ø« Ø§ÙØµÙØ± Ø¹Ù Ø§ÙÙØ¬Ø³ÙØ§Øª Ø§ÙØ·Ø¨ÙØ©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80928"/>
            <a:ext cx="2232248" cy="1586880"/>
          </a:xfrm>
          <a:prstGeom prst="rect">
            <a:avLst/>
          </a:prstGeom>
          <a:noFill/>
        </p:spPr>
      </p:pic>
      <p:pic>
        <p:nvPicPr>
          <p:cNvPr id="3100" name="Picture 28" descr="ÙØªÙØ¬Ø© Ø¨Ø­Ø« Ø§ÙØµÙØ± Ø¹Ù Ø§ÙÙØµØºØ±Ø§Øª Ø§ÙÙÙÙÙÙØ©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4509120"/>
            <a:ext cx="2360687" cy="2146176"/>
          </a:xfrm>
          <a:prstGeom prst="rect">
            <a:avLst/>
          </a:prstGeom>
          <a:noFill/>
        </p:spPr>
      </p:pic>
      <p:pic>
        <p:nvPicPr>
          <p:cNvPr id="3102" name="Picture 30" descr="ÙØªÙØ¬Ø© Ø¨Ø­Ø« Ø§ÙØµÙØ± Ø¹Ù Ø§ÙÙÙÙØ±ÙÙÙÙÙ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581128"/>
            <a:ext cx="2448272" cy="2039368"/>
          </a:xfrm>
          <a:prstGeom prst="rect">
            <a:avLst/>
          </a:prstGeom>
          <a:noFill/>
        </p:spPr>
      </p:pic>
      <p:pic>
        <p:nvPicPr>
          <p:cNvPr id="3104" name="Picture 32" descr="ÙØªÙØ¬Ø© Ø¨Ø­Ø« Ø§ÙØµÙØ± Ø¹Ù Ø§ÙÙØ§Ù ØºÙØ± ÙØ§Ø·ÙØ© Ø´Ø§Ø±ÙÙ Ø´Ø§Ø¨ÙÙ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4581128"/>
            <a:ext cx="2458244" cy="1944639"/>
          </a:xfrm>
          <a:prstGeom prst="rect">
            <a:avLst/>
          </a:prstGeom>
          <a:noFill/>
        </p:spPr>
      </p:pic>
      <p:sp>
        <p:nvSpPr>
          <p:cNvPr id="21" name="Ellipse 20"/>
          <p:cNvSpPr/>
          <p:nvPr/>
        </p:nvSpPr>
        <p:spPr>
          <a:xfrm>
            <a:off x="6156176" y="1340768"/>
            <a:ext cx="230425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سمعية </a:t>
            </a:r>
            <a:endParaRPr lang="fr-FR" sz="2400" dirty="0"/>
          </a:p>
        </p:txBody>
      </p:sp>
      <p:sp>
        <p:nvSpPr>
          <p:cNvPr id="22" name="Ellipse 21"/>
          <p:cNvSpPr/>
          <p:nvPr/>
        </p:nvSpPr>
        <p:spPr>
          <a:xfrm>
            <a:off x="3419872" y="1340768"/>
            <a:ext cx="230425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بصرية</a:t>
            </a:r>
            <a:endParaRPr lang="fr-FR" sz="2400" dirty="0"/>
          </a:p>
        </p:txBody>
      </p:sp>
      <p:sp>
        <p:nvSpPr>
          <p:cNvPr id="23" name="Ellipse 22"/>
          <p:cNvSpPr/>
          <p:nvPr/>
        </p:nvSpPr>
        <p:spPr>
          <a:xfrm>
            <a:off x="467544" y="1412776"/>
            <a:ext cx="230425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سمعية بصرية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ÙØªÙØ¬Ø© Ø¨Ø­Ø« Ø§ÙØµÙØ± Ø¹Ù âªquotes john naisbitt the informationâ¬â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531440"/>
            <a:ext cx="9396536" cy="10636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395536" y="476672"/>
            <a:ext cx="8352928" cy="20882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هي جميع مصادر المعلومات الرقمية والتي يمكن للحاسوب خزنها وتنظمها، تقلها او ارسلها او </a:t>
            </a:r>
            <a:r>
              <a:rPr lang="ar-DZ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عرضها 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، قد نولد الكترونية او يتم تحويلها من الشكل التقليدي، وتشمل العديد من الاشكال والأنواع ووسائل التخزين/ ومن اهم انواعها نجد</a:t>
            </a:r>
            <a:endParaRPr lang="fr-FR" sz="28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796136" y="188640"/>
            <a:ext cx="2880320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المصادر </a:t>
            </a:r>
            <a:r>
              <a:rPr lang="ar-DZ" dirty="0" err="1" smtClean="0"/>
              <a:t>الالكنرونية</a:t>
            </a:r>
            <a:endParaRPr lang="ar-DZ" dirty="0" smtClean="0"/>
          </a:p>
        </p:txBody>
      </p:sp>
      <p:sp>
        <p:nvSpPr>
          <p:cNvPr id="48130" name="AutoShape 2" descr="ÙØªÙØ¬Ø© Ø¨Ø­Ø« Ø§ÙØµÙØ± Ø¹Ù âªcd rom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132" name="AutoShape 4" descr="ÙØªÙØ¬Ø© Ø¨Ø­Ø« Ø§ÙØµÙØ± Ø¹Ù âªcd rom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8134" name="Picture 6" descr="ÙØªÙØ¬Ø© Ø¨Ø­Ø« Ø§ÙØµÙØ± Ø¹Ù âªcd româ¬â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708920"/>
            <a:ext cx="3333750" cy="3333750"/>
          </a:xfrm>
          <a:prstGeom prst="rect">
            <a:avLst/>
          </a:prstGeom>
          <a:noFill/>
        </p:spPr>
      </p:pic>
      <p:pic>
        <p:nvPicPr>
          <p:cNvPr id="48136" name="Picture 8" descr="C:\Users\USER\Desktop\مقياس تقنيات استخدام الوثائق\Tablet-boo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56992"/>
            <a:ext cx="4427984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4000" dirty="0" smtClean="0"/>
                        <a:t>المصادر الثانوية 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4000" dirty="0" smtClean="0"/>
                        <a:t>المصادر</a:t>
                      </a:r>
                      <a:r>
                        <a:rPr lang="ar-DZ" sz="4000" baseline="0" dirty="0" smtClean="0"/>
                        <a:t> </a:t>
                      </a:r>
                      <a:r>
                        <a:rPr lang="ar-DZ" sz="4000" baseline="0" dirty="0" err="1" smtClean="0"/>
                        <a:t>الاولية</a:t>
                      </a:r>
                      <a:r>
                        <a:rPr lang="ar-DZ" sz="4000" baseline="0" dirty="0" smtClean="0"/>
                        <a:t> </a:t>
                      </a:r>
                      <a:endParaRPr lang="fr-FR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4000" dirty="0" smtClean="0"/>
                        <a:t>المكتبات، </a:t>
                      </a:r>
                      <a:r>
                        <a:rPr lang="ar-DZ" sz="4000" dirty="0" err="1" smtClean="0"/>
                        <a:t>الارشيف</a:t>
                      </a:r>
                      <a:r>
                        <a:rPr lang="ar-DZ" sz="4000" dirty="0" smtClean="0"/>
                        <a:t>، المتاحف، محركات</a:t>
                      </a:r>
                      <a:r>
                        <a:rPr lang="ar-DZ" sz="4000" baseline="0" dirty="0" smtClean="0"/>
                        <a:t> البحث، قواعد البيانات ، </a:t>
                      </a:r>
                      <a:r>
                        <a:rPr lang="ar-DZ" sz="4000" baseline="0" dirty="0" err="1" smtClean="0"/>
                        <a:t>الببيلوغرافيات</a:t>
                      </a:r>
                      <a:r>
                        <a:rPr lang="ar-DZ" sz="4000" baseline="0" dirty="0" smtClean="0"/>
                        <a:t>، الكشافات، </a:t>
                      </a:r>
                      <a:r>
                        <a:rPr lang="ar-DZ" sz="4000" baseline="0" dirty="0" err="1" smtClean="0"/>
                        <a:t>الويبوغرافية</a:t>
                      </a:r>
                      <a:r>
                        <a:rPr lang="ar-DZ" sz="4000" baseline="0" dirty="0" smtClean="0"/>
                        <a:t> ..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4000" dirty="0" smtClean="0"/>
                        <a:t>الكتب ،</a:t>
                      </a:r>
                      <a:r>
                        <a:rPr lang="ar-DZ" sz="4000" baseline="0" dirty="0" smtClean="0"/>
                        <a:t> فصول الكتب، الخرائط ، </a:t>
                      </a:r>
                      <a:r>
                        <a:rPr lang="ar-DZ" sz="4000" baseline="0" dirty="0" err="1" smtClean="0"/>
                        <a:t>الاقمار</a:t>
                      </a:r>
                      <a:r>
                        <a:rPr lang="ar-DZ" sz="4000" baseline="0" dirty="0" smtClean="0"/>
                        <a:t> الصناعية ، الدوريات، </a:t>
                      </a:r>
                      <a:endParaRPr lang="fr-FR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3556</TotalTime>
  <Words>319</Words>
  <Application>Microsoft Office PowerPoint</Application>
  <PresentationFormat>Affichage à l'écran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كل القنوات التي يمكن عن طريقها نقل المعلومة من المرسل الى المستقبل ، ويستخدم العديد المصطلحات الدالة: اوعية المعرفة، أوعية المعلومات، مقتنيات أو مجموعة المكتبة، المواد الثقافية أو المكتبية ...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smarttech</cp:lastModifiedBy>
  <cp:revision>329</cp:revision>
  <dcterms:created xsi:type="dcterms:W3CDTF">2017-02-18T18:44:29Z</dcterms:created>
  <dcterms:modified xsi:type="dcterms:W3CDTF">2021-01-06T14:58:07Z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1016953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