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18"/>
  </p:notesMasterIdLst>
  <p:sldIdLst>
    <p:sldId id="256" r:id="rId2"/>
    <p:sldId id="339" r:id="rId3"/>
    <p:sldId id="340" r:id="rId4"/>
    <p:sldId id="341" r:id="rId5"/>
    <p:sldId id="321" r:id="rId6"/>
    <p:sldId id="322" r:id="rId7"/>
    <p:sldId id="338" r:id="rId8"/>
    <p:sldId id="323" r:id="rId9"/>
    <p:sldId id="324" r:id="rId10"/>
    <p:sldId id="325" r:id="rId11"/>
    <p:sldId id="326" r:id="rId12"/>
    <p:sldId id="327" r:id="rId13"/>
    <p:sldId id="328" r:id="rId14"/>
    <p:sldId id="329" r:id="rId15"/>
    <p:sldId id="330" r:id="rId16"/>
    <p:sldId id="33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ADAB"/>
    <a:srgbClr val="F1B3AD"/>
    <a:srgbClr val="FF6600"/>
    <a:srgbClr val="0000FF"/>
    <a:srgbClr val="AEF6A8"/>
    <a:srgbClr val="FBC2B7"/>
    <a:srgbClr val="CCCC00"/>
    <a:srgbClr val="66FF66"/>
    <a:srgbClr val="EDE2B1"/>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3" autoAdjust="0"/>
    <p:restoredTop sz="67954" autoAdjust="0"/>
  </p:normalViewPr>
  <p:slideViewPr>
    <p:cSldViewPr>
      <p:cViewPr>
        <p:scale>
          <a:sx n="61" d="100"/>
          <a:sy n="61" d="100"/>
        </p:scale>
        <p:origin x="-342" y="396"/>
      </p:cViewPr>
      <p:guideLst>
        <p:guide orient="horz" pos="2160"/>
        <p:guide pos="2880"/>
      </p:guideLst>
    </p:cSldViewPr>
  </p:slideViewPr>
  <p:outlineViewPr>
    <p:cViewPr>
      <p:scale>
        <a:sx n="33" d="100"/>
        <a:sy n="33" d="100"/>
      </p:scale>
      <p:origin x="294" y="192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D2BD5-F571-40B2-89DB-0F3B2115FF77}" type="datetimeFigureOut">
              <a:rPr lang="fr-FR" smtClean="0"/>
              <a:pPr/>
              <a:t>12/04/2020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F6B03-E567-4708-987A-51BBB7B7113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2F6B03-E567-4708-987A-51BBB7B7113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55BB31B-29BA-4356-9C8F-594712E13D6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2234-9AB7-438B-B54C-813D05F1CE10}" type="datetimeFigureOut">
              <a:rPr lang="fr-FR" smtClean="0"/>
              <a:pPr/>
              <a:t>12/04/2020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BB31B-29BA-4356-9C8F-594712E13D6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9144000" cy="7000900"/>
          </a:xfrm>
          <a:solidFill>
            <a:schemeClr val="accent1">
              <a:lumMod val="20000"/>
              <a:lumOff val="80000"/>
            </a:schemeClr>
          </a:solidFill>
          <a:ln>
            <a:solidFill>
              <a:schemeClr val="accent6">
                <a:lumMod val="20000"/>
                <a:lumOff val="80000"/>
              </a:schemeClr>
            </a:solidFill>
          </a:ln>
          <a:effectLst>
            <a:glow rad="139700">
              <a:schemeClr val="bg1">
                <a:lumMod val="50000"/>
                <a:alpha val="40000"/>
              </a:schemeClr>
            </a:glow>
            <a:softEdge rad="63500"/>
          </a:effectLst>
        </p:spPr>
        <p:txBody>
          <a:bodyPr wrap="none" anchor="t" anchorCtr="0">
            <a:normAutofit fontScale="90000"/>
          </a:bodyPr>
          <a:lstStyle/>
          <a:p>
            <a:pPr algn="ctr"/>
            <a:r>
              <a:rPr lang="fr-FR" sz="1600" dirty="0" smtClean="0">
                <a:solidFill>
                  <a:schemeClr val="tx1"/>
                </a:solidFill>
              </a:rPr>
              <a:t/>
            </a:r>
            <a:br>
              <a:rPr lang="fr-FR" sz="1600" dirty="0" smtClean="0">
                <a:solidFill>
                  <a:schemeClr val="tx1"/>
                </a:solidFill>
              </a:rPr>
            </a:br>
            <a:r>
              <a:rPr lang="ar-SA" sz="3100" dirty="0" smtClean="0">
                <a:solidFill>
                  <a:schemeClr val="tx1"/>
                </a:solidFill>
              </a:rPr>
              <a:t>الجمهورية الجزائرية الديمقراطية الشعبية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وزارةالتعليم</a:t>
            </a:r>
            <a:r>
              <a:rPr lang="ar-DZ" sz="3100" dirty="0" smtClean="0">
                <a:solidFill>
                  <a:schemeClr val="tx1"/>
                </a:solidFill>
              </a:rPr>
              <a:t> </a:t>
            </a:r>
            <a:r>
              <a:rPr lang="ar-SA" sz="3100" dirty="0" smtClean="0">
                <a:solidFill>
                  <a:schemeClr val="tx1"/>
                </a:solidFill>
              </a:rPr>
              <a:t>العالي</a:t>
            </a:r>
            <a:r>
              <a:rPr lang="ar-DZ" sz="3100" dirty="0" smtClean="0">
                <a:solidFill>
                  <a:schemeClr val="tx1"/>
                </a:solidFill>
              </a:rPr>
              <a:t> </a:t>
            </a:r>
            <a:r>
              <a:rPr lang="ar-SA" sz="3100" dirty="0" smtClean="0">
                <a:solidFill>
                  <a:schemeClr val="tx1"/>
                </a:solidFill>
              </a:rPr>
              <a:t>والبحث</a:t>
            </a:r>
            <a:r>
              <a:rPr lang="ar-DZ" sz="3100" dirty="0" smtClean="0">
                <a:solidFill>
                  <a:schemeClr val="tx1"/>
                </a:solidFill>
              </a:rPr>
              <a:t> </a:t>
            </a:r>
            <a:r>
              <a:rPr lang="ar-SA" sz="3100" dirty="0" smtClean="0">
                <a:solidFill>
                  <a:schemeClr val="tx1"/>
                </a:solidFill>
              </a:rPr>
              <a:t>العلمي</a:t>
            </a:r>
            <a:r>
              <a:rPr lang="fr-FR" sz="3100" dirty="0" smtClean="0">
                <a:solidFill>
                  <a:schemeClr val="tx1"/>
                </a:solidFill>
              </a:rPr>
              <a:t/>
            </a:r>
            <a:br>
              <a:rPr lang="fr-FR" sz="3100" dirty="0" smtClean="0">
                <a:solidFill>
                  <a:schemeClr val="tx1"/>
                </a:solidFill>
              </a:rPr>
            </a:br>
            <a:r>
              <a:rPr lang="ar-SA" sz="3100" dirty="0" smtClean="0">
                <a:solidFill>
                  <a:schemeClr val="tx1"/>
                </a:solidFill>
              </a:rPr>
              <a:t>جامعة </a:t>
            </a:r>
            <a:r>
              <a:rPr lang="ar-DZ" sz="3100" dirty="0" err="1" smtClean="0">
                <a:solidFill>
                  <a:schemeClr val="tx1"/>
                </a:solidFill>
              </a:rPr>
              <a:t>سطيف</a:t>
            </a:r>
            <a:r>
              <a:rPr lang="ar-DZ" sz="3100" dirty="0" smtClean="0">
                <a:solidFill>
                  <a:schemeClr val="tx1"/>
                </a:solidFill>
              </a:rPr>
              <a:t> 2</a:t>
            </a:r>
            <a:r>
              <a:rPr lang="fr-FR" sz="3100" dirty="0" smtClean="0">
                <a:solidFill>
                  <a:schemeClr val="tx1"/>
                </a:solidFill>
              </a:rPr>
              <a:t/>
            </a:r>
            <a:br>
              <a:rPr lang="fr-FR" sz="3100" dirty="0" smtClean="0">
                <a:solidFill>
                  <a:schemeClr val="tx1"/>
                </a:solidFill>
              </a:rPr>
            </a:br>
            <a:r>
              <a:rPr lang="fr-FR" sz="3600" dirty="0" smtClean="0">
                <a:solidFill>
                  <a:schemeClr val="tx1"/>
                </a:solidFill>
              </a:rPr>
              <a:t/>
            </a:r>
            <a:br>
              <a:rPr lang="fr-FR" sz="3600" dirty="0" smtClean="0">
                <a:solidFill>
                  <a:schemeClr val="tx1"/>
                </a:solidFill>
              </a:rPr>
            </a:br>
            <a:r>
              <a:rPr lang="fr-FR" sz="2400" dirty="0" smtClean="0"/>
              <a:t/>
            </a:r>
            <a:br>
              <a:rPr lang="fr-FR"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r>
              <a:rPr lang="ar-DZ" sz="3100" dirty="0" smtClean="0">
                <a:solidFill>
                  <a:srgbClr val="0000FF"/>
                </a:solidFill>
              </a:rPr>
              <a:t>من تقديـم : </a:t>
            </a:r>
            <a:r>
              <a:rPr lang="ar-DZ" sz="3100" dirty="0" err="1" smtClean="0">
                <a:solidFill>
                  <a:srgbClr val="0000FF"/>
                </a:solidFill>
              </a:rPr>
              <a:t>أ</a:t>
            </a:r>
            <a:r>
              <a:rPr lang="ar-DZ" sz="3100" dirty="0" smtClean="0">
                <a:solidFill>
                  <a:srgbClr val="0000FF"/>
                </a:solidFill>
              </a:rPr>
              <a:t> - رمضانـي </a:t>
            </a:r>
            <a:r>
              <a:rPr lang="ar-DZ" sz="3100" dirty="0" err="1" smtClean="0">
                <a:solidFill>
                  <a:srgbClr val="0000FF"/>
                </a:solidFill>
              </a:rPr>
              <a:t>مسيـكة</a:t>
            </a:r>
            <a:r>
              <a:rPr lang="ar-DZ" sz="3100" dirty="0" smtClean="0">
                <a:solidFill>
                  <a:srgbClr val="0000FF"/>
                </a:solidFill>
              </a:rPr>
              <a:t> .                                                                      </a:t>
            </a:r>
            <a:br>
              <a:rPr lang="ar-DZ" sz="3100" dirty="0" smtClean="0">
                <a:solidFill>
                  <a:srgbClr val="0000FF"/>
                </a:solidFill>
              </a:rPr>
            </a:br>
            <a:r>
              <a:rPr lang="ar-DZ" sz="3100" dirty="0" smtClean="0">
                <a:solidFill>
                  <a:srgbClr val="0000FF"/>
                </a:solidFill>
              </a:rPr>
              <a:t>قسم : الحقـوق </a:t>
            </a:r>
            <a:r>
              <a:rPr lang="ar-DZ" sz="3100" dirty="0" smtClean="0">
                <a:solidFill>
                  <a:schemeClr val="tx1"/>
                </a:solidFill>
              </a:rPr>
              <a:t/>
            </a:r>
            <a:br>
              <a:rPr lang="ar-DZ" sz="3100" dirty="0" smtClean="0">
                <a:solidFill>
                  <a:schemeClr val="tx1"/>
                </a:solidFill>
              </a:rPr>
            </a:br>
            <a:r>
              <a:rPr lang="fr-FR" sz="2000" dirty="0" smtClean="0">
                <a:solidFill>
                  <a:schemeClr val="tx1"/>
                </a:solidFill>
              </a:rPr>
              <a:t> ramdaniseff@gmail.com </a:t>
            </a:r>
            <a:r>
              <a:rPr lang="ar-DZ" sz="2000" dirty="0" smtClean="0">
                <a:solidFill>
                  <a:schemeClr val="tx1"/>
                </a:solidFill>
              </a:rPr>
              <a:t>البريد </a:t>
            </a:r>
            <a:r>
              <a:rPr lang="ar-DZ" sz="2000" dirty="0" err="1" smtClean="0">
                <a:solidFill>
                  <a:schemeClr val="tx1"/>
                </a:solidFill>
              </a:rPr>
              <a:t>الإلكتروني:</a:t>
            </a:r>
            <a:r>
              <a:rPr lang="ar-DZ" sz="20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fr-FR" sz="2000" dirty="0" smtClean="0"/>
              <a:t/>
            </a:r>
            <a:br>
              <a:rPr lang="fr-FR" sz="2000" dirty="0" smtClean="0"/>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3600" dirty="0" smtClean="0">
                <a:solidFill>
                  <a:schemeClr val="tx1"/>
                </a:solidFill>
              </a:rPr>
              <a:t>   </a:t>
            </a:r>
            <a:r>
              <a:rPr lang="ar-DZ" sz="1600" dirty="0" smtClean="0">
                <a:solidFill>
                  <a:schemeClr val="tx1"/>
                </a:solidFill>
              </a:rPr>
              <a:t/>
            </a:r>
            <a:br>
              <a:rPr lang="ar-DZ" sz="1600" dirty="0" smtClean="0">
                <a:solidFill>
                  <a:schemeClr val="tx1"/>
                </a:solidFill>
              </a:rPr>
            </a:br>
            <a:r>
              <a:rPr lang="ar-DZ" sz="2000" dirty="0" smtClean="0">
                <a:solidFill>
                  <a:schemeClr val="tx1"/>
                </a:solidFill>
              </a:rPr>
              <a:t>                                                                    </a:t>
            </a:r>
            <a:r>
              <a:rPr lang="ar-DZ" sz="2000" dirty="0" smtClean="0"/>
              <a:t> </a:t>
            </a:r>
            <a:r>
              <a:rPr lang="fr-FR" sz="2400" dirty="0" smtClean="0">
                <a:solidFill>
                  <a:schemeClr val="tx1"/>
                </a:solidFill>
                <a:effectLst>
                  <a:outerShdw blurRad="38100" dist="38100" dir="2700000" algn="tl">
                    <a:srgbClr val="000000">
                      <a:alpha val="43137"/>
                    </a:srgbClr>
                  </a:outerShdw>
                </a:effectLst>
                <a:cs typeface="Simplified Arabic" pitchFamily="2" charset="-78"/>
              </a:rPr>
              <a:t/>
            </a:r>
            <a:br>
              <a:rPr lang="fr-FR" sz="2400" dirty="0" smtClean="0">
                <a:solidFill>
                  <a:schemeClr val="tx1"/>
                </a:solidFill>
                <a:effectLst>
                  <a:outerShdw blurRad="38100" dist="38100" dir="2700000" algn="tl">
                    <a:srgbClr val="000000">
                      <a:alpha val="43137"/>
                    </a:srgbClr>
                  </a:outerShdw>
                </a:effectLst>
                <a:cs typeface="Simplified Arabic" pitchFamily="2" charset="-78"/>
              </a:rPr>
            </a:br>
            <a:r>
              <a:rPr lang="fr-FR" sz="1600" dirty="0" smtClean="0"/>
              <a:t/>
            </a:r>
            <a:br>
              <a:rPr lang="fr-FR" sz="1600" dirty="0" smtClean="0"/>
            </a:br>
            <a:r>
              <a:rPr lang="ar-DZ" sz="1600" dirty="0" smtClean="0"/>
              <a:t/>
            </a:r>
            <a:br>
              <a:rPr lang="ar-DZ" sz="1600" dirty="0" smtClean="0"/>
            </a:br>
            <a:r>
              <a:rPr lang="ar-DZ" sz="1800" dirty="0" smtClean="0">
                <a:solidFill>
                  <a:schemeClr val="tx1"/>
                </a:solidFill>
                <a:cs typeface="Simplified Arabic" pitchFamily="2" charset="-78"/>
              </a:rPr>
              <a:t/>
            </a:r>
            <a:br>
              <a:rPr lang="ar-DZ" sz="1800" dirty="0" smtClean="0">
                <a:solidFill>
                  <a:schemeClr val="tx1"/>
                </a:solidFill>
                <a:cs typeface="Simplified Arabic" pitchFamily="2" charset="-78"/>
              </a:rPr>
            </a:br>
            <a:endParaRPr lang="fr-FR" sz="1600" dirty="0">
              <a:cs typeface="Arabic Transparent" pitchFamily="2" charset="-78"/>
            </a:endParaRPr>
          </a:p>
        </p:txBody>
      </p:sp>
      <p:sp>
        <p:nvSpPr>
          <p:cNvPr id="3" name="Rectangle 2"/>
          <p:cNvSpPr>
            <a:spLocks noChangeArrowheads="1"/>
          </p:cNvSpPr>
          <p:nvPr/>
        </p:nvSpPr>
        <p:spPr bwMode="auto">
          <a:xfrm>
            <a:off x="1214414" y="2000240"/>
            <a:ext cx="6929486" cy="1785950"/>
          </a:xfrm>
          <a:prstGeom prst="rect">
            <a:avLst/>
          </a:prstGeom>
          <a:solidFill>
            <a:srgbClr val="FF0000"/>
          </a:solidFill>
          <a:ln w="9525">
            <a:solidFill>
              <a:schemeClr val="bg1"/>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a:p>
            <a:pPr lvl="0" algn="justLow" rtl="1" fontAlgn="base">
              <a:spcBef>
                <a:spcPct val="0"/>
              </a:spcBef>
              <a:spcAft>
                <a:spcPct val="0"/>
              </a:spcAft>
              <a:tabLst>
                <a:tab pos="769938" algn="l"/>
              </a:tabLst>
            </a:pPr>
            <a:endParaRPr lang="ar-DZ" sz="1400" b="1" dirty="0" smtClean="0">
              <a:latin typeface="Times New Roman" pitchFamily="18" charset="0"/>
              <a:ea typeface="Calibri" pitchFamily="34" charset="0"/>
              <a:cs typeface="Simplified Arabic" pitchFamily="2" charset="-78"/>
            </a:endParaRPr>
          </a:p>
        </p:txBody>
      </p:sp>
      <p:pic>
        <p:nvPicPr>
          <p:cNvPr id="4" name="Picture 9" descr="drap"/>
          <p:cNvPicPr>
            <a:picLocks noChangeAspect="1" noChangeArrowheads="1" noCrop="1"/>
          </p:cNvPicPr>
          <p:nvPr/>
        </p:nvPicPr>
        <p:blipFill>
          <a:blip r:embed="rId3" cstate="print"/>
          <a:srcRect/>
          <a:stretch>
            <a:fillRect/>
          </a:stretch>
        </p:blipFill>
        <p:spPr bwMode="auto">
          <a:xfrm>
            <a:off x="0" y="-1"/>
            <a:ext cx="2714612" cy="1643051"/>
          </a:xfrm>
          <a:prstGeom prst="rect">
            <a:avLst/>
          </a:prstGeom>
          <a:noFill/>
          <a:ln w="9525">
            <a:noFill/>
            <a:miter lim="800000"/>
            <a:headEnd/>
            <a:tailEnd/>
          </a:ln>
        </p:spPr>
      </p:pic>
      <p:pic>
        <p:nvPicPr>
          <p:cNvPr id="5" name="Image 4"/>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357950" y="0"/>
            <a:ext cx="2643174" cy="1571612"/>
          </a:xfrm>
          <a:prstGeom prst="rect">
            <a:avLst/>
          </a:prstGeom>
          <a:noFill/>
          <a:ln>
            <a:noFill/>
          </a:ln>
        </p:spPr>
      </p:pic>
      <p:sp>
        <p:nvSpPr>
          <p:cNvPr id="1026" name="Rectangle 2"/>
          <p:cNvSpPr>
            <a:spLocks noChangeArrowheads="1"/>
          </p:cNvSpPr>
          <p:nvPr/>
        </p:nvSpPr>
        <p:spPr bwMode="auto">
          <a:xfrm>
            <a:off x="1571604" y="2214554"/>
            <a:ext cx="6429420" cy="1357322"/>
          </a:xfrm>
          <a:prstGeom prst="rect">
            <a:avLst/>
          </a:prstGeom>
          <a:solidFill>
            <a:srgbClr val="D8D8D8"/>
          </a:solidFill>
          <a:ln w="9525">
            <a:solidFill>
              <a:srgbClr val="FFFFFF"/>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lvl="0" algn="ctr" rtl="1" fontAlgn="base">
              <a:spcBef>
                <a:spcPct val="0"/>
              </a:spcBef>
              <a:spcAft>
                <a:spcPts val="1000"/>
              </a:spcAft>
            </a:pPr>
            <a:r>
              <a:rPr lang="ar-SA" sz="3200" b="1" dirty="0" smtClean="0">
                <a:solidFill>
                  <a:srgbClr val="FF0000"/>
                </a:solidFill>
                <a:cs typeface="+mj-cs"/>
              </a:rPr>
              <a:t>وسائـل حمايـة الضمان العـام</a:t>
            </a:r>
            <a:r>
              <a:rPr lang="ar-DZ" sz="3200" b="1" dirty="0" smtClean="0">
                <a:solidFill>
                  <a:srgbClr val="FF0000"/>
                </a:solidFill>
                <a:cs typeface="+mj-cs"/>
              </a:rPr>
              <a:t>  :</a:t>
            </a:r>
          </a:p>
          <a:p>
            <a:pPr lvl="0" algn="ctr" rtl="1" fontAlgn="base">
              <a:spcBef>
                <a:spcPct val="0"/>
              </a:spcBef>
              <a:spcAft>
                <a:spcPts val="1000"/>
              </a:spcAft>
            </a:pPr>
            <a:r>
              <a:rPr lang="ar-SA" sz="3200" b="1" dirty="0" smtClean="0">
                <a:solidFill>
                  <a:srgbClr val="FF0000"/>
                </a:solidFill>
                <a:cs typeface="+mj-cs"/>
              </a:rPr>
              <a:t>الدعوى المباشرة وغير المباشرة</a:t>
            </a:r>
            <a:endParaRPr lang="ar-DZ" sz="3200" b="1" dirty="0" smtClean="0">
              <a:solidFill>
                <a:srgbClr val="FF0000"/>
              </a:solidFill>
              <a:cs typeface="+mj-cs"/>
            </a:endParaRPr>
          </a:p>
          <a:p>
            <a:pPr lvl="0" algn="ctr" rtl="1" fontAlgn="base">
              <a:spcBef>
                <a:spcPct val="0"/>
              </a:spcBef>
              <a:spcAft>
                <a:spcPts val="1000"/>
              </a:spcAft>
            </a:pPr>
            <a:endParaRPr kumimoji="0" lang="ar-DZ" sz="3200" b="1" i="0" u="none" strike="noStrike" cap="none" normalizeH="0" baseline="0" dirty="0" smtClean="0">
              <a:ln>
                <a:noFill/>
              </a:ln>
              <a:solidFill>
                <a:srgbClr val="FF0000"/>
              </a:solidFill>
              <a:effectLst/>
              <a:latin typeface="Arial" pitchFamily="34" charset="0"/>
              <a:cs typeface="+mj-cs"/>
            </a:endParaRPr>
          </a:p>
          <a:p>
            <a:pPr lvl="0" algn="ctr" rtl="1" fontAlgn="base">
              <a:spcBef>
                <a:spcPct val="0"/>
              </a:spcBef>
              <a:spcAft>
                <a:spcPts val="1000"/>
              </a:spcAft>
            </a:pPr>
            <a:endParaRPr lang="ar-DZ" sz="3200" b="1" dirty="0" smtClean="0">
              <a:solidFill>
                <a:srgbClr val="FF0000"/>
              </a:solidFill>
              <a:latin typeface="Arial" pitchFamily="34" charset="0"/>
              <a:cs typeface="+mj-cs"/>
            </a:endParaRPr>
          </a:p>
          <a:p>
            <a:pPr lvl="0" algn="ctr" rtl="1" fontAlgn="base">
              <a:spcBef>
                <a:spcPct val="0"/>
              </a:spcBef>
              <a:spcAft>
                <a:spcPts val="1000"/>
              </a:spcAft>
            </a:pPr>
            <a:endParaRPr kumimoji="0" lang="fr-FR" sz="3200" b="0" i="0" u="none" strike="noStrike" cap="none" normalizeH="0" baseline="0" dirty="0" smtClean="0">
              <a:ln>
                <a:noFill/>
              </a:ln>
              <a:solidFill>
                <a:schemeClr val="tx1"/>
              </a:solidFill>
              <a:effectLst/>
              <a:latin typeface="Arial" pitchFamily="34" charset="0"/>
              <a:cs typeface="+mj-cs"/>
            </a:endParaRPr>
          </a:p>
        </p:txBody>
      </p:sp>
      <p:sp>
        <p:nvSpPr>
          <p:cNvPr id="1027" name="Rectangle 3"/>
          <p:cNvSpPr>
            <a:spLocks noChangeArrowheads="1"/>
          </p:cNvSpPr>
          <p:nvPr/>
        </p:nvSpPr>
        <p:spPr bwMode="auto">
          <a:xfrm>
            <a:off x="0"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SA" sz="3200" dirty="0" smtClean="0"/>
              <a:t> </a:t>
            </a:r>
            <a:r>
              <a:rPr lang="ar-SA" sz="3200" b="1" dirty="0" smtClean="0">
                <a:solidFill>
                  <a:srgbClr val="FF0000"/>
                </a:solidFill>
              </a:rPr>
              <a:t>الشروط المتعلقة بالحق: ( الحقوق والدعاوى التي يجوز للدائن استعمالها باسم المدين:</a:t>
            </a:r>
            <a:r>
              <a:rPr lang="ar-DZ" sz="3200" b="1" dirty="0" smtClean="0">
                <a:solidFill>
                  <a:srgbClr val="FF0000"/>
                </a:solidFill>
              </a:rPr>
              <a:t/>
            </a:r>
            <a:br>
              <a:rPr lang="ar-DZ" sz="3200" b="1" dirty="0" smtClean="0">
                <a:solidFill>
                  <a:srgbClr val="FF0000"/>
                </a:solidFill>
              </a:rPr>
            </a:br>
            <a:r>
              <a:rPr lang="ar-DZ" sz="3200" b="1" dirty="0" smtClean="0">
                <a:solidFill>
                  <a:srgbClr val="FF0000"/>
                </a:solidFill>
              </a:rPr>
              <a:t>      </a:t>
            </a:r>
            <a:r>
              <a:rPr lang="fr-FR" sz="3200" dirty="0" smtClean="0"/>
              <a:t/>
            </a:r>
            <a:br>
              <a:rPr lang="fr-FR" sz="3200" dirty="0" smtClean="0"/>
            </a:br>
            <a:r>
              <a:rPr lang="ar-DZ" sz="3200" dirty="0" smtClean="0"/>
              <a:t>              </a:t>
            </a:r>
            <a:r>
              <a:rPr lang="ar-SA" sz="3200" b="1" u="sng" dirty="0" smtClean="0">
                <a:solidFill>
                  <a:srgbClr val="0000FF"/>
                </a:solidFill>
              </a:rPr>
              <a:t>القاعدة: </a:t>
            </a:r>
            <a:r>
              <a:rPr lang="fr-FR" sz="3200" dirty="0" smtClean="0"/>
              <a:t/>
            </a:r>
            <a:br>
              <a:rPr lang="fr-FR" sz="3200" dirty="0" smtClean="0"/>
            </a:br>
            <a:r>
              <a:rPr lang="ar-SA" sz="3200" dirty="0" smtClean="0"/>
              <a:t> </a:t>
            </a:r>
            <a:r>
              <a:rPr lang="ar-SA" sz="3200" b="1" dirty="0" smtClean="0">
                <a:solidFill>
                  <a:schemeClr val="tx1"/>
                </a:solidFill>
              </a:rPr>
              <a:t>يجوز للدائن أن يستعمل جميع حقوق المدين المالية، الموجودة بذمته فعلا </a:t>
            </a:r>
            <a:r>
              <a:rPr lang="fr-FR" sz="2700" b="1" dirty="0" smtClean="0">
                <a:solidFill>
                  <a:schemeClr val="tx1"/>
                </a:solidFill>
                <a:latin typeface="Times New Roman" pitchFamily="18" charset="0"/>
                <a:cs typeface="Times New Roman" pitchFamily="18" charset="0"/>
              </a:rPr>
              <a:t>(Droit déjà nés)</a:t>
            </a:r>
            <a:r>
              <a:rPr lang="fr-FR" sz="3200" b="1" dirty="0" smtClean="0">
                <a:solidFill>
                  <a:schemeClr val="tx1"/>
                </a:solidFill>
              </a:rPr>
              <a:t/>
            </a:r>
            <a:br>
              <a:rPr lang="fr-FR" sz="3200" b="1" dirty="0" smtClean="0">
                <a:solidFill>
                  <a:schemeClr val="tx1"/>
                </a:solidFill>
              </a:rPr>
            </a:br>
            <a:r>
              <a:rPr lang="ar-SA" sz="3200" b="1" dirty="0" smtClean="0">
                <a:solidFill>
                  <a:schemeClr val="tx1"/>
                </a:solidFill>
              </a:rPr>
              <a:t>التي يمكن تقويم محلها بالنقود، والتي يجوز الحجز عليها ( كالعقارات، المنقولات، الحقوق المالية، وحقوق </a:t>
            </a:r>
            <a:r>
              <a:rPr lang="ar-SA" sz="3200" b="1" dirty="0" err="1" smtClean="0">
                <a:solidFill>
                  <a:schemeClr val="tx1"/>
                </a:solidFill>
              </a:rPr>
              <a:t>الإنتفاع</a:t>
            </a:r>
            <a:r>
              <a:rPr lang="ar-SA" sz="3200" b="1" dirty="0" smtClean="0">
                <a:solidFill>
                  <a:schemeClr val="tx1"/>
                </a:solidFill>
              </a:rPr>
              <a:t>...). وبالتالي</a:t>
            </a:r>
            <a:r>
              <a:rPr lang="ar-SA" sz="3200" dirty="0" smtClean="0">
                <a:solidFill>
                  <a:schemeClr val="tx1"/>
                </a:solidFill>
              </a:rPr>
              <a:t>:</a:t>
            </a:r>
            <a:r>
              <a:rPr lang="fr-FR" sz="3200" dirty="0" smtClean="0"/>
              <a:t/>
            </a:r>
            <a:br>
              <a:rPr lang="fr-FR" sz="3200" dirty="0" smtClean="0"/>
            </a:br>
            <a:r>
              <a:rPr lang="ar-DZ" sz="3200" dirty="0" smtClean="0"/>
              <a:t>  </a:t>
            </a:r>
            <a:r>
              <a:rPr lang="ar-DZ" sz="3200" dirty="0" smtClean="0">
                <a:solidFill>
                  <a:srgbClr val="0000FF"/>
                </a:solidFill>
              </a:rPr>
              <a:t>            *</a:t>
            </a:r>
            <a:r>
              <a:rPr lang="ar-SA" sz="3200" b="1" dirty="0" smtClean="0">
                <a:solidFill>
                  <a:srgbClr val="0000FF"/>
                </a:solidFill>
              </a:rPr>
              <a:t>عدم جواز استعمال ما للمدين من الرخص: </a:t>
            </a:r>
            <a:r>
              <a:rPr lang="ar-SA" sz="3200" b="1" dirty="0" smtClean="0">
                <a:solidFill>
                  <a:srgbClr val="FF0000"/>
                </a:solidFill>
              </a:rPr>
              <a:t>كقبول الإيجاب، الوصية</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r>
              <a:rPr lang="ar-DZ" sz="3100" b="1" dirty="0" smtClean="0">
                <a:solidFill>
                  <a:srgbClr val="0000FF"/>
                </a:solidFill>
              </a:rPr>
              <a:t>*</a:t>
            </a:r>
            <a:r>
              <a:rPr lang="ar-SA" sz="3100" b="1" dirty="0" smtClean="0">
                <a:solidFill>
                  <a:srgbClr val="0000FF"/>
                </a:solidFill>
              </a:rPr>
              <a:t>عدم استعمال الحقوق المتصلة بشخص المدين</a:t>
            </a:r>
            <a:r>
              <a:rPr lang="ar-SA" sz="2800" dirty="0" smtClean="0"/>
              <a:t> </a:t>
            </a:r>
            <a:r>
              <a:rPr lang="fr-FR" sz="2200" b="1" dirty="0" smtClean="0">
                <a:solidFill>
                  <a:schemeClr val="tx1"/>
                </a:solidFill>
                <a:latin typeface="Times New Roman" pitchFamily="18" charset="0"/>
                <a:cs typeface="Times New Roman" pitchFamily="18" charset="0"/>
              </a:rPr>
              <a:t>( Droit attachés à la personne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r>
              <a:rPr lang="ar-DZ" sz="3100" b="1" dirty="0" smtClean="0">
                <a:solidFill>
                  <a:srgbClr val="FF0000"/>
                </a:solidFill>
              </a:rPr>
              <a:t>حق الرجوع في الهبة، حقوق المؤلف في نشر مصنفه، التعويض عن الضرر المعنوي.</a:t>
            </a:r>
            <a:r>
              <a:rPr lang="ar-DZ" sz="2800" b="1" dirty="0" smtClean="0">
                <a:solidFill>
                  <a:srgbClr val="FF0000"/>
                </a:solidFill>
              </a:rPr>
              <a:t/>
            </a:r>
            <a:br>
              <a:rPr lang="ar-DZ" sz="2800" b="1" dirty="0" smtClean="0">
                <a:solidFill>
                  <a:srgbClr val="FF0000"/>
                </a:solidFill>
              </a:rPr>
            </a:br>
            <a:r>
              <a:rPr lang="ar-DZ" sz="2800" b="1" dirty="0" smtClean="0">
                <a:solidFill>
                  <a:srgbClr val="FF0000"/>
                </a:solidFill>
              </a:rPr>
              <a:t>    </a:t>
            </a:r>
            <a:br>
              <a:rPr lang="ar-DZ" sz="2800" b="1" dirty="0" smtClean="0">
                <a:solidFill>
                  <a:srgbClr val="FF0000"/>
                </a:solidFill>
              </a:rPr>
            </a:br>
            <a:r>
              <a:rPr lang="ar-DZ" sz="2800" b="1" dirty="0" smtClean="0">
                <a:solidFill>
                  <a:srgbClr val="0000FF"/>
                </a:solidFill>
              </a:rPr>
              <a:t>             </a:t>
            </a:r>
            <a:r>
              <a:rPr lang="ar-DZ" sz="3100" b="1" dirty="0" smtClean="0">
                <a:solidFill>
                  <a:srgbClr val="0000FF"/>
                </a:solidFill>
              </a:rPr>
              <a:t>* لا </a:t>
            </a:r>
            <a:r>
              <a:rPr lang="ar-SA" sz="3100" b="1" dirty="0" smtClean="0">
                <a:solidFill>
                  <a:srgbClr val="0000FF"/>
                </a:solidFill>
              </a:rPr>
              <a:t>يجوز للدائن استعمال الحقوق غير المالية</a:t>
            </a:r>
            <a:r>
              <a:rPr lang="ar-SA" sz="3100" dirty="0" smtClean="0">
                <a:solidFill>
                  <a:srgbClr val="0000FF"/>
                </a:solidFill>
              </a:rPr>
              <a:t> </a:t>
            </a:r>
            <a:r>
              <a:rPr lang="fr-FR" sz="2200" b="1" dirty="0" smtClean="0">
                <a:solidFill>
                  <a:srgbClr val="0000FF"/>
                </a:solidFill>
                <a:latin typeface="Times New Roman" pitchFamily="18" charset="0"/>
                <a:cs typeface="Times New Roman" pitchFamily="18" charset="0"/>
              </a:rPr>
              <a:t>( Droit Extrapatrimoniaux)</a:t>
            </a:r>
            <a:r>
              <a:rPr lang="ar-DZ" sz="2800" b="1" dirty="0" smtClean="0"/>
              <a:t>،  </a:t>
            </a:r>
            <a:r>
              <a:rPr lang="ar-SA" sz="3100" b="1" dirty="0" smtClean="0">
                <a:solidFill>
                  <a:schemeClr val="tx1"/>
                </a:solidFill>
              </a:rPr>
              <a:t>غير قابلة للحجز والتنفيذ </a:t>
            </a:r>
            <a:r>
              <a:rPr lang="ar-SA" sz="3100" b="1" dirty="0" err="1" smtClean="0">
                <a:solidFill>
                  <a:schemeClr val="tx1"/>
                </a:solidFill>
              </a:rPr>
              <a:t>اعليها</a:t>
            </a:r>
            <a:r>
              <a:rPr lang="ar-SA" sz="3100" b="1" dirty="0" smtClean="0">
                <a:solidFill>
                  <a:schemeClr val="tx1"/>
                </a:solidFill>
              </a:rPr>
              <a:t>: كالحق في الحياة، حق الطلاق، الحق في الشرف، حقوق الملكية الفكرية...)، فهي لا تدخل بأصل وضعها في الضمان العام للمدين. </a:t>
            </a:r>
            <a:r>
              <a:rPr lang="fr-FR" sz="2800" b="1" dirty="0" smtClean="0">
                <a:solidFill>
                  <a:srgbClr val="FF0000"/>
                </a:solidFill>
              </a:rPr>
              <a:t/>
            </a:r>
            <a:br>
              <a:rPr lang="fr-FR" sz="2800" b="1" dirty="0" smtClean="0">
                <a:solidFill>
                  <a:srgbClr val="FF0000"/>
                </a:solidFill>
              </a:rPr>
            </a:br>
            <a:r>
              <a:rPr lang="fr-FR" sz="2800" dirty="0" smtClean="0"/>
              <a:t/>
            </a:r>
            <a:br>
              <a:rPr lang="fr-FR" sz="2800" dirty="0" smtClean="0"/>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5" name="Flèche gauche 4"/>
          <p:cNvSpPr/>
          <p:nvPr/>
        </p:nvSpPr>
        <p:spPr>
          <a:xfrm rot="19002935">
            <a:off x="8109060" y="1377027"/>
            <a:ext cx="613234" cy="350079"/>
          </a:xfrm>
          <a:prstGeom prst="leftArrow">
            <a:avLst/>
          </a:prstGeom>
          <a:solidFill>
            <a:srgbClr val="FF000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SA" sz="3200" b="1" dirty="0" smtClean="0"/>
              <a:t> </a:t>
            </a:r>
            <a:r>
              <a:rPr lang="ar-SA" sz="3200" b="1" dirty="0" smtClean="0">
                <a:solidFill>
                  <a:srgbClr val="FF0000"/>
                </a:solidFill>
              </a:rPr>
              <a:t>أولا :  طبيعة نيابة الدائن عن المدين:</a:t>
            </a:r>
            <a:r>
              <a:rPr lang="fr-FR" sz="3200" dirty="0" smtClean="0"/>
              <a:t/>
            </a:r>
            <a:br>
              <a:rPr lang="fr-FR" sz="3200" dirty="0" smtClean="0"/>
            </a:br>
            <a:r>
              <a:rPr lang="ar-DZ" sz="3200" dirty="0" smtClean="0"/>
              <a:t> </a:t>
            </a:r>
            <a:r>
              <a:rPr lang="ar-SA" sz="3200" b="1" dirty="0" smtClean="0">
                <a:solidFill>
                  <a:schemeClr val="tx1"/>
                </a:solidFill>
              </a:rPr>
              <a:t>من أهم الآثار للدعوى غير المباشرة أنها صورة خاصة من صور</a:t>
            </a:r>
            <a:r>
              <a:rPr lang="ar-SA" sz="3200" b="1" dirty="0" smtClean="0">
                <a:solidFill>
                  <a:srgbClr val="FF0000"/>
                </a:solidFill>
              </a:rPr>
              <a:t> النيابة القانونية</a:t>
            </a:r>
            <a:r>
              <a:rPr lang="ar-SA" sz="3200" b="1" dirty="0" smtClean="0">
                <a:solidFill>
                  <a:schemeClr val="tx1"/>
                </a:solidFill>
              </a:rPr>
              <a:t>، لها خصائص وآثار قانونية: </a:t>
            </a:r>
            <a:r>
              <a:rPr lang="fr-FR" sz="3200" b="1" dirty="0" smtClean="0">
                <a:solidFill>
                  <a:schemeClr val="tx1"/>
                </a:solidFill>
              </a:rPr>
              <a:t/>
            </a:r>
            <a:br>
              <a:rPr lang="fr-FR" sz="3200" b="1" dirty="0" smtClean="0">
                <a:solidFill>
                  <a:schemeClr val="tx1"/>
                </a:solidFill>
              </a:rPr>
            </a:br>
            <a:r>
              <a:rPr lang="ar-SA" sz="3200" b="1" dirty="0" smtClean="0">
                <a:solidFill>
                  <a:srgbClr val="0000FF"/>
                </a:solidFill>
              </a:rPr>
              <a:t>نيابة بحكم القانون: </a:t>
            </a:r>
            <a:r>
              <a:rPr lang="ar-SA" sz="3200" b="1" dirty="0" smtClean="0">
                <a:solidFill>
                  <a:schemeClr val="tx1"/>
                </a:solidFill>
              </a:rPr>
              <a:t>لاستعمال حقوق المدين والدفاع عنها، بهدف المحافظة على الضمان العام.</a:t>
            </a:r>
            <a:r>
              <a:rPr lang="fr-FR" sz="3200" b="1" dirty="0" smtClean="0">
                <a:solidFill>
                  <a:schemeClr val="tx1"/>
                </a:solidFill>
              </a:rPr>
              <a:t/>
            </a:r>
            <a:br>
              <a:rPr lang="fr-FR" sz="3200" b="1" dirty="0" smtClean="0">
                <a:solidFill>
                  <a:schemeClr val="tx1"/>
                </a:solidFill>
              </a:rPr>
            </a:br>
            <a:r>
              <a:rPr lang="ar-SA" sz="3200" b="1" dirty="0" smtClean="0">
                <a:solidFill>
                  <a:srgbClr val="0000FF"/>
                </a:solidFill>
              </a:rPr>
              <a:t>نيابة مقررة لمصلحة الدائن النائب وليس مصلحة المدين </a:t>
            </a:r>
            <a:r>
              <a:rPr lang="ar-SA" sz="3200" b="1" dirty="0" smtClean="0">
                <a:solidFill>
                  <a:schemeClr val="tx1"/>
                </a:solidFill>
              </a:rPr>
              <a:t>( الأصيل )، وهذا خروجا عن القواعد العامة في النيابة ( المادة 190) </a:t>
            </a:r>
            <a:r>
              <a:rPr lang="ar-SA" sz="3200" b="1" dirty="0" err="1" smtClean="0">
                <a:solidFill>
                  <a:schemeClr val="tx1"/>
                </a:solidFill>
              </a:rPr>
              <a:t>ق</a:t>
            </a:r>
            <a:r>
              <a:rPr lang="ar-SA" sz="3200" b="1" dirty="0" smtClean="0">
                <a:solidFill>
                  <a:schemeClr val="tx1"/>
                </a:solidFill>
              </a:rPr>
              <a:t> م </a:t>
            </a:r>
            <a:r>
              <a:rPr lang="ar-SA" sz="3200" b="1" dirty="0" err="1" smtClean="0">
                <a:solidFill>
                  <a:schemeClr val="tx1"/>
                </a:solidFill>
              </a:rPr>
              <a:t>ج</a:t>
            </a:r>
            <a:r>
              <a:rPr lang="ar-SA" sz="3200" b="1" dirty="0" smtClean="0">
                <a:solidFill>
                  <a:schemeClr val="tx1"/>
                </a:solidFill>
              </a:rPr>
              <a:t>.</a:t>
            </a:r>
            <a:r>
              <a:rPr lang="fr-FR" sz="3200" b="1" dirty="0" smtClean="0">
                <a:solidFill>
                  <a:schemeClr val="tx1"/>
                </a:solidFill>
              </a:rPr>
              <a:t/>
            </a:r>
            <a:br>
              <a:rPr lang="fr-FR" sz="3200" b="1" dirty="0" smtClean="0">
                <a:solidFill>
                  <a:schemeClr val="tx1"/>
                </a:solidFill>
              </a:rPr>
            </a:br>
            <a:r>
              <a:rPr lang="ar-SA" sz="3200" b="1" dirty="0" smtClean="0">
                <a:solidFill>
                  <a:srgbClr val="0000FF"/>
                </a:solidFill>
              </a:rPr>
              <a:t>النيابة قاصرة على استعمال الحق والمطالبة </a:t>
            </a:r>
            <a:r>
              <a:rPr lang="ar-SA" sz="3200" b="1" dirty="0" err="1" smtClean="0">
                <a:solidFill>
                  <a:srgbClr val="0000FF"/>
                </a:solidFill>
              </a:rPr>
              <a:t>به</a:t>
            </a:r>
            <a:r>
              <a:rPr lang="ar-SA" sz="3200" b="1" dirty="0" smtClean="0">
                <a:solidFill>
                  <a:srgbClr val="0000FF"/>
                </a:solidFill>
              </a:rPr>
              <a:t> قضائيا</a:t>
            </a:r>
            <a:r>
              <a:rPr lang="ar-SA" sz="3200" b="1" dirty="0" smtClean="0">
                <a:solidFill>
                  <a:schemeClr val="tx1"/>
                </a:solidFill>
              </a:rPr>
              <a:t>، دون التصرف فيه، والذي يدخل الذمة المالية للمدين ( الضمان العام).</a:t>
            </a:r>
            <a:r>
              <a:rPr lang="fr-FR" sz="3200" dirty="0" smtClean="0"/>
              <a:t/>
            </a:r>
            <a:br>
              <a:rPr lang="fr-FR" sz="3200" dirty="0" smtClean="0"/>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endParaRPr lang="fr-FR" sz="2400" b="1" dirty="0">
              <a:solidFill>
                <a:schemeClr val="tx1"/>
              </a:solidFill>
            </a:endParaRPr>
          </a:p>
        </p:txBody>
      </p:sp>
      <p:sp>
        <p:nvSpPr>
          <p:cNvPr id="5" name="Ellipse 4"/>
          <p:cNvSpPr/>
          <p:nvPr/>
        </p:nvSpPr>
        <p:spPr>
          <a:xfrm>
            <a:off x="3857620" y="214290"/>
            <a:ext cx="4572032" cy="928694"/>
          </a:xfrm>
          <a:prstGeom prst="ellipse">
            <a:avLst/>
          </a:prstGeom>
          <a:solidFill>
            <a:srgbClr val="AEF6A8"/>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DZ" sz="2400" b="1" dirty="0" smtClean="0">
                <a:solidFill>
                  <a:schemeClr val="tx1"/>
                </a:solidFill>
              </a:rPr>
              <a:t>آثار الدعوى  غير المباشــرة  </a:t>
            </a:r>
            <a:endParaRPr lang="fr-FR" sz="2400" b="1" dirty="0">
              <a:solidFill>
                <a:schemeClr val="tx1"/>
              </a:solidFill>
              <a:cs typeface="Traditional Arabic"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SA" sz="3200" b="1" dirty="0" smtClean="0">
                <a:solidFill>
                  <a:srgbClr val="FF0000"/>
                </a:solidFill>
              </a:rPr>
              <a:t>ثانيا: آثار الدعوى بالنسبة </a:t>
            </a:r>
            <a:r>
              <a:rPr lang="ar-SA" sz="3200" b="1" dirty="0" err="1" smtClean="0">
                <a:solidFill>
                  <a:srgbClr val="FF0000"/>
                </a:solidFill>
              </a:rPr>
              <a:t>لل</a:t>
            </a:r>
            <a:r>
              <a:rPr lang="ar-DZ" sz="3200" b="1" dirty="0" smtClean="0">
                <a:solidFill>
                  <a:srgbClr val="FF0000"/>
                </a:solidFill>
              </a:rPr>
              <a:t>دائن</a:t>
            </a:r>
            <a:r>
              <a:rPr lang="ar-SA" sz="3200" b="1" dirty="0" smtClean="0">
                <a:solidFill>
                  <a:srgbClr val="FF0000"/>
                </a:solidFill>
              </a:rPr>
              <a:t>:</a:t>
            </a:r>
            <a:r>
              <a:rPr lang="fr-FR" sz="3200" dirty="0" smtClean="0"/>
              <a:t/>
            </a:r>
            <a:br>
              <a:rPr lang="fr-FR" sz="3200" dirty="0" smtClean="0"/>
            </a:br>
            <a:r>
              <a:rPr lang="ar-DZ" sz="3100" b="1" dirty="0" smtClean="0">
                <a:solidFill>
                  <a:schemeClr val="tx1"/>
                </a:solidFill>
              </a:rPr>
              <a:t/>
            </a:r>
            <a:br>
              <a:rPr lang="ar-DZ" sz="3100" b="1" dirty="0" smtClean="0">
                <a:solidFill>
                  <a:schemeClr val="tx1"/>
                </a:solidFill>
              </a:rPr>
            </a:br>
            <a:r>
              <a:rPr lang="ar-DZ" sz="3200" b="1" dirty="0" smtClean="0"/>
              <a:t>ي</a:t>
            </a:r>
            <a:r>
              <a:rPr lang="ar-SA" sz="3200" b="1" dirty="0" smtClean="0">
                <a:solidFill>
                  <a:schemeClr val="tx1"/>
                </a:solidFill>
              </a:rPr>
              <a:t>هدف الدائن من رفع الدعوى غير المباشرة هو </a:t>
            </a:r>
            <a:r>
              <a:rPr lang="ar-SA" sz="3200" b="1" dirty="0" smtClean="0">
                <a:solidFill>
                  <a:srgbClr val="FF0000"/>
                </a:solidFill>
              </a:rPr>
              <a:t>المحافظة على الضمان العام </a:t>
            </a:r>
            <a:r>
              <a:rPr lang="ar-SA" sz="3200" b="1" dirty="0" smtClean="0">
                <a:solidFill>
                  <a:schemeClr val="tx1"/>
                </a:solidFill>
              </a:rPr>
              <a:t>والدائن يرفعها باعتباره نائبا عن مدينه، </a:t>
            </a:r>
            <a:r>
              <a:rPr lang="ar-SA" sz="3200" b="1" dirty="0" smtClean="0">
                <a:solidFill>
                  <a:srgbClr val="FF0000"/>
                </a:solidFill>
              </a:rPr>
              <a:t>ونيابته نيابة قانونية تثبت بنص القانون</a:t>
            </a:r>
            <a:r>
              <a:rPr lang="ar-SA" sz="3200" b="1" dirty="0" smtClean="0">
                <a:solidFill>
                  <a:schemeClr val="tx1"/>
                </a:solidFill>
              </a:rPr>
              <a:t>، لذلك فالحكم الذي يصدر في الدعوي يصدر لصالح </a:t>
            </a:r>
            <a:r>
              <a:rPr lang="ar-SA" sz="3200" b="1" dirty="0" smtClean="0">
                <a:solidFill>
                  <a:srgbClr val="FF0000"/>
                </a:solidFill>
              </a:rPr>
              <a:t>المدين</a:t>
            </a:r>
            <a:r>
              <a:rPr lang="ar-SA" sz="3200" b="1" dirty="0" smtClean="0">
                <a:solidFill>
                  <a:schemeClr val="tx1"/>
                </a:solidFill>
              </a:rPr>
              <a:t>، </a:t>
            </a:r>
            <a:r>
              <a:rPr lang="ar-SA" sz="3200" b="1" dirty="0" smtClean="0">
                <a:solidFill>
                  <a:srgbClr val="FF0000"/>
                </a:solidFill>
              </a:rPr>
              <a:t>فالحق يدخل مباشرة في الضمان العام، </a:t>
            </a:r>
            <a:r>
              <a:rPr lang="ar-SA" sz="3200" b="1" dirty="0" smtClean="0">
                <a:solidFill>
                  <a:schemeClr val="tx1"/>
                </a:solidFill>
              </a:rPr>
              <a:t>ويتقاسم </a:t>
            </a:r>
            <a:r>
              <a:rPr lang="ar-SA" sz="3200" b="1" u="sng" dirty="0" smtClean="0">
                <a:solidFill>
                  <a:srgbClr val="FF0000"/>
                </a:solidFill>
              </a:rPr>
              <a:t>جميع الدائنين </a:t>
            </a:r>
            <a:r>
              <a:rPr lang="ar-SA" sz="3200" b="1" dirty="0" smtClean="0">
                <a:solidFill>
                  <a:schemeClr val="tx1"/>
                </a:solidFill>
              </a:rPr>
              <a:t>ما دخل في الذمة المالية للمدين </a:t>
            </a:r>
            <a:r>
              <a:rPr lang="ar-SA" sz="3200" b="1" dirty="0" smtClean="0">
                <a:solidFill>
                  <a:srgbClr val="FF0000"/>
                </a:solidFill>
              </a:rPr>
              <a:t>قسمة غرماء</a:t>
            </a:r>
            <a:r>
              <a:rPr lang="ar-SA" sz="3200" b="1" dirty="0" smtClean="0">
                <a:solidFill>
                  <a:schemeClr val="tx1"/>
                </a:solidFill>
              </a:rPr>
              <a:t>، إلا من كان له حق الأفضلية، فإنه يتقدم في استيفاء دينه.</a:t>
            </a:r>
            <a:r>
              <a:rPr lang="fr-FR" sz="3200" b="1" dirty="0" smtClean="0">
                <a:solidFill>
                  <a:schemeClr val="tx1"/>
                </a:solidFill>
              </a:rPr>
              <a:t/>
            </a:r>
            <a:br>
              <a:rPr lang="fr-FR" sz="32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ctr" rtl="1"/>
            <a:r>
              <a:rPr lang="ar-DZ" sz="3100" b="1" dirty="0" smtClean="0">
                <a:solidFill>
                  <a:srgbClr val="FF0000"/>
                </a:solidFill>
              </a:rPr>
              <a:t/>
            </a:r>
            <a:br>
              <a:rPr lang="ar-DZ" sz="3100" b="1" dirty="0" smtClean="0">
                <a:solidFill>
                  <a:srgbClr val="FF0000"/>
                </a:solidFill>
              </a:rPr>
            </a:br>
            <a:r>
              <a:rPr lang="ar-SA" sz="3200" dirty="0" smtClean="0"/>
              <a:t> </a:t>
            </a:r>
            <a:r>
              <a:rPr lang="ar-SA" sz="3200" b="1" dirty="0" smtClean="0">
                <a:solidFill>
                  <a:srgbClr val="FF0000"/>
                </a:solidFill>
              </a:rPr>
              <a:t>الدعوى المباشرة. </a:t>
            </a:r>
            <a:r>
              <a:rPr lang="fr-FR" sz="3200" dirty="0" smtClean="0">
                <a:solidFill>
                  <a:srgbClr val="FF0000"/>
                </a:solidFill>
              </a:rPr>
              <a:t/>
            </a:r>
            <a:br>
              <a:rPr lang="fr-FR" sz="3200" dirty="0" smtClean="0">
                <a:solidFill>
                  <a:srgbClr val="FF0000"/>
                </a:solidFill>
              </a:rPr>
            </a:br>
            <a:r>
              <a:rPr lang="fr-FR" sz="2400" b="1" dirty="0" smtClean="0">
                <a:solidFill>
                  <a:srgbClr val="FF0000"/>
                </a:solidFill>
                <a:latin typeface="Times New Roman" pitchFamily="18" charset="0"/>
                <a:cs typeface="Times New Roman" pitchFamily="18" charset="0"/>
              </a:rPr>
              <a:t>(L’Action directe)</a:t>
            </a:r>
            <a:r>
              <a:rPr lang="fr-FR" sz="3200" dirty="0" smtClean="0">
                <a:solidFill>
                  <a:srgbClr val="FF0000"/>
                </a:solidFill>
              </a:rPr>
              <a:t/>
            </a:r>
            <a:br>
              <a:rPr lang="fr-FR" sz="3200" dirty="0" smtClean="0">
                <a:solidFill>
                  <a:srgbClr val="FF0000"/>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pic>
        <p:nvPicPr>
          <p:cNvPr id="2051" name="Picture 3"/>
          <p:cNvPicPr>
            <a:picLocks noChangeAspect="1" noChangeArrowheads="1"/>
          </p:cNvPicPr>
          <p:nvPr/>
        </p:nvPicPr>
        <p:blipFill>
          <a:blip r:embed="rId2" cstate="print"/>
          <a:srcRect/>
          <a:stretch>
            <a:fillRect/>
          </a:stretch>
        </p:blipFill>
        <p:spPr bwMode="auto">
          <a:xfrm>
            <a:off x="142844" y="1428736"/>
            <a:ext cx="9001156" cy="5214974"/>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SA"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pic>
        <p:nvPicPr>
          <p:cNvPr id="3074" name="Picture 2"/>
          <p:cNvPicPr>
            <a:picLocks noChangeAspect="1" noChangeArrowheads="1"/>
          </p:cNvPicPr>
          <p:nvPr/>
        </p:nvPicPr>
        <p:blipFill>
          <a:blip r:embed="rId2" cstate="print"/>
          <a:srcRect/>
          <a:stretch>
            <a:fillRect/>
          </a:stretch>
        </p:blipFill>
        <p:spPr bwMode="auto">
          <a:xfrm>
            <a:off x="214282" y="285728"/>
            <a:ext cx="8643998" cy="635798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4282" y="785794"/>
            <a:ext cx="8715436" cy="5940088"/>
          </a:xfrm>
          <a:prstGeom prst="rect">
            <a:avLst/>
          </a:prstGeom>
        </p:spPr>
        <p:txBody>
          <a:bodyPr wrap="square">
            <a:spAutoFit/>
          </a:bodyPr>
          <a:lstStyle/>
          <a:p>
            <a:pPr lvl="0" algn="justLow" rtl="1" fontAlgn="base">
              <a:spcBef>
                <a:spcPct val="0"/>
              </a:spcBef>
              <a:spcAft>
                <a:spcPct val="0"/>
              </a:spcAft>
              <a:tabLst>
                <a:tab pos="179388" algn="l"/>
                <a:tab pos="769938" algn="l"/>
              </a:tabLst>
            </a:pPr>
            <a:r>
              <a:rPr lang="ar-SA" sz="2400" b="1" u="sng" dirty="0" smtClean="0">
                <a:solidFill>
                  <a:srgbClr val="FF0000"/>
                </a:solidFill>
                <a:latin typeface="Times New Roman" pitchFamily="18" charset="0"/>
                <a:ea typeface="Calibri" pitchFamily="34" charset="0"/>
                <a:cs typeface="Simplified Arabic" pitchFamily="2" charset="-78"/>
              </a:rPr>
              <a:t>حالات الدعوى المباشرة في القانون المدني الجزائري</a:t>
            </a:r>
            <a:r>
              <a:rPr lang="ar-DZ" sz="2400" b="1" dirty="0" smtClean="0">
                <a:solidFill>
                  <a:srgbClr val="FF0000"/>
                </a:solidFill>
                <a:latin typeface="Times New Roman" pitchFamily="18" charset="0"/>
                <a:ea typeface="Calibri" pitchFamily="34" charset="0"/>
                <a:cs typeface="Simplified Arabic" pitchFamily="2" charset="-78"/>
              </a:rPr>
              <a:t>: </a:t>
            </a:r>
            <a:r>
              <a:rPr lang="ar-SA" sz="2400" b="1" dirty="0" smtClean="0">
                <a:latin typeface="Times New Roman" pitchFamily="18" charset="0"/>
                <a:ea typeface="Calibri" pitchFamily="34" charset="0"/>
                <a:cs typeface="+mj-cs"/>
              </a:rPr>
              <a:t>نبين فيما يلي هذه الحالات: </a:t>
            </a:r>
            <a:endParaRPr lang="ar-DZ" sz="2400" b="1" dirty="0" smtClean="0">
              <a:latin typeface="Times New Roman" pitchFamily="18" charset="0"/>
              <a:ea typeface="Calibri" pitchFamily="34" charset="0"/>
              <a:cs typeface="+mj-cs"/>
            </a:endParaRPr>
          </a:p>
          <a:p>
            <a:pPr lvl="0" algn="justLow" rtl="1" eaLnBrk="0" fontAlgn="base" hangingPunct="0">
              <a:spcBef>
                <a:spcPct val="0"/>
              </a:spcBef>
              <a:spcAft>
                <a:spcPct val="0"/>
              </a:spcAft>
              <a:tabLst>
                <a:tab pos="179388" algn="l"/>
                <a:tab pos="769938" algn="l"/>
              </a:tabLst>
            </a:pPr>
            <a:endParaRPr lang="fr-FR" sz="2400" b="1" dirty="0" smtClean="0">
              <a:latin typeface="Arial" pitchFamily="34" charset="0"/>
              <a:cs typeface="+mj-cs"/>
            </a:endParaRPr>
          </a:p>
          <a:p>
            <a:pPr lvl="0" algn="justLow" rtl="1" eaLnBrk="0" fontAlgn="base" hangingPunct="0">
              <a:spcBef>
                <a:spcPct val="0"/>
              </a:spcBef>
              <a:spcAft>
                <a:spcPct val="0"/>
              </a:spcAft>
              <a:buFontTx/>
              <a:buChar char="•"/>
              <a:tabLst>
                <a:tab pos="179388" algn="l"/>
                <a:tab pos="769938" algn="l"/>
              </a:tabLst>
            </a:pPr>
            <a:r>
              <a:rPr lang="ar-SA" sz="2800" b="1" dirty="0" smtClean="0">
                <a:solidFill>
                  <a:srgbClr val="0000FF"/>
                </a:solidFill>
                <a:latin typeface="Times New Roman" pitchFamily="18" charset="0"/>
                <a:ea typeface="Calibri" pitchFamily="34" charset="0"/>
                <a:cs typeface="+mj-cs"/>
              </a:rPr>
              <a:t>دعوى المؤجر قبل المستأجر من الباطن( </a:t>
            </a:r>
            <a:r>
              <a:rPr lang="ar-SA" sz="2400" b="1" dirty="0" smtClean="0">
                <a:latin typeface="Times New Roman" pitchFamily="18" charset="0"/>
                <a:ea typeface="Calibri" pitchFamily="34" charset="0"/>
                <a:cs typeface="+mj-cs"/>
              </a:rPr>
              <a:t>المادة 507 </a:t>
            </a:r>
            <a:r>
              <a:rPr lang="ar-SA" sz="2400" b="1" dirty="0" err="1" smtClean="0">
                <a:latin typeface="Times New Roman" pitchFamily="18" charset="0"/>
                <a:ea typeface="Calibri" pitchFamily="34" charset="0"/>
                <a:cs typeface="+mj-cs"/>
              </a:rPr>
              <a:t>ق</a:t>
            </a:r>
            <a:r>
              <a:rPr lang="ar-SA" sz="2400" b="1" dirty="0" smtClean="0">
                <a:latin typeface="Times New Roman" pitchFamily="18" charset="0"/>
                <a:ea typeface="Calibri" pitchFamily="34" charset="0"/>
                <a:cs typeface="+mj-cs"/>
              </a:rPr>
              <a:t> م </a:t>
            </a:r>
            <a:r>
              <a:rPr lang="ar-SA" sz="2400" b="1" dirty="0" err="1" smtClean="0">
                <a:latin typeface="Times New Roman" pitchFamily="18" charset="0"/>
                <a:ea typeface="Calibri" pitchFamily="34" charset="0"/>
                <a:cs typeface="+mj-cs"/>
              </a:rPr>
              <a:t>ج</a:t>
            </a:r>
            <a:r>
              <a:rPr lang="ar-SA" sz="2400" b="1" dirty="0" smtClean="0">
                <a:latin typeface="Times New Roman" pitchFamily="18" charset="0"/>
                <a:ea typeface="Calibri" pitchFamily="34" charset="0"/>
                <a:cs typeface="+mj-cs"/>
              </a:rPr>
              <a:t> )، ليستوفي أجرة العين المؤجرة من المبالغ التي قد تكون في ذمة الأخير للمستأجر الأصلي. </a:t>
            </a:r>
            <a:endParaRPr lang="fr-FR" sz="2400" b="1" dirty="0" smtClean="0">
              <a:latin typeface="Arial" pitchFamily="34" charset="0"/>
              <a:cs typeface="+mj-cs"/>
            </a:endParaRPr>
          </a:p>
          <a:p>
            <a:pPr lvl="0" algn="justLow" rtl="1" eaLnBrk="0" fontAlgn="base" hangingPunct="0">
              <a:spcBef>
                <a:spcPct val="0"/>
              </a:spcBef>
              <a:spcAft>
                <a:spcPct val="0"/>
              </a:spcAft>
              <a:buFontTx/>
              <a:buChar char="•"/>
              <a:tabLst>
                <a:tab pos="179388" algn="l"/>
                <a:tab pos="769938" algn="l"/>
              </a:tabLst>
            </a:pPr>
            <a:r>
              <a:rPr lang="ar-SA" sz="2800" b="1" dirty="0" smtClean="0">
                <a:solidFill>
                  <a:srgbClr val="0000FF"/>
                </a:solidFill>
                <a:latin typeface="Times New Roman" pitchFamily="18" charset="0"/>
                <a:ea typeface="Calibri" pitchFamily="34" charset="0"/>
                <a:cs typeface="+mj-cs"/>
              </a:rPr>
              <a:t>الدعوى بين الموكل ونائب الوكيل: </a:t>
            </a:r>
            <a:r>
              <a:rPr lang="ar-SA" sz="2400" b="1" dirty="0" smtClean="0">
                <a:latin typeface="Times New Roman" pitchFamily="18" charset="0"/>
                <a:ea typeface="Calibri" pitchFamily="34" charset="0"/>
                <a:cs typeface="+mj-cs"/>
              </a:rPr>
              <a:t>(في حال وجود عقد وكالة من الباطن بين الوكيل ونائبه) بان يرجع كل منهما مباشرة إلى الآخر( المادة 580 </a:t>
            </a:r>
            <a:r>
              <a:rPr lang="ar-SA" sz="2400" b="1" dirty="0" err="1" smtClean="0">
                <a:latin typeface="Times New Roman" pitchFamily="18" charset="0"/>
                <a:ea typeface="Calibri" pitchFamily="34" charset="0"/>
                <a:cs typeface="+mj-cs"/>
              </a:rPr>
              <a:t>ق</a:t>
            </a:r>
            <a:r>
              <a:rPr lang="ar-SA" sz="2400" b="1" dirty="0" smtClean="0">
                <a:latin typeface="Times New Roman" pitchFamily="18" charset="0"/>
                <a:ea typeface="Calibri" pitchFamily="34" charset="0"/>
                <a:cs typeface="+mj-cs"/>
              </a:rPr>
              <a:t> م </a:t>
            </a:r>
            <a:r>
              <a:rPr lang="ar-SA" sz="2400" b="1" dirty="0" err="1" smtClean="0">
                <a:latin typeface="Times New Roman" pitchFamily="18" charset="0"/>
                <a:ea typeface="Calibri" pitchFamily="34" charset="0"/>
                <a:cs typeface="+mj-cs"/>
              </a:rPr>
              <a:t>ج</a:t>
            </a:r>
            <a:r>
              <a:rPr lang="ar-SA" sz="2400" b="1" dirty="0" smtClean="0">
                <a:latin typeface="Times New Roman" pitchFamily="18" charset="0"/>
                <a:ea typeface="Calibri" pitchFamily="34" charset="0"/>
                <a:cs typeface="+mj-cs"/>
              </a:rPr>
              <a:t> )</a:t>
            </a:r>
            <a:endParaRPr lang="ar-DZ" sz="2400" b="1" dirty="0" smtClean="0">
              <a:latin typeface="Times New Roman" pitchFamily="18" charset="0"/>
              <a:ea typeface="Calibri" pitchFamily="34" charset="0"/>
              <a:cs typeface="+mj-cs"/>
            </a:endParaRPr>
          </a:p>
          <a:p>
            <a:pPr lvl="0" algn="justLow" rtl="1" eaLnBrk="0" fontAlgn="base" hangingPunct="0">
              <a:spcBef>
                <a:spcPct val="0"/>
              </a:spcBef>
              <a:spcAft>
                <a:spcPct val="0"/>
              </a:spcAft>
              <a:tabLst>
                <a:tab pos="179388" algn="l"/>
                <a:tab pos="769938" algn="l"/>
              </a:tabLst>
            </a:pPr>
            <a:endParaRPr lang="ar-DZ" sz="2400" b="1" dirty="0" smtClean="0">
              <a:solidFill>
                <a:srgbClr val="FF0000"/>
              </a:solidFill>
              <a:latin typeface="Times New Roman" pitchFamily="18" charset="0"/>
              <a:ea typeface="Calibri" pitchFamily="34" charset="0"/>
              <a:cs typeface="+mj-cs"/>
            </a:endParaRPr>
          </a:p>
          <a:p>
            <a:pPr lvl="0" algn="justLow" rtl="1" eaLnBrk="0" fontAlgn="base" hangingPunct="0">
              <a:spcBef>
                <a:spcPct val="0"/>
              </a:spcBef>
              <a:spcAft>
                <a:spcPct val="0"/>
              </a:spcAft>
              <a:tabLst>
                <a:tab pos="179388" algn="l"/>
                <a:tab pos="769938" algn="l"/>
              </a:tabLst>
            </a:pPr>
            <a:r>
              <a:rPr lang="ar-DZ" sz="2800" b="1" dirty="0" smtClean="0">
                <a:solidFill>
                  <a:srgbClr val="0000FF"/>
                </a:solidFill>
                <a:latin typeface="Times New Roman" pitchFamily="18" charset="0"/>
                <a:ea typeface="Calibri" pitchFamily="34" charset="0"/>
                <a:cs typeface="+mj-cs"/>
              </a:rPr>
              <a:t>* </a:t>
            </a:r>
            <a:r>
              <a:rPr lang="ar-SA" sz="2800" b="1" dirty="0" smtClean="0">
                <a:solidFill>
                  <a:srgbClr val="0000FF"/>
                </a:solidFill>
                <a:latin typeface="Times New Roman" pitchFamily="18" charset="0"/>
                <a:ea typeface="Calibri" pitchFamily="34" charset="0"/>
                <a:cs typeface="+mj-cs"/>
              </a:rPr>
              <a:t>الدعوى بين المضرور وشركة التامين:  </a:t>
            </a:r>
            <a:r>
              <a:rPr lang="ar-SA" sz="2400" b="1" dirty="0" smtClean="0">
                <a:latin typeface="Times New Roman" pitchFamily="18" charset="0"/>
                <a:ea typeface="Calibri" pitchFamily="34" charset="0"/>
                <a:cs typeface="+mj-cs"/>
              </a:rPr>
              <a:t>على أساس الاشتراط لمصلحة الغير ( وهو التامين الإجباري لتغطية الأضرار التي تلحق الغير )، في عقد التامين، رغم أن المضرور ليس طرفا فيه.( المادة 619 </a:t>
            </a:r>
            <a:r>
              <a:rPr lang="ar-SA" sz="2400" b="1" dirty="0" err="1" smtClean="0">
                <a:latin typeface="Times New Roman" pitchFamily="18" charset="0"/>
                <a:ea typeface="Calibri" pitchFamily="34" charset="0"/>
                <a:cs typeface="+mj-cs"/>
              </a:rPr>
              <a:t>م</a:t>
            </a:r>
            <a:r>
              <a:rPr lang="ar-SA" sz="2400" b="1" dirty="0" smtClean="0">
                <a:latin typeface="Times New Roman" pitchFamily="18" charset="0"/>
                <a:ea typeface="Calibri" pitchFamily="34" charset="0"/>
                <a:cs typeface="+mj-cs"/>
              </a:rPr>
              <a:t> ج)، الأمر رقم 95/07 بتاريخ 25/01/1995 المتضمن لقانون التأمينات الجزائري الجديد، والمعدل بالقانون رقم 06/04 المؤرخ في 20/02/2006. </a:t>
            </a:r>
            <a:endParaRPr lang="ar-DZ" sz="2400" b="1" dirty="0" smtClean="0">
              <a:latin typeface="Times New Roman" pitchFamily="18" charset="0"/>
              <a:ea typeface="Calibri" pitchFamily="34" charset="0"/>
              <a:cs typeface="+mj-cs"/>
            </a:endParaRPr>
          </a:p>
          <a:p>
            <a:pPr lvl="0" algn="justLow" rtl="1" eaLnBrk="0" fontAlgn="base" hangingPunct="0">
              <a:spcBef>
                <a:spcPct val="0"/>
              </a:spcBef>
              <a:spcAft>
                <a:spcPct val="0"/>
              </a:spcAft>
              <a:buFontTx/>
              <a:buChar char="•"/>
              <a:tabLst>
                <a:tab pos="179388" algn="l"/>
                <a:tab pos="769938" algn="l"/>
              </a:tabLst>
            </a:pPr>
            <a:endParaRPr lang="fr-FR" sz="2400" dirty="0" smtClean="0">
              <a:latin typeface="Arial" pitchFamily="34" charset="0"/>
              <a:cs typeface="+mj-cs"/>
            </a:endParaRPr>
          </a:p>
          <a:p>
            <a:pPr lvl="0" algn="justLow" rtl="1" eaLnBrk="0" fontAlgn="base" hangingPunct="0">
              <a:spcBef>
                <a:spcPct val="0"/>
              </a:spcBef>
              <a:spcAft>
                <a:spcPct val="0"/>
              </a:spcAft>
              <a:buFontTx/>
              <a:buChar char="•"/>
              <a:tabLst>
                <a:tab pos="179388" algn="l"/>
                <a:tab pos="769938" algn="l"/>
              </a:tabLst>
            </a:pPr>
            <a:r>
              <a:rPr lang="ar-SA" sz="2800" b="1" dirty="0" smtClean="0">
                <a:solidFill>
                  <a:srgbClr val="0000FF"/>
                </a:solidFill>
                <a:latin typeface="Times New Roman" pitchFamily="18" charset="0"/>
                <a:ea typeface="Calibri" pitchFamily="34" charset="0"/>
                <a:cs typeface="+mj-cs"/>
              </a:rPr>
              <a:t>الدعوى بين رب العمل ونائب الفضولي ( المادة 154/2) </a:t>
            </a:r>
            <a:r>
              <a:rPr lang="ar-SA" sz="2800" b="1" dirty="0" err="1" smtClean="0">
                <a:solidFill>
                  <a:srgbClr val="0000FF"/>
                </a:solidFill>
                <a:latin typeface="Times New Roman" pitchFamily="18" charset="0"/>
                <a:ea typeface="Calibri" pitchFamily="34" charset="0"/>
                <a:cs typeface="+mj-cs"/>
              </a:rPr>
              <a:t>ق</a:t>
            </a:r>
            <a:r>
              <a:rPr lang="ar-SA" sz="2800" b="1" dirty="0" smtClean="0">
                <a:solidFill>
                  <a:srgbClr val="0000FF"/>
                </a:solidFill>
                <a:latin typeface="Times New Roman" pitchFamily="18" charset="0"/>
                <a:ea typeface="Calibri" pitchFamily="34" charset="0"/>
                <a:cs typeface="+mj-cs"/>
              </a:rPr>
              <a:t> م ج.</a:t>
            </a:r>
            <a:endParaRPr lang="ar-DZ" sz="2800" b="1" dirty="0" smtClean="0">
              <a:solidFill>
                <a:srgbClr val="0000FF"/>
              </a:solidFill>
              <a:latin typeface="Times New Roman" pitchFamily="18" charset="0"/>
              <a:ea typeface="Calibri" pitchFamily="34" charset="0"/>
              <a:cs typeface="+mj-cs"/>
            </a:endParaRPr>
          </a:p>
          <a:p>
            <a:pPr lvl="0" algn="justLow" rtl="1" eaLnBrk="0" fontAlgn="base" hangingPunct="0">
              <a:spcBef>
                <a:spcPct val="0"/>
              </a:spcBef>
              <a:spcAft>
                <a:spcPct val="0"/>
              </a:spcAft>
              <a:buFontTx/>
              <a:buChar char="•"/>
              <a:tabLst>
                <a:tab pos="179388" algn="l"/>
                <a:tab pos="769938" algn="l"/>
              </a:tabLst>
            </a:pPr>
            <a:endParaRPr lang="fr-FR" sz="2400" dirty="0" smtClean="0">
              <a:latin typeface="Arial" pitchFamily="34" charset="0"/>
              <a:cs typeface="+mj-cs"/>
            </a:endParaRPr>
          </a:p>
          <a:p>
            <a:pPr lvl="0" algn="justLow" rtl="1" eaLnBrk="0" fontAlgn="base" hangingPunct="0">
              <a:spcBef>
                <a:spcPct val="0"/>
              </a:spcBef>
              <a:spcAft>
                <a:spcPct val="0"/>
              </a:spcAft>
              <a:buFontTx/>
              <a:buChar char="•"/>
              <a:tabLst>
                <a:tab pos="179388" algn="l"/>
                <a:tab pos="769938" algn="l"/>
              </a:tabLst>
            </a:pPr>
            <a:r>
              <a:rPr lang="ar-SA" sz="2800" b="1" dirty="0" smtClean="0">
                <a:solidFill>
                  <a:srgbClr val="0000FF"/>
                </a:solidFill>
                <a:latin typeface="Times New Roman" pitchFamily="18" charset="0"/>
                <a:ea typeface="Calibri" pitchFamily="34" charset="0"/>
                <a:cs typeface="+mj-cs"/>
              </a:rPr>
              <a:t>دعوى المقاول الفرعي والعمال ورب العمل ( المادة 565 </a:t>
            </a:r>
            <a:r>
              <a:rPr lang="ar-SA" sz="2800" b="1" dirty="0" err="1" smtClean="0">
                <a:solidFill>
                  <a:srgbClr val="0000FF"/>
                </a:solidFill>
                <a:latin typeface="Times New Roman" pitchFamily="18" charset="0"/>
                <a:ea typeface="Calibri" pitchFamily="34" charset="0"/>
                <a:cs typeface="+mj-cs"/>
              </a:rPr>
              <a:t>م</a:t>
            </a:r>
            <a:r>
              <a:rPr lang="ar-SA" sz="2800" b="1" dirty="0" smtClean="0">
                <a:solidFill>
                  <a:srgbClr val="0000FF"/>
                </a:solidFill>
                <a:latin typeface="Times New Roman" pitchFamily="18" charset="0"/>
                <a:ea typeface="Calibri" pitchFamily="34" charset="0"/>
                <a:cs typeface="+mj-cs"/>
              </a:rPr>
              <a:t> ج ).</a:t>
            </a:r>
            <a:endParaRPr lang="fr-FR" sz="2800" b="1" dirty="0">
              <a:solidFill>
                <a:srgbClr val="0000FF"/>
              </a:solidFill>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SA"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pic>
        <p:nvPicPr>
          <p:cNvPr id="3" name="Picture 3"/>
          <p:cNvPicPr>
            <a:picLocks noChangeAspect="1" noChangeArrowheads="1"/>
          </p:cNvPicPr>
          <p:nvPr/>
        </p:nvPicPr>
        <p:blipFill>
          <a:blip r:embed="rId2" cstate="print"/>
          <a:srcRect/>
          <a:stretch>
            <a:fillRect/>
          </a:stretch>
        </p:blipFill>
        <p:spPr bwMode="auto">
          <a:xfrm>
            <a:off x="0" y="142852"/>
            <a:ext cx="9001156" cy="6500858"/>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372200" y="701115"/>
            <a:ext cx="2411760" cy="523220"/>
          </a:xfrm>
          <a:prstGeom prst="rect">
            <a:avLst/>
          </a:prstGeom>
          <a:solidFill>
            <a:srgbClr val="F1B3AD"/>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mj-cs"/>
              </a:rPr>
              <a:t>الضمان العام </a:t>
            </a:r>
            <a:r>
              <a:rPr kumimoji="0" lang="ar-SA" sz="2800" b="1" i="0" u="none" strike="noStrike" cap="none" normalizeH="0" baseline="0" dirty="0" err="1" smtClean="0">
                <a:ln>
                  <a:noFill/>
                </a:ln>
                <a:solidFill>
                  <a:schemeClr val="tx1"/>
                </a:solidFill>
                <a:effectLst/>
                <a:latin typeface="Simplified Arabic" pitchFamily="18" charset="-78"/>
                <a:ea typeface="Calibri" pitchFamily="34" charset="0"/>
                <a:cs typeface="+mj-cs"/>
              </a:rPr>
              <a:t>للدائنين:</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1026" name="Rectangle 2"/>
          <p:cNvSpPr>
            <a:spLocks noChangeArrowheads="1"/>
          </p:cNvSpPr>
          <p:nvPr/>
        </p:nvSpPr>
        <p:spPr bwMode="auto">
          <a:xfrm>
            <a:off x="323528" y="1340768"/>
            <a:ext cx="838842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r>
              <a:rPr kumimoji="0" lang="ar-SA" sz="2800" i="0" u="none" strike="noStrike" cap="none" normalizeH="0" baseline="0" dirty="0" smtClean="0">
                <a:ln>
                  <a:noFill/>
                </a:ln>
                <a:solidFill>
                  <a:schemeClr val="tx1"/>
                </a:solidFill>
                <a:effectLst/>
                <a:latin typeface="Simplified Arabic" pitchFamily="18" charset="-78"/>
                <a:ea typeface="Calibri" pitchFamily="34" charset="0"/>
                <a:cs typeface="+mj-cs"/>
              </a:rPr>
              <a:t>كفل القانون للدائن وسائل يستطيع من خلالها ضمان وفاء المدين بالدين، ومن أهم هذه الضمانات الضمان العام لأموال المدين للوفاء بدين </a:t>
            </a:r>
            <a:r>
              <a:rPr kumimoji="0" lang="ar-SA" sz="2800" i="0" u="none" strike="noStrike" cap="none" normalizeH="0" baseline="0" dirty="0" err="1" smtClean="0">
                <a:ln>
                  <a:noFill/>
                </a:ln>
                <a:solidFill>
                  <a:schemeClr val="tx1"/>
                </a:solidFill>
                <a:effectLst/>
                <a:latin typeface="Simplified Arabic" pitchFamily="18" charset="-78"/>
                <a:ea typeface="Calibri" pitchFamily="34" charset="0"/>
                <a:cs typeface="+mj-cs"/>
              </a:rPr>
              <a:t>الدائن </a:t>
            </a:r>
            <a:r>
              <a:rPr kumimoji="0" lang="ar-SA" sz="2800" i="0" u="none" strike="noStrike" cap="none" normalizeH="0" baseline="0" dirty="0" smtClean="0">
                <a:ln>
                  <a:noFill/>
                </a:ln>
                <a:solidFill>
                  <a:schemeClr val="tx1"/>
                </a:solidFill>
                <a:effectLst/>
                <a:latin typeface="Simplified Arabic" pitchFamily="18" charset="-78"/>
                <a:ea typeface="Calibri" pitchFamily="34" charset="0"/>
                <a:cs typeface="+mj-cs"/>
              </a:rPr>
              <a:t>(المادة 188 من القانون المدني الجزائري</a:t>
            </a:r>
            <a:r>
              <a:rPr kumimoji="0" lang="ar-SA" sz="2800" i="0" u="none" strike="noStrike" cap="none" normalizeH="0" baseline="0" dirty="0" err="1" smtClean="0">
                <a:ln>
                  <a:noFill/>
                </a:ln>
                <a:solidFill>
                  <a:schemeClr val="tx1"/>
                </a:solidFill>
                <a:effectLst/>
                <a:latin typeface="Simplified Arabic" pitchFamily="18" charset="-78"/>
                <a:ea typeface="Calibri" pitchFamily="34" charset="0"/>
                <a:cs typeface="+mj-cs"/>
              </a:rPr>
              <a:t>) .</a:t>
            </a:r>
            <a:endParaRPr kumimoji="0" lang="ar-SA" sz="2800" i="0" u="none" strike="noStrike" cap="none" normalizeH="0" baseline="0" dirty="0" smtClean="0">
              <a:ln>
                <a:noFill/>
              </a:ln>
              <a:solidFill>
                <a:schemeClr val="tx1"/>
              </a:solidFill>
              <a:effectLst/>
              <a:latin typeface="Arial" pitchFamily="34" charset="0"/>
              <a:cs typeface="+mj-cs"/>
            </a:endParaRPr>
          </a:p>
        </p:txBody>
      </p:sp>
      <p:sp>
        <p:nvSpPr>
          <p:cNvPr id="1027" name="Rectangle 3"/>
          <p:cNvSpPr>
            <a:spLocks noChangeArrowheads="1"/>
          </p:cNvSpPr>
          <p:nvPr/>
        </p:nvSpPr>
        <p:spPr bwMode="auto">
          <a:xfrm>
            <a:off x="4932040" y="2996952"/>
            <a:ext cx="3923928" cy="523220"/>
          </a:xfrm>
          <a:prstGeom prst="rect">
            <a:avLst/>
          </a:prstGeom>
          <a:solidFill>
            <a:srgbClr val="F1B3AD"/>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mj-cs"/>
              </a:rPr>
              <a:t>الغرض من فكرة الضمان العام </a:t>
            </a:r>
            <a:r>
              <a:rPr kumimoji="0" lang="ar-SA" sz="2800" b="1" i="0" u="none" strike="noStrike" cap="none" normalizeH="0" baseline="0" dirty="0" err="1" smtClean="0">
                <a:ln>
                  <a:noFill/>
                </a:ln>
                <a:solidFill>
                  <a:schemeClr val="tx1"/>
                </a:solidFill>
                <a:effectLst/>
                <a:latin typeface="Simplified Arabic" pitchFamily="18" charset="-78"/>
                <a:ea typeface="Calibri" pitchFamily="34" charset="0"/>
                <a:cs typeface="+mj-cs"/>
              </a:rPr>
              <a:t>للدائن</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7" name="Rectangle 6"/>
          <p:cNvSpPr/>
          <p:nvPr/>
        </p:nvSpPr>
        <p:spPr>
          <a:xfrm>
            <a:off x="539552" y="4509120"/>
            <a:ext cx="7776864" cy="1384995"/>
          </a:xfrm>
          <a:prstGeom prst="rect">
            <a:avLst/>
          </a:prstGeom>
        </p:spPr>
        <p:txBody>
          <a:bodyPr wrap="square">
            <a:spAutoFit/>
          </a:bodyPr>
          <a:lstStyle/>
          <a:p>
            <a:pPr algn="just" rtl="1"/>
            <a:r>
              <a:rPr lang="ar-SA" sz="2800" dirty="0" smtClean="0">
                <a:cs typeface="+mj-cs"/>
              </a:rPr>
              <a:t>تمكين الدائن المحكوم له باقتضاء حقه بالحجز والتنفيذ على أموال </a:t>
            </a:r>
            <a:r>
              <a:rPr lang="ar-SA" sz="2800" dirty="0" err="1" smtClean="0">
                <a:cs typeface="+mj-cs"/>
              </a:rPr>
              <a:t>المدين </a:t>
            </a:r>
            <a:r>
              <a:rPr lang="ar-SA" sz="2800" dirty="0" smtClean="0">
                <a:cs typeface="+mj-cs"/>
              </a:rPr>
              <a:t>(موجودات ذمته المالية ولو كانت ديون آجلة أو معلقة على شرط) تمهيداً لبيعها واقتضاء حقه منها</a:t>
            </a:r>
            <a:r>
              <a:rPr lang="ar-SA" dirty="0" smtClean="0"/>
              <a:t>.</a:t>
            </a:r>
            <a:endParaRPr lang="ar-DZ" dirty="0"/>
          </a:p>
        </p:txBody>
      </p:sp>
      <p:sp>
        <p:nvSpPr>
          <p:cNvPr id="9" name="Flèche gauche 8"/>
          <p:cNvSpPr/>
          <p:nvPr/>
        </p:nvSpPr>
        <p:spPr>
          <a:xfrm rot="18360186">
            <a:off x="3795632" y="3725108"/>
            <a:ext cx="779570" cy="792088"/>
          </a:xfrm>
          <a:prstGeom prst="leftArrow">
            <a:avLst/>
          </a:prstGeom>
          <a:solidFill>
            <a:srgbClr val="F1B3A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860032" y="188640"/>
            <a:ext cx="374441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cs typeface="+mj-cs"/>
              </a:rPr>
              <a:t>خصائص الضمان </a:t>
            </a:r>
            <a:r>
              <a:rPr lang="ar-SA" sz="2800" b="1" dirty="0" err="1" smtClean="0">
                <a:cs typeface="+mj-cs"/>
              </a:rPr>
              <a:t>العام:</a:t>
            </a:r>
            <a:r>
              <a:rPr lang="ar-SA" sz="2800" b="1" dirty="0" smtClean="0">
                <a:cs typeface="+mj-cs"/>
              </a:rPr>
              <a:t> </a:t>
            </a:r>
            <a:endParaRPr lang="ar-DZ" sz="2800" dirty="0">
              <a:cs typeface="+mj-cs"/>
            </a:endParaRPr>
          </a:p>
        </p:txBody>
      </p:sp>
      <p:sp>
        <p:nvSpPr>
          <p:cNvPr id="29697" name="Rectangle 1"/>
          <p:cNvSpPr>
            <a:spLocks noChangeArrowheads="1"/>
          </p:cNvSpPr>
          <p:nvPr/>
        </p:nvSpPr>
        <p:spPr bwMode="auto">
          <a:xfrm>
            <a:off x="4139952" y="1976499"/>
            <a:ext cx="478802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mj-cs"/>
              </a:rPr>
              <a:t>1- الضمان العام يرد على جميع أموال </a:t>
            </a:r>
            <a:r>
              <a:rPr kumimoji="0" lang="ar-SA" sz="2800" b="1" i="0" u="none" strike="noStrike" cap="none" normalizeH="0" baseline="0" dirty="0" err="1" smtClean="0">
                <a:ln>
                  <a:noFill/>
                </a:ln>
                <a:solidFill>
                  <a:srgbClr val="FF0000"/>
                </a:solidFill>
                <a:effectLst/>
                <a:latin typeface="Simplified Arabic" pitchFamily="18" charset="-78"/>
                <a:ea typeface="Calibri" pitchFamily="34" charset="0"/>
                <a:cs typeface="+mj-cs"/>
              </a:rPr>
              <a:t>المدين:</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29698" name="Rectangle 2"/>
          <p:cNvSpPr>
            <a:spLocks noChangeArrowheads="1"/>
          </p:cNvSpPr>
          <p:nvPr/>
        </p:nvSpPr>
        <p:spPr bwMode="auto">
          <a:xfrm>
            <a:off x="395536" y="2628490"/>
            <a:ext cx="824440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Ø"/>
              <a:tabLst>
                <a:tab pos="769938" algn="l"/>
              </a:tabLst>
            </a:pPr>
            <a:r>
              <a:rPr kumimoji="0" lang="ar-DZ" sz="2800" b="1"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800" b="1" i="0" u="none" strike="noStrike" cap="none" normalizeH="0" baseline="0" dirty="0" smtClean="0">
                <a:ln>
                  <a:noFill/>
                </a:ln>
                <a:solidFill>
                  <a:schemeClr val="tx1"/>
                </a:solidFill>
                <a:effectLst/>
                <a:latin typeface="Simplified Arabic" pitchFamily="18" charset="-78"/>
                <a:ea typeface="Calibri" pitchFamily="34" charset="0"/>
                <a:cs typeface="+mj-cs"/>
              </a:rPr>
              <a:t>الأصـل: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يشمل الضمان العام جميع الأموال المملوكة للمدين وقت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التنفيذ،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(أن جميع أموال المدين يجوز التنفيذ والحجز عليها)، سواء كانت مملوكة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له: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وقت نشوء الحق المراد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إستفاؤه</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rPr>
              <a:t> أو</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بعد نشوء الحق.</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7" name="Rectangle 6"/>
          <p:cNvSpPr/>
          <p:nvPr/>
        </p:nvSpPr>
        <p:spPr>
          <a:xfrm>
            <a:off x="2627784" y="4149080"/>
            <a:ext cx="5797011" cy="523220"/>
          </a:xfrm>
          <a:prstGeom prst="rect">
            <a:avLst/>
          </a:prstGeom>
        </p:spPr>
        <p:txBody>
          <a:bodyPr wrap="square">
            <a:spAutoFit/>
          </a:bodyPr>
          <a:lstStyle/>
          <a:p>
            <a:pPr lvl="1" algn="r" rtl="1">
              <a:buFont typeface="Wingdings" pitchFamily="2" charset="2"/>
              <a:buChar char="Ø"/>
            </a:pPr>
            <a:r>
              <a:rPr lang="ar-SA" sz="2800" b="1" dirty="0" smtClean="0">
                <a:cs typeface="+mj-cs"/>
              </a:rPr>
              <a:t>تبرير القاعدة  </a:t>
            </a:r>
            <a:r>
              <a:rPr lang="ar-DZ" sz="2800" b="1" dirty="0" err="1" smtClean="0">
                <a:cs typeface="+mj-cs"/>
              </a:rPr>
              <a:t>:</a:t>
            </a:r>
            <a:r>
              <a:rPr lang="ar-SA" sz="2800" b="1" dirty="0" smtClean="0">
                <a:cs typeface="+mj-cs"/>
              </a:rPr>
              <a:t>        نظرية الذمة المالية</a:t>
            </a:r>
            <a:endParaRPr lang="ar-DZ" sz="2800" dirty="0">
              <a:cs typeface="+mj-cs"/>
            </a:endParaRPr>
          </a:p>
        </p:txBody>
      </p:sp>
      <p:sp>
        <p:nvSpPr>
          <p:cNvPr id="8" name="Left-Right Arrow 6"/>
          <p:cNvSpPr/>
          <p:nvPr/>
        </p:nvSpPr>
        <p:spPr>
          <a:xfrm>
            <a:off x="1259632" y="4869160"/>
            <a:ext cx="6643734" cy="714380"/>
          </a:xfrm>
          <a:prstGeom prst="leftRightArrow">
            <a:avLst/>
          </a:prstGeom>
        </p:spPr>
        <p:style>
          <a:lnRef idx="1">
            <a:schemeClr val="accent4"/>
          </a:lnRef>
          <a:fillRef idx="2">
            <a:schemeClr val="accent4"/>
          </a:fillRef>
          <a:effectRef idx="1">
            <a:schemeClr val="accent4"/>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ar-SA" b="1" dirty="0" smtClean="0">
                <a:solidFill>
                  <a:schemeClr val="tx1"/>
                </a:solidFill>
              </a:rPr>
              <a:t>  (موجودات)         +             </a:t>
            </a:r>
            <a:r>
              <a:rPr lang="ar-SA" sz="2400" b="1" dirty="0" smtClean="0">
                <a:solidFill>
                  <a:schemeClr val="tx1"/>
                </a:solidFill>
              </a:rPr>
              <a:t>الذمة المالية            </a:t>
            </a:r>
            <a:r>
              <a:rPr lang="ar-SA" b="1" dirty="0" smtClean="0">
                <a:solidFill>
                  <a:schemeClr val="tx1"/>
                </a:solidFill>
              </a:rPr>
              <a:t>-        (التزامات)</a:t>
            </a: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srcRect/>
          <a:stretch>
            <a:fillRect/>
          </a:stretch>
        </p:blipFill>
        <p:spPr bwMode="auto">
          <a:xfrm>
            <a:off x="1043608" y="476672"/>
            <a:ext cx="7416824" cy="2448272"/>
          </a:xfrm>
          <a:prstGeom prst="rect">
            <a:avLst/>
          </a:prstGeom>
          <a:noFill/>
          <a:ln w="9525">
            <a:solidFill>
              <a:srgbClr val="F3ADAB"/>
            </a:solidFill>
            <a:miter lim="800000"/>
            <a:headEnd/>
            <a:tailEnd/>
          </a:ln>
        </p:spPr>
      </p:pic>
      <p:sp>
        <p:nvSpPr>
          <p:cNvPr id="30721" name="Rectangle 1"/>
          <p:cNvSpPr>
            <a:spLocks noChangeArrowheads="1"/>
          </p:cNvSpPr>
          <p:nvPr/>
        </p:nvSpPr>
        <p:spPr bwMode="auto">
          <a:xfrm>
            <a:off x="251520" y="3429000"/>
            <a:ext cx="860444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 typeface="Wingdings" pitchFamily="2" charset="2"/>
              <a:buChar char="Ø"/>
              <a:tabLst>
                <a:tab pos="769938" algn="l"/>
              </a:tabLst>
            </a:pPr>
            <a:r>
              <a:rPr lang="ar-DZ" sz="2800" b="1" dirty="0" smtClean="0">
                <a:latin typeface="Simplified Arabic" pitchFamily="18" charset="-78"/>
                <a:ea typeface="Calibri" pitchFamily="34" charset="0"/>
                <a:cs typeface="+mj-cs"/>
              </a:rPr>
              <a:t> ا</a:t>
            </a:r>
            <a:r>
              <a:rPr lang="ar-SA" sz="2800" b="1" dirty="0" err="1" smtClean="0">
                <a:latin typeface="Simplified Arabic" pitchFamily="18" charset="-78"/>
                <a:ea typeface="Calibri" pitchFamily="34" charset="0"/>
                <a:cs typeface="+mj-cs"/>
              </a:rPr>
              <a:t>لاستثناء:</a:t>
            </a:r>
            <a:r>
              <a:rPr lang="ar-SA" sz="2800" dirty="0" err="1" smtClean="0">
                <a:latin typeface="Simplified Arabic" pitchFamily="18" charset="-78"/>
                <a:ea typeface="Calibri" pitchFamily="34" charset="0"/>
                <a:cs typeface="+mj-cs"/>
              </a:rPr>
              <a:t>  </a:t>
            </a:r>
            <a:r>
              <a:rPr lang="ar-SA" sz="2800" dirty="0" smtClean="0">
                <a:latin typeface="Simplified Arabic" pitchFamily="18" charset="-78"/>
                <a:ea typeface="Calibri" pitchFamily="34" charset="0"/>
                <a:cs typeface="+mj-cs"/>
              </a:rPr>
              <a:t>*الأموال التي لا يجوز النزول عنها </a:t>
            </a:r>
            <a:r>
              <a:rPr lang="ar-SA" sz="2800" dirty="0" err="1" smtClean="0">
                <a:latin typeface="Simplified Arabic" pitchFamily="18" charset="-78"/>
                <a:ea typeface="Calibri" pitchFamily="34" charset="0"/>
                <a:cs typeface="+mj-cs"/>
              </a:rPr>
              <a:t>للغير </a:t>
            </a:r>
            <a:r>
              <a:rPr lang="ar-SA" sz="2800" dirty="0" smtClean="0">
                <a:latin typeface="Simplified Arabic" pitchFamily="18" charset="-78"/>
                <a:ea typeface="Calibri" pitchFamily="34" charset="0"/>
                <a:cs typeface="+mj-cs"/>
              </a:rPr>
              <a:t>( كحق الاستعمال وحق السكنى</a:t>
            </a:r>
            <a:r>
              <a:rPr lang="ar-SA" sz="2800" dirty="0" err="1" smtClean="0">
                <a:latin typeface="Simplified Arabic" pitchFamily="18" charset="-78"/>
                <a:ea typeface="Calibri" pitchFamily="34" charset="0"/>
                <a:cs typeface="+mj-cs"/>
              </a:rPr>
              <a:t>).</a:t>
            </a:r>
            <a:endParaRPr lang="en-US" sz="2800" dirty="0" smtClean="0">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tab pos="769938" algn="l"/>
              </a:tabLst>
            </a:pP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DZ" sz="2800" b="0" i="0" u="none" strike="noStrike" cap="none" normalizeH="0" baseline="0" dirty="0" smtClean="0">
                <a:ln>
                  <a:noFill/>
                </a:ln>
                <a:solidFill>
                  <a:schemeClr val="tx1"/>
                </a:solidFill>
                <a:effectLst/>
                <a:latin typeface="Simplified Arabic" pitchFamily="18" charset="-78"/>
                <a:ea typeface="Calibri" pitchFamily="34" charset="0"/>
                <a:cs typeface="+mj-cs"/>
              </a:rPr>
              <a:t>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الاعتبارات </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الإنسانية </a:t>
            </a:r>
            <a:r>
              <a:rPr kumimoji="0" lang="ar-SA" sz="2800" b="0" i="0" u="none" strike="noStrike" cap="none" normalizeH="0" baseline="0" dirty="0" smtClean="0">
                <a:ln>
                  <a:noFill/>
                </a:ln>
                <a:solidFill>
                  <a:schemeClr val="tx1"/>
                </a:solidFill>
                <a:effectLst/>
                <a:latin typeface="Simplified Arabic" pitchFamily="18" charset="-78"/>
                <a:ea typeface="Calibri" pitchFamily="34" charset="0"/>
                <a:cs typeface="+mj-cs"/>
              </a:rPr>
              <a:t>( الفراش/ الثياب/ الوقود</a:t>
            </a:r>
            <a:r>
              <a:rPr kumimoji="0" lang="ar-SA" sz="2800" b="0" i="0" u="none" strike="noStrike" cap="none" normalizeH="0" baseline="0" dirty="0" err="1" smtClean="0">
                <a:ln>
                  <a:noFill/>
                </a:ln>
                <a:solidFill>
                  <a:schemeClr val="tx1"/>
                </a:solidFill>
                <a:effectLst/>
                <a:latin typeface="Simplified Arabic" pitchFamily="18" charset="-78"/>
                <a:ea typeface="Calibri" pitchFamily="34" charset="0"/>
                <a:cs typeface="+mj-cs"/>
              </a:rPr>
              <a:t>).</a:t>
            </a:r>
            <a:endParaRPr kumimoji="0" lang="ar-SA" sz="2800" b="0" i="0" u="none" strike="noStrike" cap="none" normalizeH="0" baseline="0" dirty="0" smtClean="0">
              <a:ln>
                <a:noFill/>
              </a:ln>
              <a:solidFill>
                <a:schemeClr val="tx1"/>
              </a:solidFill>
              <a:effectLst/>
              <a:latin typeface="Arial" pitchFamily="34" charset="0"/>
              <a:cs typeface="+mj-cs"/>
            </a:endParaRPr>
          </a:p>
        </p:txBody>
      </p:sp>
      <p:sp>
        <p:nvSpPr>
          <p:cNvPr id="30722" name="Rectangle 2"/>
          <p:cNvSpPr>
            <a:spLocks noChangeArrowheads="1"/>
          </p:cNvSpPr>
          <p:nvPr/>
        </p:nvSpPr>
        <p:spPr bwMode="auto">
          <a:xfrm>
            <a:off x="971600" y="4797152"/>
            <a:ext cx="748883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mj-cs"/>
              </a:rPr>
              <a:t>2- الضمان المقرر لجميع الدائنين</a:t>
            </a:r>
            <a:endParaRPr kumimoji="0" lang="en-US" sz="2800" b="1" i="0" u="none" strike="noStrike" cap="none" normalizeH="0" baseline="0" dirty="0" smtClean="0">
              <a:ln>
                <a:noFill/>
              </a:ln>
              <a:solidFill>
                <a:srgbClr val="FF00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mj-cs"/>
              </a:rPr>
              <a:t>3- الضمان العام لا يخول للدائن حق التتبع لأي مال من أموال المدين</a:t>
            </a:r>
            <a:endParaRPr kumimoji="0" lang="en-US" sz="2800" b="1" i="0" u="none" strike="noStrike" cap="none" normalizeH="0" baseline="0" dirty="0" smtClean="0">
              <a:ln>
                <a:noFill/>
              </a:ln>
              <a:solidFill>
                <a:srgbClr val="FF0000"/>
              </a:solidFill>
              <a:effectLst/>
              <a:latin typeface="Arial" pitchFamily="34" charset="0"/>
              <a:cs typeface="+mj-cs"/>
            </a:endParaRPr>
          </a:p>
          <a:p>
            <a:pPr marL="0" marR="0" lvl="0" indent="0" algn="justLow" defTabSz="914400" rtl="1" eaLnBrk="0" fontAlgn="base" latinLnBrk="0" hangingPunct="0">
              <a:lnSpc>
                <a:spcPct val="100000"/>
              </a:lnSpc>
              <a:spcBef>
                <a:spcPct val="0"/>
              </a:spcBef>
              <a:spcAft>
                <a:spcPct val="0"/>
              </a:spcAft>
              <a:buClrTx/>
              <a:buSzTx/>
              <a:buFontTx/>
              <a:buNone/>
              <a:tabLst>
                <a:tab pos="769938" algn="l"/>
              </a:tabLst>
            </a:pPr>
            <a:r>
              <a:rPr kumimoji="0" lang="ar-SA" sz="2800" b="1" i="0" u="none" strike="noStrike" cap="none" normalizeH="0" baseline="0" dirty="0" smtClean="0">
                <a:ln>
                  <a:noFill/>
                </a:ln>
                <a:solidFill>
                  <a:srgbClr val="FF0000"/>
                </a:solidFill>
                <a:effectLst/>
                <a:latin typeface="Simplified Arabic" pitchFamily="18" charset="-78"/>
                <a:ea typeface="Calibri" pitchFamily="34" charset="0"/>
                <a:cs typeface="+mj-cs"/>
              </a:rPr>
              <a:t>4- الضمان العام لا يخول للدائن حق التدخل في إدارة أموال المدين</a:t>
            </a:r>
            <a:endParaRPr kumimoji="0" lang="ar-SA" sz="2800" b="1" i="0" u="none" strike="noStrike" cap="none" normalizeH="0" baseline="0" dirty="0" smtClean="0">
              <a:ln>
                <a:noFill/>
              </a:ln>
              <a:solidFill>
                <a:srgbClr val="FF0000"/>
              </a:solidFill>
              <a:effectLst/>
              <a:latin typeface="Arial" pitchFamily="34" charset="0"/>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ctr" rtl="1"/>
            <a:r>
              <a:rPr lang="fr-FR" sz="3200" dirty="0" smtClean="0">
                <a:solidFill>
                  <a:srgbClr val="FF0000"/>
                </a:solidFill>
              </a:rPr>
              <a:t/>
            </a:r>
            <a:br>
              <a:rPr lang="fr-FR"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SA"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pic>
        <p:nvPicPr>
          <p:cNvPr id="30722" name="Picture 2"/>
          <p:cNvPicPr>
            <a:picLocks noChangeAspect="1" noChangeArrowheads="1"/>
          </p:cNvPicPr>
          <p:nvPr/>
        </p:nvPicPr>
        <p:blipFill>
          <a:blip r:embed="rId2" cstate="print"/>
          <a:srcRect/>
          <a:stretch>
            <a:fillRect/>
          </a:stretch>
        </p:blipFill>
        <p:spPr bwMode="auto">
          <a:xfrm>
            <a:off x="0" y="357166"/>
            <a:ext cx="9144000" cy="6000792"/>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ctr" rtl="1"/>
            <a:r>
              <a:rPr lang="ar-DZ" sz="3100" b="1" dirty="0" smtClean="0">
                <a:solidFill>
                  <a:srgbClr val="FF0000"/>
                </a:solidFill>
              </a:rPr>
              <a:t/>
            </a:r>
            <a:br>
              <a:rPr lang="ar-DZ" sz="3100" b="1" dirty="0" smtClean="0">
                <a:solidFill>
                  <a:srgbClr val="FF0000"/>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200" b="1" dirty="0" smtClean="0">
                <a:solidFill>
                  <a:schemeClr val="tx1"/>
                </a:solidFill>
              </a:rPr>
              <a:t> </a:t>
            </a:r>
            <a:r>
              <a:rPr lang="ar-SA" sz="3200" b="1" dirty="0" smtClean="0">
                <a:solidFill>
                  <a:srgbClr val="FF0000"/>
                </a:solidFill>
              </a:rPr>
              <a:t>الدعوى غير المباشرة.</a:t>
            </a:r>
            <a:r>
              <a:rPr lang="fr-FR" sz="2800" dirty="0" smtClean="0">
                <a:solidFill>
                  <a:srgbClr val="FF0000"/>
                </a:solidFill>
              </a:rPr>
              <a:t/>
            </a:r>
            <a:br>
              <a:rPr lang="fr-FR" sz="2800" dirty="0" smtClean="0">
                <a:solidFill>
                  <a:srgbClr val="FF0000"/>
                </a:solidFill>
              </a:rPr>
            </a:br>
            <a:r>
              <a:rPr lang="fr-FR" sz="2400" b="1" dirty="0" smtClean="0">
                <a:solidFill>
                  <a:srgbClr val="FF0000"/>
                </a:solidFill>
              </a:rPr>
              <a:t>Action indirect ou oblique)</a:t>
            </a:r>
            <a:r>
              <a:rPr lang="ar-DZ" sz="2400" b="1" dirty="0" smtClean="0">
                <a:solidFill>
                  <a:srgbClr val="FF0000"/>
                </a:solidFill>
              </a:rPr>
              <a:t>)</a:t>
            </a:r>
            <a:br>
              <a:rPr lang="ar-DZ" sz="2400" b="1" dirty="0" smtClean="0">
                <a:solidFill>
                  <a:srgbClr val="FF0000"/>
                </a:solidFill>
              </a:rPr>
            </a:br>
            <a:r>
              <a:rPr lang="ar-DZ" sz="2400" b="1" dirty="0" smtClean="0">
                <a:solidFill>
                  <a:srgbClr val="FF0000"/>
                </a:solidFill>
              </a:rPr>
              <a:t/>
            </a:r>
            <a:br>
              <a:rPr lang="ar-DZ" sz="2400" b="1" dirty="0" smtClean="0">
                <a:solidFill>
                  <a:srgbClr val="FF0000"/>
                </a:solidFill>
              </a:rPr>
            </a:br>
            <a:r>
              <a:rPr lang="ar-DZ" sz="2400" b="1" dirty="0" smtClean="0">
                <a:solidFill>
                  <a:srgbClr val="FF0000"/>
                </a:solidFill>
              </a:rPr>
              <a:t/>
            </a:r>
            <a:br>
              <a:rPr lang="ar-DZ" sz="2400" b="1" dirty="0" smtClean="0">
                <a:solidFill>
                  <a:srgbClr val="FF0000"/>
                </a:solidFill>
              </a:rPr>
            </a:br>
            <a:r>
              <a:rPr lang="ar-DZ" sz="2800" b="1" dirty="0" smtClean="0">
                <a:solidFill>
                  <a:schemeClr val="tx1"/>
                </a:solidFill>
              </a:rPr>
              <a:t/>
            </a:r>
            <a:br>
              <a:rPr lang="ar-DZ" sz="2800" b="1" dirty="0" smtClean="0">
                <a:solidFill>
                  <a:schemeClr val="tx1"/>
                </a:solidFill>
              </a:rPr>
            </a:br>
            <a:r>
              <a:rPr lang="ar-SA" sz="2800" b="1" dirty="0" smtClean="0">
                <a:solidFill>
                  <a:schemeClr val="tx1"/>
                </a:solidFill>
              </a:rPr>
              <a:t>مفهوم الدعوى غير المباشرة </a:t>
            </a:r>
            <a:r>
              <a:rPr lang="ar-SA" sz="2800" b="1" dirty="0" smtClean="0"/>
              <a:t>:</a:t>
            </a:r>
            <a:r>
              <a:rPr lang="ar-SA" sz="2800" dirty="0" smtClean="0"/>
              <a:t> </a:t>
            </a:r>
            <a:r>
              <a:rPr lang="ar-SA" sz="3200" dirty="0" smtClean="0">
                <a:solidFill>
                  <a:schemeClr val="tx1"/>
                </a:solidFill>
              </a:rPr>
              <a:t>وهي دعوى استعمال حقوق المدين باسمه عن طريق القضاء، بمعنى أن يكون الدائن نائبا قانونيا في المطالبة بحقوق المدين التي لم يقم باستعمالها، نتيجة قعوده عن استعمال بعض حقوقه أو المطالبة </a:t>
            </a:r>
            <a:r>
              <a:rPr lang="ar-SA" sz="3200" dirty="0" err="1" smtClean="0">
                <a:solidFill>
                  <a:schemeClr val="tx1"/>
                </a:solidFill>
              </a:rPr>
              <a:t>بها</a:t>
            </a:r>
            <a:r>
              <a:rPr lang="ar-SA" sz="3200" dirty="0" smtClean="0">
                <a:solidFill>
                  <a:schemeClr val="tx1"/>
                </a:solidFill>
              </a:rPr>
              <a:t>. </a:t>
            </a:r>
            <a:r>
              <a:rPr lang="ar-SA" sz="3200" dirty="0" smtClean="0">
                <a:solidFill>
                  <a:srgbClr val="0000FF"/>
                </a:solidFill>
              </a:rPr>
              <a:t>المادة 189 </a:t>
            </a:r>
            <a:r>
              <a:rPr lang="ar-SA" sz="3200" dirty="0" err="1" smtClean="0">
                <a:solidFill>
                  <a:srgbClr val="0000FF"/>
                </a:solidFill>
              </a:rPr>
              <a:t>ق</a:t>
            </a:r>
            <a:r>
              <a:rPr lang="ar-SA" sz="3200" dirty="0" smtClean="0">
                <a:solidFill>
                  <a:srgbClr val="0000FF"/>
                </a:solidFill>
              </a:rPr>
              <a:t> م </a:t>
            </a:r>
            <a:r>
              <a:rPr lang="ar-SA" sz="3200" dirty="0" err="1" smtClean="0">
                <a:solidFill>
                  <a:srgbClr val="0000FF"/>
                </a:solidFill>
              </a:rPr>
              <a:t>ج</a:t>
            </a:r>
            <a:r>
              <a:rPr lang="fr-FR" sz="2800" dirty="0" smtClean="0"/>
              <a:t/>
            </a:r>
            <a:br>
              <a:rPr lang="fr-FR" sz="2800" dirty="0" smtClean="0"/>
            </a:br>
            <a:r>
              <a:rPr lang="fr-FR" sz="2800" b="1" dirty="0" smtClean="0">
                <a:solidFill>
                  <a:schemeClr val="tx1"/>
                </a:solidFill>
              </a:rPr>
              <a:t/>
            </a:r>
            <a:br>
              <a:rPr lang="fr-FR" sz="2800" b="1" dirty="0" smtClean="0">
                <a:solidFill>
                  <a:schemeClr val="tx1"/>
                </a:solidFill>
              </a:rPr>
            </a:br>
            <a:r>
              <a:rPr lang="ar-DZ" sz="2400" b="1" dirty="0" smtClean="0">
                <a:solidFill>
                  <a:schemeClr val="tx1"/>
                </a:solidFill>
              </a:rPr>
              <a:t>      </a:t>
            </a:r>
            <a:endParaRPr lang="fr-FR" sz="24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428596" y="428604"/>
            <a:ext cx="8429684" cy="6072230"/>
          </a:xfrm>
          <a:prstGeom prst="rect">
            <a:avLst/>
          </a:prstGeom>
          <a:noFill/>
          <a:ln w="76200">
            <a:solidFill>
              <a:srgbClr val="FF0000"/>
            </a:solid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p>
            <a:pPr lvl="0" algn="r" rtl="1">
              <a:spcBef>
                <a:spcPct val="0"/>
              </a:spcBef>
            </a:pPr>
            <a:endParaRPr lang="ar-DZ" sz="2400" dirty="0" smtClean="0"/>
          </a:p>
          <a:p>
            <a:pPr lvl="0" algn="r" rtl="1">
              <a:spcBef>
                <a:spcPct val="0"/>
              </a:spcBef>
            </a:pPr>
            <a:endParaRPr lang="ar-DZ" sz="2400" dirty="0" smtClean="0"/>
          </a:p>
          <a:p>
            <a:pPr lvl="0" algn="r" rtl="1">
              <a:spcBef>
                <a:spcPct val="0"/>
              </a:spcBef>
            </a:pPr>
            <a:endParaRPr lang="ar-DZ" sz="2400" dirty="0" smtClean="0"/>
          </a:p>
          <a:p>
            <a:pPr lvl="0" algn="r" rtl="1">
              <a:spcBef>
                <a:spcPct val="0"/>
              </a:spcBef>
            </a:pPr>
            <a:endParaRPr lang="ar-DZ" sz="2400" dirty="0" smtClean="0"/>
          </a:p>
          <a:p>
            <a:pPr lvl="0" algn="r" rtl="1">
              <a:spcBef>
                <a:spcPct val="0"/>
              </a:spcBef>
            </a:pPr>
            <a:endParaRPr lang="ar-DZ" sz="2400" dirty="0" smtClean="0"/>
          </a:p>
          <a:p>
            <a:pPr lvl="0" algn="r" rtl="1">
              <a:spcBef>
                <a:spcPct val="0"/>
              </a:spcBef>
            </a:pPr>
            <a:r>
              <a:rPr lang="ar-DZ" sz="2400" dirty="0" smtClean="0"/>
              <a:t>، </a:t>
            </a:r>
            <a:r>
              <a:rPr lang="ar-SA" sz="2400" dirty="0" smtClean="0"/>
              <a:t> </a:t>
            </a:r>
            <a:endParaRPr lang="ar-DZ" sz="2400" dirty="0" smtClean="0"/>
          </a:p>
          <a:p>
            <a:pPr lvl="0" algn="r" rtl="1">
              <a:spcBef>
                <a:spcPct val="0"/>
              </a:spcBef>
            </a:pPr>
            <a:endParaRPr lang="ar-DZ" sz="2400" b="1" dirty="0" smtClean="0">
              <a:effectLst>
                <a:outerShdw blurRad="38100" dist="25400" dir="5400000" algn="tl" rotWithShape="0">
                  <a:srgbClr val="000000">
                    <a:alpha val="43000"/>
                  </a:srgbClr>
                </a:outerShdw>
              </a:effectLst>
            </a:endParaRPr>
          </a:p>
          <a:p>
            <a:pPr lvl="0" algn="r" rtl="1">
              <a:spcBef>
                <a:spcPct val="0"/>
              </a:spcBef>
            </a:pPr>
            <a:endParaRPr lang="ar-DZ" sz="2400" b="1" dirty="0" smtClean="0">
              <a:effectLst>
                <a:outerShdw blurRad="38100" dist="25400" dir="5400000" algn="tl" rotWithShape="0">
                  <a:srgbClr val="000000">
                    <a:alpha val="43000"/>
                  </a:srgbClr>
                </a:outerShdw>
              </a:effectLst>
            </a:endParaRPr>
          </a:p>
          <a:p>
            <a:pPr lvl="0" algn="r" rtl="1">
              <a:spcBef>
                <a:spcPct val="0"/>
              </a:spcBef>
            </a:pPr>
            <a:endParaRPr lang="ar-DZ" sz="2400" b="1" dirty="0" smtClean="0">
              <a:effectLst>
                <a:outerShdw blurRad="38100" dist="25400" dir="5400000" algn="tl" rotWithShape="0">
                  <a:srgbClr val="000000">
                    <a:alpha val="43000"/>
                  </a:srgbClr>
                </a:outerShdw>
              </a:effectLst>
            </a:endParaRPr>
          </a:p>
          <a:p>
            <a:pPr lvl="0" algn="r" rtl="1">
              <a:spcBef>
                <a:spcPct val="0"/>
              </a:spcBef>
            </a:pPr>
            <a:endParaRPr lang="fr-FR" sz="2400" b="1" dirty="0">
              <a:effectLst>
                <a:outerShdw blurRad="38100" dist="25400" dir="5400000" algn="tl" rotWithShape="0">
                  <a:srgbClr val="000000">
                    <a:alpha val="43000"/>
                  </a:srgbClr>
                </a:outerShdw>
              </a:effectLst>
            </a:endParaRPr>
          </a:p>
        </p:txBody>
      </p:sp>
      <p:sp>
        <p:nvSpPr>
          <p:cNvPr id="8" name="Rectangle 7"/>
          <p:cNvSpPr/>
          <p:nvPr/>
        </p:nvSpPr>
        <p:spPr>
          <a:xfrm>
            <a:off x="4214810" y="428604"/>
            <a:ext cx="4572032" cy="500042"/>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0000FF"/>
                </a:solidFill>
                <a:cs typeface="+mj-cs"/>
              </a:rPr>
              <a:t>شروط الدعوى غير المباشرة:</a:t>
            </a:r>
            <a:r>
              <a:rPr lang="ar-SA" sz="3200" b="1" dirty="0" smtClean="0">
                <a:solidFill>
                  <a:srgbClr val="0000FF"/>
                </a:solidFill>
              </a:rPr>
              <a:t> </a:t>
            </a:r>
            <a:endParaRPr lang="fr-FR" sz="3200" b="1" dirty="0">
              <a:solidFill>
                <a:srgbClr val="0000FF"/>
              </a:solidFill>
              <a:cs typeface="+mj-cs"/>
            </a:endParaRPr>
          </a:p>
        </p:txBody>
      </p:sp>
      <p:sp>
        <p:nvSpPr>
          <p:cNvPr id="9" name="Flèche gauche 8"/>
          <p:cNvSpPr/>
          <p:nvPr/>
        </p:nvSpPr>
        <p:spPr>
          <a:xfrm rot="19002935">
            <a:off x="8494168" y="1305590"/>
            <a:ext cx="613234" cy="350079"/>
          </a:xfrm>
          <a:prstGeom prst="leftArrow">
            <a:avLst/>
          </a:prstGeom>
          <a:solidFill>
            <a:srgbClr val="FF0000"/>
          </a:solidFill>
          <a:ln>
            <a:noFill/>
          </a:ln>
          <a:effectLst>
            <a:innerShdw blurRad="63500" dist="50800" dir="81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4499992" y="1142984"/>
            <a:ext cx="3929660"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cs typeface="+mj-cs"/>
              </a:rPr>
              <a:t>شروط تتعلق بالدائن: </a:t>
            </a:r>
            <a:endParaRPr lang="fr-FR" sz="2800" b="1" dirty="0">
              <a:cs typeface="+mj-cs"/>
            </a:endParaRPr>
          </a:p>
        </p:txBody>
      </p:sp>
      <p:pic>
        <p:nvPicPr>
          <p:cNvPr id="31748" name="Picture 4"/>
          <p:cNvPicPr>
            <a:picLocks noChangeAspect="1" noChangeArrowheads="1"/>
          </p:cNvPicPr>
          <p:nvPr/>
        </p:nvPicPr>
        <p:blipFill>
          <a:blip r:embed="rId2" cstate="print"/>
          <a:srcRect/>
          <a:stretch>
            <a:fillRect/>
          </a:stretch>
        </p:blipFill>
        <p:spPr bwMode="auto">
          <a:xfrm>
            <a:off x="785786" y="1785926"/>
            <a:ext cx="8001056" cy="2714644"/>
          </a:xfrm>
          <a:prstGeom prst="rect">
            <a:avLst/>
          </a:prstGeom>
          <a:noFill/>
          <a:ln w="9525">
            <a:noFill/>
            <a:miter lim="800000"/>
            <a:headEnd/>
            <a:tailEnd/>
          </a:ln>
          <a:effectLst/>
        </p:spPr>
      </p:pic>
      <p:pic>
        <p:nvPicPr>
          <p:cNvPr id="31749" name="Picture 5"/>
          <p:cNvPicPr>
            <a:picLocks noChangeAspect="1" noChangeArrowheads="1"/>
          </p:cNvPicPr>
          <p:nvPr/>
        </p:nvPicPr>
        <p:blipFill>
          <a:blip r:embed="rId3" cstate="print"/>
          <a:srcRect/>
          <a:stretch>
            <a:fillRect/>
          </a:stretch>
        </p:blipFill>
        <p:spPr bwMode="auto">
          <a:xfrm>
            <a:off x="642910" y="4643446"/>
            <a:ext cx="8281998" cy="2214554"/>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SA"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br>
              <a:rPr lang="ar-DZ" sz="2400" b="1" dirty="0" smtClean="0">
                <a:solidFill>
                  <a:schemeClr val="tx1"/>
                </a:solidFill>
              </a:rPr>
            </a:br>
            <a:r>
              <a:rPr lang="ar-DZ" sz="2400" b="1" dirty="0" smtClean="0">
                <a:solidFill>
                  <a:schemeClr val="tx1"/>
                </a:solidFill>
              </a:rPr>
              <a:t/>
            </a:r>
            <a:br>
              <a:rPr lang="ar-DZ" sz="2400" b="1" dirty="0" smtClean="0">
                <a:solidFill>
                  <a:schemeClr val="tx1"/>
                </a:solidFill>
              </a:rPr>
            </a:br>
            <a:r>
              <a:rPr lang="ar-DZ" sz="2400" b="1" dirty="0" smtClean="0">
                <a:solidFill>
                  <a:srgbClr val="FF0000"/>
                </a:solidFill>
              </a:rPr>
              <a:t>     </a:t>
            </a:r>
            <a:br>
              <a:rPr lang="ar-DZ" sz="2400" b="1" dirty="0" smtClean="0">
                <a:solidFill>
                  <a:srgbClr val="FF0000"/>
                </a:solidFill>
              </a:rPr>
            </a:br>
            <a:r>
              <a:rPr lang="ar-DZ" sz="2400" b="1" dirty="0" smtClean="0">
                <a:solidFill>
                  <a:srgbClr val="FF0000"/>
                </a:solidFill>
              </a:rPr>
              <a:t/>
            </a:r>
            <a:br>
              <a:rPr lang="ar-DZ" sz="2400" b="1" dirty="0" smtClean="0">
                <a:solidFill>
                  <a:srgbClr val="FF0000"/>
                </a:solidFill>
              </a:rPr>
            </a:br>
            <a:r>
              <a:rPr lang="ar-SA" sz="3100" b="1" dirty="0" smtClean="0">
                <a:solidFill>
                  <a:srgbClr val="FF0000"/>
                </a:solidFill>
              </a:rPr>
              <a:t>إدخال المدين خصماً في الدعوى</a:t>
            </a:r>
            <a:r>
              <a:rPr lang="ar-SA" sz="2800" b="1" dirty="0" smtClean="0"/>
              <a:t>، </a:t>
            </a:r>
            <a:r>
              <a:rPr lang="ar-SA" sz="2800" b="1" dirty="0" smtClean="0">
                <a:solidFill>
                  <a:schemeClr val="tx1"/>
                </a:solidFill>
              </a:rPr>
              <a:t>ليكون الحكم الصادر فيها سارياً في حقه </a:t>
            </a:r>
            <a:r>
              <a:rPr lang="ar-SA" sz="2800" b="1" dirty="0" smtClean="0">
                <a:solidFill>
                  <a:srgbClr val="0000FF"/>
                </a:solidFill>
              </a:rPr>
              <a:t>( وهو شرط شكلي لقبول الدعوى ( المادة 189 </a:t>
            </a:r>
            <a:r>
              <a:rPr lang="ar-SA" sz="2800" b="1" dirty="0" err="1" smtClean="0">
                <a:solidFill>
                  <a:srgbClr val="0000FF"/>
                </a:solidFill>
              </a:rPr>
              <a:t>ق</a:t>
            </a:r>
            <a:r>
              <a:rPr lang="ar-SA" sz="2800" b="1" dirty="0" smtClean="0">
                <a:solidFill>
                  <a:srgbClr val="0000FF"/>
                </a:solidFill>
              </a:rPr>
              <a:t> م).</a:t>
            </a:r>
            <a:r>
              <a:rPr lang="ar-SA" sz="2800" b="1" dirty="0" smtClean="0">
                <a:solidFill>
                  <a:schemeClr val="tx1"/>
                </a:solidFill>
              </a:rPr>
              <a:t> يترتب على كون نيابة الدائن مقرره لصالحه أن وجوده في الدعوى لا يغني عن وجود المدين، بل يجب عليه إدخاله في الدعوى (الذي يعتبر كذلك طرفا في الدعوى ) لان صاحب الحق أعلم بالملابسات وظروف الدعوى، </a:t>
            </a:r>
            <a:r>
              <a:rPr lang="ar-SA" sz="2800" b="1" dirty="0" smtClean="0">
                <a:solidFill>
                  <a:srgbClr val="0000FF"/>
                </a:solidFill>
              </a:rPr>
              <a:t>والحكم الصادر يسري في حقه.</a:t>
            </a:r>
            <a:r>
              <a:rPr lang="fr-FR" sz="2800" b="1" dirty="0" smtClean="0"/>
              <a:t/>
            </a:r>
            <a:br>
              <a:rPr lang="fr-FR" sz="2800" b="1" dirty="0" smtClean="0"/>
            </a:br>
            <a:endParaRPr lang="fr-FR" sz="2800" b="1" dirty="0">
              <a:solidFill>
                <a:schemeClr val="tx1"/>
              </a:solidFill>
            </a:endParaRPr>
          </a:p>
        </p:txBody>
      </p:sp>
      <p:pic>
        <p:nvPicPr>
          <p:cNvPr id="33794" name="Picture 2"/>
          <p:cNvPicPr>
            <a:picLocks noChangeAspect="1" noChangeArrowheads="1"/>
          </p:cNvPicPr>
          <p:nvPr/>
        </p:nvPicPr>
        <p:blipFill>
          <a:blip r:embed="rId2" cstate="print"/>
          <a:srcRect/>
          <a:stretch>
            <a:fillRect/>
          </a:stretch>
        </p:blipFill>
        <p:spPr bwMode="auto">
          <a:xfrm>
            <a:off x="214282" y="214290"/>
            <a:ext cx="8786874" cy="3643338"/>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5047</TotalTime>
  <Words>382</Words>
  <Application>Microsoft Office PowerPoint</Application>
  <PresentationFormat>Affichage à l'écran (4:3)</PresentationFormat>
  <Paragraphs>51</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Débit</vt:lpstr>
      <vt:lpstr> الجمهورية الجزائرية الديمقراطية الشعبية وزارةالتعليم العالي والبحث العلمي جامعة سطيف 2                                                                                                من تقديـم : أ - رمضانـي مسيـكة .                                                                       قسم : الحقـوق   ramdaniseff@gmail.com البريد الإلكتروني:                                                                                                                                    </vt:lpstr>
      <vt:lpstr>Diapositive 2</vt:lpstr>
      <vt:lpstr>Diapositive 3</vt:lpstr>
      <vt:lpstr>Diapositive 4</vt:lpstr>
      <vt:lpstr>                   </vt:lpstr>
      <vt:lpstr>         الدعوى غير المباشرة. Action indirect ou oblique))    مفهوم الدعوى غير المباشرة : وهي دعوى استعمال حقوق المدين باسمه عن طريق القضاء، بمعنى أن يكون الدائن نائبا قانونيا في المطالبة بحقوق المدين التي لم يقم باستعمالها، نتيجة قعوده عن استعمال بعض حقوقه أو المطالبة بها. المادة 189 ق م ج        </vt:lpstr>
      <vt:lpstr>Diapositive 7</vt:lpstr>
      <vt:lpstr>Diapositive 8</vt:lpstr>
      <vt:lpstr>                          إدخال المدين خصماً في الدعوى، ليكون الحكم الصادر فيها سارياً في حقه ( وهو شرط شكلي لقبول الدعوى ( المادة 189 ق م). يترتب على كون نيابة الدائن مقرره لصالحه أن وجوده في الدعوى لا يغني عن وجود المدين، بل يجب عليه إدخاله في الدعوى (الذي يعتبر كذلك طرفا في الدعوى ) لان صاحب الحق أعلم بالملابسات وظروف الدعوى، والحكم الصادر يسري في حقه. </vt:lpstr>
      <vt:lpstr>  الشروط المتعلقة بالحق: ( الحقوق والدعاوى التي يجوز للدائن استعمالها باسم المدين:                      القاعدة:   يجوز للدائن أن يستعمل جميع حقوق المدين المالية، الموجودة بذمته فعلا (Droit déjà nés) التي يمكن تقويم محلها بالنقود، والتي يجوز الحجز عليها ( كالعقارات، المنقولات، الحقوق المالية، وحقوق الإنتفاع...). وبالتالي:               *عدم جواز استعمال ما للمدين من الرخص: كقبول الإيجاب، الوصية             *عدم استعمال الحقوق المتصلة بشخص المدين ( Droit attachés à la personne               حق الرجوع في الهبة، حقوق المؤلف في نشر مصنفه، التعويض عن الضرر المعنوي.                   * لا يجوز للدائن استعمال الحقوق غير المالية ( Droit Extrapatrimoniaux)،  غير قابلة للحجز والتنفيذ اعليها: كالحق في الحياة، حق الطلاق، الحق في الشرف، حقوق الملكية الفكرية...)، فهي لا تدخل بأصل وضعها في الضمان العام للمدين.            </vt:lpstr>
      <vt:lpstr>    أولا :  طبيعة نيابة الدائن عن المدين:  من أهم الآثار للدعوى غير المباشرة أنها صورة خاصة من صور النيابة القانونية، لها خصائص وآثار قانونية:  نيابة بحكم القانون: لاستعمال حقوق المدين والدفاع عنها، بهدف المحافظة على الضمان العام. نيابة مقررة لمصلحة الدائن النائب وليس مصلحة المدين ( الأصيل )، وهذا خروجا عن القواعد العامة في النيابة ( المادة 190) ق م ج. النيابة قاصرة على استعمال الحق والمطالبة به قضائيا، دون التصرف فيه، والذي يدخل الذمة المالية للمدين ( الضمان العام).         </vt:lpstr>
      <vt:lpstr>  ثانيا: آثار الدعوى بالنسبة للدائن:  يهدف الدائن من رفع الدعوى غير المباشرة هو المحافظة على الضمان العام والدائن يرفعها باعتباره نائبا عن مدينه، ونيابته نيابة قانونية تثبت بنص القانون، لذلك فالحكم الذي يصدر في الدعوي يصدر لصالح المدين، فالحق يدخل مباشرة في الضمان العام، ويتقاسم جميع الدائنين ما دخل في الذمة المالية للمدين قسمة غرماء، إلا من كان له حق الأفضلية، فإنه يتقدم في استيفاء دينه.           </vt:lpstr>
      <vt:lpstr>  الدعوى المباشرة.  (L’Action directe)            </vt:lpstr>
      <vt:lpstr>                 </vt:lpstr>
      <vt:lpstr>Diapositive 15</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BICHO</dc:creator>
  <cp:lastModifiedBy>صفيح</cp:lastModifiedBy>
  <cp:revision>1215</cp:revision>
  <dcterms:created xsi:type="dcterms:W3CDTF">2011-06-20T18:34:07Z</dcterms:created>
  <dcterms:modified xsi:type="dcterms:W3CDTF">2020-04-12T09:53:58Z</dcterms:modified>
</cp:coreProperties>
</file>