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0" r:id="rId1"/>
  </p:sldMasterIdLst>
  <p:notesMasterIdLst>
    <p:notesMasterId r:id="rId13"/>
  </p:notesMasterIdLst>
  <p:sldIdLst>
    <p:sldId id="256" r:id="rId2"/>
    <p:sldId id="258" r:id="rId3"/>
    <p:sldId id="306" r:id="rId4"/>
    <p:sldId id="290" r:id="rId5"/>
    <p:sldId id="291" r:id="rId6"/>
    <p:sldId id="309" r:id="rId7"/>
    <p:sldId id="314" r:id="rId8"/>
    <p:sldId id="315" r:id="rId9"/>
    <p:sldId id="316" r:id="rId10"/>
    <p:sldId id="292" r:id="rId11"/>
    <p:sldId id="293"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F1B3AD"/>
    <a:srgbClr val="AEF6A8"/>
    <a:srgbClr val="FBC2B7"/>
    <a:srgbClr val="CCCC00"/>
    <a:srgbClr val="66FF66"/>
    <a:srgbClr val="EDE2B1"/>
    <a:srgbClr val="F3ADAB"/>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63" autoAdjust="0"/>
    <p:restoredTop sz="67954" autoAdjust="0"/>
  </p:normalViewPr>
  <p:slideViewPr>
    <p:cSldViewPr>
      <p:cViewPr varScale="1">
        <p:scale>
          <a:sx n="50" d="100"/>
          <a:sy n="50" d="100"/>
        </p:scale>
        <p:origin x="-720" y="-90"/>
      </p:cViewPr>
      <p:guideLst>
        <p:guide orient="horz" pos="2160"/>
        <p:guide pos="2880"/>
      </p:guideLst>
    </p:cSldViewPr>
  </p:slideViewPr>
  <p:outlineViewPr>
    <p:cViewPr>
      <p:scale>
        <a:sx n="33" d="100"/>
        <a:sy n="33" d="100"/>
      </p:scale>
      <p:origin x="294" y="19278"/>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8D2BD5-F571-40B2-89DB-0F3B2115FF77}" type="datetimeFigureOut">
              <a:rPr lang="fr-FR" smtClean="0"/>
              <a:pPr/>
              <a:t>12/04/2020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2F6B03-E567-4708-987A-51BBB7B71135}"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FA2F6B03-E567-4708-987A-51BBB7B71135}"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5BB31B-29BA-4356-9C8F-594712E13D6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5F42234-9AB7-438B-B54C-813D05F1CE10}" type="datetimeFigureOut">
              <a:rPr lang="fr-FR" smtClean="0"/>
              <a:pPr/>
              <a:t>12/04/2020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055BB31B-29BA-4356-9C8F-594712E13D66}"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5F42234-9AB7-438B-B54C-813D05F1CE10}" type="datetimeFigureOut">
              <a:rPr lang="fr-FR" smtClean="0"/>
              <a:pPr/>
              <a:t>12/04/2020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5BB31B-29BA-4356-9C8F-594712E13D66}"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0" y="-142900"/>
            <a:ext cx="9144000" cy="7000900"/>
          </a:xfrm>
          <a:solidFill>
            <a:schemeClr val="accent1">
              <a:lumMod val="20000"/>
              <a:lumOff val="80000"/>
            </a:schemeClr>
          </a:solidFill>
          <a:ln>
            <a:solidFill>
              <a:schemeClr val="accent6">
                <a:lumMod val="20000"/>
                <a:lumOff val="80000"/>
              </a:schemeClr>
            </a:solidFill>
          </a:ln>
          <a:effectLst>
            <a:glow rad="139700">
              <a:schemeClr val="bg1">
                <a:lumMod val="50000"/>
                <a:alpha val="40000"/>
              </a:schemeClr>
            </a:glow>
            <a:softEdge rad="63500"/>
          </a:effectLst>
        </p:spPr>
        <p:txBody>
          <a:bodyPr wrap="none" anchor="t" anchorCtr="0">
            <a:normAutofit fontScale="90000"/>
          </a:bodyPr>
          <a:lstStyle/>
          <a:p>
            <a:pPr algn="ctr" rtl="1"/>
            <a:r>
              <a:rPr lang="fr-FR" sz="1600" dirty="0" smtClean="0">
                <a:solidFill>
                  <a:schemeClr val="tx1"/>
                </a:solidFill>
              </a:rPr>
              <a:t/>
            </a:r>
            <a:br>
              <a:rPr lang="fr-FR" sz="1600" dirty="0" smtClean="0">
                <a:solidFill>
                  <a:schemeClr val="tx1"/>
                </a:solidFill>
              </a:rPr>
            </a:br>
            <a:r>
              <a:rPr lang="ar-SA" sz="3100" dirty="0" smtClean="0">
                <a:solidFill>
                  <a:schemeClr val="tx1"/>
                </a:solidFill>
              </a:rPr>
              <a:t>الجمهورية الجزائرية الديمقراطية الشعبية</a:t>
            </a:r>
            <a:r>
              <a:rPr lang="fr-FR" sz="3100" dirty="0" smtClean="0">
                <a:solidFill>
                  <a:schemeClr val="tx1"/>
                </a:solidFill>
              </a:rPr>
              <a:t/>
            </a:r>
            <a:br>
              <a:rPr lang="fr-FR" sz="3100" dirty="0" smtClean="0">
                <a:solidFill>
                  <a:schemeClr val="tx1"/>
                </a:solidFill>
              </a:rPr>
            </a:br>
            <a:r>
              <a:rPr lang="ar-SA" sz="3100" dirty="0" smtClean="0">
                <a:solidFill>
                  <a:schemeClr val="tx1"/>
                </a:solidFill>
              </a:rPr>
              <a:t>وزارةالتعليم</a:t>
            </a:r>
            <a:r>
              <a:rPr lang="ar-DZ" sz="3100" dirty="0" smtClean="0">
                <a:solidFill>
                  <a:schemeClr val="tx1"/>
                </a:solidFill>
              </a:rPr>
              <a:t> </a:t>
            </a:r>
            <a:r>
              <a:rPr lang="ar-SA" sz="3100" dirty="0" smtClean="0">
                <a:solidFill>
                  <a:schemeClr val="tx1"/>
                </a:solidFill>
              </a:rPr>
              <a:t>العالي</a:t>
            </a:r>
            <a:r>
              <a:rPr lang="ar-DZ" sz="3100" dirty="0" smtClean="0">
                <a:solidFill>
                  <a:schemeClr val="tx1"/>
                </a:solidFill>
              </a:rPr>
              <a:t> </a:t>
            </a:r>
            <a:r>
              <a:rPr lang="ar-SA" sz="3100" dirty="0" smtClean="0">
                <a:solidFill>
                  <a:schemeClr val="tx1"/>
                </a:solidFill>
              </a:rPr>
              <a:t>والبحث</a:t>
            </a:r>
            <a:r>
              <a:rPr lang="ar-DZ" sz="3100" dirty="0" smtClean="0">
                <a:solidFill>
                  <a:schemeClr val="tx1"/>
                </a:solidFill>
              </a:rPr>
              <a:t> </a:t>
            </a:r>
            <a:r>
              <a:rPr lang="ar-SA" sz="3100" dirty="0" smtClean="0">
                <a:solidFill>
                  <a:schemeClr val="tx1"/>
                </a:solidFill>
              </a:rPr>
              <a:t>العلمي</a:t>
            </a:r>
            <a:r>
              <a:rPr lang="fr-FR" sz="3100" dirty="0" smtClean="0">
                <a:solidFill>
                  <a:schemeClr val="tx1"/>
                </a:solidFill>
              </a:rPr>
              <a:t/>
            </a:r>
            <a:br>
              <a:rPr lang="fr-FR" sz="3100" dirty="0" smtClean="0">
                <a:solidFill>
                  <a:schemeClr val="tx1"/>
                </a:solidFill>
              </a:rPr>
            </a:br>
            <a:r>
              <a:rPr lang="ar-SA" sz="3100" dirty="0" smtClean="0">
                <a:solidFill>
                  <a:schemeClr val="tx1"/>
                </a:solidFill>
              </a:rPr>
              <a:t>جامعة </a:t>
            </a:r>
            <a:r>
              <a:rPr lang="ar-DZ" sz="3100" dirty="0" err="1" smtClean="0">
                <a:solidFill>
                  <a:schemeClr val="tx1"/>
                </a:solidFill>
              </a:rPr>
              <a:t>سطيف</a:t>
            </a:r>
            <a:r>
              <a:rPr lang="ar-DZ" sz="3100" dirty="0" smtClean="0">
                <a:solidFill>
                  <a:schemeClr val="tx1"/>
                </a:solidFill>
              </a:rPr>
              <a:t> 2</a:t>
            </a:r>
            <a:r>
              <a:rPr lang="fr-FR" sz="3100" dirty="0" smtClean="0">
                <a:solidFill>
                  <a:schemeClr val="tx1"/>
                </a:solidFill>
              </a:rPr>
              <a:t/>
            </a:r>
            <a:br>
              <a:rPr lang="fr-FR" sz="3100" dirty="0" smtClean="0">
                <a:solidFill>
                  <a:schemeClr val="tx1"/>
                </a:solidFill>
              </a:rPr>
            </a:br>
            <a:r>
              <a:rPr lang="fr-FR" sz="3600" dirty="0" smtClean="0">
                <a:solidFill>
                  <a:schemeClr val="tx1"/>
                </a:solidFill>
              </a:rPr>
              <a:t/>
            </a:r>
            <a:br>
              <a:rPr lang="fr-FR" sz="3600" dirty="0" smtClean="0">
                <a:solidFill>
                  <a:schemeClr val="tx1"/>
                </a:solidFill>
              </a:rPr>
            </a:br>
            <a:r>
              <a:rPr lang="fr-FR" sz="2400" dirty="0" smtClean="0"/>
              <a:t/>
            </a:r>
            <a:br>
              <a:rPr lang="fr-FR"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r>
            <a:br>
              <a:rPr lang="ar-DZ" sz="2400" dirty="0" smtClean="0"/>
            </a:br>
            <a:r>
              <a:rPr lang="ar-DZ" sz="2400" dirty="0" smtClean="0"/>
              <a:t>                                                                                  </a:t>
            </a:r>
            <a:r>
              <a:rPr lang="ar-DZ" sz="3100" dirty="0" smtClean="0">
                <a:solidFill>
                  <a:schemeClr val="tx1"/>
                </a:solidFill>
              </a:rPr>
              <a:t>من إعداد : </a:t>
            </a:r>
            <a:r>
              <a:rPr lang="ar-DZ" sz="3100" dirty="0" err="1" smtClean="0">
                <a:solidFill>
                  <a:schemeClr val="tx1"/>
                </a:solidFill>
              </a:rPr>
              <a:t>أ </a:t>
            </a:r>
            <a:r>
              <a:rPr lang="ar-DZ" sz="3100" dirty="0" smtClean="0">
                <a:solidFill>
                  <a:schemeClr val="tx1"/>
                </a:solidFill>
              </a:rPr>
              <a:t>- رمضانـي </a:t>
            </a:r>
            <a:r>
              <a:rPr lang="ar-DZ" sz="3100" dirty="0" err="1" smtClean="0">
                <a:solidFill>
                  <a:schemeClr val="tx1"/>
                </a:solidFill>
              </a:rPr>
              <a:t>مسيـكة</a:t>
            </a:r>
            <a:r>
              <a:rPr lang="ar-DZ" sz="3100" dirty="0" smtClean="0">
                <a:solidFill>
                  <a:schemeClr val="tx1"/>
                </a:solidFill>
              </a:rPr>
              <a:t>                                                                       </a:t>
            </a: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000" dirty="0" smtClean="0">
                <a:solidFill>
                  <a:schemeClr val="tx1"/>
                </a:solidFill>
              </a:rPr>
              <a:t> </a:t>
            </a:r>
            <a:r>
              <a:rPr lang="ar-DZ" sz="3100" dirty="0" smtClean="0">
                <a:solidFill>
                  <a:schemeClr val="tx1"/>
                </a:solidFill>
              </a:rPr>
              <a:t>كلية الحقوق والعلوم السياسية </a:t>
            </a:r>
            <a:br>
              <a:rPr lang="ar-DZ" sz="3100" dirty="0" smtClean="0">
                <a:solidFill>
                  <a:schemeClr val="tx1"/>
                </a:solidFill>
              </a:rPr>
            </a:br>
            <a:r>
              <a:rPr lang="ar-DZ" sz="3100" dirty="0" smtClean="0">
                <a:solidFill>
                  <a:schemeClr val="tx1"/>
                </a:solidFill>
              </a:rPr>
              <a:t>                                                                       قسم الحقوق                                                                       </a:t>
            </a:r>
            <a:r>
              <a:rPr lang="ar-DZ" sz="2000" dirty="0" smtClean="0">
                <a:solidFill>
                  <a:schemeClr val="tx1"/>
                </a:solidFill>
              </a:rPr>
              <a:t/>
            </a:r>
            <a:br>
              <a:rPr lang="ar-DZ" sz="2000" dirty="0" smtClean="0">
                <a:solidFill>
                  <a:schemeClr val="tx1"/>
                </a:solidFill>
              </a:rPr>
            </a:br>
            <a:r>
              <a:rPr lang="ar-DZ" sz="2700" dirty="0" smtClean="0">
                <a:solidFill>
                  <a:schemeClr val="tx1"/>
                </a:solidFill>
              </a:rPr>
              <a:t>البريد </a:t>
            </a:r>
            <a:r>
              <a:rPr lang="ar-DZ" sz="2700" dirty="0" err="1" smtClean="0">
                <a:solidFill>
                  <a:schemeClr val="tx1"/>
                </a:solidFill>
              </a:rPr>
              <a:t>الإلكتروني:</a:t>
            </a:r>
            <a:r>
              <a:rPr lang="ar-DZ" sz="2700" dirty="0" smtClean="0">
                <a:solidFill>
                  <a:schemeClr val="tx1"/>
                </a:solidFill>
              </a:rPr>
              <a:t> </a:t>
            </a:r>
            <a:r>
              <a:rPr lang="fr-FR" sz="2700" dirty="0" smtClean="0">
                <a:solidFill>
                  <a:schemeClr val="tx1"/>
                </a:solidFill>
              </a:rPr>
              <a:t>ramdaniseff@gmail.com </a:t>
            </a:r>
            <a:r>
              <a:rPr lang="fr-FR" sz="2000" dirty="0" smtClean="0"/>
              <a:t/>
            </a:r>
            <a:br>
              <a:rPr lang="fr-FR" sz="2000" dirty="0" smtClean="0"/>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rPr>
              <a:t>                                              </a:t>
            </a: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2400" dirty="0" smtClean="0">
                <a:solidFill>
                  <a:schemeClr val="tx1"/>
                </a:solidFill>
                <a:cs typeface="Simplified Arabic" pitchFamily="2" charset="-78"/>
              </a:rPr>
              <a:t/>
            </a:r>
            <a:br>
              <a:rPr lang="ar-DZ" sz="2400" dirty="0" smtClean="0">
                <a:solidFill>
                  <a:schemeClr val="tx1"/>
                </a:solidFill>
                <a:cs typeface="Simplified Arabic" pitchFamily="2" charset="-78"/>
              </a:rPr>
            </a:br>
            <a:r>
              <a:rPr lang="ar-DZ" sz="3600" dirty="0" smtClean="0">
                <a:solidFill>
                  <a:schemeClr val="tx1"/>
                </a:solidFill>
              </a:rPr>
              <a:t>   </a:t>
            </a:r>
            <a:r>
              <a:rPr lang="ar-DZ" sz="1600" dirty="0" smtClean="0">
                <a:solidFill>
                  <a:schemeClr val="tx1"/>
                </a:solidFill>
              </a:rPr>
              <a:t/>
            </a:r>
            <a:br>
              <a:rPr lang="ar-DZ" sz="1600" dirty="0" smtClean="0">
                <a:solidFill>
                  <a:schemeClr val="tx1"/>
                </a:solidFill>
              </a:rPr>
            </a:br>
            <a:r>
              <a:rPr lang="ar-DZ" sz="2000" dirty="0" smtClean="0">
                <a:solidFill>
                  <a:schemeClr val="tx1"/>
                </a:solidFill>
              </a:rPr>
              <a:t>                                                                    </a:t>
            </a:r>
            <a:r>
              <a:rPr lang="ar-DZ" sz="2000" dirty="0" smtClean="0"/>
              <a:t> </a:t>
            </a:r>
            <a:r>
              <a:rPr lang="fr-FR" sz="2400" dirty="0" smtClean="0">
                <a:solidFill>
                  <a:schemeClr val="tx1"/>
                </a:solidFill>
                <a:effectLst>
                  <a:outerShdw blurRad="38100" dist="38100" dir="2700000" algn="tl">
                    <a:srgbClr val="000000">
                      <a:alpha val="43137"/>
                    </a:srgbClr>
                  </a:outerShdw>
                </a:effectLst>
                <a:cs typeface="Simplified Arabic" pitchFamily="2" charset="-78"/>
              </a:rPr>
              <a:t/>
            </a:r>
            <a:br>
              <a:rPr lang="fr-FR" sz="2400" dirty="0" smtClean="0">
                <a:solidFill>
                  <a:schemeClr val="tx1"/>
                </a:solidFill>
                <a:effectLst>
                  <a:outerShdw blurRad="38100" dist="38100" dir="2700000" algn="tl">
                    <a:srgbClr val="000000">
                      <a:alpha val="43137"/>
                    </a:srgbClr>
                  </a:outerShdw>
                </a:effectLst>
                <a:cs typeface="Simplified Arabic" pitchFamily="2" charset="-78"/>
              </a:rPr>
            </a:br>
            <a:r>
              <a:rPr lang="fr-FR" sz="1600" dirty="0" smtClean="0"/>
              <a:t/>
            </a:r>
            <a:br>
              <a:rPr lang="fr-FR" sz="1600" dirty="0" smtClean="0"/>
            </a:br>
            <a:r>
              <a:rPr lang="ar-DZ" sz="1600" dirty="0" smtClean="0"/>
              <a:t/>
            </a:r>
            <a:br>
              <a:rPr lang="ar-DZ" sz="1600" dirty="0" smtClean="0"/>
            </a:br>
            <a:r>
              <a:rPr lang="ar-DZ" sz="1800" dirty="0" smtClean="0">
                <a:solidFill>
                  <a:schemeClr val="tx1"/>
                </a:solidFill>
                <a:cs typeface="Simplified Arabic" pitchFamily="2" charset="-78"/>
              </a:rPr>
              <a:t/>
            </a:r>
            <a:br>
              <a:rPr lang="ar-DZ" sz="1800" dirty="0" smtClean="0">
                <a:solidFill>
                  <a:schemeClr val="tx1"/>
                </a:solidFill>
                <a:cs typeface="Simplified Arabic" pitchFamily="2" charset="-78"/>
              </a:rPr>
            </a:br>
            <a:endParaRPr lang="fr-FR" sz="1600" dirty="0">
              <a:cs typeface="Arabic Transparent" pitchFamily="2" charset="-78"/>
            </a:endParaRPr>
          </a:p>
        </p:txBody>
      </p:sp>
      <p:sp>
        <p:nvSpPr>
          <p:cNvPr id="3" name="Rectangle 2"/>
          <p:cNvSpPr>
            <a:spLocks noChangeArrowheads="1"/>
          </p:cNvSpPr>
          <p:nvPr/>
        </p:nvSpPr>
        <p:spPr bwMode="auto">
          <a:xfrm>
            <a:off x="1428728" y="2357430"/>
            <a:ext cx="6500858" cy="1285884"/>
          </a:xfrm>
          <a:prstGeom prst="rect">
            <a:avLst/>
          </a:prstGeom>
          <a:solidFill>
            <a:srgbClr val="FF0000"/>
          </a:solidFill>
          <a:ln w="9525">
            <a:solidFill>
              <a:schemeClr val="bg1"/>
            </a:solidFill>
            <a:miter lim="800000"/>
            <a:headEnd/>
            <a:tailEnd/>
          </a:ln>
          <a:effectLst>
            <a:outerShdw dist="107763" dir="135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ts val="1000"/>
              </a:spcAft>
              <a:buClrTx/>
              <a:buSzTx/>
              <a:buFontTx/>
              <a:buNone/>
              <a:tabLst/>
            </a:pPr>
            <a:r>
              <a:rPr lang="ar-DZ" sz="3200" b="1" dirty="0" smtClean="0">
                <a:solidFill>
                  <a:schemeClr val="bg1"/>
                </a:solidFill>
                <a:latin typeface="Calibri" pitchFamily="34" charset="0"/>
                <a:ea typeface="Arial" pitchFamily="34" charset="0"/>
                <a:cs typeface="+mj-cs"/>
              </a:rPr>
              <a:t>              </a:t>
            </a:r>
            <a:r>
              <a:rPr kumimoji="0" lang="ar-DZ" sz="3200" b="1" i="0" u="none" strike="noStrike" cap="none" normalizeH="0" baseline="0" dirty="0" smtClean="0">
                <a:ln>
                  <a:noFill/>
                </a:ln>
                <a:solidFill>
                  <a:schemeClr val="bg1"/>
                </a:solidFill>
                <a:effectLst/>
                <a:latin typeface="Calibri" pitchFamily="34" charset="0"/>
                <a:ea typeface="Arial" pitchFamily="34" charset="0"/>
                <a:cs typeface="+mj-cs"/>
              </a:rPr>
              <a:t>وسائل حمل المدين على تنفيذ التزامه</a:t>
            </a:r>
          </a:p>
          <a:p>
            <a:pPr marL="0" marR="0" lvl="0" indent="0" algn="ctr" defTabSz="914400" rtl="1" eaLnBrk="1" fontAlgn="base" latinLnBrk="0" hangingPunct="1">
              <a:lnSpc>
                <a:spcPct val="100000"/>
              </a:lnSpc>
              <a:spcBef>
                <a:spcPct val="0"/>
              </a:spcBef>
              <a:spcAft>
                <a:spcPts val="1000"/>
              </a:spcAft>
              <a:buClrTx/>
              <a:buSzTx/>
              <a:buFontTx/>
              <a:buNone/>
              <a:tabLst/>
            </a:pPr>
            <a:r>
              <a:rPr lang="ar-DZ" sz="3200" b="1" dirty="0" smtClean="0">
                <a:solidFill>
                  <a:schemeClr val="bg1"/>
                </a:solidFill>
                <a:latin typeface="Calibri" pitchFamily="34" charset="0"/>
                <a:ea typeface="Arial" pitchFamily="34" charset="0"/>
                <a:cs typeface="+mj-cs"/>
              </a:rPr>
              <a:t>(الغرامـة التهديدية)</a:t>
            </a:r>
            <a:endParaRPr kumimoji="0" lang="ar-DZ" sz="3200" b="1" i="0" u="none" strike="noStrike" cap="none" normalizeH="0" baseline="0" dirty="0" smtClean="0">
              <a:ln>
                <a:noFill/>
              </a:ln>
              <a:solidFill>
                <a:schemeClr val="bg1"/>
              </a:solidFill>
              <a:effectLst/>
              <a:latin typeface="Calibri" pitchFamily="34" charset="0"/>
              <a:ea typeface="Arial" pitchFamily="34" charset="0"/>
              <a:cs typeface="+mj-cs"/>
            </a:endParaRPr>
          </a:p>
          <a:p>
            <a:pPr marL="0" marR="0" lvl="0" indent="0" algn="r" defTabSz="914400" rtl="0" eaLnBrk="1" fontAlgn="base" latinLnBrk="0" hangingPunct="1">
              <a:lnSpc>
                <a:spcPct val="100000"/>
              </a:lnSpc>
              <a:spcBef>
                <a:spcPct val="0"/>
              </a:spcBef>
              <a:spcAft>
                <a:spcPts val="1000"/>
              </a:spcAft>
              <a:buClrTx/>
              <a:buSzTx/>
              <a:buFontTx/>
              <a:buNone/>
              <a:tabLst/>
            </a:pPr>
            <a:endParaRPr kumimoji="0" lang="ar-DZ" sz="3200" b="1" i="0" u="none" strike="noStrike" cap="none" normalizeH="0" baseline="0" dirty="0" smtClean="0">
              <a:ln>
                <a:noFill/>
              </a:ln>
              <a:solidFill>
                <a:schemeClr val="tx1"/>
              </a:solidFill>
              <a:effectLst/>
              <a:latin typeface="Calibri" pitchFamily="34" charset="0"/>
              <a:ea typeface="Arial" pitchFamily="34" charset="0"/>
              <a:cs typeface="+mj-cs"/>
            </a:endParaRPr>
          </a:p>
          <a:p>
            <a:pPr marL="0" marR="0" lvl="0" indent="0" algn="r" defTabSz="914400" rtl="0" eaLnBrk="1" fontAlgn="base" latinLnBrk="0" hangingPunct="1">
              <a:lnSpc>
                <a:spcPct val="100000"/>
              </a:lnSpc>
              <a:spcBef>
                <a:spcPct val="0"/>
              </a:spcBef>
              <a:spcAft>
                <a:spcPts val="1000"/>
              </a:spcAft>
              <a:buClrTx/>
              <a:buSzTx/>
              <a:buFontTx/>
              <a:buNone/>
              <a:tabLst/>
            </a:pPr>
            <a:endParaRPr kumimoji="0" lang="fr-FR" sz="3200" b="0" i="0" u="none" strike="noStrike" cap="none" normalizeH="0" baseline="0" dirty="0" smtClean="0">
              <a:ln>
                <a:noFill/>
              </a:ln>
              <a:solidFill>
                <a:schemeClr val="tx1"/>
              </a:solidFill>
              <a:effectLst/>
              <a:latin typeface="Arial" pitchFamily="34" charset="0"/>
              <a:cs typeface="+mj-cs"/>
            </a:endParaRPr>
          </a:p>
        </p:txBody>
      </p:sp>
      <p:pic>
        <p:nvPicPr>
          <p:cNvPr id="4" name="Picture 9" descr="drap"/>
          <p:cNvPicPr>
            <a:picLocks noChangeAspect="1" noChangeArrowheads="1" noCrop="1"/>
          </p:cNvPicPr>
          <p:nvPr/>
        </p:nvPicPr>
        <p:blipFill>
          <a:blip r:embed="rId3" cstate="print"/>
          <a:srcRect/>
          <a:stretch>
            <a:fillRect/>
          </a:stretch>
        </p:blipFill>
        <p:spPr bwMode="auto">
          <a:xfrm>
            <a:off x="0" y="-1"/>
            <a:ext cx="2714612" cy="1643051"/>
          </a:xfrm>
          <a:prstGeom prst="rect">
            <a:avLst/>
          </a:prstGeom>
          <a:noFill/>
          <a:ln w="9525">
            <a:noFill/>
            <a:miter lim="800000"/>
            <a:headEnd/>
            <a:tailEnd/>
          </a:ln>
        </p:spPr>
      </p:pic>
      <p:pic>
        <p:nvPicPr>
          <p:cNvPr id="5" name="Image 4"/>
          <p:cNvPicPr/>
          <p:nvPr/>
        </p:nvPicPr>
        <p:blipFill>
          <a:blip r:embed="rId4"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357950" y="0"/>
            <a:ext cx="2643174" cy="1571612"/>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1"/>
          <p:cNvSpPr>
            <a:spLocks noGrp="1"/>
          </p:cNvSpPr>
          <p:nvPr>
            <p:ph type="title"/>
          </p:nvPr>
        </p:nvSpPr>
        <p:spPr>
          <a:xfrm>
            <a:off x="0" y="-500090"/>
            <a:ext cx="9144000" cy="7358090"/>
          </a:xfrm>
          <a:solidFill>
            <a:schemeClr val="accent3">
              <a:lumMod val="20000"/>
              <a:lumOff val="80000"/>
            </a:schemeClr>
          </a:solidFill>
          <a:ln>
            <a:noFill/>
          </a:ln>
          <a:effectLst>
            <a:glow rad="63500">
              <a:schemeClr val="accent1">
                <a:satMod val="175000"/>
                <a:alpha val="40000"/>
              </a:schemeClr>
            </a:glow>
          </a:effectLst>
        </p:spPr>
        <p:txBody>
          <a:bodyPr anchor="t">
            <a:normAutofit fontScale="90000"/>
          </a:bodyPr>
          <a:lstStyle/>
          <a:p>
            <a:pPr algn="r" rtl="1"/>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r>
              <a:rPr lang="ar-DZ" sz="3100" b="1" u="sng" dirty="0" smtClean="0">
                <a:solidFill>
                  <a:srgbClr val="0000FF"/>
                </a:solidFill>
              </a:rPr>
              <a:t>3- </a:t>
            </a:r>
            <a:r>
              <a:rPr lang="ar-IQ" sz="3200" u="sng" dirty="0" smtClean="0">
                <a:solidFill>
                  <a:srgbClr val="0000FF"/>
                </a:solidFill>
              </a:rPr>
              <a:t>الحكم بالغرامة التهديدية حكم مؤقت</a:t>
            </a:r>
            <a:r>
              <a:rPr lang="ar-DZ" sz="3200" u="sng" dirty="0" smtClean="0">
                <a:solidFill>
                  <a:srgbClr val="0000FF"/>
                </a:solidFill>
              </a:rPr>
              <a:t> </a:t>
            </a:r>
            <a:r>
              <a:rPr lang="ar-DZ" sz="3200" dirty="0" smtClean="0">
                <a:solidFill>
                  <a:srgbClr val="0000FF"/>
                </a:solidFill>
              </a:rPr>
              <a:t>: </a:t>
            </a:r>
            <a:r>
              <a:rPr lang="ar-DZ" sz="3200" dirty="0" smtClean="0"/>
              <a:t/>
            </a:r>
            <a:br>
              <a:rPr lang="ar-DZ" sz="3200" dirty="0" smtClean="0"/>
            </a:br>
            <a:r>
              <a:rPr lang="ar-DZ" sz="3200" dirty="0" smtClean="0"/>
              <a:t>    </a:t>
            </a:r>
            <a:r>
              <a:rPr lang="ar-IQ" sz="3200" dirty="0" smtClean="0">
                <a:solidFill>
                  <a:schemeClr val="tx1"/>
                </a:solidFill>
              </a:rPr>
              <a:t>مبلغ الغرامة ليس نهائيا ولا يحوز حجية الشيء المقضي به، إذ لا يمنع القاضي الذي </a:t>
            </a:r>
            <a:r>
              <a:rPr lang="ar-DZ" sz="3200" dirty="0" smtClean="0">
                <a:solidFill>
                  <a:schemeClr val="tx1"/>
                </a:solidFill>
              </a:rPr>
              <a:t>               </a:t>
            </a:r>
            <a:r>
              <a:rPr lang="ar-IQ" sz="3200" dirty="0" smtClean="0">
                <a:solidFill>
                  <a:schemeClr val="tx1"/>
                </a:solidFill>
              </a:rPr>
              <a:t>أصدره أن يعيد النظر فيه ( بالزيادة أو النقصان) فمصيره إلى التصفية على ضوء </a:t>
            </a:r>
            <a:r>
              <a:rPr lang="ar-DZ" sz="3200" dirty="0" smtClean="0">
                <a:solidFill>
                  <a:schemeClr val="tx1"/>
                </a:solidFill>
              </a:rPr>
              <a:t>                ا</a:t>
            </a:r>
            <a:r>
              <a:rPr lang="ar-IQ" sz="3200" dirty="0" smtClean="0">
                <a:solidFill>
                  <a:schemeClr val="tx1"/>
                </a:solidFill>
              </a:rPr>
              <a:t>لموقف النهائي للمدين </a:t>
            </a:r>
            <a:r>
              <a:rPr lang="ar-DZ" sz="3200" dirty="0" smtClean="0"/>
              <a:t/>
            </a:r>
            <a:br>
              <a:rPr lang="ar-DZ" sz="3200" dirty="0" smtClean="0"/>
            </a:br>
            <a:r>
              <a:rPr lang="ar-DZ" sz="3200" dirty="0" smtClean="0"/>
              <a:t/>
            </a:r>
            <a:br>
              <a:rPr lang="ar-DZ" sz="3200" dirty="0" smtClean="0"/>
            </a:br>
            <a:r>
              <a:rPr lang="ar-DZ" sz="3200" dirty="0" smtClean="0">
                <a:solidFill>
                  <a:srgbClr val="FF0000"/>
                </a:solidFill>
              </a:rPr>
              <a:t>           </a:t>
            </a:r>
            <a:r>
              <a:rPr lang="ar-IQ" sz="3200" dirty="0" smtClean="0">
                <a:solidFill>
                  <a:srgbClr val="FF0000"/>
                </a:solidFill>
              </a:rPr>
              <a:t>إذا قام المدين بالتنفيذ,</a:t>
            </a:r>
            <a:r>
              <a:rPr lang="ar-IQ" sz="3200" dirty="0" smtClean="0">
                <a:solidFill>
                  <a:schemeClr val="tx1"/>
                </a:solidFill>
              </a:rPr>
              <a:t> يعني ذلك تحقق الغاية، </a:t>
            </a:r>
            <a:r>
              <a:rPr lang="ar-DZ" sz="3200" dirty="0" smtClean="0">
                <a:solidFill>
                  <a:schemeClr val="tx1"/>
                </a:solidFill>
              </a:rPr>
              <a:t>ولكـن </a:t>
            </a:r>
            <a:r>
              <a:rPr lang="ar-IQ" sz="3200" dirty="0" smtClean="0">
                <a:solidFill>
                  <a:schemeClr val="tx1"/>
                </a:solidFill>
              </a:rPr>
              <a:t>لا يخل ذلك بحق الدائن </a:t>
            </a:r>
            <a:r>
              <a:rPr lang="ar-IQ" sz="3200" dirty="0" smtClean="0">
                <a:solidFill>
                  <a:srgbClr val="0000FF"/>
                </a:solidFill>
              </a:rPr>
              <a:t>بالمطالبة بالتعويض عما أصابه من ضرر جراء التأخير في تنفيذ الالتزام</a:t>
            </a:r>
            <a:r>
              <a:rPr lang="ar-DZ" sz="3200" dirty="0" smtClean="0">
                <a:solidFill>
                  <a:srgbClr val="0000FF"/>
                </a:solidFill>
              </a:rPr>
              <a:t>.</a:t>
            </a:r>
            <a:r>
              <a:rPr lang="ar-IQ" sz="3200" dirty="0" smtClean="0">
                <a:solidFill>
                  <a:schemeClr val="tx1"/>
                </a:solidFill>
              </a:rPr>
              <a:t> </a:t>
            </a:r>
            <a:r>
              <a:rPr lang="ar-DZ" sz="3100" dirty="0" smtClean="0">
                <a:solidFill>
                  <a:schemeClr val="tx1"/>
                </a:solidFill>
              </a:rPr>
              <a:t/>
            </a:r>
            <a:br>
              <a:rPr lang="ar-DZ" sz="3100" dirty="0" smtClean="0">
                <a:solidFill>
                  <a:schemeClr val="tx1"/>
                </a:solidFill>
              </a:rPr>
            </a:br>
            <a:r>
              <a:rPr lang="ar-DZ" sz="3100" dirty="0" smtClean="0">
                <a:solidFill>
                  <a:schemeClr val="tx1"/>
                </a:solidFill>
              </a:rPr>
              <a:t> </a:t>
            </a:r>
            <a:r>
              <a:rPr lang="ar-DZ" sz="3100" b="1" dirty="0" smtClean="0">
                <a:solidFill>
                  <a:srgbClr val="FF0000"/>
                </a:solidFill>
              </a:rPr>
              <a:t/>
            </a:r>
            <a:br>
              <a:rPr lang="ar-DZ" sz="3100" b="1" dirty="0" smtClean="0">
                <a:solidFill>
                  <a:srgbClr val="FF0000"/>
                </a:solidFill>
              </a:rPr>
            </a:br>
            <a:r>
              <a:rPr lang="ar-IQ" sz="3200" dirty="0" smtClean="0"/>
              <a:t> </a:t>
            </a:r>
            <a:r>
              <a:rPr lang="ar-DZ" sz="3200" dirty="0" smtClean="0"/>
              <a:t>             </a:t>
            </a:r>
            <a:r>
              <a:rPr lang="ar-IQ" sz="3200" dirty="0" smtClean="0">
                <a:solidFill>
                  <a:srgbClr val="FF0000"/>
                </a:solidFill>
              </a:rPr>
              <a:t>أما إذا بقي المدين مصرا على عدم التنفيذ </a:t>
            </a:r>
            <a:r>
              <a:rPr lang="ar-IQ" sz="3200" dirty="0" smtClean="0">
                <a:solidFill>
                  <a:schemeClr val="tx1"/>
                </a:solidFill>
              </a:rPr>
              <a:t>حدّدت المحكمة نهائيا مقدار التعويض الذي ينبغي أن يراعى فيه إضافة </a:t>
            </a:r>
            <a:r>
              <a:rPr lang="ar-DZ" sz="3200" dirty="0" smtClean="0">
                <a:solidFill>
                  <a:schemeClr val="tx1"/>
                </a:solidFill>
              </a:rPr>
              <a:t>:  </a:t>
            </a:r>
            <a:r>
              <a:rPr lang="ar-IQ" sz="3200" u="sng" dirty="0" smtClean="0">
                <a:solidFill>
                  <a:srgbClr val="0000FF"/>
                </a:solidFill>
              </a:rPr>
              <a:t>للضرر الذي أصاب الدائن</a:t>
            </a:r>
            <a:r>
              <a:rPr lang="ar-IQ" sz="3200" dirty="0" smtClean="0">
                <a:solidFill>
                  <a:srgbClr val="0000FF"/>
                </a:solidFill>
              </a:rPr>
              <a:t>، </a:t>
            </a:r>
            <a:r>
              <a:rPr lang="ar-IQ" sz="3200" u="sng" dirty="0" smtClean="0">
                <a:solidFill>
                  <a:srgbClr val="0000FF"/>
                </a:solidFill>
                <a:effectLst>
                  <a:outerShdw blurRad="38100" dist="38100" dir="2700000" algn="tl">
                    <a:srgbClr val="000000">
                      <a:alpha val="43137"/>
                    </a:srgbClr>
                  </a:outerShdw>
                </a:effectLst>
              </a:rPr>
              <a:t>مدى العنت الذي بدا من المدين</a:t>
            </a:r>
            <a:r>
              <a:rPr lang="ar-IQ" sz="3200" u="sng" dirty="0" smtClean="0">
                <a:solidFill>
                  <a:schemeClr val="tx1"/>
                </a:solidFill>
                <a:effectLst>
                  <a:outerShdw blurRad="38100" dist="38100" dir="2700000" algn="tl">
                    <a:srgbClr val="000000">
                      <a:alpha val="43137"/>
                    </a:srgbClr>
                  </a:outerShdw>
                </a:effectLst>
              </a:rPr>
              <a:t>. (المادة 175 </a:t>
            </a:r>
            <a:r>
              <a:rPr lang="ar-IQ" sz="3200" u="sng" dirty="0" err="1" smtClean="0">
                <a:solidFill>
                  <a:schemeClr val="tx1"/>
                </a:solidFill>
                <a:effectLst>
                  <a:outerShdw blurRad="38100" dist="38100" dir="2700000" algn="tl">
                    <a:srgbClr val="000000">
                      <a:alpha val="43137"/>
                    </a:srgbClr>
                  </a:outerShdw>
                </a:effectLst>
              </a:rPr>
              <a:t>ق</a:t>
            </a:r>
            <a:r>
              <a:rPr lang="ar-IQ" sz="3200" u="sng" dirty="0" smtClean="0">
                <a:solidFill>
                  <a:schemeClr val="tx1"/>
                </a:solidFill>
                <a:effectLst>
                  <a:outerShdw blurRad="38100" dist="38100" dir="2700000" algn="tl">
                    <a:srgbClr val="000000">
                      <a:alpha val="43137"/>
                    </a:srgbClr>
                  </a:outerShdw>
                </a:effectLst>
              </a:rPr>
              <a:t> م </a:t>
            </a:r>
            <a:r>
              <a:rPr lang="ar-IQ" sz="3200" u="sng" dirty="0" err="1" smtClean="0">
                <a:solidFill>
                  <a:schemeClr val="tx1"/>
                </a:solidFill>
                <a:effectLst>
                  <a:outerShdw blurRad="38100" dist="38100" dir="2700000" algn="tl">
                    <a:srgbClr val="000000">
                      <a:alpha val="43137"/>
                    </a:srgbClr>
                  </a:outerShdw>
                </a:effectLst>
              </a:rPr>
              <a:t>ج</a:t>
            </a:r>
            <a:r>
              <a:rPr lang="ar-IQ" sz="3200" u="sng" dirty="0" smtClean="0">
                <a:solidFill>
                  <a:schemeClr val="tx1"/>
                </a:solidFill>
                <a:effectLst>
                  <a:outerShdw blurRad="38100" dist="38100" dir="2700000" algn="tl">
                    <a:srgbClr val="000000">
                      <a:alpha val="43137"/>
                    </a:srgbClr>
                  </a:outerShdw>
                </a:effectLst>
              </a:rPr>
              <a:t>). </a:t>
            </a: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t>
            </a:r>
            <a:br>
              <a:rPr lang="ar-DZ" sz="3200" dirty="0" smtClean="0">
                <a:solidFill>
                  <a:schemeClr val="tx1"/>
                </a:solidFill>
              </a:rPr>
            </a:br>
            <a:r>
              <a:rPr lang="ar-DZ" sz="3200" dirty="0" smtClean="0">
                <a:solidFill>
                  <a:schemeClr val="tx1"/>
                </a:solidFill>
              </a:rPr>
              <a:t> </a:t>
            </a:r>
            <a:r>
              <a:rPr lang="ar-DZ" sz="3100" dirty="0" smtClean="0">
                <a:solidFill>
                  <a:srgbClr val="FF0000"/>
                </a:solidFill>
              </a:rPr>
              <a:t/>
            </a:r>
            <a:br>
              <a:rPr lang="ar-DZ" sz="3100" dirty="0" smtClean="0">
                <a:solidFill>
                  <a:srgbClr val="FF0000"/>
                </a:solidFill>
              </a:rPr>
            </a:br>
            <a:r>
              <a:rPr lang="ar-DZ" sz="3100" dirty="0" smtClean="0">
                <a:solidFill>
                  <a:srgbClr val="FF0000"/>
                </a:solidFill>
              </a:rPr>
              <a:t/>
            </a:r>
            <a:br>
              <a:rPr lang="ar-DZ" sz="3100" dirty="0" smtClean="0">
                <a:solidFill>
                  <a:srgbClr val="FF0000"/>
                </a:solidFill>
              </a:rPr>
            </a:br>
            <a:r>
              <a:rPr lang="fr-FR" sz="3200" dirty="0" smtClean="0">
                <a:solidFill>
                  <a:schemeClr val="tx1"/>
                </a:solidFill>
              </a:rPr>
              <a:t/>
            </a:r>
            <a:br>
              <a:rPr lang="fr-FR" sz="3200" dirty="0" smtClean="0">
                <a:solidFill>
                  <a:schemeClr val="tx1"/>
                </a:solidFill>
              </a:rPr>
            </a:br>
            <a:r>
              <a:rPr lang="ar-DZ" sz="3200" b="1" dirty="0" smtClean="0">
                <a:solidFill>
                  <a:schemeClr val="tx1"/>
                </a:solidFill>
              </a:rPr>
              <a:t>            </a:t>
            </a:r>
            <a:r>
              <a:rPr lang="fr-FR" sz="3200" dirty="0" smtClean="0"/>
              <a:t/>
            </a:r>
            <a:br>
              <a:rPr lang="fr-FR" sz="3200" dirty="0" smtClean="0"/>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sp>
        <p:nvSpPr>
          <p:cNvPr id="15" name="Flèche vers le bas 14"/>
          <p:cNvSpPr/>
          <p:nvPr/>
        </p:nvSpPr>
        <p:spPr>
          <a:xfrm>
            <a:off x="4572000" y="5157192"/>
            <a:ext cx="500066" cy="714380"/>
          </a:xfrm>
          <a:prstGeom prst="downArrow">
            <a:avLst>
              <a:gd name="adj1" fmla="val 50000"/>
              <a:gd name="adj2" fmla="val 50000"/>
            </a:avLst>
          </a:prstGeom>
          <a:solidFill>
            <a:srgbClr val="FF0000"/>
          </a:solidFill>
          <a:ln>
            <a:solidFill>
              <a:schemeClr val="accent2">
                <a:lumMod val="60000"/>
                <a:lumOff val="4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gauche 11"/>
          <p:cNvSpPr/>
          <p:nvPr/>
        </p:nvSpPr>
        <p:spPr>
          <a:xfrm rot="18953632">
            <a:off x="8494153" y="1962849"/>
            <a:ext cx="632450" cy="306201"/>
          </a:xfrm>
          <a:prstGeom prst="leftArrow">
            <a:avLst>
              <a:gd name="adj1" fmla="val 50000"/>
              <a:gd name="adj2" fmla="val 49455"/>
            </a:avLst>
          </a:prstGeom>
          <a:solidFill>
            <a:srgbClr val="E7C1B7"/>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gauche 15"/>
          <p:cNvSpPr/>
          <p:nvPr/>
        </p:nvSpPr>
        <p:spPr>
          <a:xfrm rot="18953632">
            <a:off x="8232735" y="3248733"/>
            <a:ext cx="632450" cy="306201"/>
          </a:xfrm>
          <a:prstGeom prst="leftArrow">
            <a:avLst>
              <a:gd name="adj1" fmla="val 50000"/>
              <a:gd name="adj2" fmla="val 49455"/>
            </a:avLst>
          </a:prstGeom>
          <a:solidFill>
            <a:srgbClr val="E7C1B7"/>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re 1"/>
          <p:cNvSpPr>
            <a:spLocks noGrp="1"/>
          </p:cNvSpPr>
          <p:nvPr>
            <p:ph type="title"/>
          </p:nvPr>
        </p:nvSpPr>
        <p:spPr>
          <a:xfrm>
            <a:off x="0" y="0"/>
            <a:ext cx="9144000" cy="7072338"/>
          </a:xfrm>
          <a:solidFill>
            <a:schemeClr val="accent3">
              <a:lumMod val="20000"/>
              <a:lumOff val="80000"/>
            </a:schemeClr>
          </a:solidFill>
        </p:spPr>
        <p:txBody>
          <a:bodyPr anchor="t">
            <a:normAutofit/>
          </a:bodyPr>
          <a:lstStyle/>
          <a:p>
            <a:pPr algn="r" rtl="1"/>
            <a:r>
              <a:rPr lang="ar-DZ" sz="3100" dirty="0" smtClean="0">
                <a:solidFill>
                  <a:srgbClr val="FF0000"/>
                </a:solidFill>
              </a:rPr>
              <a:t> </a:t>
            </a:r>
            <a:r>
              <a:rPr lang="fr-FR" sz="3200" b="0" dirty="0" smtClean="0">
                <a:solidFill>
                  <a:schemeClr val="tx1"/>
                </a:solidFill>
              </a:rPr>
              <a:t/>
            </a:r>
            <a:br>
              <a:rPr lang="fr-FR" sz="3200" b="0" dirty="0" smtClean="0">
                <a:solidFill>
                  <a:schemeClr val="tx1"/>
                </a:solidFill>
              </a:rPr>
            </a:br>
            <a:r>
              <a:rPr lang="ar-IQ" sz="3200" b="0" dirty="0" smtClean="0">
                <a:solidFill>
                  <a:schemeClr val="tx1"/>
                </a:solidFill>
              </a:rPr>
              <a:t> </a:t>
            </a: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1600" dirty="0" smtClean="0">
                <a:solidFill>
                  <a:srgbClr val="FF0000"/>
                </a:solidFill>
              </a:rPr>
              <a:t>                                </a:t>
            </a:r>
            <a:r>
              <a:rPr lang="fr-FR" sz="1600" dirty="0" smtClean="0"/>
              <a:t/>
            </a:r>
            <a:br>
              <a:rPr lang="fr-FR" sz="1600" dirty="0" smtClean="0"/>
            </a:br>
            <a:r>
              <a:rPr lang="ar-DZ" sz="1600" dirty="0" smtClean="0">
                <a:solidFill>
                  <a:srgbClr val="FF0000"/>
                </a:solidFill>
              </a:rPr>
              <a:t>  </a:t>
            </a:r>
            <a:r>
              <a:rPr lang="ar-DZ" sz="2400" dirty="0" smtClean="0">
                <a:solidFill>
                  <a:schemeClr val="tx1"/>
                </a:solidFill>
              </a:rPr>
              <a:t/>
            </a:r>
            <a:br>
              <a:rPr lang="ar-DZ" sz="2400" dirty="0" smtClean="0">
                <a:solidFill>
                  <a:schemeClr val="tx1"/>
                </a:solidFill>
              </a:rPr>
            </a:br>
            <a:r>
              <a:rPr lang="ar-DZ" sz="2400" dirty="0" smtClean="0">
                <a:solidFill>
                  <a:schemeClr val="tx1"/>
                </a:solidFill>
              </a:rPr>
              <a:t/>
            </a:r>
            <a:br>
              <a:rPr lang="ar-DZ" sz="2400" dirty="0" smtClean="0">
                <a:solidFill>
                  <a:schemeClr val="tx1"/>
                </a:solidFill>
              </a:rPr>
            </a:br>
            <a:r>
              <a:rPr lang="ar-DZ" sz="2400" dirty="0" smtClean="0">
                <a:solidFill>
                  <a:schemeClr val="tx1"/>
                </a:solidFill>
              </a:rPr>
              <a:t/>
            </a:r>
            <a:br>
              <a:rPr lang="ar-DZ" sz="2400" dirty="0" smtClean="0">
                <a:solidFill>
                  <a:schemeClr val="tx1"/>
                </a:solidFill>
              </a:rPr>
            </a:br>
            <a:r>
              <a:rPr lang="ar-DZ" sz="2400" dirty="0" smtClean="0">
                <a:solidFill>
                  <a:schemeClr val="tx1"/>
                </a:solidFill>
              </a:rPr>
              <a:t/>
            </a:r>
            <a:br>
              <a:rPr lang="ar-DZ" sz="2400" dirty="0" smtClean="0">
                <a:solidFill>
                  <a:schemeClr val="tx1"/>
                </a:solidFill>
              </a:rPr>
            </a:br>
            <a:r>
              <a:rPr lang="ar-DZ" sz="2400" dirty="0" smtClean="0">
                <a:solidFill>
                  <a:schemeClr val="tx1"/>
                </a:solidFill>
              </a:rPr>
              <a:t/>
            </a:r>
            <a:br>
              <a:rPr lang="ar-DZ" sz="2400" dirty="0" smtClean="0">
                <a:solidFill>
                  <a:schemeClr val="tx1"/>
                </a:solidFill>
              </a:rPr>
            </a:br>
            <a:r>
              <a:rPr lang="ar-DZ" sz="2400" dirty="0" smtClean="0">
                <a:solidFill>
                  <a:schemeClr val="tx1"/>
                </a:solidFill>
              </a:rPr>
              <a:t/>
            </a:r>
            <a:br>
              <a:rPr lang="ar-DZ" sz="2400" dirty="0" smtClean="0">
                <a:solidFill>
                  <a:schemeClr val="tx1"/>
                </a:solidFill>
              </a:rPr>
            </a:br>
            <a:r>
              <a:rPr lang="ar-DZ" sz="2400" dirty="0" smtClean="0">
                <a:solidFill>
                  <a:schemeClr val="tx1"/>
                </a:solidFill>
              </a:rPr>
              <a:t/>
            </a:r>
            <a:br>
              <a:rPr lang="ar-DZ" sz="2400" dirty="0" smtClean="0">
                <a:solidFill>
                  <a:schemeClr val="tx1"/>
                </a:solidFill>
              </a:rPr>
            </a:br>
            <a:r>
              <a:rPr lang="ar-DZ" sz="2400" dirty="0" smtClean="0">
                <a:solidFill>
                  <a:schemeClr val="tx1"/>
                </a:solidFill>
              </a:rPr>
              <a:t/>
            </a:r>
            <a:br>
              <a:rPr lang="ar-DZ" sz="2400" dirty="0" smtClean="0">
                <a:solidFill>
                  <a:schemeClr val="tx1"/>
                </a:solidFill>
              </a:rPr>
            </a:br>
            <a:r>
              <a:rPr lang="ar-DZ" sz="2400" dirty="0" smtClean="0">
                <a:solidFill>
                  <a:schemeClr val="tx1"/>
                </a:solidFill>
              </a:rPr>
              <a:t/>
            </a:r>
            <a:br>
              <a:rPr lang="ar-DZ" sz="2400" dirty="0" smtClean="0">
                <a:solidFill>
                  <a:schemeClr val="tx1"/>
                </a:solidFill>
              </a:rPr>
            </a:br>
            <a:r>
              <a:rPr lang="ar-DZ" sz="2400" dirty="0" smtClean="0">
                <a:solidFill>
                  <a:schemeClr val="tx1"/>
                </a:solidFill>
              </a:rPr>
              <a:t/>
            </a:r>
            <a:br>
              <a:rPr lang="ar-DZ" sz="2400" dirty="0" smtClean="0">
                <a:solidFill>
                  <a:schemeClr val="tx1"/>
                </a:solidFill>
              </a:rPr>
            </a:br>
            <a:endParaRPr lang="fr-FR" sz="2400" b="1" dirty="0">
              <a:solidFill>
                <a:schemeClr val="tx1"/>
              </a:solidFill>
            </a:endParaRPr>
          </a:p>
        </p:txBody>
      </p:sp>
      <p:sp>
        <p:nvSpPr>
          <p:cNvPr id="3" name="Étoile à 6 branches 2"/>
          <p:cNvSpPr/>
          <p:nvPr/>
        </p:nvSpPr>
        <p:spPr>
          <a:xfrm>
            <a:off x="251520" y="2348880"/>
            <a:ext cx="8501122" cy="4857784"/>
          </a:xfrm>
          <a:prstGeom prst="star6">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chemeClr val="bg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2800" b="1" dirty="0" smtClean="0">
                <a:solidFill>
                  <a:srgbClr val="0000FF"/>
                </a:solidFill>
                <a:cs typeface="+mj-cs"/>
              </a:rPr>
              <a:t>توصف الغرامة التهديدية بأنها وسيلة </a:t>
            </a:r>
            <a:r>
              <a:rPr lang="ar-DZ" sz="2800" b="1" dirty="0" smtClean="0">
                <a:solidFill>
                  <a:srgbClr val="0000FF"/>
                </a:solidFill>
                <a:cs typeface="+mj-cs"/>
              </a:rPr>
              <a:t>غير مباشرة</a:t>
            </a:r>
            <a:r>
              <a:rPr lang="ar-IQ" sz="2800" b="1" dirty="0" smtClean="0">
                <a:solidFill>
                  <a:srgbClr val="0000FF"/>
                </a:solidFill>
                <a:cs typeface="+mj-cs"/>
              </a:rPr>
              <a:t>, </a:t>
            </a:r>
            <a:r>
              <a:rPr lang="ar-DZ" sz="2800" b="1" dirty="0" smtClean="0">
                <a:solidFill>
                  <a:srgbClr val="0000FF"/>
                </a:solidFill>
                <a:cs typeface="+mj-cs"/>
              </a:rPr>
              <a:t>كما أنها </a:t>
            </a:r>
            <a:r>
              <a:rPr lang="ar-IQ" sz="2800" b="1" dirty="0" smtClean="0">
                <a:solidFill>
                  <a:srgbClr val="0000FF"/>
                </a:solidFill>
                <a:cs typeface="+mj-cs"/>
              </a:rPr>
              <a:t>قد تحقق الغاية من فرضها وهي قيام المدين بتنفيذ التزامه, ولكنها قد تفشل في ذلك فيبقى المدين مصرا على عدم تنفيذ التزامه , كما أن الذي ينفذ في نهاية الأمر ليس الحكم بالغرامة التهديدية، بل الحكم بالتعويض النهائي الذي يحكم به القاضي بعد تصفية الغرامة التهديدية.</a:t>
            </a:r>
            <a:endParaRPr lang="fr-FR" sz="2800" b="1" dirty="0">
              <a:solidFill>
                <a:srgbClr val="0000FF"/>
              </a:solidFill>
              <a:cs typeface="+mj-cs"/>
            </a:endParaRPr>
          </a:p>
        </p:txBody>
      </p:sp>
      <p:sp>
        <p:nvSpPr>
          <p:cNvPr id="5" name="Bulle ronde 4"/>
          <p:cNvSpPr/>
          <p:nvPr/>
        </p:nvSpPr>
        <p:spPr>
          <a:xfrm>
            <a:off x="827584" y="0"/>
            <a:ext cx="7929618" cy="1214446"/>
          </a:xfrm>
          <a:prstGeom prst="wedgeEllipseCallout">
            <a:avLst>
              <a:gd name="adj1" fmla="val -39393"/>
              <a:gd name="adj2" fmla="val 61342"/>
            </a:avLst>
          </a:prstGeom>
          <a:solidFill>
            <a:srgbClr val="FF6600"/>
          </a:solidFill>
          <a:ln>
            <a:solidFill>
              <a:schemeClr val="bg1"/>
            </a:solidFill>
          </a:ln>
          <a:effectLst>
            <a:glow rad="101600">
              <a:srgbClr val="FF66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b="1" dirty="0" smtClean="0">
                <a:solidFill>
                  <a:schemeClr val="bg1"/>
                </a:solidFill>
                <a:latin typeface="Times New Roman" pitchFamily="18" charset="0"/>
                <a:cs typeface="+mj-cs"/>
              </a:rPr>
              <a:t>إزاء ما تقدم ما هي </a:t>
            </a:r>
            <a:r>
              <a:rPr lang="ar-DZ" sz="3200" b="1" dirty="0" smtClean="0">
                <a:solidFill>
                  <a:schemeClr val="bg1"/>
                </a:solidFill>
                <a:latin typeface="Times New Roman" pitchFamily="18" charset="0"/>
                <a:cs typeface="+mj-cs"/>
              </a:rPr>
              <a:t>آثار </a:t>
            </a:r>
            <a:r>
              <a:rPr lang="ar-DZ" sz="3200" b="1" dirty="0" err="1" smtClean="0">
                <a:solidFill>
                  <a:schemeClr val="bg1"/>
                </a:solidFill>
                <a:latin typeface="Times New Roman" pitchFamily="18" charset="0"/>
                <a:cs typeface="+mj-cs"/>
              </a:rPr>
              <a:t>ا</a:t>
            </a:r>
            <a:r>
              <a:rPr lang="ar-IQ" sz="3200" b="1" dirty="0" smtClean="0">
                <a:solidFill>
                  <a:schemeClr val="bg1"/>
                </a:solidFill>
                <a:latin typeface="Times New Roman" pitchFamily="18" charset="0"/>
                <a:cs typeface="+mj-cs"/>
              </a:rPr>
              <a:t>لغرامة </a:t>
            </a:r>
            <a:r>
              <a:rPr lang="ar-IQ" sz="3200" b="1" dirty="0" err="1" smtClean="0">
                <a:solidFill>
                  <a:schemeClr val="bg1"/>
                </a:solidFill>
                <a:latin typeface="Times New Roman" pitchFamily="18" charset="0"/>
                <a:cs typeface="+mj-cs"/>
              </a:rPr>
              <a:t>التهديدية</a:t>
            </a:r>
            <a:r>
              <a:rPr lang="ar-DZ" sz="3200" b="1" dirty="0" smtClean="0">
                <a:solidFill>
                  <a:schemeClr val="bg1"/>
                </a:solidFill>
                <a:latin typeface="Times New Roman" pitchFamily="18" charset="0"/>
                <a:cs typeface="+mj-cs"/>
              </a:rPr>
              <a:t> من منظور المشرع الجزائـري </a:t>
            </a:r>
            <a:r>
              <a:rPr lang="ar-IQ" sz="3200" b="1" dirty="0" smtClean="0">
                <a:solidFill>
                  <a:schemeClr val="bg1"/>
                </a:solidFill>
                <a:latin typeface="Times New Roman" pitchFamily="18" charset="0"/>
                <a:cs typeface="+mj-cs"/>
              </a:rPr>
              <a:t>؟</a:t>
            </a:r>
            <a:r>
              <a:rPr lang="ar-IQ" sz="3200" dirty="0" smtClean="0">
                <a:solidFill>
                  <a:schemeClr val="bg1"/>
                </a:solidFill>
                <a:latin typeface="Times New Roman" pitchFamily="18" charset="0"/>
                <a:cs typeface="+mj-cs"/>
              </a:rPr>
              <a:t> </a:t>
            </a:r>
            <a:endParaRPr lang="fr-FR" sz="3200" dirty="0">
              <a:solidFill>
                <a:schemeClr val="bg1"/>
              </a:solidFill>
              <a:latin typeface="Times New Roman" pitchFamily="18" charset="0"/>
              <a:cs typeface="+mj-cs"/>
            </a:endParaRPr>
          </a:p>
        </p:txBody>
      </p:sp>
      <p:pic>
        <p:nvPicPr>
          <p:cNvPr id="6" name="Image 5"/>
          <p:cNvPicPr/>
          <p:nvPr/>
        </p:nvPicPr>
        <p:blipFill>
          <a:blip r:embed="rId2" cstate="print"/>
          <a:stretch>
            <a:fillRect/>
          </a:stretch>
        </p:blipFill>
        <p:spPr>
          <a:xfrm>
            <a:off x="0" y="1268760"/>
            <a:ext cx="2411760" cy="223224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a:solidFill>
            <a:schemeClr val="accent3">
              <a:lumMod val="20000"/>
              <a:lumOff val="80000"/>
            </a:schemeClr>
          </a:solidFill>
        </p:spPr>
        <p:txBody>
          <a:bodyPr anchor="t">
            <a:normAutofit fontScale="90000"/>
          </a:bodyPr>
          <a:lstStyle/>
          <a:p>
            <a:pPr algn="r" rtl="1">
              <a:buFont typeface="Wingdings" pitchFamily="2" charset="2"/>
              <a:buChar char="Ø"/>
            </a:pP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r>
              <a:rPr lang="ar-DZ" sz="3600" dirty="0" smtClean="0">
                <a:solidFill>
                  <a:schemeClr val="tx1"/>
                </a:solidFill>
              </a:rPr>
              <a:t>رأينا في المحاضرة السابقة أن التنفيذ العيني للالتزام قد يكون اختياريا، يقوم </a:t>
            </a:r>
            <a:r>
              <a:rPr lang="ar-DZ" sz="3600" dirty="0" err="1" smtClean="0">
                <a:solidFill>
                  <a:schemeClr val="tx1"/>
                </a:solidFill>
              </a:rPr>
              <a:t>به</a:t>
            </a:r>
            <a:r>
              <a:rPr lang="ar-DZ" sz="3600" dirty="0" smtClean="0">
                <a:solidFill>
                  <a:schemeClr val="tx1"/>
                </a:solidFill>
              </a:rPr>
              <a:t> المدين من تلقاء نفسه، وهذا هو الوفاء  </a:t>
            </a:r>
            <a:r>
              <a:rPr lang="fr-FR" sz="2000" b="1" dirty="0" smtClean="0">
                <a:solidFill>
                  <a:srgbClr val="FF0000"/>
                </a:solidFill>
                <a:latin typeface="Times New Roman" pitchFamily="18" charset="0"/>
                <a:cs typeface="Times New Roman" pitchFamily="18" charset="0"/>
              </a:rPr>
              <a:t>Paiement</a:t>
            </a:r>
            <a:r>
              <a:rPr lang="ar-DZ" sz="3600" b="1" dirty="0" smtClean="0">
                <a:solidFill>
                  <a:srgbClr val="FF0000"/>
                </a:solidFill>
                <a:latin typeface="Times New Roman" pitchFamily="18" charset="0"/>
                <a:cs typeface="Times New Roman" pitchFamily="18" charset="0"/>
              </a:rPr>
              <a:t>، </a:t>
            </a:r>
            <a:r>
              <a:rPr lang="ar-DZ" sz="3600" dirty="0" smtClean="0">
                <a:solidFill>
                  <a:schemeClr val="tx1"/>
                </a:solidFill>
              </a:rPr>
              <a:t>وفي حالة لم يقم المدين بتنفيذ ما التزم </a:t>
            </a:r>
            <a:r>
              <a:rPr lang="ar-DZ" sz="3600" dirty="0" err="1" smtClean="0">
                <a:solidFill>
                  <a:schemeClr val="tx1"/>
                </a:solidFill>
              </a:rPr>
              <a:t>به</a:t>
            </a:r>
            <a:r>
              <a:rPr lang="ar-DZ" sz="3600" dirty="0" smtClean="0">
                <a:solidFill>
                  <a:schemeClr val="tx1"/>
                </a:solidFill>
              </a:rPr>
              <a:t> اختياريا، </a:t>
            </a:r>
            <a:r>
              <a:rPr lang="ar-DZ" sz="3200" dirty="0" smtClean="0">
                <a:solidFill>
                  <a:schemeClr val="tx1"/>
                </a:solidFill>
              </a:rPr>
              <a:t>حددت </a:t>
            </a:r>
            <a:r>
              <a:rPr lang="ar-DZ" sz="3200" dirty="0" smtClean="0">
                <a:solidFill>
                  <a:schemeClr val="tx1"/>
                </a:solidFill>
              </a:rPr>
              <a:t>وسيلتان للضغط على إرادة المدين وإجباره على :  </a:t>
            </a:r>
            <a:r>
              <a:rPr lang="ar-DZ" sz="3200" b="1" dirty="0" smtClean="0">
                <a:solidFill>
                  <a:srgbClr val="FF0000"/>
                </a:solidFill>
              </a:rPr>
              <a:t>التنفيذ العيني </a:t>
            </a:r>
            <a:r>
              <a:rPr lang="ar-DZ" sz="3200" b="1" dirty="0" smtClean="0">
                <a:solidFill>
                  <a:schemeClr val="tx1"/>
                </a:solidFill>
              </a:rPr>
              <a:t>.</a:t>
            </a:r>
            <a:r>
              <a:rPr lang="fr-FR" sz="3200" dirty="0" smtClean="0"/>
              <a:t/>
            </a:r>
            <a:br>
              <a:rPr lang="fr-FR" sz="3200" dirty="0" smtClean="0"/>
            </a:br>
            <a:r>
              <a:rPr lang="ar-DZ" sz="3200" dirty="0" smtClean="0"/>
              <a:t>    </a:t>
            </a:r>
            <a:r>
              <a:rPr lang="ar-DZ" sz="3200" b="1" dirty="0" smtClean="0">
                <a:solidFill>
                  <a:schemeClr val="tx1"/>
                </a:solidFill>
              </a:rPr>
              <a:t>الوسيلة الأولى هي </a:t>
            </a:r>
            <a:r>
              <a:rPr lang="ar-DZ" sz="3200" b="1" dirty="0" smtClean="0">
                <a:solidFill>
                  <a:srgbClr val="FF0000"/>
                </a:solidFill>
              </a:rPr>
              <a:t>الإكراه البدني </a:t>
            </a:r>
            <a:r>
              <a:rPr lang="ar-DZ" sz="3200" b="1" dirty="0" smtClean="0">
                <a:solidFill>
                  <a:schemeClr val="tx1"/>
                </a:solidFill>
              </a:rPr>
              <a:t>، الوسيلة الثانية  </a:t>
            </a:r>
            <a:r>
              <a:rPr lang="ar-DZ" sz="3600" b="1" dirty="0" smtClean="0">
                <a:solidFill>
                  <a:schemeClr val="tx1"/>
                </a:solidFill>
              </a:rPr>
              <a:t>هي </a:t>
            </a:r>
            <a:r>
              <a:rPr lang="ar-DZ" sz="3600" dirty="0" smtClean="0">
                <a:solidFill>
                  <a:srgbClr val="FF0000"/>
                </a:solidFill>
              </a:rPr>
              <a:t>نظام الغرامة التهديدية</a:t>
            </a:r>
            <a:r>
              <a:rPr lang="ar-DZ" sz="3200" b="1" dirty="0" smtClean="0">
                <a:solidFill>
                  <a:schemeClr val="tx1"/>
                </a:solidFill>
              </a:rPr>
              <a:t/>
            </a:r>
            <a:br>
              <a:rPr lang="ar-DZ" sz="3200" b="1" dirty="0" smtClean="0">
                <a:solidFill>
                  <a:schemeClr val="tx1"/>
                </a:solidFill>
              </a:rPr>
            </a:br>
            <a:r>
              <a:rPr lang="ar-DZ" sz="3200" b="1" dirty="0" smtClean="0">
                <a:solidFill>
                  <a:schemeClr val="tx1"/>
                </a:solidFill>
              </a:rPr>
              <a:t>    </a:t>
            </a:r>
            <a:r>
              <a:rPr lang="ar-DZ" sz="3600" b="1" dirty="0" smtClean="0">
                <a:solidFill>
                  <a:schemeClr val="tx1"/>
                </a:solidFill>
              </a:rPr>
              <a:t/>
            </a:r>
            <a:br>
              <a:rPr lang="ar-DZ" sz="3600" b="1" dirty="0" smtClean="0">
                <a:solidFill>
                  <a:schemeClr val="tx1"/>
                </a:solidFill>
              </a:rPr>
            </a:br>
            <a:r>
              <a:rPr lang="ar-SA" sz="3600" b="1" dirty="0" smtClean="0">
                <a:solidFill>
                  <a:schemeClr val="tx1"/>
                </a:solidFill>
              </a:rPr>
              <a:t> </a:t>
            </a:r>
            <a:r>
              <a:rPr lang="ar-DZ" sz="4000" b="1" dirty="0" smtClean="0">
                <a:solidFill>
                  <a:schemeClr val="tx1"/>
                </a:solidFill>
              </a:rPr>
              <a:t/>
            </a:r>
            <a:br>
              <a:rPr lang="ar-DZ" sz="4000" b="1" dirty="0" smtClean="0">
                <a:solidFill>
                  <a:schemeClr val="tx1"/>
                </a:solidFill>
              </a:rPr>
            </a:br>
            <a:r>
              <a:rPr lang="ar-DZ" sz="4000" b="1" dirty="0" smtClean="0">
                <a:solidFill>
                  <a:schemeClr val="tx1"/>
                </a:solidFill>
              </a:rPr>
              <a:t>            </a:t>
            </a:r>
            <a:r>
              <a:rPr lang="ar-DZ" sz="3600" dirty="0" smtClean="0">
                <a:solidFill>
                  <a:schemeClr val="tx1"/>
                </a:solidFill>
              </a:rPr>
              <a:t>أي الجزاءات التي تلحق الشخص في جسمه. </a:t>
            </a:r>
            <a:br>
              <a:rPr lang="ar-DZ" sz="3600" dirty="0" smtClean="0">
                <a:solidFill>
                  <a:schemeClr val="tx1"/>
                </a:solidFill>
              </a:rPr>
            </a:br>
            <a:r>
              <a:rPr lang="ar-DZ" sz="3600" dirty="0" smtClean="0">
                <a:solidFill>
                  <a:schemeClr val="tx1"/>
                </a:solidFill>
              </a:rPr>
              <a:t>          لم تعد وسيلة للجبر على تنفيذ الالتزامات المدنية والتجارية في القوانين الحديثة،</a:t>
            </a:r>
            <a:r>
              <a:rPr lang="ar-DZ" sz="3600" dirty="0" smtClean="0">
                <a:solidFill>
                  <a:schemeClr val="accent6">
                    <a:lumMod val="75000"/>
                  </a:schemeClr>
                </a:solidFill>
              </a:rPr>
              <a:t> </a:t>
            </a:r>
            <a:r>
              <a:rPr lang="ar-DZ" sz="3600" dirty="0" smtClean="0">
                <a:solidFill>
                  <a:schemeClr val="tx1"/>
                </a:solidFill>
              </a:rPr>
              <a:t>ولو انه في بعض القوانين العربية الحالية، فإن الإكراه البدني في صورة حبس المدين جائز كوسيلة نظامية لجبر المدين المماطل وحثه على الوفاء بالتزامه: </a:t>
            </a:r>
            <a:r>
              <a:rPr lang="fr-FR" sz="4000" dirty="0" smtClean="0">
                <a:solidFill>
                  <a:schemeClr val="tx1"/>
                </a:solidFill>
              </a:rPr>
              <a:t/>
            </a:r>
            <a:br>
              <a:rPr lang="fr-FR" sz="4000" dirty="0" smtClean="0">
                <a:solidFill>
                  <a:schemeClr val="tx1"/>
                </a:solidFill>
              </a:rPr>
            </a:br>
            <a:r>
              <a:rPr lang="ar-DZ" sz="4000" b="1" dirty="0" smtClean="0">
                <a:solidFill>
                  <a:schemeClr val="tx1"/>
                </a:solidFill>
              </a:rPr>
              <a:t>   </a:t>
            </a:r>
            <a:r>
              <a:rPr lang="ar-DZ" sz="3100" b="1" dirty="0" smtClean="0">
                <a:solidFill>
                  <a:srgbClr val="0000FF"/>
                </a:solidFill>
              </a:rPr>
              <a:t>*</a:t>
            </a:r>
            <a:r>
              <a:rPr lang="ar-DZ" sz="4000" b="1" dirty="0" smtClean="0">
                <a:solidFill>
                  <a:schemeClr val="tx1"/>
                </a:solidFill>
              </a:rPr>
              <a:t>  </a:t>
            </a:r>
            <a:r>
              <a:rPr lang="ar-DZ" sz="3100" dirty="0" smtClean="0">
                <a:solidFill>
                  <a:srgbClr val="0000FF"/>
                </a:solidFill>
              </a:rPr>
              <a:t>ديون الأسرة ( كديون النفقة والحضانة والرضاع والمسكن).</a:t>
            </a:r>
            <a:br>
              <a:rPr lang="ar-DZ" sz="3100" dirty="0" smtClean="0">
                <a:solidFill>
                  <a:srgbClr val="0000FF"/>
                </a:solidFill>
              </a:rPr>
            </a:br>
            <a:r>
              <a:rPr lang="ar-DZ" sz="3100" dirty="0" smtClean="0">
                <a:solidFill>
                  <a:srgbClr val="0000FF"/>
                </a:solidFill>
              </a:rPr>
              <a:t>    * والديون التي تنشأ للدولة على مرتكبي الجرائم بسبب ارتكابها ( كالغرامات والمصروفات، والمبالغ الواجب ردها والتعويضات المحكوم </a:t>
            </a:r>
            <a:r>
              <a:rPr lang="ar-DZ" sz="3100" dirty="0" err="1" smtClean="0">
                <a:solidFill>
                  <a:srgbClr val="0000FF"/>
                </a:solidFill>
              </a:rPr>
              <a:t>بها</a:t>
            </a:r>
            <a:r>
              <a:rPr lang="ar-DZ" sz="3100" dirty="0" smtClean="0">
                <a:solidFill>
                  <a:srgbClr val="0000FF"/>
                </a:solidFill>
              </a:rPr>
              <a:t> للدولة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sp>
        <p:nvSpPr>
          <p:cNvPr id="3" name="Rectangle 2"/>
          <p:cNvSpPr/>
          <p:nvPr/>
        </p:nvSpPr>
        <p:spPr>
          <a:xfrm>
            <a:off x="1835696" y="2492896"/>
            <a:ext cx="6879708" cy="721790"/>
          </a:xfrm>
          <a:prstGeom prst="rect">
            <a:avLst/>
          </a:prstGeom>
          <a:solidFill>
            <a:srgbClr val="F1B3AD"/>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DZ" sz="2400" b="1" dirty="0" smtClean="0">
                <a:solidFill>
                  <a:srgbClr val="FF0000"/>
                </a:solidFill>
                <a:latin typeface="Arabic Transparent" pitchFamily="34" charset="0"/>
                <a:cs typeface="Arabic Transparent" pitchFamily="34" charset="0"/>
              </a:rPr>
              <a:t>الوسيلة الأولى : الإكراه البدني </a:t>
            </a:r>
            <a:r>
              <a:rPr lang="ar-DZ" sz="2000" b="1" dirty="0" smtClean="0">
                <a:solidFill>
                  <a:srgbClr val="FF0000"/>
                </a:solidFill>
              </a:rPr>
              <a:t> </a:t>
            </a:r>
            <a:r>
              <a:rPr lang="fr-FR" sz="2000" b="1" dirty="0" smtClean="0">
                <a:solidFill>
                  <a:srgbClr val="FF0000"/>
                </a:solidFill>
              </a:rPr>
              <a:t>(La Contrainte par corps</a:t>
            </a:r>
            <a:endParaRPr lang="fr-FR" sz="2000" b="1" dirty="0">
              <a:solidFill>
                <a:srgbClr val="FF0000"/>
              </a:solidFill>
              <a:cs typeface="+mj-cs"/>
            </a:endParaRPr>
          </a:p>
        </p:txBody>
      </p:sp>
      <p:sp>
        <p:nvSpPr>
          <p:cNvPr id="5" name="Flèche gauche 4"/>
          <p:cNvSpPr/>
          <p:nvPr/>
        </p:nvSpPr>
        <p:spPr>
          <a:xfrm>
            <a:off x="8429652" y="3500438"/>
            <a:ext cx="428596" cy="214314"/>
          </a:xfrm>
          <a:prstGeom prst="leftArrow">
            <a:avLst/>
          </a:prstGeom>
          <a:solidFill>
            <a:srgbClr val="F1B3AD"/>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gauche 5"/>
          <p:cNvSpPr/>
          <p:nvPr/>
        </p:nvSpPr>
        <p:spPr>
          <a:xfrm>
            <a:off x="8429652" y="3929066"/>
            <a:ext cx="428596" cy="214314"/>
          </a:xfrm>
          <a:prstGeom prst="leftArrow">
            <a:avLst/>
          </a:prstGeom>
          <a:solidFill>
            <a:srgbClr val="F1B3AD"/>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gauche 9"/>
          <p:cNvSpPr/>
          <p:nvPr/>
        </p:nvSpPr>
        <p:spPr>
          <a:xfrm rot="18752042">
            <a:off x="2276722" y="5100688"/>
            <a:ext cx="428596" cy="357190"/>
          </a:xfrm>
          <a:prstGeom prst="leftArrow">
            <a:avLst/>
          </a:prstGeom>
          <a:solidFill>
            <a:srgbClr val="F1B3AD"/>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0" y="0"/>
            <a:ext cx="9144000" cy="6858000"/>
          </a:xfrm>
          <a:solidFill>
            <a:schemeClr val="accent3">
              <a:lumMod val="20000"/>
              <a:lumOff val="80000"/>
            </a:schemeClr>
          </a:solidFill>
        </p:spPr>
        <p:txBody>
          <a:bodyPr anchor="t">
            <a:normAutofit/>
          </a:bodyPr>
          <a:lstStyle/>
          <a:p>
            <a:pPr algn="r" rtl="1"/>
            <a:r>
              <a:rPr lang="ar-DZ" sz="3200" dirty="0" smtClean="0">
                <a:solidFill>
                  <a:schemeClr val="tx1"/>
                </a:solidFill>
              </a:rPr>
              <a:t>وسنقتصر الدراسة على :   </a:t>
            </a:r>
            <a:br>
              <a:rPr lang="ar-DZ" sz="3200" dirty="0" smtClean="0">
                <a:solidFill>
                  <a:schemeClr val="tx1"/>
                </a:solidFill>
              </a:rPr>
            </a:br>
            <a:r>
              <a:rPr lang="ar-DZ" sz="3200" dirty="0" smtClean="0">
                <a:solidFill>
                  <a:schemeClr val="tx1"/>
                </a:solidFill>
              </a:rPr>
              <a:t> </a:t>
            </a:r>
            <a:br>
              <a:rPr lang="ar-DZ" sz="3200" dirty="0" smtClean="0">
                <a:solidFill>
                  <a:schemeClr val="tx1"/>
                </a:solidFill>
              </a:rPr>
            </a:br>
            <a:r>
              <a:rPr lang="ar-DZ" sz="3200" dirty="0" smtClean="0">
                <a:solidFill>
                  <a:schemeClr val="tx1"/>
                </a:solidFill>
              </a:rPr>
              <a:t>     لذلك تحددت إشكالية فيما يلي:</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بمعنى هل يعتبر ضمانة فعلية للدائن لحمل المدين على تنفيذ التزامه عيناً في التشريع الجزائري؟</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t>
            </a:r>
            <a:r>
              <a:rPr lang="fr-FR" sz="3200" dirty="0" smtClean="0"/>
              <a:t/>
            </a:r>
            <a:br>
              <a:rPr lang="fr-FR" sz="3200" dirty="0" smtClean="0"/>
            </a:br>
            <a:r>
              <a:rPr lang="ar-DZ" sz="3200" dirty="0" smtClean="0">
                <a:solidFill>
                  <a:schemeClr val="tx1"/>
                </a:solidFill>
              </a:rPr>
              <a:t> </a:t>
            </a:r>
            <a:r>
              <a:rPr lang="ar-SA" sz="2800" dirty="0" smtClean="0">
                <a:solidFill>
                  <a:schemeClr val="tx1"/>
                </a:solidFill>
              </a:rPr>
              <a:t>نظام الغرامة التهديدية هي وسيلة من وسائل التنفيذ العيني الجبري غير المباشر، وهو في الأصل نتاج الاجتهاد القضائي في فرنسا منذ عام1834</a:t>
            </a:r>
            <a:r>
              <a:rPr lang="ar-DZ" sz="2800" dirty="0" smtClean="0">
                <a:solidFill>
                  <a:schemeClr val="tx1"/>
                </a:solidFill>
              </a:rPr>
              <a:t> </a:t>
            </a:r>
            <a:r>
              <a:rPr lang="ar-DZ" sz="3200" dirty="0" smtClean="0">
                <a:solidFill>
                  <a:schemeClr val="tx1"/>
                </a:solidFill>
              </a:rPr>
              <a:t>   </a:t>
            </a:r>
            <a:br>
              <a:rPr lang="ar-DZ" sz="3200" dirty="0" smtClean="0">
                <a:solidFill>
                  <a:schemeClr val="tx1"/>
                </a:solidFill>
              </a:rPr>
            </a:br>
            <a:r>
              <a:rPr lang="ar-DZ" sz="3200" dirty="0" smtClean="0">
                <a:solidFill>
                  <a:schemeClr val="tx1"/>
                </a:solidFill>
              </a:rPr>
              <a:t>                </a:t>
            </a:r>
            <a:endParaRPr lang="fr-FR" sz="2400" b="1" dirty="0">
              <a:solidFill>
                <a:schemeClr val="tx1"/>
              </a:solidFill>
            </a:endParaRPr>
          </a:p>
        </p:txBody>
      </p:sp>
      <p:sp>
        <p:nvSpPr>
          <p:cNvPr id="6" name="Rectangle 5"/>
          <p:cNvSpPr/>
          <p:nvPr/>
        </p:nvSpPr>
        <p:spPr>
          <a:xfrm>
            <a:off x="3143240" y="0"/>
            <a:ext cx="3143272" cy="500042"/>
          </a:xfrm>
          <a:prstGeom prst="rect">
            <a:avLst/>
          </a:prstGeom>
          <a:solidFill>
            <a:srgbClr val="F1B3AD"/>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tx1"/>
                </a:solidFill>
                <a:cs typeface="+mj-cs"/>
              </a:rPr>
              <a:t>الغـرامة التهديديـة</a:t>
            </a:r>
            <a:endParaRPr lang="fr-FR" sz="3200" b="1" dirty="0">
              <a:solidFill>
                <a:schemeClr val="tx1"/>
              </a:solidFill>
              <a:cs typeface="+mj-cs"/>
            </a:endParaRPr>
          </a:p>
        </p:txBody>
      </p:sp>
      <p:sp>
        <p:nvSpPr>
          <p:cNvPr id="8" name="Flèche gauche 7"/>
          <p:cNvSpPr/>
          <p:nvPr/>
        </p:nvSpPr>
        <p:spPr>
          <a:xfrm>
            <a:off x="8501090" y="4071942"/>
            <a:ext cx="428596" cy="357190"/>
          </a:xfrm>
          <a:prstGeom prst="leftArrow">
            <a:avLst/>
          </a:prstGeom>
          <a:solidFill>
            <a:srgbClr val="F1B3AD"/>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571472" y="1571612"/>
            <a:ext cx="7929618" cy="1214446"/>
          </a:xfrm>
          <a:prstGeom prst="ellipse">
            <a:avLst/>
          </a:prstGeom>
          <a:solidFill>
            <a:srgbClr val="AEF6A8"/>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rgbClr val="FF0000"/>
                </a:solidFill>
                <a:cs typeface="+mj-cs"/>
              </a:rPr>
              <a:t>ما مدى فعالية نظام الغرامة التهديدية في حمل وجبر المدين على تنفيذ </a:t>
            </a:r>
            <a:r>
              <a:rPr lang="ar-DZ" sz="2800" b="1" dirty="0" err="1" smtClean="0">
                <a:solidFill>
                  <a:srgbClr val="FF0000"/>
                </a:solidFill>
                <a:cs typeface="+mj-cs"/>
              </a:rPr>
              <a:t>إلتزامه</a:t>
            </a:r>
            <a:r>
              <a:rPr lang="ar-DZ" sz="2800" b="1" dirty="0" smtClean="0">
                <a:solidFill>
                  <a:srgbClr val="FF0000"/>
                </a:solidFill>
                <a:cs typeface="+mj-cs"/>
              </a:rPr>
              <a:t> عيناً في التشريع الجزائري</a:t>
            </a:r>
            <a:r>
              <a:rPr lang="ar-DZ" sz="2400" b="1" dirty="0" smtClean="0">
                <a:solidFill>
                  <a:srgbClr val="FF0000"/>
                </a:solidFill>
              </a:rPr>
              <a:t>؟</a:t>
            </a:r>
            <a:r>
              <a:rPr lang="ar-DZ" sz="2400" b="1" dirty="0" smtClean="0"/>
              <a:t> </a:t>
            </a:r>
            <a:endParaRPr lang="fr-FR" sz="2400" b="1" dirty="0">
              <a:cs typeface="Traditional Arabic" pitchFamily="2" charset="-78"/>
            </a:endParaRPr>
          </a:p>
        </p:txBody>
      </p:sp>
      <p:sp>
        <p:nvSpPr>
          <p:cNvPr id="11" name="Rectangle 10"/>
          <p:cNvSpPr/>
          <p:nvPr/>
        </p:nvSpPr>
        <p:spPr>
          <a:xfrm>
            <a:off x="6715140" y="4071942"/>
            <a:ext cx="1571636" cy="500042"/>
          </a:xfrm>
          <a:prstGeom prst="rect">
            <a:avLst/>
          </a:prstGeom>
          <a:solidFill>
            <a:srgbClr val="F1B3AD"/>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rgbClr val="C00000"/>
                </a:solidFill>
                <a:cs typeface="+mj-cs"/>
              </a:rPr>
              <a:t>المفهوم :    </a:t>
            </a:r>
            <a:endParaRPr lang="fr-FR" sz="3200" b="1" dirty="0">
              <a:solidFill>
                <a:srgbClr val="C00000"/>
              </a:solidFill>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596" y="571480"/>
            <a:ext cx="8358246" cy="7509748"/>
          </a:xfrm>
          <a:prstGeom prst="rect">
            <a:avLst/>
          </a:prstGeom>
        </p:spPr>
        <p:txBody>
          <a:bodyPr wrap="square">
            <a:spAutoFit/>
          </a:bodyPr>
          <a:lstStyle/>
          <a:p>
            <a:pPr algn="r"/>
            <a:endParaRPr lang="fr-FR" sz="2800" b="1" dirty="0" smtClean="0">
              <a:cs typeface="+mj-cs"/>
            </a:endParaRPr>
          </a:p>
          <a:p>
            <a:pPr algn="r"/>
            <a:endParaRPr lang="ar-DZ" sz="2800" b="1" dirty="0" smtClean="0">
              <a:cs typeface="+mj-cs"/>
            </a:endParaRPr>
          </a:p>
          <a:p>
            <a:pPr algn="r"/>
            <a:endParaRPr lang="ar-DZ" sz="2800" b="1" dirty="0" smtClean="0">
              <a:cs typeface="+mj-cs"/>
            </a:endParaRPr>
          </a:p>
          <a:p>
            <a:pPr algn="ctr"/>
            <a:endParaRPr lang="fr-FR" sz="2800" b="1" dirty="0" smtClean="0">
              <a:solidFill>
                <a:srgbClr val="FF0000"/>
              </a:solidFill>
              <a:cs typeface="+mj-cs"/>
            </a:endParaRPr>
          </a:p>
          <a:p>
            <a:pPr algn="ctr"/>
            <a:endParaRPr lang="ar-DZ" sz="2800" b="1" dirty="0" smtClean="0">
              <a:solidFill>
                <a:srgbClr val="FF0000"/>
              </a:solidFill>
              <a:cs typeface="+mj-cs"/>
            </a:endParaRPr>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endParaRPr lang="ar-DZ" dirty="0" smtClean="0"/>
          </a:p>
          <a:p>
            <a:r>
              <a:rPr lang="fr-FR" dirty="0" smtClean="0"/>
              <a:t/>
            </a:r>
            <a:br>
              <a:rPr lang="fr-FR" dirty="0" smtClean="0"/>
            </a:br>
            <a:endParaRPr lang="fr-FR" dirty="0"/>
          </a:p>
        </p:txBody>
      </p:sp>
      <p:sp>
        <p:nvSpPr>
          <p:cNvPr id="7" name="Titre 1"/>
          <p:cNvSpPr>
            <a:spLocks noGrp="1"/>
          </p:cNvSpPr>
          <p:nvPr>
            <p:ph type="title"/>
          </p:nvPr>
        </p:nvSpPr>
        <p:spPr>
          <a:xfrm>
            <a:off x="0" y="0"/>
            <a:ext cx="9144000" cy="6929462"/>
          </a:xfrm>
          <a:solidFill>
            <a:schemeClr val="accent3">
              <a:lumMod val="20000"/>
              <a:lumOff val="80000"/>
            </a:schemeClr>
          </a:solidFill>
        </p:spPr>
        <p:txBody>
          <a:bodyPr anchor="t">
            <a:normAutofit fontScale="90000"/>
          </a:bodyPr>
          <a:lstStyle/>
          <a:p>
            <a:pPr algn="ctr" rtl="1"/>
            <a:r>
              <a:rPr lang="ar-DZ" sz="3200" dirty="0" smtClean="0">
                <a:solidFill>
                  <a:srgbClr val="FF0000"/>
                </a:solidFill>
              </a:rPr>
              <a:t/>
            </a:r>
            <a:br>
              <a:rPr lang="ar-DZ" sz="3200" dirty="0" smtClean="0">
                <a:solidFill>
                  <a:srgbClr val="FF0000"/>
                </a:solidFill>
              </a:rPr>
            </a:br>
            <a:r>
              <a:rPr lang="ar-DZ" sz="3200" dirty="0" smtClean="0">
                <a:solidFill>
                  <a:srgbClr val="FF0000"/>
                </a:solidFill>
              </a:rPr>
              <a:t> </a:t>
            </a:r>
            <a:r>
              <a:rPr lang="ar-SA" sz="3200" dirty="0" smtClean="0">
                <a:solidFill>
                  <a:schemeClr val="tx1"/>
                </a:solidFill>
              </a:rPr>
              <a:t>مختلف التعريفات</a:t>
            </a:r>
            <a:r>
              <a:rPr lang="ar-DZ" sz="3200" dirty="0" smtClean="0">
                <a:solidFill>
                  <a:schemeClr val="tx1"/>
                </a:solidFill>
              </a:rPr>
              <a:t> تصب في قالب واحد، ومن ذلك </a:t>
            </a:r>
            <a:r>
              <a:rPr lang="ar-SA" sz="3200" dirty="0" smtClean="0">
                <a:solidFill>
                  <a:schemeClr val="tx1"/>
                </a:solidFill>
              </a:rPr>
              <a:t>، </a:t>
            </a:r>
            <a:r>
              <a:rPr lang="ar-DZ" sz="3200" dirty="0" smtClean="0">
                <a:solidFill>
                  <a:schemeClr val="tx1"/>
                </a:solidFill>
              </a:rPr>
              <a:t>سنعرض </a:t>
            </a:r>
            <a:r>
              <a:rPr lang="ar-SA" sz="3200" dirty="0" smtClean="0">
                <a:solidFill>
                  <a:schemeClr val="tx1"/>
                </a:solidFill>
              </a:rPr>
              <a:t>تعريف الدكتور أحمد عبد الرزاق السنهوري </a:t>
            </a:r>
            <a:r>
              <a:rPr lang="ar-DZ" sz="3200" dirty="0" smtClean="0">
                <a:solidFill>
                  <a:schemeClr val="tx1"/>
                </a:solidFill>
              </a:rPr>
              <a:t>:</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t>
            </a:r>
            <a:r>
              <a:rPr lang="ar-DZ" sz="2800" dirty="0" smtClean="0"/>
              <a:t>  </a:t>
            </a:r>
            <a:r>
              <a:rPr lang="ar-DZ" sz="4000" dirty="0" smtClean="0">
                <a:solidFill>
                  <a:srgbClr val="FF0000"/>
                </a:solidFill>
              </a:rPr>
              <a:t>ما هي </a:t>
            </a:r>
            <a:r>
              <a:rPr lang="ar-SA" sz="4000" dirty="0" smtClean="0">
                <a:solidFill>
                  <a:srgbClr val="FF0000"/>
                </a:solidFill>
              </a:rPr>
              <a:t> شـروط الحكـم بالغرامـة التهديديـة</a:t>
            </a:r>
            <a:r>
              <a:rPr lang="ar-DZ" sz="4000" dirty="0" smtClean="0">
                <a:solidFill>
                  <a:srgbClr val="FF0000"/>
                </a:solidFill>
              </a:rPr>
              <a:t>؟ </a:t>
            </a:r>
            <a:r>
              <a:rPr lang="ar-SA" sz="4000" dirty="0" smtClean="0">
                <a:solidFill>
                  <a:srgbClr val="FF0000"/>
                </a:solidFill>
              </a:rPr>
              <a:t> </a:t>
            </a:r>
            <a:r>
              <a:rPr lang="ar-DZ" sz="3200" dirty="0" smtClean="0">
                <a:solidFill>
                  <a:srgbClr val="FF0000"/>
                </a:solidFill>
              </a:rPr>
              <a:t/>
            </a:r>
            <a:br>
              <a:rPr lang="ar-DZ" sz="3200" dirty="0" smtClean="0">
                <a:solidFill>
                  <a:srgbClr val="FF0000"/>
                </a:solidFill>
              </a:rPr>
            </a:br>
            <a:r>
              <a:rPr lang="ar-DZ" sz="3200" dirty="0" smtClean="0">
                <a:solidFill>
                  <a:srgbClr val="FF0000"/>
                </a:solidFill>
              </a:rPr>
              <a:t> </a:t>
            </a:r>
            <a:r>
              <a:rPr lang="ar-DZ" sz="2800" dirty="0" smtClean="0">
                <a:solidFill>
                  <a:schemeClr val="tx1"/>
                </a:solidFill>
              </a:rPr>
              <a:t/>
            </a:r>
            <a:br>
              <a:rPr lang="ar-DZ" sz="2800" dirty="0" smtClean="0">
                <a:solidFill>
                  <a:schemeClr val="tx1"/>
                </a:solidFill>
              </a:rPr>
            </a:br>
            <a:r>
              <a:rPr lang="ar-SA" sz="3100" dirty="0" smtClean="0">
                <a:solidFill>
                  <a:schemeClr val="tx1"/>
                </a:solidFill>
              </a:rPr>
              <a:t> للحكم بالغرامة </a:t>
            </a:r>
            <a:r>
              <a:rPr lang="ar-SA" sz="3100" dirty="0" err="1" smtClean="0">
                <a:solidFill>
                  <a:schemeClr val="tx1"/>
                </a:solidFill>
              </a:rPr>
              <a:t>التهديدية</a:t>
            </a:r>
            <a:r>
              <a:rPr lang="ar-SA" sz="3100" dirty="0" smtClean="0">
                <a:solidFill>
                  <a:schemeClr val="tx1"/>
                </a:solidFill>
              </a:rPr>
              <a:t> شروط حددها القانون </a:t>
            </a:r>
            <a:r>
              <a:rPr lang="ar-SA" sz="3100" dirty="0" err="1" smtClean="0">
                <a:solidFill>
                  <a:schemeClr val="tx1"/>
                </a:solidFill>
              </a:rPr>
              <a:t>الجزائري:</a:t>
            </a:r>
            <a:r>
              <a:rPr lang="ar-SA" sz="3100" dirty="0" smtClean="0">
                <a:solidFill>
                  <a:schemeClr val="tx1"/>
                </a:solidFill>
              </a:rPr>
              <a:t> </a:t>
            </a:r>
            <a:r>
              <a:rPr lang="fr-FR" sz="2800" dirty="0" smtClean="0"/>
              <a:t/>
            </a:r>
            <a:br>
              <a:rPr lang="fr-FR" sz="2800" dirty="0" smtClean="0"/>
            </a:br>
            <a:r>
              <a:rPr lang="ar-DZ" sz="3600" dirty="0" smtClean="0">
                <a:solidFill>
                  <a:srgbClr val="FF0000"/>
                </a:solidFill>
              </a:rPr>
              <a:t/>
            </a:r>
            <a:br>
              <a:rPr lang="ar-DZ" sz="3600" dirty="0" smtClean="0">
                <a:solidFill>
                  <a:srgbClr val="FF0000"/>
                </a:solidFill>
              </a:rPr>
            </a:br>
            <a:r>
              <a:rPr lang="ar-DZ" sz="3200" dirty="0" smtClean="0">
                <a:solidFill>
                  <a:srgbClr val="FF0000"/>
                </a:solidFill>
              </a:rPr>
              <a:t/>
            </a:r>
            <a:br>
              <a:rPr lang="ar-DZ" sz="3200" dirty="0" smtClean="0">
                <a:solidFill>
                  <a:srgbClr val="FF0000"/>
                </a:solidFill>
              </a:rPr>
            </a:br>
            <a:r>
              <a:rPr lang="ar-DZ" sz="3200" dirty="0" smtClean="0">
                <a:solidFill>
                  <a:srgbClr val="FF0000"/>
                </a:solidFill>
              </a:rPr>
              <a:t/>
            </a:r>
            <a:br>
              <a:rPr lang="ar-DZ" sz="3200" dirty="0" smtClean="0">
                <a:solidFill>
                  <a:srgbClr val="FF0000"/>
                </a:solidFill>
              </a:rPr>
            </a:br>
            <a:r>
              <a:rPr lang="ar-DZ" sz="3200" dirty="0" smtClean="0">
                <a:solidFill>
                  <a:srgbClr val="FF0000"/>
                </a:solidFill>
              </a:rPr>
              <a:t/>
            </a:r>
            <a:br>
              <a:rPr lang="ar-DZ" sz="3200" dirty="0" smtClean="0">
                <a:solidFill>
                  <a:srgbClr val="FF0000"/>
                </a:solidFill>
              </a:rPr>
            </a:br>
            <a:r>
              <a:rPr lang="ar-DZ" sz="3200" dirty="0" smtClean="0">
                <a:solidFill>
                  <a:srgbClr val="FF0000"/>
                </a:solidFill>
              </a:rPr>
              <a:t/>
            </a:r>
            <a:br>
              <a:rPr lang="ar-DZ" sz="3200" dirty="0" smtClean="0">
                <a:solidFill>
                  <a:srgbClr val="FF0000"/>
                </a:solidFill>
              </a:rPr>
            </a:br>
            <a:r>
              <a:rPr lang="ar-DZ" sz="3200" dirty="0" smtClean="0">
                <a:solidFill>
                  <a:srgbClr val="FF0000"/>
                </a:solidFill>
              </a:rPr>
              <a:t/>
            </a:r>
            <a:br>
              <a:rPr lang="ar-DZ" sz="3200" dirty="0" smtClean="0">
                <a:solidFill>
                  <a:srgbClr val="FF0000"/>
                </a:solidFill>
              </a:rPr>
            </a:br>
            <a:r>
              <a:rPr lang="ar-DZ" sz="3200" dirty="0" smtClean="0">
                <a:solidFill>
                  <a:srgbClr val="FF0000"/>
                </a:solidFill>
              </a:rPr>
              <a:t>  </a:t>
            </a:r>
            <a:endParaRPr lang="fr-FR" sz="2400" b="1" dirty="0">
              <a:solidFill>
                <a:schemeClr val="tx1"/>
              </a:solidFill>
            </a:endParaRPr>
          </a:p>
        </p:txBody>
      </p:sp>
      <p:sp>
        <p:nvSpPr>
          <p:cNvPr id="6" name="Rectangle à coins arrondis 5"/>
          <p:cNvSpPr/>
          <p:nvPr/>
        </p:nvSpPr>
        <p:spPr>
          <a:xfrm>
            <a:off x="357158" y="1643050"/>
            <a:ext cx="8572560" cy="2286016"/>
          </a:xfrm>
          <a:prstGeom prst="roundRect">
            <a:avLst/>
          </a:prstGeom>
          <a:solidFill>
            <a:srgbClr val="E7C1B7"/>
          </a:solidFill>
          <a:ln>
            <a:solidFill>
              <a:schemeClr val="bg1"/>
            </a:solidFill>
          </a:ln>
          <a:effectLst>
            <a:glow rad="101600">
              <a:srgbClr val="FF0000">
                <a:alpha val="60000"/>
              </a:srgbClr>
            </a:glow>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800" b="1" dirty="0" smtClean="0">
                <a:solidFill>
                  <a:schemeClr val="tx1"/>
                </a:solidFill>
                <a:latin typeface="Calibri" pitchFamily="34" charset="0"/>
                <a:ea typeface="Calibri" pitchFamily="34" charset="0"/>
                <a:cs typeface="+mj-cs"/>
              </a:rPr>
              <a:t>حق الدائن في اللجوء إلى القضاء لإلزام المدين </a:t>
            </a:r>
            <a:r>
              <a:rPr lang="ar-SA" sz="2800" b="1" u="sng" dirty="0" smtClean="0">
                <a:solidFill>
                  <a:srgbClr val="FF0000"/>
                </a:solidFill>
                <a:latin typeface="Calibri" pitchFamily="34" charset="0"/>
                <a:ea typeface="Calibri" pitchFamily="34" charset="0"/>
                <a:cs typeface="+mj-cs"/>
              </a:rPr>
              <a:t>الممتنع عن التنفيذ أو المتأخر عنه</a:t>
            </a:r>
            <a:r>
              <a:rPr lang="ar-SA" sz="2800" b="1" dirty="0" smtClean="0">
                <a:solidFill>
                  <a:schemeClr val="tx1"/>
                </a:solidFill>
                <a:latin typeface="Calibri" pitchFamily="34" charset="0"/>
                <a:ea typeface="Calibri" pitchFamily="34" charset="0"/>
                <a:cs typeface="+mj-cs"/>
              </a:rPr>
              <a:t>، بدفع غرامة </a:t>
            </a:r>
            <a:r>
              <a:rPr lang="ar-SA" sz="2800" b="1" dirty="0" err="1" smtClean="0">
                <a:solidFill>
                  <a:schemeClr val="tx1"/>
                </a:solidFill>
                <a:latin typeface="Calibri" pitchFamily="34" charset="0"/>
                <a:ea typeface="Calibri" pitchFamily="34" charset="0"/>
                <a:cs typeface="+mj-cs"/>
              </a:rPr>
              <a:t>تهديدية</a:t>
            </a:r>
            <a:r>
              <a:rPr lang="ar-SA" sz="2800" b="1" dirty="0" smtClean="0">
                <a:solidFill>
                  <a:schemeClr val="tx1"/>
                </a:solidFill>
                <a:latin typeface="Calibri" pitchFamily="34" charset="0"/>
                <a:ea typeface="Calibri" pitchFamily="34" charset="0"/>
                <a:cs typeface="+mj-cs"/>
              </a:rPr>
              <a:t> عن كل وحدة زمنية ( تحدد عن كل يوم أو أسبوع أو شهر أو أية وحدة زمنية أخرى ) يمتنع عن التنفيذ فيها أو يتأخر عن تنفيذ التزامه عينا، أثناء النظر في النزاع أو بعد صدور حكم يتضمن إلزام بالتنفيذ العيني</a:t>
            </a:r>
            <a:endParaRPr lang="fr-FR" sz="2800" b="1" dirty="0">
              <a:solidFill>
                <a:schemeClr val="tx1"/>
              </a:solidFill>
              <a:cs typeface="+mj-cs"/>
            </a:endParaRPr>
          </a:p>
        </p:txBody>
      </p:sp>
      <p:sp>
        <p:nvSpPr>
          <p:cNvPr id="16386" name="Rectangle 2"/>
          <p:cNvSpPr>
            <a:spLocks noChangeArrowheads="1"/>
          </p:cNvSpPr>
          <p:nvPr/>
        </p:nvSpPr>
        <p:spPr bwMode="auto">
          <a:xfrm>
            <a:off x="0" y="0"/>
            <a:ext cx="250389"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Calibri" pitchFamily="34" charset="0"/>
                <a:ea typeface="Calibri" pitchFamily="34" charset="0"/>
                <a:cs typeface="Simplified Arabic" pitchFamily="2" charset="-78"/>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Flèche vers le bas 7"/>
          <p:cNvSpPr/>
          <p:nvPr/>
        </p:nvSpPr>
        <p:spPr>
          <a:xfrm>
            <a:off x="611560" y="5445224"/>
            <a:ext cx="936104"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DZ"/>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2844" y="1071546"/>
            <a:ext cx="8786874" cy="4401205"/>
          </a:xfrm>
          <a:prstGeom prst="rect">
            <a:avLst/>
          </a:prstGeom>
        </p:spPr>
        <p:txBody>
          <a:bodyPr wrap="square">
            <a:spAutoFit/>
          </a:bodyPr>
          <a:lstStyle/>
          <a:p>
            <a:pPr algn="r"/>
            <a:endParaRPr lang="ar-DZ" sz="2800" b="1" dirty="0" smtClean="0">
              <a:cs typeface="+mj-cs"/>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a:p>
            <a:pPr algn="r"/>
            <a:endParaRPr lang="ar-DZ" dirty="0" smtClean="0">
              <a:cs typeface="Traditional Arabic" pitchFamily="2" charset="-78"/>
            </a:endParaRPr>
          </a:p>
        </p:txBody>
      </p:sp>
      <p:sp>
        <p:nvSpPr>
          <p:cNvPr id="9" name="Titre 1"/>
          <p:cNvSpPr>
            <a:spLocks noGrp="1"/>
          </p:cNvSpPr>
          <p:nvPr>
            <p:ph type="title"/>
          </p:nvPr>
        </p:nvSpPr>
        <p:spPr>
          <a:xfrm>
            <a:off x="0" y="0"/>
            <a:ext cx="9144000" cy="6858000"/>
          </a:xfrm>
          <a:solidFill>
            <a:schemeClr val="accent3">
              <a:lumMod val="20000"/>
              <a:lumOff val="80000"/>
            </a:schemeClr>
          </a:solidFill>
        </p:spPr>
        <p:txBody>
          <a:bodyPr anchor="t">
            <a:normAutofit fontScale="90000"/>
          </a:bodyPr>
          <a:lstStyle/>
          <a:p>
            <a:pPr algn="r" rtl="1"/>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r>
              <a:rPr lang="ar-SA" sz="3200" dirty="0" smtClean="0">
                <a:solidFill>
                  <a:schemeClr val="tx1"/>
                </a:solidFill>
              </a:rPr>
              <a:t>إن وجود الالتزام لا يكفي في ذاته للحكم بالغرامة التهديدية، بل يجب فوق ذلك أن يكون تنفيذه عينا ممكنا، فالغرض من الغرامة التهديدية هو </a:t>
            </a:r>
            <a:r>
              <a:rPr lang="ar-DZ" sz="3200" dirty="0" smtClean="0">
                <a:solidFill>
                  <a:schemeClr val="tx1"/>
                </a:solidFill>
              </a:rPr>
              <a:t>:</a:t>
            </a:r>
            <a:br>
              <a:rPr lang="ar-DZ" sz="3200" dirty="0" smtClean="0">
                <a:solidFill>
                  <a:schemeClr val="tx1"/>
                </a:solidFill>
              </a:rPr>
            </a:br>
            <a:r>
              <a:rPr lang="ar-DZ" sz="3200" dirty="0" smtClean="0">
                <a:solidFill>
                  <a:schemeClr val="tx1"/>
                </a:solidFill>
              </a:rPr>
              <a:t>       </a:t>
            </a:r>
            <a:br>
              <a:rPr lang="ar-DZ" sz="3200" dirty="0" smtClean="0">
                <a:solidFill>
                  <a:schemeClr val="tx1"/>
                </a:solidFill>
              </a:rPr>
            </a:br>
            <a:r>
              <a:rPr lang="ar-DZ" sz="3200" dirty="0" smtClean="0">
                <a:solidFill>
                  <a:schemeClr val="tx1"/>
                </a:solidFill>
              </a:rPr>
              <a:t>          </a:t>
            </a:r>
            <a:r>
              <a:rPr lang="ar-SA" sz="3600" dirty="0" smtClean="0">
                <a:solidFill>
                  <a:srgbClr val="FF0000"/>
                </a:solidFill>
              </a:rPr>
              <a:t>حمل المدين على الوفاء، بتنفيذ عين ما التزم </a:t>
            </a:r>
            <a:r>
              <a:rPr lang="ar-SA" sz="3600" dirty="0" err="1" smtClean="0">
                <a:solidFill>
                  <a:srgbClr val="FF0000"/>
                </a:solidFill>
              </a:rPr>
              <a:t>به</a:t>
            </a:r>
            <a:r>
              <a:rPr lang="ar-SA" sz="3200" dirty="0" smtClean="0">
                <a:solidFill>
                  <a:schemeClr val="tx1"/>
                </a:solidFill>
              </a:rPr>
              <a:t>، ذلك أن سبب لجوء الدائن إلى الغرامة التهديدية هو امتناع المدين عن تنفيذ الالتزام رغم إمكان تنفيذه عينا،</a:t>
            </a:r>
            <a:r>
              <a:rPr lang="ar-DZ" sz="3200" dirty="0" smtClean="0">
                <a:solidFill>
                  <a:schemeClr val="tx1"/>
                </a:solidFill>
              </a:rPr>
              <a:t/>
            </a:r>
            <a:br>
              <a:rPr lang="ar-DZ" sz="3200" dirty="0" smtClean="0">
                <a:solidFill>
                  <a:schemeClr val="tx1"/>
                </a:solidFill>
              </a:rPr>
            </a:br>
            <a:r>
              <a:rPr lang="ar-SA" sz="3200" dirty="0" smtClean="0">
                <a:solidFill>
                  <a:schemeClr val="tx1"/>
                </a:solidFill>
              </a:rPr>
              <a:t> </a:t>
            </a:r>
            <a:r>
              <a:rPr lang="ar-DZ" sz="3200" dirty="0" smtClean="0">
                <a:solidFill>
                  <a:schemeClr val="tx1"/>
                </a:solidFill>
              </a:rPr>
              <a:t/>
            </a:r>
            <a:br>
              <a:rPr lang="ar-DZ" sz="3200" dirty="0" smtClean="0">
                <a:solidFill>
                  <a:schemeClr val="tx1"/>
                </a:solidFill>
              </a:rPr>
            </a:br>
            <a:r>
              <a:rPr lang="ar-DZ" sz="3200" dirty="0" smtClean="0">
                <a:solidFill>
                  <a:schemeClr val="tx1"/>
                </a:solidFill>
              </a:rPr>
              <a:t>                </a:t>
            </a:r>
            <a:r>
              <a:rPr lang="ar-DZ" sz="3200" dirty="0" smtClean="0">
                <a:solidFill>
                  <a:srgbClr val="0000FF"/>
                </a:solidFill>
              </a:rPr>
              <a:t> </a:t>
            </a:r>
            <a:r>
              <a:rPr lang="ar-SA" sz="3200" u="sng" dirty="0" smtClean="0">
                <a:solidFill>
                  <a:srgbClr val="0000FF"/>
                </a:solidFill>
              </a:rPr>
              <a:t>فإذا استحال على المدين تنفيذ التزامه عينا </a:t>
            </a:r>
            <a:r>
              <a:rPr lang="ar-DZ" sz="3200" dirty="0" smtClean="0">
                <a:solidFill>
                  <a:srgbClr val="0000FF"/>
                </a:solidFill>
              </a:rPr>
              <a:t>:</a:t>
            </a:r>
            <a:r>
              <a:rPr lang="ar-SA" sz="3200" dirty="0" smtClean="0">
                <a:solidFill>
                  <a:schemeClr val="tx1"/>
                </a:solidFill>
              </a:rPr>
              <a:t> </a:t>
            </a:r>
            <a:r>
              <a:rPr lang="ar-SA" sz="3200" dirty="0" smtClean="0">
                <a:solidFill>
                  <a:srgbClr val="0000FF"/>
                </a:solidFill>
              </a:rPr>
              <a:t>بفعل المدين</a:t>
            </a:r>
            <a:r>
              <a:rPr lang="ar-DZ" sz="3200" dirty="0" smtClean="0">
                <a:solidFill>
                  <a:srgbClr val="0000FF"/>
                </a:solidFill>
              </a:rPr>
              <a:t> ، سبب أجنبي</a:t>
            </a:r>
            <a:r>
              <a:rPr lang="ar-DZ" sz="3200" dirty="0" smtClean="0">
                <a:solidFill>
                  <a:schemeClr val="tx1"/>
                </a:solidFill>
              </a:rPr>
              <a:t/>
            </a:r>
            <a:br>
              <a:rPr lang="ar-DZ" sz="3200" dirty="0" smtClean="0">
                <a:solidFill>
                  <a:schemeClr val="tx1"/>
                </a:solidFill>
              </a:rPr>
            </a:br>
            <a:r>
              <a:rPr lang="ar-DZ" sz="3200" dirty="0" smtClean="0">
                <a:solidFill>
                  <a:schemeClr val="tx1"/>
                </a:solidFill>
              </a:rPr>
              <a:t/>
            </a:r>
            <a:br>
              <a:rPr lang="ar-DZ" sz="3200" dirty="0" smtClean="0">
                <a:solidFill>
                  <a:schemeClr val="tx1"/>
                </a:solidFill>
              </a:rPr>
            </a:br>
            <a:r>
              <a:rPr lang="ar-DZ" sz="3200" dirty="0" smtClean="0">
                <a:solidFill>
                  <a:schemeClr val="tx1"/>
                </a:solidFill>
              </a:rPr>
              <a:t>                     </a:t>
            </a:r>
            <a:r>
              <a:rPr lang="ar-SA" sz="3200" dirty="0" smtClean="0">
                <a:solidFill>
                  <a:srgbClr val="FF0000"/>
                </a:solidFill>
              </a:rPr>
              <a:t>لا يجوز للدائن اللجوء إلى الغرامة التهديدية. </a:t>
            </a:r>
            <a:r>
              <a:rPr lang="ar-DZ" sz="3200" dirty="0" smtClean="0">
                <a:solidFill>
                  <a:schemeClr val="tx1"/>
                </a:solidFill>
              </a:rPr>
              <a:t/>
            </a:r>
            <a:br>
              <a:rPr lang="ar-DZ" sz="3200" dirty="0" smtClean="0">
                <a:solidFill>
                  <a:schemeClr val="tx1"/>
                </a:solidFill>
              </a:rPr>
            </a:br>
            <a:r>
              <a:rPr lang="ar-DZ" sz="3200" dirty="0" smtClean="0">
                <a:solidFill>
                  <a:schemeClr val="tx1"/>
                </a:solidFill>
              </a:rPr>
              <a:t>                           </a:t>
            </a:r>
            <a:br>
              <a:rPr lang="ar-DZ" sz="3200" dirty="0" smtClean="0">
                <a:solidFill>
                  <a:schemeClr val="tx1"/>
                </a:solidFill>
              </a:rPr>
            </a:br>
            <a:r>
              <a:rPr lang="ar-DZ" sz="3200" dirty="0" smtClean="0">
                <a:solidFill>
                  <a:schemeClr val="tx1"/>
                </a:solidFill>
              </a:rPr>
              <a:t>                        </a:t>
            </a:r>
            <a:r>
              <a:rPr lang="ar-SA" sz="3200" dirty="0" smtClean="0">
                <a:solidFill>
                  <a:srgbClr val="FF0000"/>
                </a:solidFill>
              </a:rPr>
              <a:t>وإنما يعوض عن عدم التنفيذ، </a:t>
            </a:r>
            <a:r>
              <a:rPr lang="ar-DZ" sz="3200" dirty="0" smtClean="0">
                <a:solidFill>
                  <a:srgbClr val="FF0000"/>
                </a:solidFill>
              </a:rPr>
              <a:t>( تنفيذ </a:t>
            </a:r>
            <a:r>
              <a:rPr lang="ar-DZ" sz="3200" dirty="0" err="1" smtClean="0">
                <a:solidFill>
                  <a:srgbClr val="FF0000"/>
                </a:solidFill>
              </a:rPr>
              <a:t>الإلتزام</a:t>
            </a:r>
            <a:r>
              <a:rPr lang="ar-DZ" sz="3200" dirty="0" smtClean="0">
                <a:solidFill>
                  <a:srgbClr val="FF0000"/>
                </a:solidFill>
              </a:rPr>
              <a:t> عن طريق التعويض).</a:t>
            </a:r>
            <a:r>
              <a:rPr lang="fr-FR" sz="3200" dirty="0" smtClean="0">
                <a:solidFill>
                  <a:schemeClr val="tx1"/>
                </a:solidFill>
              </a:rPr>
              <a:t/>
            </a:r>
            <a:br>
              <a:rPr lang="fr-FR" sz="3200" dirty="0" smtClean="0">
                <a:solidFill>
                  <a:schemeClr val="tx1"/>
                </a:solidFill>
              </a:rPr>
            </a:br>
            <a:r>
              <a:rPr lang="ar-DZ" sz="3100" b="1" dirty="0" smtClean="0">
                <a:solidFill>
                  <a:srgbClr val="FF0000"/>
                </a:solidFill>
              </a:rPr>
              <a:t/>
            </a:r>
            <a:br>
              <a:rPr lang="ar-DZ" sz="3100" b="1" dirty="0" smtClean="0">
                <a:solidFill>
                  <a:srgbClr val="FF0000"/>
                </a:solidFill>
              </a:rPr>
            </a:br>
            <a:r>
              <a:rPr lang="ar-DZ" sz="3100" dirty="0" smtClean="0">
                <a:solidFill>
                  <a:srgbClr val="FF0000"/>
                </a:solidFill>
              </a:rPr>
              <a:t>   </a:t>
            </a:r>
            <a:br>
              <a:rPr lang="ar-DZ" sz="3100" dirty="0" smtClean="0">
                <a:solidFill>
                  <a:srgbClr val="FF0000"/>
                </a:solidFill>
              </a:rPr>
            </a:br>
            <a:r>
              <a:rPr lang="ar-DZ" sz="3100" dirty="0" smtClean="0">
                <a:solidFill>
                  <a:srgbClr val="FF0000"/>
                </a:solidFill>
              </a:rPr>
              <a:t>   </a:t>
            </a:r>
            <a:br>
              <a:rPr lang="ar-DZ" sz="3100" dirty="0" smtClean="0">
                <a:solidFill>
                  <a:srgbClr val="FF0000"/>
                </a:solidFill>
              </a:rPr>
            </a:br>
            <a:r>
              <a:rPr lang="ar-DZ" sz="3100" dirty="0" smtClean="0">
                <a:solidFill>
                  <a:srgbClr val="FF0000"/>
                </a:solidFill>
              </a:rPr>
              <a:t> </a:t>
            </a:r>
            <a:r>
              <a:rPr lang="fr-FR" sz="3600" b="0" dirty="0" smtClean="0">
                <a:solidFill>
                  <a:schemeClr val="tx1"/>
                </a:solidFill>
              </a:rPr>
              <a:t/>
            </a:r>
            <a:br>
              <a:rPr lang="fr-FR" sz="3600" b="0" dirty="0" smtClean="0">
                <a:solidFill>
                  <a:schemeClr val="tx1"/>
                </a:solidFill>
              </a:rPr>
            </a:br>
            <a:r>
              <a:rPr lang="ar-DZ" sz="3600" b="0" dirty="0" smtClean="0">
                <a:solidFill>
                  <a:schemeClr val="tx1"/>
                </a:solidFill>
              </a:rPr>
              <a:t>   </a:t>
            </a:r>
            <a:r>
              <a:rPr lang="ar-DZ" sz="3100" dirty="0" smtClean="0">
                <a:solidFill>
                  <a:schemeClr val="tx1"/>
                </a:solidFill>
              </a:rPr>
              <a:t/>
            </a:r>
            <a:br>
              <a:rPr lang="ar-DZ" sz="3100" dirty="0" smtClean="0">
                <a:solidFill>
                  <a:schemeClr val="tx1"/>
                </a:solidFill>
              </a:rPr>
            </a:br>
            <a:r>
              <a:rPr lang="ar-DZ" sz="3600" b="0" dirty="0" smtClean="0">
                <a:solidFill>
                  <a:schemeClr val="tx1"/>
                </a:solidFill>
              </a:rPr>
              <a:t/>
            </a:r>
            <a:br>
              <a:rPr lang="ar-DZ" sz="3600" b="0" dirty="0" smtClean="0">
                <a:solidFill>
                  <a:schemeClr val="tx1"/>
                </a:solidFill>
              </a:rPr>
            </a:br>
            <a:r>
              <a:rPr lang="ar-DZ" sz="3600" b="0" dirty="0" smtClean="0">
                <a:solidFill>
                  <a:schemeClr val="tx1"/>
                </a:solidFill>
              </a:rPr>
              <a:t>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sp>
        <p:nvSpPr>
          <p:cNvPr id="10" name="Flèche gauche 9"/>
          <p:cNvSpPr/>
          <p:nvPr/>
        </p:nvSpPr>
        <p:spPr>
          <a:xfrm>
            <a:off x="8286776" y="785794"/>
            <a:ext cx="571472" cy="285752"/>
          </a:xfrm>
          <a:prstGeom prst="leftArrow">
            <a:avLst/>
          </a:prstGeom>
          <a:solidFill>
            <a:srgbClr val="F1B3AD"/>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à coins arrondis 11"/>
          <p:cNvSpPr/>
          <p:nvPr/>
        </p:nvSpPr>
        <p:spPr>
          <a:xfrm>
            <a:off x="1428728" y="571480"/>
            <a:ext cx="6715172" cy="857256"/>
          </a:xfrm>
          <a:prstGeom prst="roundRect">
            <a:avLst/>
          </a:prstGeo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16200000" scaled="1"/>
            <a:tileRect/>
          </a:gradFill>
          <a:ln>
            <a:solidFill>
              <a:schemeClr val="bg1"/>
            </a:solidFill>
          </a:ln>
          <a:effectLst>
            <a:glow rad="139700">
              <a:srgbClr val="FF0000">
                <a:alpha val="40000"/>
              </a:srgbClr>
            </a:glow>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rgbClr val="FF0000"/>
                </a:solidFill>
              </a:rPr>
              <a:t>أن يكون تنفيذ الالتزام عيناً لا يزال ممكنا</a:t>
            </a:r>
            <a:endParaRPr lang="fr-FR" sz="3200" dirty="0">
              <a:solidFill>
                <a:srgbClr val="FF0000"/>
              </a:solidFill>
              <a:cs typeface="+mj-cs"/>
            </a:endParaRPr>
          </a:p>
        </p:txBody>
      </p:sp>
      <p:sp>
        <p:nvSpPr>
          <p:cNvPr id="7" name="Flèche gauche 6"/>
          <p:cNvSpPr/>
          <p:nvPr/>
        </p:nvSpPr>
        <p:spPr>
          <a:xfrm>
            <a:off x="8358214" y="3071810"/>
            <a:ext cx="571472" cy="285752"/>
          </a:xfrm>
          <a:prstGeom prst="leftArrow">
            <a:avLst/>
          </a:prstGeom>
          <a:solidFill>
            <a:srgbClr val="F1B3AD"/>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gauche 7"/>
          <p:cNvSpPr/>
          <p:nvPr/>
        </p:nvSpPr>
        <p:spPr>
          <a:xfrm rot="19886903">
            <a:off x="7748810" y="5191265"/>
            <a:ext cx="571472" cy="285752"/>
          </a:xfrm>
          <a:prstGeom prst="leftArrow">
            <a:avLst/>
          </a:prstGeom>
          <a:solidFill>
            <a:srgbClr val="F1B3AD"/>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gauche 10"/>
          <p:cNvSpPr/>
          <p:nvPr/>
        </p:nvSpPr>
        <p:spPr>
          <a:xfrm rot="19886903">
            <a:off x="7605935" y="6191397"/>
            <a:ext cx="571472" cy="285752"/>
          </a:xfrm>
          <a:prstGeom prst="leftArrow">
            <a:avLst/>
          </a:prstGeom>
          <a:solidFill>
            <a:srgbClr val="F1B3AD"/>
          </a:solidFill>
          <a:ln>
            <a:solidFill>
              <a:schemeClr val="bg1"/>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214346" y="0"/>
            <a:ext cx="9358346" cy="6858000"/>
          </a:xfrm>
          <a:prstGeom prst="rect">
            <a:avLst/>
          </a:prstGeom>
          <a:solidFill>
            <a:schemeClr val="accent3">
              <a:lumMod val="20000"/>
              <a:lumOff val="80000"/>
            </a:schemeClr>
          </a:solidFill>
          <a:ln>
            <a:noFill/>
          </a:ln>
        </p:spPr>
        <p:txBody>
          <a:bodyPr vert="horz" lIns="0" tIns="0" rIns="18288" bIns="0" anchor="t">
            <a:normAutofit/>
            <a:scene3d>
              <a:camera prst="orthographicFront"/>
              <a:lightRig rig="freezing" dir="t">
                <a:rot lat="0" lon="0" rev="5640000"/>
              </a:lightRig>
            </a:scene3d>
            <a:sp3d prstMaterial="flat">
              <a:bevelT w="38100" h="38100"/>
              <a:contourClr>
                <a:schemeClr val="tx2"/>
              </a:contourClr>
            </a:sp3d>
          </a:bodyPr>
          <a:lstStyle/>
          <a:p>
            <a:pPr lvl="0" algn="r" rtl="1">
              <a:spcBef>
                <a:spcPct val="0"/>
              </a:spcBef>
            </a:pPr>
            <a:endParaRPr lang="ar-DZ" sz="2400" b="1" dirty="0" smtClean="0">
              <a:effectLst>
                <a:outerShdw blurRad="38100" dist="25400" dir="5400000" algn="tl" rotWithShape="0">
                  <a:srgbClr val="000000">
                    <a:alpha val="43000"/>
                  </a:srgbClr>
                </a:outerShdw>
              </a:effectLst>
            </a:endParaRPr>
          </a:p>
          <a:p>
            <a:pPr lvl="0" algn="r" rtl="1">
              <a:spcBef>
                <a:spcPct val="0"/>
              </a:spcBef>
            </a:pPr>
            <a:endParaRPr lang="ar-DZ" sz="2400" b="1" dirty="0" smtClean="0">
              <a:effectLst>
                <a:outerShdw blurRad="38100" dist="25400" dir="5400000" algn="tl" rotWithShape="0">
                  <a:srgbClr val="000000">
                    <a:alpha val="43000"/>
                  </a:srgbClr>
                </a:outerShdw>
              </a:effectLst>
            </a:endParaRPr>
          </a:p>
          <a:p>
            <a:pPr lvl="0" algn="r" rtl="1">
              <a:spcBef>
                <a:spcPct val="0"/>
              </a:spcBef>
            </a:pPr>
            <a:endParaRPr lang="ar-DZ" sz="2400" b="1" dirty="0" smtClean="0">
              <a:effectLst>
                <a:outerShdw blurRad="38100" dist="25400" dir="5400000" algn="tl" rotWithShape="0">
                  <a:srgbClr val="000000">
                    <a:alpha val="43000"/>
                  </a:srgbClr>
                </a:outerShdw>
              </a:effectLst>
            </a:endParaRPr>
          </a:p>
          <a:p>
            <a:pPr algn="r" rtl="1">
              <a:spcBef>
                <a:spcPct val="0"/>
              </a:spcBef>
            </a:pPr>
            <a:r>
              <a:rPr lang="ar-DZ" sz="2000" dirty="0" smtClean="0"/>
              <a:t>   </a:t>
            </a:r>
            <a:r>
              <a:rPr lang="ar-IQ" sz="3200" b="1" dirty="0" smtClean="0">
                <a:cs typeface="+mj-cs"/>
              </a:rPr>
              <a:t>شخصية المدين تكون محل اعتبار في التنفيذ، إما بسبب طبيعة الالتزام (كرسم </a:t>
            </a:r>
            <a:r>
              <a:rPr lang="ar-DZ" sz="3200" b="1" dirty="0" smtClean="0">
                <a:cs typeface="+mj-cs"/>
              </a:rPr>
              <a:t> </a:t>
            </a:r>
            <a:r>
              <a:rPr lang="ar-IQ" sz="3200" b="1" dirty="0" smtClean="0">
                <a:cs typeface="+mj-cs"/>
              </a:rPr>
              <a:t>صورة أو نحت تمثال) أو بسبب الاتفاق كأن يتفق الدائن مع المدين بعدم جواز التنفيذ من قبل غيره. </a:t>
            </a:r>
            <a:endParaRPr lang="ar-DZ" sz="3200" b="1" dirty="0" smtClean="0">
              <a:cs typeface="+mj-cs"/>
            </a:endParaRPr>
          </a:p>
          <a:p>
            <a:pPr algn="r" rtl="1">
              <a:spcBef>
                <a:spcPct val="0"/>
              </a:spcBef>
            </a:pPr>
            <a:r>
              <a:rPr lang="ar-DZ" sz="3200" b="1" dirty="0" smtClean="0">
                <a:cs typeface="+mj-cs"/>
              </a:rPr>
              <a:t>     ومن ذلك :</a:t>
            </a:r>
          </a:p>
          <a:p>
            <a:pPr algn="r" rtl="1">
              <a:spcBef>
                <a:spcPct val="0"/>
              </a:spcBef>
            </a:pPr>
            <a:r>
              <a:rPr lang="ar-DZ" sz="3200" b="1" dirty="0" smtClean="0">
                <a:cs typeface="+mj-cs"/>
              </a:rPr>
              <a:t>          </a:t>
            </a:r>
            <a:r>
              <a:rPr lang="ar-IQ" sz="3200" b="1" dirty="0" smtClean="0">
                <a:solidFill>
                  <a:srgbClr val="FF0000"/>
                </a:solidFill>
                <a:cs typeface="+mj-cs"/>
              </a:rPr>
              <a:t>إذا كان الالتزام بإعطاء، محله نقل ملكية</a:t>
            </a:r>
            <a:r>
              <a:rPr lang="ar-SA" sz="3200" b="1" dirty="0" smtClean="0">
                <a:solidFill>
                  <a:srgbClr val="FF0000"/>
                </a:solidFill>
                <a:cs typeface="+mj-cs"/>
              </a:rPr>
              <a:t> منقول</a:t>
            </a:r>
            <a:r>
              <a:rPr lang="ar-IQ" sz="3200" b="1" dirty="0" smtClean="0">
                <a:solidFill>
                  <a:srgbClr val="FF0000"/>
                </a:solidFill>
                <a:cs typeface="+mj-cs"/>
              </a:rPr>
              <a:t> معينة بالذات أو النوع، </a:t>
            </a:r>
            <a:r>
              <a:rPr lang="ar-SA" sz="3200" b="1" dirty="0" smtClean="0">
                <a:solidFill>
                  <a:srgbClr val="FF0000"/>
                </a:solidFill>
                <a:cs typeface="+mj-cs"/>
              </a:rPr>
              <a:t>أو عقار أو أداء مبلغ مالي</a:t>
            </a:r>
            <a:r>
              <a:rPr lang="ar-DZ" sz="3200" b="1" dirty="0" smtClean="0">
                <a:solidFill>
                  <a:srgbClr val="FF0000"/>
                </a:solidFill>
                <a:cs typeface="+mj-cs"/>
              </a:rPr>
              <a:t>: </a:t>
            </a:r>
            <a:r>
              <a:rPr lang="ar-SA" sz="2800" b="1" dirty="0" smtClean="0">
                <a:cs typeface="+mj-cs"/>
              </a:rPr>
              <a:t>فانه لا محل للحكم بالغرامة التهديدية، لان التنفيذ يكون مباشر وبحكم القانون ودون حاجة </a:t>
            </a:r>
            <a:r>
              <a:rPr lang="ar-SA" sz="2800" b="1" dirty="0" err="1" smtClean="0">
                <a:cs typeface="+mj-cs"/>
              </a:rPr>
              <a:t>الى</a:t>
            </a:r>
            <a:r>
              <a:rPr lang="ar-SA" sz="2800" b="1" dirty="0" smtClean="0">
                <a:cs typeface="+mj-cs"/>
              </a:rPr>
              <a:t> تدخل المدين شخصيا</a:t>
            </a:r>
            <a:r>
              <a:rPr lang="ar-DZ" sz="2800" b="1" dirty="0" smtClean="0">
                <a:solidFill>
                  <a:srgbClr val="FF0000"/>
                </a:solidFill>
                <a:cs typeface="+mj-cs"/>
              </a:rPr>
              <a:t> </a:t>
            </a:r>
            <a:r>
              <a:rPr lang="ar-IQ" sz="2800" dirty="0" smtClean="0">
                <a:solidFill>
                  <a:srgbClr val="0000FF"/>
                </a:solidFill>
              </a:rPr>
              <a:t>( 165-168 </a:t>
            </a:r>
            <a:r>
              <a:rPr lang="ar-IQ" sz="2800" dirty="0" err="1" smtClean="0">
                <a:solidFill>
                  <a:srgbClr val="0000FF"/>
                </a:solidFill>
              </a:rPr>
              <a:t>ق</a:t>
            </a:r>
            <a:r>
              <a:rPr lang="ar-IQ" sz="2800" dirty="0" smtClean="0">
                <a:solidFill>
                  <a:srgbClr val="0000FF"/>
                </a:solidFill>
              </a:rPr>
              <a:t> م </a:t>
            </a:r>
            <a:r>
              <a:rPr lang="ar-IQ" sz="2800" dirty="0" err="1" smtClean="0">
                <a:solidFill>
                  <a:srgbClr val="0000FF"/>
                </a:solidFill>
              </a:rPr>
              <a:t>ج</a:t>
            </a:r>
            <a:r>
              <a:rPr lang="ar-IQ" sz="2800" dirty="0" smtClean="0">
                <a:solidFill>
                  <a:srgbClr val="0000FF"/>
                </a:solidFill>
              </a:rPr>
              <a:t>).</a:t>
            </a:r>
            <a:r>
              <a:rPr lang="ar-DZ" sz="2800" b="1" dirty="0" smtClean="0">
                <a:solidFill>
                  <a:srgbClr val="0000FF"/>
                </a:solidFill>
                <a:cs typeface="+mj-cs"/>
              </a:rPr>
              <a:t> </a:t>
            </a:r>
          </a:p>
          <a:p>
            <a:pPr algn="r" rtl="1">
              <a:spcBef>
                <a:spcPct val="0"/>
              </a:spcBef>
            </a:pPr>
            <a:r>
              <a:rPr lang="ar-DZ" sz="2800" b="1" dirty="0" smtClean="0">
                <a:solidFill>
                  <a:srgbClr val="0000FF"/>
                </a:solidFill>
                <a:cs typeface="+mj-cs"/>
              </a:rPr>
              <a:t>              </a:t>
            </a:r>
          </a:p>
          <a:p>
            <a:pPr lvl="0" algn="r" rtl="1">
              <a:spcBef>
                <a:spcPct val="0"/>
              </a:spcBef>
            </a:pPr>
            <a:r>
              <a:rPr lang="ar-DZ" sz="3200" b="1" dirty="0" smtClean="0">
                <a:solidFill>
                  <a:srgbClr val="FF0000"/>
                </a:solidFill>
                <a:cs typeface="+mj-cs"/>
              </a:rPr>
              <a:t>         </a:t>
            </a:r>
            <a:r>
              <a:rPr lang="ar-IQ" sz="3200" b="1" dirty="0" smtClean="0">
                <a:solidFill>
                  <a:srgbClr val="FF0000"/>
                </a:solidFill>
                <a:cs typeface="+mj-cs"/>
              </a:rPr>
              <a:t>في الالتزام بعمل يقتضي صدوره من المدين </a:t>
            </a:r>
            <a:r>
              <a:rPr lang="ar-IQ" sz="2800" b="1" dirty="0" smtClean="0">
                <a:solidFill>
                  <a:srgbClr val="FF0000"/>
                </a:solidFill>
                <a:cs typeface="+mj-cs"/>
              </a:rPr>
              <a:t>شخصيا:</a:t>
            </a:r>
            <a:r>
              <a:rPr lang="ar-DZ" sz="2800" b="1" dirty="0" smtClean="0">
                <a:solidFill>
                  <a:srgbClr val="FF0000"/>
                </a:solidFill>
                <a:cs typeface="+mj-cs"/>
              </a:rPr>
              <a:t> </a:t>
            </a:r>
            <a:r>
              <a:rPr lang="ar-IQ" sz="2800" b="1" dirty="0" smtClean="0">
                <a:cs typeface="+mj-cs"/>
              </a:rPr>
              <a:t>فمن المتصور الالتجاء إلى نظام الغرامة التهديدية للحصول على التنفيذ العيني</a:t>
            </a:r>
            <a:r>
              <a:rPr lang="ar-DZ" sz="2800" b="1" dirty="0" smtClean="0">
                <a:cs typeface="+mj-cs"/>
              </a:rPr>
              <a:t>.</a:t>
            </a:r>
            <a:endParaRPr lang="fr-FR" sz="2800" b="1" dirty="0" smtClean="0">
              <a:cs typeface="+mj-cs"/>
            </a:endParaRPr>
          </a:p>
          <a:p>
            <a:pPr algn="r" rtl="1">
              <a:spcBef>
                <a:spcPct val="0"/>
              </a:spcBef>
            </a:pPr>
            <a:endParaRPr lang="ar-DZ" sz="3200" b="1" dirty="0" smtClean="0">
              <a:solidFill>
                <a:srgbClr val="FF0000"/>
              </a:solidFill>
              <a:cs typeface="+mj-cs"/>
            </a:endParaRPr>
          </a:p>
          <a:p>
            <a:pPr algn="r" rtl="1">
              <a:spcBef>
                <a:spcPct val="0"/>
              </a:spcBef>
            </a:pPr>
            <a:endParaRPr lang="ar-DZ" sz="3200" b="1" dirty="0" smtClean="0">
              <a:effectLst>
                <a:outerShdw blurRad="38100" dist="25400" dir="5400000" algn="tl" rotWithShape="0">
                  <a:srgbClr val="000000">
                    <a:alpha val="43000"/>
                  </a:srgbClr>
                </a:outerShdw>
              </a:effectLst>
              <a:cs typeface="+mj-cs"/>
            </a:endParaRPr>
          </a:p>
          <a:p>
            <a:pPr algn="r" rtl="1">
              <a:spcBef>
                <a:spcPct val="0"/>
              </a:spcBef>
            </a:pPr>
            <a:endParaRPr lang="fr-FR" sz="3200" b="1" dirty="0" smtClean="0">
              <a:effectLst>
                <a:outerShdw blurRad="38100" dist="25400" dir="5400000" algn="tl" rotWithShape="0">
                  <a:srgbClr val="000000">
                    <a:alpha val="43000"/>
                  </a:srgbClr>
                </a:outerShdw>
              </a:effectLst>
              <a:cs typeface="+mj-cs"/>
            </a:endParaRPr>
          </a:p>
          <a:p>
            <a:pPr lvl="0" algn="r" rtl="1">
              <a:spcBef>
                <a:spcPct val="0"/>
              </a:spcBef>
            </a:pPr>
            <a:endParaRPr lang="fr-FR" sz="2000" b="1" dirty="0">
              <a:effectLst>
                <a:outerShdw blurRad="38100" dist="25400" dir="5400000" algn="tl" rotWithShape="0">
                  <a:srgbClr val="000000">
                    <a:alpha val="43000"/>
                  </a:srgbClr>
                </a:outerShdw>
              </a:effectLst>
            </a:endParaRPr>
          </a:p>
        </p:txBody>
      </p:sp>
      <p:sp>
        <p:nvSpPr>
          <p:cNvPr id="8" name="Flèche vers le bas 7"/>
          <p:cNvSpPr/>
          <p:nvPr/>
        </p:nvSpPr>
        <p:spPr>
          <a:xfrm rot="5400000">
            <a:off x="8501090" y="2928934"/>
            <a:ext cx="285752" cy="571504"/>
          </a:xfrm>
          <a:prstGeom prst="downArrow">
            <a:avLst/>
          </a:prstGeom>
          <a:solidFill>
            <a:srgbClr val="FBC2B7"/>
          </a:solidFill>
          <a:ln>
            <a:solidFill>
              <a:schemeClr val="bg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a:off x="3428992" y="5786454"/>
            <a:ext cx="285752" cy="428628"/>
          </a:xfrm>
          <a:prstGeom prst="downArrow">
            <a:avLst/>
          </a:prstGeom>
          <a:solidFill>
            <a:srgbClr val="FBC2B7"/>
          </a:solidFill>
          <a:ln>
            <a:solidFill>
              <a:schemeClr val="bg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à coins arrondis 12"/>
          <p:cNvSpPr/>
          <p:nvPr/>
        </p:nvSpPr>
        <p:spPr>
          <a:xfrm>
            <a:off x="428596" y="0"/>
            <a:ext cx="8715404" cy="857256"/>
          </a:xfrm>
          <a:prstGeom prst="roundRect">
            <a:avLst/>
          </a:prstGeom>
          <a:gradFill flip="none" rotWithShape="1">
            <a:gsLst>
              <a:gs pos="0">
                <a:srgbClr val="FF6600">
                  <a:tint val="66000"/>
                  <a:satMod val="160000"/>
                </a:srgbClr>
              </a:gs>
              <a:gs pos="50000">
                <a:srgbClr val="FF6600">
                  <a:tint val="44500"/>
                  <a:satMod val="160000"/>
                </a:srgbClr>
              </a:gs>
              <a:gs pos="100000">
                <a:srgbClr val="FF6600">
                  <a:tint val="23500"/>
                  <a:satMod val="160000"/>
                </a:srgbClr>
              </a:gs>
            </a:gsLst>
            <a:lin ang="16200000" scaled="1"/>
            <a:tileRect/>
          </a:gradFill>
          <a:ln>
            <a:solidFill>
              <a:schemeClr val="bg1"/>
            </a:solidFill>
          </a:ln>
          <a:effectLst>
            <a:glow rad="139700">
              <a:srgbClr val="FF0000">
                <a:alpha val="40000"/>
              </a:srgbClr>
            </a:glow>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fontAlgn="base">
              <a:spcBef>
                <a:spcPct val="0"/>
              </a:spcBef>
              <a:spcAft>
                <a:spcPct val="0"/>
              </a:spcAft>
            </a:pPr>
            <a:r>
              <a:rPr lang="ar-SA" sz="2800" b="1" dirty="0" smtClean="0">
                <a:solidFill>
                  <a:srgbClr val="FF0000"/>
                </a:solidFill>
                <a:latin typeface="Calibri" pitchFamily="34" charset="0"/>
                <a:ea typeface="Calibri" pitchFamily="34" charset="0"/>
                <a:cs typeface="+mj-cs"/>
              </a:rPr>
              <a:t>أن يكون التنفيذ العيني للالتزام غير ممكن أو غير ملائم إلا إذا قام </a:t>
            </a:r>
            <a:r>
              <a:rPr lang="ar-SA" sz="2800" b="1" dirty="0" err="1" smtClean="0">
                <a:solidFill>
                  <a:srgbClr val="FF0000"/>
                </a:solidFill>
                <a:latin typeface="Calibri" pitchFamily="34" charset="0"/>
                <a:ea typeface="Calibri" pitchFamily="34" charset="0"/>
                <a:cs typeface="+mj-cs"/>
              </a:rPr>
              <a:t>به</a:t>
            </a:r>
            <a:r>
              <a:rPr lang="ar-SA" sz="2800" b="1" dirty="0" smtClean="0">
                <a:solidFill>
                  <a:srgbClr val="FF0000"/>
                </a:solidFill>
                <a:latin typeface="Calibri" pitchFamily="34" charset="0"/>
                <a:ea typeface="Calibri" pitchFamily="34" charset="0"/>
                <a:cs typeface="+mj-cs"/>
              </a:rPr>
              <a:t> المدين نفسه.</a:t>
            </a:r>
            <a:r>
              <a:rPr lang="ar-DZ" sz="2800" b="1" dirty="0" smtClean="0">
                <a:solidFill>
                  <a:srgbClr val="FF0000"/>
                </a:solidFill>
                <a:latin typeface="Calibri" pitchFamily="34" charset="0"/>
                <a:ea typeface="Calibri" pitchFamily="34" charset="0"/>
                <a:cs typeface="+mj-cs"/>
              </a:rPr>
              <a:t> </a:t>
            </a:r>
            <a:endParaRPr lang="ar-SA" sz="2800" dirty="0" smtClean="0">
              <a:solidFill>
                <a:srgbClr val="FF0000"/>
              </a:solidFill>
              <a:latin typeface="Arial" pitchFamily="34" charset="0"/>
              <a:cs typeface="+mj-cs"/>
            </a:endParaRPr>
          </a:p>
        </p:txBody>
      </p:sp>
      <p:sp>
        <p:nvSpPr>
          <p:cNvPr id="14" name="Flèche vers le bas 13"/>
          <p:cNvSpPr/>
          <p:nvPr/>
        </p:nvSpPr>
        <p:spPr>
          <a:xfrm rot="5400000">
            <a:off x="8501090" y="4786322"/>
            <a:ext cx="285752" cy="571504"/>
          </a:xfrm>
          <a:prstGeom prst="downArrow">
            <a:avLst/>
          </a:prstGeom>
          <a:solidFill>
            <a:srgbClr val="FBC2B7"/>
          </a:solidFill>
          <a:ln>
            <a:solidFill>
              <a:schemeClr val="bg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6858000"/>
          </a:xfrm>
          <a:prstGeom prst="rect">
            <a:avLst/>
          </a:prstGeom>
          <a:solidFill>
            <a:schemeClr val="accent3">
              <a:lumMod val="20000"/>
              <a:lumOff val="80000"/>
            </a:schemeClr>
          </a:solidFill>
          <a:ln>
            <a:noFill/>
          </a:ln>
        </p:spPr>
        <p:txBody>
          <a:bodyPr vert="horz" lIns="0" tIns="0" rIns="0" bIns="0" anchor="t">
            <a:normAutofit/>
            <a:scene3d>
              <a:camera prst="orthographicFront"/>
              <a:lightRig rig="freezing" dir="t">
                <a:rot lat="0" lon="0" rev="5640000"/>
              </a:lightRig>
            </a:scene3d>
            <a:sp3d prstMaterial="flat">
              <a:bevelT w="38100" h="38100"/>
            </a:sp3d>
          </a:bodyPr>
          <a:lstStyle/>
          <a:p>
            <a:pPr lvl="0" algn="ctr" rtl="1">
              <a:spcBef>
                <a:spcPct val="0"/>
              </a:spcBef>
              <a:defRPr/>
            </a:pPr>
            <a:r>
              <a:rPr lang="ar-SA" sz="3200" b="1" dirty="0" smtClean="0">
                <a:solidFill>
                  <a:srgbClr val="FF0000"/>
                </a:solidFill>
                <a:cs typeface="+mj-cs"/>
              </a:rPr>
              <a:t>في الالتزام بالامتناع عن عمل</a:t>
            </a:r>
            <a:r>
              <a:rPr lang="ar-SA" sz="3200" dirty="0" smtClean="0">
                <a:solidFill>
                  <a:srgbClr val="FF0000"/>
                </a:solidFill>
                <a:cs typeface="+mj-cs"/>
              </a:rPr>
              <a:t>:</a:t>
            </a:r>
            <a:endParaRPr lang="ar-DZ" sz="3200" dirty="0" smtClean="0">
              <a:solidFill>
                <a:srgbClr val="FF0000"/>
              </a:solidFill>
              <a:cs typeface="+mj-cs"/>
            </a:endParaRPr>
          </a:p>
          <a:p>
            <a:pPr lvl="0" algn="r" rtl="1">
              <a:spcBef>
                <a:spcPct val="0"/>
              </a:spcBef>
              <a:defRPr/>
            </a:pPr>
            <a:r>
              <a:rPr kumimoji="0" lang="ar-DZ" sz="3200" b="1" i="0" u="none" strike="noStrike" kern="1200" cap="none" spc="0" normalizeH="0" baseline="0" noProof="0" dirty="0" smtClean="0">
                <a:ln w="635">
                  <a:noFill/>
                </a:ln>
                <a:solidFill>
                  <a:srgbClr val="FF0000"/>
                </a:solidFill>
                <a:effectLst>
                  <a:outerShdw blurRad="38100" dist="25400" dir="5400000" algn="tl" rotWithShape="0">
                    <a:srgbClr val="000000">
                      <a:alpha val="43000"/>
                    </a:srgbClr>
                  </a:outerShdw>
                </a:effectLst>
                <a:uLnTx/>
                <a:uFillTx/>
                <a:latin typeface="+mj-lt"/>
                <a:ea typeface="+mj-ea"/>
                <a:cs typeface="+mj-cs"/>
              </a:rPr>
              <a:t>         </a:t>
            </a:r>
            <a:r>
              <a:rPr lang="ar-SA" sz="2800" b="1" dirty="0" smtClean="0">
                <a:cs typeface="+mj-cs"/>
              </a:rPr>
              <a:t>فإذا قام المدين بالعمل الممنوع عليه، </a:t>
            </a:r>
            <a:r>
              <a:rPr lang="ar-SA" sz="2800" b="1" dirty="0" smtClean="0">
                <a:solidFill>
                  <a:srgbClr val="FF0000"/>
                </a:solidFill>
                <a:cs typeface="+mj-cs"/>
              </a:rPr>
              <a:t>فقد استحال التنفيذ العيني ولا محل عندئذ للحكم بالغرامة </a:t>
            </a:r>
            <a:r>
              <a:rPr lang="ar-SA" sz="2800" b="1" dirty="0" smtClean="0">
                <a:cs typeface="+mj-cs"/>
              </a:rPr>
              <a:t>التهديدية</a:t>
            </a:r>
            <a:r>
              <a:rPr lang="ar-DZ" sz="2800" b="1" dirty="0" smtClean="0">
                <a:cs typeface="+mj-cs"/>
              </a:rPr>
              <a:t> ( إلتزام الطبيب والمحامي بعد إفشاء سـر المهنة.</a:t>
            </a:r>
          </a:p>
          <a:p>
            <a:pPr lvl="0" algn="r" rtl="1">
              <a:spcBef>
                <a:spcPct val="0"/>
              </a:spcBef>
              <a:defRPr/>
            </a:pPr>
            <a:r>
              <a:rPr lang="ar-DZ" sz="2400" b="1" dirty="0" smtClean="0">
                <a:cs typeface="+mj-cs"/>
              </a:rPr>
              <a:t>          </a:t>
            </a:r>
          </a:p>
          <a:p>
            <a:pPr lvl="0" algn="r" rtl="1">
              <a:spcBef>
                <a:spcPct val="0"/>
              </a:spcBef>
              <a:defRPr/>
            </a:pPr>
            <a:r>
              <a:rPr lang="ar-DZ" sz="2400" b="1" dirty="0" smtClean="0">
                <a:cs typeface="+mj-cs"/>
              </a:rPr>
              <a:t>             </a:t>
            </a:r>
            <a:r>
              <a:rPr lang="ar-SA" sz="2800" b="1" dirty="0" smtClean="0">
                <a:solidFill>
                  <a:srgbClr val="FF0000"/>
                </a:solidFill>
                <a:cs typeface="+mj-cs"/>
              </a:rPr>
              <a:t>في حالة ما إذا كان محل الالتزام امتناع عن عمل من المدين بصفة مستمرة</a:t>
            </a:r>
            <a:endParaRPr kumimoji="0" lang="ar-DZ" sz="2400" b="1" i="0" u="none" strike="noStrike" kern="1200" cap="none" spc="0" normalizeH="0" baseline="0" noProof="0" dirty="0" smtClean="0">
              <a:ln w="635">
                <a:noFill/>
              </a:ln>
              <a:solidFill>
                <a:srgbClr val="FF0000"/>
              </a:solidFill>
              <a:effectLst>
                <a:outerShdw blurRad="38100" dist="25400" dir="5400000" algn="tl" rotWithShape="0">
                  <a:srgbClr val="000000">
                    <a:alpha val="43000"/>
                  </a:srgbClr>
                </a:outerShdw>
              </a:effectLst>
              <a:uLnTx/>
              <a:uFillTx/>
              <a:latin typeface="+mj-lt"/>
              <a:ea typeface="+mj-ea"/>
              <a:cs typeface="+mj-cs"/>
            </a:endParaRPr>
          </a:p>
          <a:p>
            <a:pPr lvl="0" algn="r" rtl="1">
              <a:spcBef>
                <a:spcPct val="0"/>
              </a:spcBef>
              <a:defRPr/>
            </a:pPr>
            <a:r>
              <a:rPr lang="ar-DZ" sz="2400" b="1" dirty="0" smtClean="0">
                <a:ln w="635">
                  <a:noFill/>
                </a:ln>
                <a:solidFill>
                  <a:srgbClr val="FF0000"/>
                </a:solidFill>
                <a:effectLst>
                  <a:outerShdw blurRad="38100" dist="25400" dir="5400000" algn="tl" rotWithShape="0">
                    <a:srgbClr val="000000">
                      <a:alpha val="43000"/>
                    </a:srgbClr>
                  </a:outerShdw>
                </a:effectLst>
                <a:latin typeface="+mj-lt"/>
                <a:ea typeface="+mj-ea"/>
                <a:cs typeface="+mj-cs"/>
              </a:rPr>
              <a:t>                         </a:t>
            </a:r>
            <a:r>
              <a:rPr lang="ar-SA" sz="3200" dirty="0" smtClean="0">
                <a:solidFill>
                  <a:srgbClr val="0000FF"/>
                </a:solidFill>
                <a:cs typeface="+mj-cs"/>
              </a:rPr>
              <a:t>مثل </a:t>
            </a:r>
            <a:r>
              <a:rPr lang="ar-DZ" sz="3200" dirty="0" smtClean="0">
                <a:solidFill>
                  <a:srgbClr val="0000FF"/>
                </a:solidFill>
                <a:cs typeface="+mj-cs"/>
              </a:rPr>
              <a:t>:  </a:t>
            </a:r>
            <a:r>
              <a:rPr lang="ar-SA" sz="3200" dirty="0" smtClean="0">
                <a:solidFill>
                  <a:srgbClr val="0000FF"/>
                </a:solidFill>
                <a:cs typeface="+mj-cs"/>
              </a:rPr>
              <a:t>التزام بائع المحل التجاري بعدم المنافسة</a:t>
            </a:r>
            <a:r>
              <a:rPr lang="ar-DZ" sz="3200" dirty="0" smtClean="0">
                <a:solidFill>
                  <a:srgbClr val="0000FF"/>
                </a:solidFill>
                <a:cs typeface="+mj-cs"/>
              </a:rPr>
              <a:t>.</a:t>
            </a:r>
          </a:p>
          <a:p>
            <a:pPr lvl="0" algn="r" rtl="1">
              <a:spcBef>
                <a:spcPct val="0"/>
              </a:spcBef>
              <a:defRPr/>
            </a:pPr>
            <a:endParaRPr lang="ar-DZ" sz="2800" dirty="0" smtClean="0">
              <a:solidFill>
                <a:srgbClr val="0000FF"/>
              </a:solidFill>
              <a:cs typeface="+mj-cs"/>
            </a:endParaRPr>
          </a:p>
          <a:p>
            <a:pPr lvl="0" algn="r" rtl="1">
              <a:spcBef>
                <a:spcPct val="0"/>
              </a:spcBef>
              <a:defRPr/>
            </a:pPr>
            <a:endParaRPr lang="ar-DZ" sz="2800" dirty="0" smtClean="0">
              <a:solidFill>
                <a:srgbClr val="0000FF"/>
              </a:solidFill>
              <a:cs typeface="+mj-cs"/>
            </a:endParaRPr>
          </a:p>
          <a:p>
            <a:pPr lvl="0" algn="r" rtl="1">
              <a:spcBef>
                <a:spcPct val="0"/>
              </a:spcBef>
              <a:defRPr/>
            </a:pPr>
            <a:endParaRPr lang="ar-DZ" sz="2800" dirty="0" smtClean="0">
              <a:solidFill>
                <a:srgbClr val="0000FF"/>
              </a:solidFill>
              <a:cs typeface="+mj-cs"/>
            </a:endParaRPr>
          </a:p>
          <a:p>
            <a:pPr lvl="0" algn="r" rtl="1">
              <a:spcBef>
                <a:spcPct val="0"/>
              </a:spcBef>
              <a:defRPr/>
            </a:pPr>
            <a:r>
              <a:rPr lang="ar-DZ" sz="2800" dirty="0" smtClean="0">
                <a:solidFill>
                  <a:srgbClr val="0000FF"/>
                </a:solidFill>
                <a:cs typeface="+mj-cs"/>
              </a:rPr>
              <a:t>             </a:t>
            </a:r>
          </a:p>
          <a:p>
            <a:pPr lvl="0" algn="r" rtl="1">
              <a:spcBef>
                <a:spcPct val="0"/>
              </a:spcBef>
              <a:defRPr/>
            </a:pPr>
            <a:r>
              <a:rPr lang="ar-DZ" sz="2800" b="1" dirty="0" smtClean="0">
                <a:solidFill>
                  <a:srgbClr val="0000FF"/>
                </a:solidFill>
                <a:cs typeface="+mj-cs"/>
              </a:rPr>
              <a:t>         </a:t>
            </a:r>
            <a:r>
              <a:rPr lang="ar-SA" sz="2800" b="1" dirty="0" smtClean="0">
                <a:cs typeface="+mj-cs"/>
              </a:rPr>
              <a:t>وقد يكون التنفيذ العيني للالتزام فيه إكراه ومساسا وحجرا على حرية المدين، وذلك إذا تعلق الأمر بحق المؤلف الأدبي، فالمعروف أن المؤلف هو وحده صاحب الحق في تقرير مصنفه، فإذا اتفق مؤلف ( كاتب، رسام) مع دار للنشر، ثم أخل بالتزامه بعدم تقديم إنتاجه، فلا يمكن إجباره على ذلك، يل يكتفي الدائن ( دار النشر) بالتنفيذ بمقابل</a:t>
            </a:r>
            <a:endParaRPr lang="ar-DZ" sz="2800" b="1" dirty="0" smtClean="0">
              <a:solidFill>
                <a:srgbClr val="0000FF"/>
              </a:solidFill>
              <a:cs typeface="+mj-cs"/>
            </a:endParaRPr>
          </a:p>
          <a:p>
            <a:pPr lvl="0" algn="r" rtl="1">
              <a:spcBef>
                <a:spcPct val="0"/>
              </a:spcBef>
              <a:defRPr/>
            </a:pPr>
            <a:r>
              <a:rPr kumimoji="0" lang="ar-DZ" sz="2800" b="1" i="0" u="none" strike="noStrike" kern="1200" cap="none" spc="0" normalizeH="0" baseline="0" noProof="0" dirty="0" smtClean="0">
                <a:ln w="635">
                  <a:noFill/>
                </a:ln>
                <a:solidFill>
                  <a:srgbClr val="0000FF"/>
                </a:solidFill>
                <a:effectLst>
                  <a:outerShdw blurRad="38100" dist="25400" dir="5400000" algn="tl" rotWithShape="0">
                    <a:srgbClr val="000000">
                      <a:alpha val="43000"/>
                    </a:srgbClr>
                  </a:outerShdw>
                </a:effectLst>
                <a:uLnTx/>
                <a:uFillTx/>
                <a:latin typeface="+mj-lt"/>
                <a:ea typeface="+mj-ea"/>
                <a:cs typeface="+mj-cs"/>
              </a:rPr>
              <a:t>                              </a:t>
            </a:r>
            <a:endParaRPr kumimoji="0" lang="fr-FR" sz="2800" b="1" i="0" u="none" strike="noStrike" kern="1200" cap="none" spc="0" normalizeH="0" baseline="0" noProof="0" dirty="0">
              <a:ln w="635">
                <a:noFill/>
              </a:ln>
              <a:solidFill>
                <a:srgbClr val="0000FF"/>
              </a:solidFill>
              <a:effectLst>
                <a:outerShdw blurRad="38100" dist="25400" dir="5400000" algn="tl" rotWithShape="0">
                  <a:srgbClr val="000000">
                    <a:alpha val="43000"/>
                  </a:srgbClr>
                </a:outerShdw>
              </a:effectLst>
              <a:uLnTx/>
              <a:uFillTx/>
              <a:latin typeface="+mj-lt"/>
              <a:ea typeface="+mj-ea"/>
              <a:cs typeface="+mj-cs"/>
            </a:endParaRPr>
          </a:p>
        </p:txBody>
      </p:sp>
      <p:sp>
        <p:nvSpPr>
          <p:cNvPr id="6" name="Ellipse 5"/>
          <p:cNvSpPr/>
          <p:nvPr/>
        </p:nvSpPr>
        <p:spPr>
          <a:xfrm>
            <a:off x="1357290" y="2928934"/>
            <a:ext cx="7072394" cy="857256"/>
          </a:xfrm>
          <a:prstGeom prst="ellipse">
            <a:avLst/>
          </a:prstGeom>
          <a:solidFill>
            <a:schemeClr val="accent1">
              <a:lumMod val="20000"/>
              <a:lumOff val="80000"/>
            </a:schemeClr>
          </a:solidFill>
          <a:ln>
            <a:solidFill>
              <a:schemeClr val="bg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solidFill>
                  <a:schemeClr val="tx1"/>
                </a:solidFill>
                <a:cs typeface="+mj-cs"/>
              </a:rPr>
              <a:t>فإذا أخل بالالتزام، أمكن اللجوء إلى الغرامة التهديدية لحمله على الامتناع عن الاستمرار في المخالفة في المستقبل</a:t>
            </a:r>
            <a:endParaRPr lang="ar-DZ" sz="3200" b="1" dirty="0" smtClean="0">
              <a:solidFill>
                <a:schemeClr val="tx1"/>
              </a:solidFill>
              <a:cs typeface="+mj-cs"/>
            </a:endParaRPr>
          </a:p>
        </p:txBody>
      </p:sp>
      <p:sp>
        <p:nvSpPr>
          <p:cNvPr id="11" name="Flèche vers le bas 10"/>
          <p:cNvSpPr/>
          <p:nvPr/>
        </p:nvSpPr>
        <p:spPr>
          <a:xfrm>
            <a:off x="2627784" y="1124744"/>
            <a:ext cx="357190" cy="428628"/>
          </a:xfrm>
          <a:prstGeom prst="downArrow">
            <a:avLst/>
          </a:prstGeom>
          <a:solidFill>
            <a:srgbClr val="FBC2B7"/>
          </a:solidFill>
          <a:ln>
            <a:solidFill>
              <a:schemeClr val="bg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bas 12"/>
          <p:cNvSpPr/>
          <p:nvPr/>
        </p:nvSpPr>
        <p:spPr>
          <a:xfrm rot="5400000">
            <a:off x="8501090" y="142852"/>
            <a:ext cx="285752" cy="571504"/>
          </a:xfrm>
          <a:prstGeom prst="downArrow">
            <a:avLst/>
          </a:prstGeom>
          <a:solidFill>
            <a:srgbClr val="FBC2B7"/>
          </a:solidFill>
          <a:ln>
            <a:solidFill>
              <a:schemeClr val="bg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bas 13"/>
          <p:cNvSpPr/>
          <p:nvPr/>
        </p:nvSpPr>
        <p:spPr>
          <a:xfrm rot="5400000">
            <a:off x="8715372" y="4143380"/>
            <a:ext cx="285752" cy="571504"/>
          </a:xfrm>
          <a:prstGeom prst="downArrow">
            <a:avLst/>
          </a:prstGeom>
          <a:solidFill>
            <a:srgbClr val="FBC2B7"/>
          </a:solidFill>
          <a:ln>
            <a:solidFill>
              <a:schemeClr val="bg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0" y="0"/>
            <a:ext cx="9144000" cy="6858000"/>
          </a:xfrm>
          <a:solidFill>
            <a:schemeClr val="accent3">
              <a:lumMod val="20000"/>
              <a:lumOff val="80000"/>
            </a:schemeClr>
          </a:solidFill>
        </p:spPr>
        <p:txBody>
          <a:bodyPr anchor="t">
            <a:normAutofit fontScale="90000"/>
          </a:bodyPr>
          <a:lstStyle/>
          <a:p>
            <a:pPr algn="r" rtl="1"/>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r>
              <a:rPr lang="ar-DZ" sz="3200" b="1" dirty="0" smtClean="0">
                <a:solidFill>
                  <a:srgbClr val="FF0000"/>
                </a:solidFill>
              </a:rPr>
              <a:t>     </a:t>
            </a:r>
            <a:r>
              <a:rPr lang="ar-SA" sz="3200" b="1" dirty="0" smtClean="0">
                <a:solidFill>
                  <a:schemeClr val="tx1"/>
                </a:solidFill>
              </a:rPr>
              <a:t>إذا توافر الشرطان كان للدائن أن يلجأ إلى الغرامة </a:t>
            </a:r>
            <a:r>
              <a:rPr lang="ar-SA" sz="3200" b="1" dirty="0" err="1" smtClean="0">
                <a:solidFill>
                  <a:schemeClr val="tx1"/>
                </a:solidFill>
              </a:rPr>
              <a:t>التهديدية</a:t>
            </a:r>
            <a:r>
              <a:rPr lang="ar-SA" sz="3200" b="1" dirty="0" smtClean="0">
                <a:solidFill>
                  <a:schemeClr val="tx1"/>
                </a:solidFill>
              </a:rPr>
              <a:t> </a:t>
            </a:r>
            <a:r>
              <a:rPr lang="ar-DZ" sz="3200" b="1" dirty="0" smtClean="0">
                <a:solidFill>
                  <a:schemeClr val="tx1"/>
                </a:solidFill>
              </a:rPr>
              <a:t/>
            </a:r>
            <a:br>
              <a:rPr lang="ar-DZ" sz="3200" b="1" dirty="0" smtClean="0">
                <a:solidFill>
                  <a:schemeClr val="tx1"/>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لا يجوز للمحكمة أن تلجأ إلى هذا النظام  من تلقاء نفسها، ما لم يطلبه الدائن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r>
            <a:br>
              <a:rPr lang="ar-DZ" sz="3100" b="1" dirty="0" smtClean="0">
                <a:solidFill>
                  <a:srgbClr val="FF0000"/>
                </a:solidFill>
              </a:rPr>
            </a:br>
            <a:r>
              <a:rPr lang="ar-DZ" sz="3100" b="1" dirty="0" smtClean="0">
                <a:solidFill>
                  <a:srgbClr val="FF0000"/>
                </a:solidFill>
              </a:rPr>
              <a:t>                                                   </a:t>
            </a:r>
            <a:r>
              <a:rPr lang="ar-DZ" sz="3100" b="1" dirty="0" smtClean="0">
                <a:solidFill>
                  <a:schemeClr val="tx1"/>
                </a:solidFill>
              </a:rPr>
              <a:t>بمعنى : </a:t>
            </a:r>
            <a:br>
              <a:rPr lang="ar-DZ" sz="3100" b="1" dirty="0" smtClean="0">
                <a:solidFill>
                  <a:schemeClr val="tx1"/>
                </a:solidFill>
              </a:rPr>
            </a:br>
            <a:r>
              <a:rPr lang="ar-DZ" sz="3100" b="1" dirty="0" smtClean="0">
                <a:solidFill>
                  <a:schemeClr val="tx1"/>
                </a:solidFill>
              </a:rPr>
              <a:t>    </a:t>
            </a:r>
            <a:br>
              <a:rPr lang="ar-DZ" sz="3100" b="1" dirty="0" smtClean="0">
                <a:solidFill>
                  <a:schemeClr val="tx1"/>
                </a:solidFill>
              </a:rPr>
            </a:br>
            <a:r>
              <a:rPr lang="ar-DZ" sz="3100" b="1" dirty="0" smtClean="0">
                <a:solidFill>
                  <a:schemeClr val="tx1"/>
                </a:solidFill>
              </a:rPr>
              <a:t> </a:t>
            </a:r>
            <a:r>
              <a:rPr lang="ar-DZ" sz="3200" b="1" dirty="0" smtClean="0">
                <a:solidFill>
                  <a:schemeClr val="tx1"/>
                </a:solidFill>
              </a:rPr>
              <a:t>      </a:t>
            </a:r>
            <a:r>
              <a:rPr lang="ar-SA" sz="3600" dirty="0" smtClean="0">
                <a:solidFill>
                  <a:schemeClr val="tx1"/>
                </a:solidFill>
              </a:rPr>
              <a:t>إذا طلب الدائن من المحكمة الحكم بالغرامة التهديدية</a:t>
            </a:r>
            <a:r>
              <a:rPr lang="ar-SA" sz="3600" dirty="0" smtClean="0"/>
              <a:t>، </a:t>
            </a:r>
            <a:r>
              <a:rPr lang="ar-SA" sz="3600" b="1" dirty="0" smtClean="0">
                <a:solidFill>
                  <a:srgbClr val="FF0000"/>
                </a:solidFill>
              </a:rPr>
              <a:t>للمحكمة سلطة تقديرية </a:t>
            </a:r>
            <a:r>
              <a:rPr lang="ar-SA" sz="3600" b="1" dirty="0" smtClean="0">
                <a:solidFill>
                  <a:schemeClr val="tx1"/>
                </a:solidFill>
              </a:rPr>
              <a:t>في أن تجيب طلبه أو لا تجيبه ( مسألة موضوعية)، لا تخضع لرقابة المحكمة العليا</a:t>
            </a:r>
            <a:r>
              <a:rPr lang="ar-SA" sz="3600" b="1" dirty="0" smtClean="0"/>
              <a:t>، </a:t>
            </a:r>
            <a:r>
              <a:rPr lang="ar-DZ" sz="3600" b="1" dirty="0" smtClean="0"/>
              <a:t/>
            </a:r>
            <a:br>
              <a:rPr lang="ar-DZ" sz="3600" b="1" dirty="0" smtClean="0"/>
            </a:br>
            <a:r>
              <a:rPr lang="ar-DZ" sz="3600" b="1" dirty="0" smtClean="0"/>
              <a:t>         </a:t>
            </a:r>
            <a:r>
              <a:rPr lang="ar-SA" sz="3600" b="1" dirty="0" smtClean="0">
                <a:solidFill>
                  <a:schemeClr val="tx1"/>
                </a:solidFill>
              </a:rPr>
              <a:t>إلا فيما يتعلق</a:t>
            </a:r>
            <a:r>
              <a:rPr lang="ar-DZ" sz="3600" b="1" dirty="0" smtClean="0">
                <a:solidFill>
                  <a:schemeClr val="tx1"/>
                </a:solidFill>
              </a:rPr>
              <a:t> </a:t>
            </a:r>
            <a:r>
              <a:rPr lang="ar-DZ" sz="3600" b="1" dirty="0" err="1" smtClean="0">
                <a:solidFill>
                  <a:schemeClr val="tx1"/>
                </a:solidFill>
              </a:rPr>
              <a:t>بـ</a:t>
            </a:r>
            <a:r>
              <a:rPr lang="ar-DZ" sz="3600" b="1" dirty="0" smtClean="0">
                <a:solidFill>
                  <a:schemeClr val="tx1"/>
                </a:solidFill>
              </a:rPr>
              <a:t>:</a:t>
            </a:r>
            <a:r>
              <a:rPr lang="ar-DZ" sz="3200" b="1" dirty="0" smtClean="0">
                <a:solidFill>
                  <a:schemeClr val="tx1"/>
                </a:solidFill>
              </a:rPr>
              <a:t/>
            </a:r>
            <a:br>
              <a:rPr lang="ar-DZ" sz="3200" b="1" dirty="0" smtClean="0">
                <a:solidFill>
                  <a:schemeClr val="tx1"/>
                </a:solidFill>
              </a:rPr>
            </a:br>
            <a:r>
              <a:rPr lang="ar-DZ" sz="3200" b="1" dirty="0" smtClean="0">
                <a:solidFill>
                  <a:schemeClr val="tx1"/>
                </a:solidFill>
              </a:rPr>
              <a:t> </a:t>
            </a:r>
            <a:br>
              <a:rPr lang="ar-DZ" sz="3200" b="1" dirty="0" smtClean="0">
                <a:solidFill>
                  <a:schemeClr val="tx1"/>
                </a:solidFill>
              </a:rPr>
            </a:br>
            <a:r>
              <a:rPr lang="ar-DZ" sz="3200" b="1" dirty="0" smtClean="0">
                <a:solidFill>
                  <a:schemeClr val="tx1"/>
                </a:solidFill>
              </a:rPr>
              <a:t>        </a:t>
            </a:r>
            <a:r>
              <a:rPr lang="ar-SA" sz="3200" b="1" dirty="0" smtClean="0">
                <a:solidFill>
                  <a:srgbClr val="FF0000"/>
                </a:solidFill>
              </a:rPr>
              <a:t>تعرضها لشروط القضاء بالغرامة كما حددتها النصوص القانونية (مسألة قانون).</a:t>
            </a:r>
            <a:r>
              <a:rPr lang="fr-FR" sz="3200" dirty="0" smtClean="0"/>
              <a:t/>
            </a:r>
            <a:br>
              <a:rPr lang="fr-FR" sz="3200" dirty="0" smtClean="0"/>
            </a:br>
            <a:r>
              <a:rPr lang="ar-DZ" sz="3200" dirty="0" smtClean="0"/>
              <a:t>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t>
            </a:r>
            <a:r>
              <a:rPr lang="fr-FR" sz="3200" dirty="0" smtClean="0">
                <a:solidFill>
                  <a:schemeClr val="tx1"/>
                </a:solidFill>
              </a:rPr>
              <a:t/>
            </a:r>
            <a:br>
              <a:rPr lang="fr-FR" sz="3200" dirty="0" smtClean="0">
                <a:solidFill>
                  <a:schemeClr val="tx1"/>
                </a:solidFill>
              </a:rPr>
            </a:br>
            <a:r>
              <a:rPr lang="ar-DZ" sz="3200" b="1" dirty="0" smtClean="0">
                <a:solidFill>
                  <a:schemeClr val="tx1"/>
                </a:solidFill>
              </a:rPr>
              <a:t> </a:t>
            </a: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ar-DZ" sz="3100" b="1" dirty="0" smtClean="0">
                <a:solidFill>
                  <a:schemeClr val="tx1"/>
                </a:solidFill>
              </a:rPr>
              <a:t/>
            </a:r>
            <a:br>
              <a:rPr lang="ar-DZ" sz="3100" b="1" dirty="0" smtClean="0">
                <a:solidFill>
                  <a:schemeClr val="tx1"/>
                </a:solidFill>
              </a:rPr>
            </a:br>
            <a:r>
              <a:rPr lang="fr-FR" sz="2400" b="1" dirty="0" smtClean="0">
                <a:solidFill>
                  <a:schemeClr val="tx1"/>
                </a:solidFill>
              </a:rPr>
              <a:t/>
            </a:r>
            <a:br>
              <a:rPr lang="fr-FR" sz="2400" b="1" dirty="0" smtClean="0">
                <a:solidFill>
                  <a:schemeClr val="tx1"/>
                </a:solidFill>
              </a:rPr>
            </a:br>
            <a:r>
              <a:rPr lang="ar-DZ" sz="2400" b="1" dirty="0" smtClean="0">
                <a:solidFill>
                  <a:schemeClr val="tx1"/>
                </a:solidFill>
              </a:rPr>
              <a:t>      </a:t>
            </a:r>
            <a:endParaRPr lang="fr-FR" sz="2400" b="1" dirty="0">
              <a:solidFill>
                <a:schemeClr val="tx1"/>
              </a:solidFill>
            </a:endParaRPr>
          </a:p>
        </p:txBody>
      </p:sp>
      <p:sp>
        <p:nvSpPr>
          <p:cNvPr id="8" name="Virage 7"/>
          <p:cNvSpPr/>
          <p:nvPr/>
        </p:nvSpPr>
        <p:spPr>
          <a:xfrm rot="10800000">
            <a:off x="4572000" y="2636912"/>
            <a:ext cx="928694" cy="928694"/>
          </a:xfrm>
          <a:prstGeom prst="bentArrow">
            <a:avLst/>
          </a:prstGeom>
          <a:solidFill>
            <a:srgbClr val="FBC2B7"/>
          </a:solidFill>
          <a:ln>
            <a:solidFill>
              <a:schemeClr val="bg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9" name="Organigramme : Alternative 8"/>
          <p:cNvSpPr/>
          <p:nvPr/>
        </p:nvSpPr>
        <p:spPr>
          <a:xfrm>
            <a:off x="2428860" y="285728"/>
            <a:ext cx="5357850" cy="500066"/>
          </a:xfrm>
          <a:prstGeom prst="flowChartAlternateProcess">
            <a:avLst/>
          </a:prstGeom>
          <a:solidFill>
            <a:srgbClr val="FF6600"/>
          </a:solidFill>
          <a:ln>
            <a:solidFill>
              <a:schemeClr val="bg2"/>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bg1"/>
                </a:solidFill>
                <a:cs typeface="+mj-cs"/>
              </a:rPr>
              <a:t>سلطة القاضي في الحكم بالغرامـة التهديديـة</a:t>
            </a:r>
            <a:endParaRPr lang="fr-FR" sz="2800" b="1" dirty="0">
              <a:solidFill>
                <a:schemeClr val="bg1"/>
              </a:solidFill>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0" y="0"/>
            <a:ext cx="9144000" cy="6858000"/>
          </a:xfrm>
          <a:prstGeom prst="rect">
            <a:avLst/>
          </a:prstGeom>
          <a:solidFill>
            <a:schemeClr val="accent3">
              <a:lumMod val="20000"/>
              <a:lumOff val="80000"/>
            </a:schemeClr>
          </a:solidFill>
          <a:ln>
            <a:noFill/>
          </a:ln>
        </p:spPr>
        <p:txBody>
          <a:bodyPr vert="horz" lIns="0" tIns="0" rIns="18288" bIns="0" anchor="t">
            <a:normAutofit fontScale="92500" lnSpcReduction="20000"/>
            <a:scene3d>
              <a:camera prst="orthographicFront"/>
              <a:lightRig rig="freezing" dir="t">
                <a:rot lat="0" lon="0" rev="5640000"/>
              </a:lightRig>
            </a:scene3d>
            <a:sp3d prstMaterial="flat">
              <a:bevelT w="38100" h="38100"/>
              <a:contourClr>
                <a:schemeClr val="tx2"/>
              </a:contourClr>
            </a:sp3d>
          </a:bodyPr>
          <a:lstStyle/>
          <a:p>
            <a:pPr algn="r" rtl="1"/>
            <a:endParaRPr lang="ar-DZ" sz="3200" dirty="0" smtClean="0"/>
          </a:p>
          <a:p>
            <a:pPr algn="ctr"/>
            <a:endParaRPr kumimoji="0" lang="ar-DZ" sz="3200" b="1" i="0" u="none" strike="noStrike" kern="1200" cap="none" spc="0" normalizeH="0" baseline="0" noProof="0" dirty="0" smtClean="0">
              <a:ln>
                <a:noFill/>
              </a:ln>
              <a:solidFill>
                <a:schemeClr val="tx1"/>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a:p>
            <a:pPr algn="r"/>
            <a:r>
              <a:rPr lang="ar-DZ" sz="2400" b="1" dirty="0">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ar-DZ" sz="2400" b="1" dirty="0" smtClean="0">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p>
          <a:p>
            <a:pPr algn="r"/>
            <a:r>
              <a:rPr lang="ar-DZ" sz="2400" b="1" dirty="0" smtClean="0">
                <a:solidFill>
                  <a:srgbClr val="0000FF"/>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1-   </a:t>
            </a:r>
            <a:r>
              <a:rPr lang="ar-IQ" sz="3000" b="1" u="sng" dirty="0" smtClean="0">
                <a:solidFill>
                  <a:srgbClr val="0000FF"/>
                </a:solidFill>
                <a:cs typeface="+mj-cs"/>
              </a:rPr>
              <a:t>الحكم بالغرامة التهديدية حكم تهدي</a:t>
            </a:r>
            <a:r>
              <a:rPr lang="ar-DZ" sz="3000" b="1" u="sng" dirty="0" smtClean="0">
                <a:solidFill>
                  <a:srgbClr val="0000FF"/>
                </a:solidFill>
                <a:cs typeface="+mj-cs"/>
              </a:rPr>
              <a:t>ـ</a:t>
            </a:r>
            <a:r>
              <a:rPr lang="ar-IQ" sz="3000" b="1" u="sng" dirty="0" err="1" smtClean="0">
                <a:solidFill>
                  <a:srgbClr val="0000FF"/>
                </a:solidFill>
                <a:cs typeface="+mj-cs"/>
              </a:rPr>
              <a:t>دي</a:t>
            </a:r>
            <a:r>
              <a:rPr lang="ar-DZ" sz="3000" b="1" dirty="0" smtClean="0">
                <a:cs typeface="+mj-cs"/>
              </a:rPr>
              <a:t>: </a:t>
            </a:r>
            <a:r>
              <a:rPr lang="ar-IQ" sz="3300" dirty="0" smtClean="0">
                <a:cs typeface="+mj-cs"/>
              </a:rPr>
              <a:t>الغرض من هذا الحكم تهديد المدين </a:t>
            </a:r>
            <a:r>
              <a:rPr lang="ar-DZ" sz="3300" dirty="0" smtClean="0">
                <a:cs typeface="+mj-cs"/>
              </a:rPr>
              <a:t>          </a:t>
            </a:r>
            <a:r>
              <a:rPr lang="ar-IQ" sz="3300" dirty="0" smtClean="0">
                <a:cs typeface="+mj-cs"/>
              </a:rPr>
              <a:t>والضغط </a:t>
            </a:r>
            <a:r>
              <a:rPr lang="ar-DZ" sz="3300" dirty="0" smtClean="0">
                <a:cs typeface="+mj-cs"/>
              </a:rPr>
              <a:t> </a:t>
            </a:r>
            <a:r>
              <a:rPr lang="ar-IQ" sz="3300" dirty="0" smtClean="0">
                <a:cs typeface="+mj-cs"/>
              </a:rPr>
              <a:t>عليه لحمله على تنفيذ التزامه, لذاك لا يراعى في تقدير مقدار تلك </a:t>
            </a:r>
            <a:r>
              <a:rPr lang="ar-DZ" sz="3300" dirty="0" smtClean="0">
                <a:cs typeface="+mj-cs"/>
              </a:rPr>
              <a:t>            ا</a:t>
            </a:r>
            <a:r>
              <a:rPr lang="ar-IQ" sz="3300" dirty="0" smtClean="0">
                <a:cs typeface="+mj-cs"/>
              </a:rPr>
              <a:t>لغرامة الضرر </a:t>
            </a:r>
            <a:r>
              <a:rPr lang="ar-IQ" sz="3300" dirty="0" err="1" smtClean="0">
                <a:cs typeface="+mj-cs"/>
              </a:rPr>
              <a:t>الذ</a:t>
            </a:r>
            <a:r>
              <a:rPr lang="ar-DZ" sz="3300" dirty="0" smtClean="0">
                <a:cs typeface="+mj-cs"/>
              </a:rPr>
              <a:t>ي </a:t>
            </a:r>
            <a:r>
              <a:rPr lang="ar-DZ" sz="3300" dirty="0" err="1" smtClean="0">
                <a:cs typeface="+mj-cs"/>
              </a:rPr>
              <a:t>ي</a:t>
            </a:r>
            <a:r>
              <a:rPr lang="ar-DZ" sz="3300" dirty="0" smtClean="0">
                <a:cs typeface="+mj-cs"/>
              </a:rPr>
              <a:t>ل</a:t>
            </a:r>
            <a:r>
              <a:rPr lang="ar-IQ" sz="3300" dirty="0" smtClean="0">
                <a:cs typeface="+mj-cs"/>
              </a:rPr>
              <a:t>حق بالدائن، </a:t>
            </a:r>
            <a:r>
              <a:rPr lang="ar-IQ" sz="3500" dirty="0" smtClean="0">
                <a:solidFill>
                  <a:srgbClr val="0000FF"/>
                </a:solidFill>
                <a:cs typeface="+mj-cs"/>
              </a:rPr>
              <a:t>فهي ليست تعويضا عن ضرر</a:t>
            </a:r>
            <a:r>
              <a:rPr lang="ar-DZ" sz="3500" dirty="0" smtClean="0">
                <a:cs typeface="+mj-cs"/>
              </a:rPr>
              <a:t>:</a:t>
            </a:r>
            <a:r>
              <a:rPr lang="ar-DZ" sz="3500" b="1" dirty="0" smtClean="0">
                <a:cs typeface="+mj-cs"/>
              </a:rPr>
              <a:t> </a:t>
            </a:r>
            <a:r>
              <a:rPr lang="ar-IQ" sz="2800" b="1" dirty="0" smtClean="0">
                <a:cs typeface="+mj-cs"/>
              </a:rPr>
              <a:t> </a:t>
            </a:r>
            <a:r>
              <a:rPr lang="ar-DZ" sz="2800" b="1" dirty="0" smtClean="0">
                <a:cs typeface="+mj-cs"/>
              </a:rPr>
              <a:t> </a:t>
            </a:r>
          </a:p>
          <a:p>
            <a:pPr algn="r"/>
            <a:endParaRPr lang="ar-DZ" sz="2800" b="1" dirty="0" smtClean="0">
              <a:cs typeface="+mj-cs"/>
            </a:endParaRPr>
          </a:p>
          <a:p>
            <a:pPr algn="r"/>
            <a:r>
              <a:rPr lang="ar-DZ" sz="3300" b="1" dirty="0" smtClean="0">
                <a:cs typeface="+mj-cs"/>
              </a:rPr>
              <a:t>         </a:t>
            </a:r>
            <a:r>
              <a:rPr lang="ar-DZ" sz="3300" b="1" dirty="0" smtClean="0">
                <a:solidFill>
                  <a:srgbClr val="FF0000"/>
                </a:solidFill>
                <a:cs typeface="+mj-cs"/>
              </a:rPr>
              <a:t>*  </a:t>
            </a:r>
            <a:r>
              <a:rPr lang="ar-IQ" sz="3300" b="1" dirty="0" smtClean="0">
                <a:solidFill>
                  <a:srgbClr val="FF0000"/>
                </a:solidFill>
                <a:cs typeface="+mj-cs"/>
              </a:rPr>
              <a:t>لا يعد مبلغ الغرامة حقا للدائن </a:t>
            </a:r>
            <a:r>
              <a:rPr lang="ar-DZ" sz="3300" b="1" dirty="0" smtClean="0">
                <a:solidFill>
                  <a:srgbClr val="FF0000"/>
                </a:solidFill>
                <a:cs typeface="+mj-cs"/>
              </a:rPr>
              <a:t>  * </a:t>
            </a:r>
            <a:r>
              <a:rPr lang="ar-IQ" sz="3300" b="1" dirty="0" smtClean="0">
                <a:solidFill>
                  <a:srgbClr val="FF0000"/>
                </a:solidFill>
                <a:cs typeface="+mj-cs"/>
              </a:rPr>
              <a:t>ول</a:t>
            </a:r>
            <a:r>
              <a:rPr lang="ar-DZ" sz="3300" b="1" dirty="0" smtClean="0">
                <a:solidFill>
                  <a:srgbClr val="FF0000"/>
                </a:solidFill>
                <a:cs typeface="+mj-cs"/>
              </a:rPr>
              <a:t>ا</a:t>
            </a:r>
            <a:r>
              <a:rPr lang="ar-IQ" sz="3300" b="1" dirty="0" smtClean="0">
                <a:solidFill>
                  <a:srgbClr val="FF0000"/>
                </a:solidFill>
                <a:cs typeface="+mj-cs"/>
              </a:rPr>
              <a:t>دينا محققا في ذمة المدين يجيز التنفيذ </a:t>
            </a:r>
            <a:r>
              <a:rPr lang="ar-DZ" sz="3300" b="1" dirty="0" smtClean="0">
                <a:solidFill>
                  <a:srgbClr val="FF0000"/>
                </a:solidFill>
                <a:cs typeface="+mj-cs"/>
              </a:rPr>
              <a:t>               </a:t>
            </a:r>
            <a:r>
              <a:rPr lang="ar-IQ" sz="3300" b="1" dirty="0" smtClean="0">
                <a:solidFill>
                  <a:srgbClr val="FF0000"/>
                </a:solidFill>
                <a:cs typeface="+mj-cs"/>
              </a:rPr>
              <a:t>على أمواله</a:t>
            </a:r>
            <a:endParaRPr lang="ar-DZ" sz="3300" b="1" dirty="0" smtClean="0">
              <a:solidFill>
                <a:srgbClr val="FF0000"/>
              </a:solidFill>
              <a:cs typeface="+mj-cs"/>
            </a:endParaRPr>
          </a:p>
          <a:p>
            <a:pPr algn="r"/>
            <a:r>
              <a:rPr lang="ar-DZ" sz="2800" b="1" dirty="0" smtClean="0">
                <a:solidFill>
                  <a:srgbClr val="FF0000"/>
                </a:solidFill>
                <a:cs typeface="+mj-cs"/>
              </a:rPr>
              <a:t>          </a:t>
            </a:r>
          </a:p>
          <a:p>
            <a:pPr algn="r"/>
            <a:r>
              <a:rPr lang="ar-DZ" sz="2800" b="1" dirty="0" smtClean="0">
                <a:solidFill>
                  <a:srgbClr val="FF0000"/>
                </a:solidFill>
                <a:cs typeface="+mj-cs"/>
              </a:rPr>
              <a:t>              </a:t>
            </a:r>
            <a:r>
              <a:rPr lang="ar-IQ" sz="3500" dirty="0" smtClean="0">
                <a:cs typeface="+mj-cs"/>
              </a:rPr>
              <a:t>والغرامة التهديدية تقدر عن كل وحدة زمنية يتأخر فيها المدين عن تنفيذ </a:t>
            </a:r>
            <a:r>
              <a:rPr lang="ar-DZ" sz="3500" dirty="0" smtClean="0">
                <a:cs typeface="+mj-cs"/>
              </a:rPr>
              <a:t>               </a:t>
            </a:r>
            <a:r>
              <a:rPr lang="ar-DZ" sz="3500" dirty="0" err="1" smtClean="0">
                <a:cs typeface="+mj-cs"/>
              </a:rPr>
              <a:t>إلتزامه</a:t>
            </a:r>
            <a:r>
              <a:rPr lang="ar-DZ" sz="3500" dirty="0" smtClean="0">
                <a:cs typeface="+mj-cs"/>
              </a:rPr>
              <a:t>  أو </a:t>
            </a:r>
            <a:r>
              <a:rPr lang="ar-IQ" sz="3500" dirty="0" smtClean="0">
                <a:cs typeface="+mj-cs"/>
              </a:rPr>
              <a:t>عن كل مرة يخل فيها بالتزامه، ولذلك لا يقدر مبلغ التهديد </a:t>
            </a:r>
            <a:r>
              <a:rPr lang="ar-DZ" sz="3500" dirty="0" smtClean="0">
                <a:cs typeface="+mj-cs"/>
              </a:rPr>
              <a:t>ا              </a:t>
            </a:r>
            <a:r>
              <a:rPr lang="ar-DZ" sz="3500" dirty="0" err="1" smtClean="0">
                <a:cs typeface="+mj-cs"/>
              </a:rPr>
              <a:t>ا</a:t>
            </a:r>
            <a:r>
              <a:rPr lang="ar-IQ" sz="3500" dirty="0" smtClean="0">
                <a:cs typeface="+mj-cs"/>
              </a:rPr>
              <a:t>لمالي </a:t>
            </a:r>
            <a:r>
              <a:rPr lang="ar-IQ" sz="3500" dirty="0" smtClean="0">
                <a:solidFill>
                  <a:srgbClr val="FF0000"/>
                </a:solidFill>
                <a:cs typeface="+mj-cs"/>
              </a:rPr>
              <a:t>دفعة </a:t>
            </a:r>
            <a:r>
              <a:rPr lang="ar-DZ" sz="3500" dirty="0" smtClean="0">
                <a:solidFill>
                  <a:srgbClr val="FF0000"/>
                </a:solidFill>
                <a:cs typeface="+mj-cs"/>
              </a:rPr>
              <a:t> </a:t>
            </a:r>
            <a:r>
              <a:rPr lang="ar-IQ" sz="3500" dirty="0" smtClean="0">
                <a:solidFill>
                  <a:srgbClr val="FF0000"/>
                </a:solidFill>
                <a:cs typeface="+mj-cs"/>
              </a:rPr>
              <a:t>واحدة</a:t>
            </a:r>
            <a:r>
              <a:rPr lang="ar-IQ" sz="3500" dirty="0" smtClean="0">
                <a:cs typeface="+mj-cs"/>
              </a:rPr>
              <a:t>، إذ لا</a:t>
            </a:r>
            <a:r>
              <a:rPr lang="ar-DZ" sz="3500" dirty="0" smtClean="0">
                <a:cs typeface="+mj-cs"/>
              </a:rPr>
              <a:t> </a:t>
            </a:r>
            <a:r>
              <a:rPr lang="ar-IQ" sz="3500" dirty="0" smtClean="0">
                <a:cs typeface="+mj-cs"/>
              </a:rPr>
              <a:t>يتحقق معنى </a:t>
            </a:r>
            <a:r>
              <a:rPr lang="ar-DZ" sz="3500" dirty="0" smtClean="0">
                <a:cs typeface="+mj-cs"/>
              </a:rPr>
              <a:t>ا</a:t>
            </a:r>
            <a:r>
              <a:rPr lang="ar-IQ" sz="3500" dirty="0" smtClean="0">
                <a:cs typeface="+mj-cs"/>
              </a:rPr>
              <a:t>لتهديد إلا إذا أحس المدين أنه طالما </a:t>
            </a:r>
            <a:r>
              <a:rPr lang="ar-DZ" sz="3500" dirty="0" smtClean="0">
                <a:cs typeface="+mj-cs"/>
              </a:rPr>
              <a:t>            ظ</a:t>
            </a:r>
            <a:r>
              <a:rPr lang="ar-IQ" sz="3500" dirty="0" smtClean="0">
                <a:cs typeface="+mj-cs"/>
              </a:rPr>
              <a:t>ل ممتنعا </a:t>
            </a:r>
            <a:r>
              <a:rPr lang="ar-DZ" sz="3500" dirty="0" smtClean="0">
                <a:cs typeface="+mj-cs"/>
              </a:rPr>
              <a:t> </a:t>
            </a:r>
            <a:r>
              <a:rPr lang="ar-IQ" sz="3500" dirty="0" smtClean="0">
                <a:cs typeface="+mj-cs"/>
              </a:rPr>
              <a:t>على التنفيذ العيني </a:t>
            </a:r>
            <a:r>
              <a:rPr lang="ar-IQ" sz="3000" b="1" dirty="0" smtClean="0">
                <a:cs typeface="+mj-cs"/>
              </a:rPr>
              <a:t>للالتزام كلما زاد مبلغ الغرامة </a:t>
            </a:r>
            <a:r>
              <a:rPr lang="ar-IQ" sz="3000" dirty="0" err="1" smtClean="0">
                <a:cs typeface="+mj-cs"/>
              </a:rPr>
              <a:t>التهديدي</a:t>
            </a:r>
            <a:r>
              <a:rPr lang="ar-DZ" sz="3000" dirty="0" smtClean="0">
                <a:cs typeface="+mj-cs"/>
              </a:rPr>
              <a:t>ة </a:t>
            </a:r>
            <a:r>
              <a:rPr lang="ar-DZ" sz="3300" dirty="0" smtClean="0">
                <a:cs typeface="+mj-cs"/>
              </a:rPr>
              <a:t>الم 174/2</a:t>
            </a:r>
            <a:endParaRPr lang="ar-DZ" sz="3300" dirty="0" smtClean="0">
              <a:solidFill>
                <a:srgbClr val="FF0000"/>
              </a:solidFill>
              <a:cs typeface="+mj-cs"/>
            </a:endParaRPr>
          </a:p>
          <a:p>
            <a:pPr algn="r"/>
            <a:r>
              <a:rPr lang="ar-DZ" sz="3300" dirty="0" smtClean="0"/>
              <a:t>                                                               </a:t>
            </a:r>
            <a:endParaRPr lang="ar-DZ" sz="2200" b="1" dirty="0" smtClean="0">
              <a:solidFill>
                <a:srgbClr val="FF0000"/>
              </a:solidFill>
              <a:cs typeface="+mj-cs"/>
            </a:endParaRPr>
          </a:p>
          <a:p>
            <a:pPr algn="r"/>
            <a:r>
              <a:rPr lang="ar-DZ" sz="3300" b="1" dirty="0" smtClean="0">
                <a:solidFill>
                  <a:srgbClr val="FF0000"/>
                </a:solidFill>
                <a:cs typeface="+mj-cs"/>
              </a:rPr>
              <a:t>       </a:t>
            </a:r>
            <a:r>
              <a:rPr lang="ar-DZ" sz="3300" b="1" dirty="0" smtClean="0">
                <a:solidFill>
                  <a:srgbClr val="0000FF"/>
                </a:solidFill>
                <a:cs typeface="+mj-cs"/>
              </a:rPr>
              <a:t>2-</a:t>
            </a:r>
            <a:r>
              <a:rPr lang="ar-DZ" sz="3000" b="1" dirty="0" smtClean="0">
                <a:solidFill>
                  <a:srgbClr val="0000FF"/>
                </a:solidFill>
                <a:cs typeface="+mj-cs"/>
              </a:rPr>
              <a:t>  ا</a:t>
            </a:r>
            <a:r>
              <a:rPr lang="ar-IQ" sz="3000" b="1" u="sng" dirty="0" smtClean="0">
                <a:solidFill>
                  <a:srgbClr val="0000FF"/>
                </a:solidFill>
                <a:cs typeface="+mj-cs"/>
              </a:rPr>
              <a:t>لحكم بالغرامة التهديدية  غير محدد المقدار</a:t>
            </a:r>
            <a:r>
              <a:rPr lang="ar-DZ" sz="2800" b="1" dirty="0" smtClean="0">
                <a:solidFill>
                  <a:srgbClr val="0000FF"/>
                </a:solidFill>
                <a:cs typeface="+mj-cs"/>
              </a:rPr>
              <a:t>: </a:t>
            </a:r>
            <a:r>
              <a:rPr lang="ar-DZ" sz="2800" b="1" dirty="0" smtClean="0">
                <a:cs typeface="+mj-cs"/>
              </a:rPr>
              <a:t>ليس تعويضا عن الضرر. </a:t>
            </a:r>
            <a:endParaRPr lang="fr-FR" sz="2800" dirty="0" smtClean="0">
              <a:cs typeface="+mj-cs"/>
            </a:endParaRPr>
          </a:p>
          <a:p>
            <a:pPr algn="r"/>
            <a:endParaRPr lang="ar-DZ" sz="2800" b="1" dirty="0" smtClean="0">
              <a:solidFill>
                <a:srgbClr val="0000FF"/>
              </a:solidFill>
              <a:cs typeface="+mj-cs"/>
            </a:endParaRPr>
          </a:p>
          <a:p>
            <a:pPr algn="r"/>
            <a:r>
              <a:rPr lang="ar-DZ" sz="2800" b="1" dirty="0" smtClean="0">
                <a:solidFill>
                  <a:srgbClr val="0000FF"/>
                </a:solidFill>
                <a:cs typeface="+mj-cs"/>
              </a:rPr>
              <a:t>                </a:t>
            </a:r>
            <a:endParaRPr lang="ar-DZ" sz="2800" b="1" dirty="0" smtClean="0">
              <a:solidFill>
                <a:srgbClr val="0000FF"/>
              </a:solidFill>
              <a:effectLst>
                <a:outerShdw blurRad="38100" dist="25400" dir="5400000" algn="tl" rotWithShape="0">
                  <a:srgbClr val="000000">
                    <a:alpha val="43000"/>
                  </a:srgbClr>
                </a:outerShdw>
              </a:effectLst>
              <a:latin typeface="Times New Roman" pitchFamily="18" charset="0"/>
              <a:ea typeface="+mj-ea"/>
              <a:cs typeface="+mj-cs"/>
            </a:endParaRPr>
          </a:p>
        </p:txBody>
      </p:sp>
      <p:sp>
        <p:nvSpPr>
          <p:cNvPr id="3" name="Flèche à trois pointes 2"/>
          <p:cNvSpPr/>
          <p:nvPr/>
        </p:nvSpPr>
        <p:spPr>
          <a:xfrm rot="16200000">
            <a:off x="6036447" y="3374471"/>
            <a:ext cx="5429288" cy="785818"/>
          </a:xfrm>
          <a:prstGeom prst="leftRightUpArrow">
            <a:avLst/>
          </a:prstGeom>
          <a:solidFill>
            <a:srgbClr val="FBC2B7"/>
          </a:solidFill>
          <a:ln>
            <a:solidFill>
              <a:schemeClr val="bg1"/>
            </a:solidFill>
          </a:ln>
          <a:effectLst>
            <a:glow rad="101600">
              <a:srgbClr val="0000FF">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Organigramme : Alternative 4"/>
          <p:cNvSpPr/>
          <p:nvPr/>
        </p:nvSpPr>
        <p:spPr>
          <a:xfrm>
            <a:off x="2071670" y="214290"/>
            <a:ext cx="5143568" cy="500066"/>
          </a:xfrm>
          <a:prstGeom prst="flowChartAlternateProcess">
            <a:avLst/>
          </a:prstGeom>
          <a:solidFill>
            <a:srgbClr val="FF6600"/>
          </a:solidFill>
          <a:ln>
            <a:solidFill>
              <a:schemeClr val="bg2"/>
            </a:solidFill>
          </a:ln>
          <a:effectLst>
            <a:glow rad="101600">
              <a:srgbClr val="FF0000">
                <a:alpha val="6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bg1"/>
                </a:solidFill>
                <a:cs typeface="+mj-cs"/>
              </a:rPr>
              <a:t>خصائص </a:t>
            </a:r>
            <a:r>
              <a:rPr lang="ar-SA" sz="2800" b="1" dirty="0" smtClean="0">
                <a:solidFill>
                  <a:schemeClr val="bg1"/>
                </a:solidFill>
                <a:cs typeface="+mj-cs"/>
              </a:rPr>
              <a:t>الحكم بالغرامـة التهديديـة</a:t>
            </a:r>
            <a:endParaRPr lang="fr-FR" sz="2800" b="1" dirty="0">
              <a:solidFill>
                <a:schemeClr val="bg1"/>
              </a:solidFill>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4682</TotalTime>
  <Words>617</Words>
  <Application>Microsoft Office PowerPoint</Application>
  <PresentationFormat>Affichage à l'écran (4:3)</PresentationFormat>
  <Paragraphs>93</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 الجمهورية الجزائرية الديمقراطية الشعبية وزارةالتعليم العالي والبحث العلمي جامعة سطيف 2                                                                                           من إعداد : أ - رمضانـي مسيـكة                                                                         كلية الحقوق والعلوم السياسية                                                                         قسم الحقوق                                                                        البريد الإلكتروني: ramdaniseff@gmail.com                                                                                                                                   </vt:lpstr>
      <vt:lpstr>  رأينا في المحاضرة السابقة أن التنفيذ العيني للالتزام قد يكون اختياريا، يقوم به المدين من تلقاء نفسه، وهذا هو الوفاء  Paiement، وفي حالة لم يقم المدين بتنفيذ ما التزم به اختياريا، حددت وسيلتان للضغط على إرادة المدين وإجباره على :  التنفيذ العيني .     الوسيلة الأولى هي الإكراه البدني ، الوسيلة الثانية  هي نظام الغرامة التهديدية                    أي الجزاءات التي تلحق الشخص في جسمه.            لم تعد وسيلة للجبر على تنفيذ الالتزامات المدنية والتجارية في القوانين الحديثة، ولو انه في بعض القوانين العربية الحالية، فإن الإكراه البدني في صورة حبس المدين جائز كوسيلة نظامية لجبر المدين المماطل وحثه على الوفاء بالتزامه:     *  ديون الأسرة ( كديون النفقة والحضانة والرضاع والمسكن).     * والديون التي تنشأ للدولة على مرتكبي الجرائم بسبب ارتكابها ( كالغرامات والمصروفات، والمبالغ الواجب ردها والتعويضات المحكوم بها للدولة                </vt:lpstr>
      <vt:lpstr>وسنقتصر الدراسة على :           لذلك تحددت إشكالية فيما يلي:     بمعنى هل يعتبر ضمانة فعلية للدائن لحمل المدين على تنفيذ التزامه عيناً في التشريع الجزائري؟              نظام الغرامة التهديدية هي وسيلة من وسائل التنفيذ العيني الجبري غير المباشر، وهو في الأصل نتاج الاجتهاد القضائي في فرنسا منذ عام1834                     </vt:lpstr>
      <vt:lpstr>  مختلف التعريفات تصب في قالب واحد، ومن ذلك ، سنعرض تعريف الدكتور أحمد عبد الرزاق السنهوري :           ما هي  شـروط الحكـم بالغرامـة التهديديـة؟      للحكم بالغرامة التهديدية شروط حددها القانون الجزائري:          </vt:lpstr>
      <vt:lpstr>        إن وجود الالتزام لا يكفي في ذاته للحكم بالغرامة التهديدية، بل يجب فوق ذلك أن يكون تنفيذه عينا ممكنا، فالغرض من الغرامة التهديدية هو :                   حمل المدين على الوفاء، بتنفيذ عين ما التزم به، ذلك أن سبب لجوء الدائن إلى الغرامة التهديدية هو امتناع المدين عن تنفيذ الالتزام رغم إمكان تنفيذه عينا،                    فإذا استحال على المدين تنفيذ التزامه عينا : بفعل المدين ، سبب أجنبي                       لا يجوز للدائن اللجوء إلى الغرامة التهديدية.                                                      وإنما يعوض عن عدم التنفيذ، ( تنفيذ الإلتزام عن طريق التعويض).                           </vt:lpstr>
      <vt:lpstr>Diapositive 6</vt:lpstr>
      <vt:lpstr>Diapositive 7</vt:lpstr>
      <vt:lpstr>            إذا توافر الشرطان كان للدائن أن يلجأ إلى الغرامة التهديدية                    لا يجوز للمحكمة أن تلجأ إلى هذا النظام  من تلقاء نفسها، ما لم يطلبه الدائن                                                       بمعنى :              إذا طلب الدائن من المحكمة الحكم بالغرامة التهديدية، للمحكمة سلطة تقديرية في أن تجيب طلبه أو لا تجيبه ( مسألة موضوعية)، لا تخضع لرقابة المحكمة العليا،           إلا فيما يتعلق بـ:           تعرضها لشروط القضاء بالغرامة كما حددتها النصوص القانونية (مسألة قانون).                                          </vt:lpstr>
      <vt:lpstr>Diapositive 9</vt:lpstr>
      <vt:lpstr>   3- الحكم بالغرامة التهديدية حكم مؤقت :      مبلغ الغرامة ليس نهائيا ولا يحوز حجية الشيء المقضي به، إذ لا يمنع القاضي الذي                أصدره أن يعيد النظر فيه ( بالزيادة أو النقصان) فمصيره إلى التصفية على ضوء                 الموقف النهائي للمدين              إذا قام المدين بالتنفيذ, يعني ذلك تحقق الغاية، ولكـن لا يخل ذلك بحق الدائن بالمطالبة بالتعويض عما أصابه من ضرر جراء التأخير في تنفيذ الالتزام.                  أما إذا بقي المدين مصرا على عدم التنفيذ حدّدت المحكمة نهائيا مقدار التعويض الذي ينبغي أن يراعى فيه إضافة :  للضرر الذي أصاب الدائن، مدى العنت الذي بدا من المدين. (المادة 175 ق م ج).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BICHO</dc:creator>
  <cp:lastModifiedBy>صفيح</cp:lastModifiedBy>
  <cp:revision>1119</cp:revision>
  <dcterms:created xsi:type="dcterms:W3CDTF">2011-06-20T18:34:07Z</dcterms:created>
  <dcterms:modified xsi:type="dcterms:W3CDTF">2020-04-12T09:46:33Z</dcterms:modified>
</cp:coreProperties>
</file>