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60" r:id="rId1"/>
  </p:sldMasterIdLst>
  <p:notesMasterIdLst>
    <p:notesMasterId r:id="rId14"/>
  </p:notesMasterIdLst>
  <p:sldIdLst>
    <p:sldId id="256" r:id="rId2"/>
    <p:sldId id="258" r:id="rId3"/>
    <p:sldId id="325" r:id="rId4"/>
    <p:sldId id="306" r:id="rId5"/>
    <p:sldId id="317" r:id="rId6"/>
    <p:sldId id="318" r:id="rId7"/>
    <p:sldId id="319" r:id="rId8"/>
    <p:sldId id="320" r:id="rId9"/>
    <p:sldId id="321" r:id="rId10"/>
    <p:sldId id="322" r:id="rId11"/>
    <p:sldId id="323" r:id="rId12"/>
    <p:sldId id="324"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BC2B7"/>
    <a:srgbClr val="F1B3AD"/>
    <a:srgbClr val="EDE2B1"/>
    <a:srgbClr val="FF6600"/>
    <a:srgbClr val="AEF6A8"/>
    <a:srgbClr val="CCCC00"/>
    <a:srgbClr val="66FF66"/>
    <a:srgbClr val="F3ADAB"/>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4563" autoAdjust="0"/>
    <p:restoredTop sz="67954" autoAdjust="0"/>
  </p:normalViewPr>
  <p:slideViewPr>
    <p:cSldViewPr>
      <p:cViewPr>
        <p:scale>
          <a:sx n="61" d="100"/>
          <a:sy n="61" d="100"/>
        </p:scale>
        <p:origin x="-390" y="396"/>
      </p:cViewPr>
      <p:guideLst>
        <p:guide orient="horz" pos="2160"/>
        <p:guide pos="2880"/>
      </p:guideLst>
    </p:cSldViewPr>
  </p:slideViewPr>
  <p:outlineViewPr>
    <p:cViewPr>
      <p:scale>
        <a:sx n="33" d="100"/>
        <a:sy n="33" d="100"/>
      </p:scale>
      <p:origin x="294" y="19278"/>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BE49A7-158C-401E-9E12-AFAB3BF6FECE}" type="doc">
      <dgm:prSet loTypeId="urn:microsoft.com/office/officeart/2005/8/layout/orgChart1" loCatId="hierarchy" qsTypeId="urn:microsoft.com/office/officeart/2005/8/quickstyle/simple1" qsCatId="simple" csTypeId="urn:microsoft.com/office/officeart/2005/8/colors/accent1_2" csCatId="accent1" phldr="1"/>
      <dgm:spPr/>
    </dgm:pt>
    <dgm:pt modelId="{DE70F03A-E9B6-4103-9C1E-A1A1C2E6EE3B}">
      <dgm:prSet custT="1">
        <dgm:style>
          <a:lnRef idx="1">
            <a:schemeClr val="accent5"/>
          </a:lnRef>
          <a:fillRef idx="2">
            <a:schemeClr val="accent5"/>
          </a:fillRef>
          <a:effectRef idx="1">
            <a:schemeClr val="accent5"/>
          </a:effectRef>
          <a:fontRef idx="minor">
            <a:schemeClr val="dk1"/>
          </a:fontRef>
        </dgm:style>
      </dgm:prSet>
      <dgm:spPr/>
      <dgm:t>
        <a:bodyPr/>
        <a:lstStyle/>
        <a:p>
          <a:pPr marR="0" algn="ctr" rtl="1"/>
          <a:r>
            <a:rPr lang="ar-QA" sz="1200" b="1" baseline="0" dirty="0" smtClean="0">
              <a:latin typeface="Arial"/>
              <a:cs typeface="Arial"/>
            </a:rPr>
            <a:t>ا</a:t>
          </a:r>
          <a:r>
            <a:rPr lang="ar-QA" sz="2400" b="1" baseline="0" dirty="0" smtClean="0">
              <a:latin typeface="Arial"/>
              <a:cs typeface="+mj-cs"/>
            </a:rPr>
            <a:t>لضـرر</a:t>
          </a:r>
          <a:endParaRPr lang="ar-SA" sz="2400" b="1" dirty="0" smtClean="0">
            <a:cs typeface="+mj-cs"/>
          </a:endParaRPr>
        </a:p>
      </dgm:t>
    </dgm:pt>
    <dgm:pt modelId="{9B432C7C-B8BF-48B6-82A1-C6C71DF0809C}" type="parTrans" cxnId="{1F311F54-3D92-468D-A923-C2BA6DC5BE15}">
      <dgm:prSet/>
      <dgm:spPr/>
      <dgm:t>
        <a:bodyPr/>
        <a:lstStyle/>
        <a:p>
          <a:pPr rtl="1"/>
          <a:endParaRPr lang="ar-SA"/>
        </a:p>
      </dgm:t>
    </dgm:pt>
    <dgm:pt modelId="{9C4F0ADF-FE28-4644-9398-F744837B9D6A}" type="sibTrans" cxnId="{1F311F54-3D92-468D-A923-C2BA6DC5BE15}">
      <dgm:prSet/>
      <dgm:spPr/>
      <dgm:t>
        <a:bodyPr/>
        <a:lstStyle/>
        <a:p>
          <a:pPr rtl="1"/>
          <a:endParaRPr lang="ar-SA"/>
        </a:p>
      </dgm:t>
    </dgm:pt>
    <dgm:pt modelId="{C5DFEAD8-FB3C-4B1D-9A93-8A98BE4D6D59}">
      <dgm:prSet custT="1">
        <dgm:style>
          <a:lnRef idx="1">
            <a:schemeClr val="accent3"/>
          </a:lnRef>
          <a:fillRef idx="2">
            <a:schemeClr val="accent3"/>
          </a:fillRef>
          <a:effectRef idx="1">
            <a:schemeClr val="accent3"/>
          </a:effectRef>
          <a:fontRef idx="minor">
            <a:schemeClr val="dk1"/>
          </a:fontRef>
        </dgm:style>
      </dgm:prSet>
      <dgm:spPr/>
      <dgm:t>
        <a:bodyPr/>
        <a:lstStyle/>
        <a:p>
          <a:pPr marR="0" algn="ctr" rtl="1"/>
          <a:r>
            <a:rPr lang="ar-QA" sz="2400" b="1" baseline="0" dirty="0" smtClean="0">
              <a:solidFill>
                <a:srgbClr val="FF0000"/>
              </a:solidFill>
              <a:latin typeface="Arial"/>
              <a:cs typeface="+mj-cs"/>
            </a:rPr>
            <a:t>معنوي أو أدبي</a:t>
          </a:r>
        </a:p>
        <a:p>
          <a:pPr marR="0" algn="ctr" rtl="1"/>
          <a:r>
            <a:rPr lang="ar-QA" sz="2400" b="1" baseline="0" dirty="0" smtClean="0">
              <a:latin typeface="Arial"/>
              <a:cs typeface="+mj-cs"/>
            </a:rPr>
            <a:t>يصيب الإنسان في شعوره </a:t>
          </a:r>
          <a:r>
            <a:rPr lang="ar-DZ" sz="2400" b="1" baseline="0" dirty="0" smtClean="0">
              <a:latin typeface="Arial"/>
              <a:cs typeface="+mj-cs"/>
            </a:rPr>
            <a:t>شرفه </a:t>
          </a:r>
          <a:r>
            <a:rPr lang="ar-QA" sz="2400" b="1" baseline="0" dirty="0" smtClean="0">
              <a:latin typeface="Arial"/>
              <a:cs typeface="+mj-cs"/>
            </a:rPr>
            <a:t>وعاطفت</a:t>
          </a:r>
          <a:r>
            <a:rPr lang="ar-QA" sz="1100" b="1" baseline="0" dirty="0" smtClean="0">
              <a:latin typeface="Arial"/>
              <a:cs typeface="Arial"/>
            </a:rPr>
            <a:t>ه</a:t>
          </a:r>
          <a:endParaRPr lang="ar-SA" sz="1100" b="1" dirty="0" smtClean="0"/>
        </a:p>
      </dgm:t>
    </dgm:pt>
    <dgm:pt modelId="{1C602625-4594-493A-AA3E-F953DA5007C4}" type="parTrans" cxnId="{5B448148-DE8C-4B8E-9F45-91C898402004}">
      <dgm:prSet/>
      <dgm:spPr/>
      <dgm:t>
        <a:bodyPr/>
        <a:lstStyle/>
        <a:p>
          <a:pPr rtl="1"/>
          <a:endParaRPr lang="ar-SA"/>
        </a:p>
      </dgm:t>
    </dgm:pt>
    <dgm:pt modelId="{2DB26D4A-9458-4483-8AA1-7A3F0235EF64}" type="sibTrans" cxnId="{5B448148-DE8C-4B8E-9F45-91C898402004}">
      <dgm:prSet/>
      <dgm:spPr/>
      <dgm:t>
        <a:bodyPr/>
        <a:lstStyle/>
        <a:p>
          <a:pPr rtl="1"/>
          <a:endParaRPr lang="ar-SA"/>
        </a:p>
      </dgm:t>
    </dgm:pt>
    <dgm:pt modelId="{27FACFAB-814F-4844-87FD-A16143168DCE}">
      <dgm:prSet custT="1">
        <dgm:style>
          <a:lnRef idx="1">
            <a:schemeClr val="accent3"/>
          </a:lnRef>
          <a:fillRef idx="2">
            <a:schemeClr val="accent3"/>
          </a:fillRef>
          <a:effectRef idx="1">
            <a:schemeClr val="accent3"/>
          </a:effectRef>
          <a:fontRef idx="minor">
            <a:schemeClr val="dk1"/>
          </a:fontRef>
        </dgm:style>
      </dgm:prSet>
      <dgm:spPr/>
      <dgm:t>
        <a:bodyPr/>
        <a:lstStyle/>
        <a:p>
          <a:pPr marR="0" algn="ctr" rtl="1"/>
          <a:r>
            <a:rPr lang="ar-QA" sz="2400" b="1" baseline="0" dirty="0" smtClean="0">
              <a:solidFill>
                <a:srgbClr val="FF0000"/>
              </a:solidFill>
              <a:latin typeface="Arial"/>
              <a:cs typeface="+mj-cs"/>
            </a:rPr>
            <a:t>مادي</a:t>
          </a:r>
          <a:r>
            <a:rPr lang="ar-QA" sz="2400" b="1" baseline="0" dirty="0" smtClean="0">
              <a:latin typeface="Arial"/>
              <a:cs typeface="+mj-cs"/>
            </a:rPr>
            <a:t> </a:t>
          </a:r>
        </a:p>
        <a:p>
          <a:pPr marR="0" algn="ctr" rtl="1"/>
          <a:r>
            <a:rPr lang="ar-QA" sz="2400" b="1" baseline="0" dirty="0" smtClean="0">
              <a:latin typeface="Arial"/>
              <a:cs typeface="+mj-cs"/>
            </a:rPr>
            <a:t>يصيب الإنسان في ماله أو جسده</a:t>
          </a:r>
          <a:endParaRPr lang="ar-SA" sz="2400" b="1" dirty="0" smtClean="0">
            <a:cs typeface="+mj-cs"/>
          </a:endParaRPr>
        </a:p>
      </dgm:t>
    </dgm:pt>
    <dgm:pt modelId="{8B937F2E-0B5E-40EB-8E5C-3ACBFA31D754}" type="parTrans" cxnId="{CA79BD7A-0BB5-4CFD-9A8B-EEFB027FA514}">
      <dgm:prSet/>
      <dgm:spPr/>
      <dgm:t>
        <a:bodyPr/>
        <a:lstStyle/>
        <a:p>
          <a:pPr rtl="1"/>
          <a:endParaRPr lang="ar-SA"/>
        </a:p>
      </dgm:t>
    </dgm:pt>
    <dgm:pt modelId="{68B19410-C208-4F6E-909F-37A428574392}" type="sibTrans" cxnId="{CA79BD7A-0BB5-4CFD-9A8B-EEFB027FA514}">
      <dgm:prSet/>
      <dgm:spPr/>
      <dgm:t>
        <a:bodyPr/>
        <a:lstStyle/>
        <a:p>
          <a:pPr rtl="1"/>
          <a:endParaRPr lang="ar-SA"/>
        </a:p>
      </dgm:t>
    </dgm:pt>
    <dgm:pt modelId="{E7BD8F2A-AA3C-4455-A173-DEF1684CCB77}">
      <dgm:prSet custT="1">
        <dgm:style>
          <a:lnRef idx="1">
            <a:schemeClr val="accent4"/>
          </a:lnRef>
          <a:fillRef idx="2">
            <a:schemeClr val="accent4"/>
          </a:fillRef>
          <a:effectRef idx="1">
            <a:schemeClr val="accent4"/>
          </a:effectRef>
          <a:fontRef idx="minor">
            <a:schemeClr val="dk1"/>
          </a:fontRef>
        </dgm:style>
      </dgm:prSet>
      <dgm:spPr/>
      <dgm:t>
        <a:bodyPr/>
        <a:lstStyle/>
        <a:p>
          <a:pPr marR="0" algn="ctr" rtl="1"/>
          <a:r>
            <a:rPr lang="ar-QA" sz="2400" b="1" baseline="0" dirty="0" smtClean="0">
              <a:solidFill>
                <a:srgbClr val="FF0000"/>
              </a:solidFill>
              <a:latin typeface="Arial"/>
              <a:cs typeface="+mj-cs"/>
            </a:rPr>
            <a:t>غير مباشر</a:t>
          </a:r>
          <a:endParaRPr lang="ar-SA" sz="2400" b="1" dirty="0" smtClean="0">
            <a:solidFill>
              <a:srgbClr val="FF0000"/>
            </a:solidFill>
            <a:cs typeface="+mj-cs"/>
          </a:endParaRPr>
        </a:p>
      </dgm:t>
    </dgm:pt>
    <dgm:pt modelId="{61151F8E-142E-475B-AAF7-2C972F8492D0}" type="parTrans" cxnId="{7DE7B2A3-F917-45A8-A137-00B904171D11}">
      <dgm:prSet/>
      <dgm:spPr/>
      <dgm:t>
        <a:bodyPr/>
        <a:lstStyle/>
        <a:p>
          <a:pPr rtl="1"/>
          <a:endParaRPr lang="ar-SA"/>
        </a:p>
      </dgm:t>
    </dgm:pt>
    <dgm:pt modelId="{4217F76E-47AC-416B-AE39-D8234115BC19}" type="sibTrans" cxnId="{7DE7B2A3-F917-45A8-A137-00B904171D11}">
      <dgm:prSet/>
      <dgm:spPr/>
      <dgm:t>
        <a:bodyPr/>
        <a:lstStyle/>
        <a:p>
          <a:pPr rtl="1"/>
          <a:endParaRPr lang="ar-SA"/>
        </a:p>
      </dgm:t>
    </dgm:pt>
    <dgm:pt modelId="{A0B1F8A1-83D3-4B9D-B9E8-403EC8B40EA1}">
      <dgm:prSet custT="1">
        <dgm:style>
          <a:lnRef idx="1">
            <a:schemeClr val="accent4"/>
          </a:lnRef>
          <a:fillRef idx="2">
            <a:schemeClr val="accent4"/>
          </a:fillRef>
          <a:effectRef idx="1">
            <a:schemeClr val="accent4"/>
          </a:effectRef>
          <a:fontRef idx="minor">
            <a:schemeClr val="dk1"/>
          </a:fontRef>
        </dgm:style>
      </dgm:prSet>
      <dgm:spPr/>
      <dgm:t>
        <a:bodyPr/>
        <a:lstStyle/>
        <a:p>
          <a:pPr marR="0" algn="ctr" rtl="1"/>
          <a:r>
            <a:rPr lang="ar-QA" sz="2400" b="1" baseline="0" dirty="0" smtClean="0">
              <a:solidFill>
                <a:srgbClr val="FF0000"/>
              </a:solidFill>
              <a:latin typeface="Arial"/>
              <a:cs typeface="+mj-cs"/>
            </a:rPr>
            <a:t>مباشر</a:t>
          </a:r>
        </a:p>
        <a:p>
          <a:pPr marR="0" algn="ctr" rtl="1"/>
          <a:r>
            <a:rPr lang="ar-QA" sz="2000" b="1" baseline="0" dirty="0" smtClean="0">
              <a:latin typeface="Arial"/>
              <a:cs typeface="+mj-cs"/>
            </a:rPr>
            <a:t>هو </a:t>
          </a:r>
          <a:r>
            <a:rPr lang="ar-QA" sz="2000" b="1" baseline="0" dirty="0" err="1" smtClean="0">
              <a:latin typeface="Arial"/>
              <a:cs typeface="+mj-cs"/>
            </a:rPr>
            <a:t>ماكان</a:t>
          </a:r>
          <a:r>
            <a:rPr lang="ar-QA" sz="2000" b="1" baseline="0" dirty="0" smtClean="0">
              <a:latin typeface="Arial"/>
              <a:cs typeface="+mj-cs"/>
            </a:rPr>
            <a:t> نتيجته طبيعية لإخلال المدين بتنفيذ التزامه</a:t>
          </a:r>
          <a:endParaRPr lang="ar-SA" sz="2000" b="1" dirty="0" smtClean="0">
            <a:cs typeface="+mj-cs"/>
          </a:endParaRPr>
        </a:p>
      </dgm:t>
    </dgm:pt>
    <dgm:pt modelId="{9FBBAA43-D37A-4523-8FD6-00B964A16D92}" type="parTrans" cxnId="{D555D949-4A21-49B7-B939-81ED1491D2BE}">
      <dgm:prSet/>
      <dgm:spPr/>
      <dgm:t>
        <a:bodyPr/>
        <a:lstStyle/>
        <a:p>
          <a:pPr rtl="1"/>
          <a:endParaRPr lang="ar-SA"/>
        </a:p>
      </dgm:t>
    </dgm:pt>
    <dgm:pt modelId="{B9E47246-0AEA-44BC-8B55-0A27D5CDADF4}" type="sibTrans" cxnId="{D555D949-4A21-49B7-B939-81ED1491D2BE}">
      <dgm:prSet/>
      <dgm:spPr/>
      <dgm:t>
        <a:bodyPr/>
        <a:lstStyle/>
        <a:p>
          <a:pPr rtl="1"/>
          <a:endParaRPr lang="ar-SA"/>
        </a:p>
      </dgm:t>
    </dgm:pt>
    <dgm:pt modelId="{659157DE-8792-41CD-BBC6-384BDDCEAFA5}">
      <dgm:prSet custT="1">
        <dgm:style>
          <a:lnRef idx="1">
            <a:schemeClr val="accent2"/>
          </a:lnRef>
          <a:fillRef idx="2">
            <a:schemeClr val="accent2"/>
          </a:fillRef>
          <a:effectRef idx="1">
            <a:schemeClr val="accent2"/>
          </a:effectRef>
          <a:fontRef idx="minor">
            <a:schemeClr val="dk1"/>
          </a:fontRef>
        </dgm:style>
      </dgm:prSet>
      <dgm:spPr/>
      <dgm:t>
        <a:bodyPr/>
        <a:lstStyle/>
        <a:p>
          <a:pPr marR="0" algn="ctr" rtl="1"/>
          <a:r>
            <a:rPr lang="ar-QA" sz="2400" b="1" baseline="0" dirty="0" smtClean="0">
              <a:latin typeface="Arial"/>
              <a:cs typeface="+mj-cs"/>
            </a:rPr>
            <a:t>متوقع </a:t>
          </a:r>
        </a:p>
        <a:p>
          <a:pPr marR="0" algn="ctr" rtl="1"/>
          <a:r>
            <a:rPr lang="ar-QA" sz="2000" b="1" baseline="0" dirty="0" smtClean="0">
              <a:latin typeface="Arial"/>
              <a:cs typeface="+mj-cs"/>
            </a:rPr>
            <a:t>هو </a:t>
          </a:r>
          <a:r>
            <a:rPr lang="ar-QA" sz="2000" b="1" baseline="0" dirty="0" err="1" smtClean="0">
              <a:latin typeface="Arial"/>
              <a:cs typeface="+mj-cs"/>
            </a:rPr>
            <a:t>ماكان</a:t>
          </a:r>
          <a:r>
            <a:rPr lang="ar-QA" sz="2000" b="1" baseline="0" dirty="0" smtClean="0">
              <a:latin typeface="Arial"/>
              <a:cs typeface="+mj-cs"/>
            </a:rPr>
            <a:t> بإمكان المدين أن يتوقعه عند إبرام العقد</a:t>
          </a:r>
          <a:endParaRPr lang="ar-SA" sz="2000" b="1" dirty="0" smtClean="0">
            <a:cs typeface="+mj-cs"/>
          </a:endParaRPr>
        </a:p>
      </dgm:t>
    </dgm:pt>
    <dgm:pt modelId="{561C24FF-FF44-4DF3-AA2F-0603D6CACC7E}" type="parTrans" cxnId="{035BA774-5638-4DDD-B175-2B3D47B013D7}">
      <dgm:prSet/>
      <dgm:spPr/>
      <dgm:t>
        <a:bodyPr/>
        <a:lstStyle/>
        <a:p>
          <a:pPr rtl="1"/>
          <a:endParaRPr lang="ar-SA"/>
        </a:p>
      </dgm:t>
    </dgm:pt>
    <dgm:pt modelId="{A5BFA30C-5110-4ABB-9D60-DC79139F2BC2}" type="sibTrans" cxnId="{035BA774-5638-4DDD-B175-2B3D47B013D7}">
      <dgm:prSet/>
      <dgm:spPr/>
      <dgm:t>
        <a:bodyPr/>
        <a:lstStyle/>
        <a:p>
          <a:pPr rtl="1"/>
          <a:endParaRPr lang="ar-SA"/>
        </a:p>
      </dgm:t>
    </dgm:pt>
    <dgm:pt modelId="{E56EF60A-B2C4-47CA-ACEB-58B15EC6257A}">
      <dgm:prSet custT="1">
        <dgm:style>
          <a:lnRef idx="1">
            <a:schemeClr val="accent2"/>
          </a:lnRef>
          <a:fillRef idx="2">
            <a:schemeClr val="accent2"/>
          </a:fillRef>
          <a:effectRef idx="1">
            <a:schemeClr val="accent2"/>
          </a:effectRef>
          <a:fontRef idx="minor">
            <a:schemeClr val="dk1"/>
          </a:fontRef>
        </dgm:style>
      </dgm:prSet>
      <dgm:spPr/>
      <dgm:t>
        <a:bodyPr/>
        <a:lstStyle/>
        <a:p>
          <a:pPr marR="0" algn="ctr" rtl="1"/>
          <a:r>
            <a:rPr lang="ar-QA" sz="2000" b="1" baseline="0" dirty="0" smtClean="0">
              <a:latin typeface="Arial"/>
              <a:cs typeface="+mj-cs"/>
            </a:rPr>
            <a:t>غير متوقع</a:t>
          </a:r>
          <a:endParaRPr lang="ar-SA" sz="2000" b="1" dirty="0" smtClean="0">
            <a:cs typeface="+mj-cs"/>
          </a:endParaRPr>
        </a:p>
      </dgm:t>
    </dgm:pt>
    <dgm:pt modelId="{4F046DD1-E4E8-4B98-9FEC-566AA2A23097}" type="parTrans" cxnId="{CBBB08A1-C5B6-478F-A575-D720C1D61312}">
      <dgm:prSet/>
      <dgm:spPr/>
      <dgm:t>
        <a:bodyPr/>
        <a:lstStyle/>
        <a:p>
          <a:pPr rtl="1"/>
          <a:endParaRPr lang="ar-SA"/>
        </a:p>
      </dgm:t>
    </dgm:pt>
    <dgm:pt modelId="{95A6F911-563C-4C79-899F-8915416774B3}" type="sibTrans" cxnId="{CBBB08A1-C5B6-478F-A575-D720C1D61312}">
      <dgm:prSet/>
      <dgm:spPr/>
      <dgm:t>
        <a:bodyPr/>
        <a:lstStyle/>
        <a:p>
          <a:pPr rtl="1"/>
          <a:endParaRPr lang="ar-SA"/>
        </a:p>
      </dgm:t>
    </dgm:pt>
    <dgm:pt modelId="{FAC1AF98-36E1-4A9F-BD0C-ABCC4C650BAF}" type="pres">
      <dgm:prSet presAssocID="{73BE49A7-158C-401E-9E12-AFAB3BF6FECE}" presName="hierChild1" presStyleCnt="0">
        <dgm:presLayoutVars>
          <dgm:orgChart val="1"/>
          <dgm:chPref val="1"/>
          <dgm:dir/>
          <dgm:animOne val="branch"/>
          <dgm:animLvl val="lvl"/>
          <dgm:resizeHandles/>
        </dgm:presLayoutVars>
      </dgm:prSet>
      <dgm:spPr/>
    </dgm:pt>
    <dgm:pt modelId="{2BE6EACA-E65A-48A1-9306-BE60AC736E8E}" type="pres">
      <dgm:prSet presAssocID="{DE70F03A-E9B6-4103-9C1E-A1A1C2E6EE3B}" presName="hierRoot1" presStyleCnt="0">
        <dgm:presLayoutVars>
          <dgm:hierBranch/>
        </dgm:presLayoutVars>
      </dgm:prSet>
      <dgm:spPr/>
    </dgm:pt>
    <dgm:pt modelId="{56F197EC-E7B6-4A18-9115-7128949266E5}" type="pres">
      <dgm:prSet presAssocID="{DE70F03A-E9B6-4103-9C1E-A1A1C2E6EE3B}" presName="rootComposite1" presStyleCnt="0"/>
      <dgm:spPr/>
    </dgm:pt>
    <dgm:pt modelId="{E4D5E8F2-7154-4680-8DD8-24D6EFEB30FB}" type="pres">
      <dgm:prSet presAssocID="{DE70F03A-E9B6-4103-9C1E-A1A1C2E6EE3B}" presName="rootText1" presStyleLbl="node0" presStyleIdx="0" presStyleCnt="1">
        <dgm:presLayoutVars>
          <dgm:chPref val="3"/>
        </dgm:presLayoutVars>
      </dgm:prSet>
      <dgm:spPr/>
      <dgm:t>
        <a:bodyPr/>
        <a:lstStyle/>
        <a:p>
          <a:pPr rtl="1"/>
          <a:endParaRPr lang="ar-SA"/>
        </a:p>
      </dgm:t>
    </dgm:pt>
    <dgm:pt modelId="{991FDF42-7A55-42EF-9733-273FE4165A1D}" type="pres">
      <dgm:prSet presAssocID="{DE70F03A-E9B6-4103-9C1E-A1A1C2E6EE3B}" presName="rootConnector1" presStyleLbl="node1" presStyleIdx="0" presStyleCnt="0"/>
      <dgm:spPr/>
      <dgm:t>
        <a:bodyPr/>
        <a:lstStyle/>
        <a:p>
          <a:pPr rtl="1"/>
          <a:endParaRPr lang="ar-SA"/>
        </a:p>
      </dgm:t>
    </dgm:pt>
    <dgm:pt modelId="{2151AC54-AF38-4B62-8748-A265E47F132D}" type="pres">
      <dgm:prSet presAssocID="{DE70F03A-E9B6-4103-9C1E-A1A1C2E6EE3B}" presName="hierChild2" presStyleCnt="0"/>
      <dgm:spPr/>
    </dgm:pt>
    <dgm:pt modelId="{EBA82646-2EE0-4B3A-955A-B0E11397FF19}" type="pres">
      <dgm:prSet presAssocID="{1C602625-4594-493A-AA3E-F953DA5007C4}" presName="Name35" presStyleLbl="parChTrans1D2" presStyleIdx="0" presStyleCnt="2"/>
      <dgm:spPr/>
      <dgm:t>
        <a:bodyPr/>
        <a:lstStyle/>
        <a:p>
          <a:pPr rtl="1"/>
          <a:endParaRPr lang="ar-SA"/>
        </a:p>
      </dgm:t>
    </dgm:pt>
    <dgm:pt modelId="{99501524-F33D-40CC-8495-622C496CD9AD}" type="pres">
      <dgm:prSet presAssocID="{C5DFEAD8-FB3C-4B1D-9A93-8A98BE4D6D59}" presName="hierRoot2" presStyleCnt="0">
        <dgm:presLayoutVars>
          <dgm:hierBranch/>
        </dgm:presLayoutVars>
      </dgm:prSet>
      <dgm:spPr/>
    </dgm:pt>
    <dgm:pt modelId="{B7C1EBE3-0378-4644-A4A8-3FE1E1F15352}" type="pres">
      <dgm:prSet presAssocID="{C5DFEAD8-FB3C-4B1D-9A93-8A98BE4D6D59}" presName="rootComposite" presStyleCnt="0"/>
      <dgm:spPr/>
    </dgm:pt>
    <dgm:pt modelId="{93FD23BA-B6DB-4A18-910B-B89149F6EB8A}" type="pres">
      <dgm:prSet presAssocID="{C5DFEAD8-FB3C-4B1D-9A93-8A98BE4D6D59}" presName="rootText" presStyleLbl="node2" presStyleIdx="0" presStyleCnt="2" custScaleX="459031" custScaleY="246559">
        <dgm:presLayoutVars>
          <dgm:chPref val="3"/>
        </dgm:presLayoutVars>
      </dgm:prSet>
      <dgm:spPr/>
      <dgm:t>
        <a:bodyPr/>
        <a:lstStyle/>
        <a:p>
          <a:pPr rtl="1"/>
          <a:endParaRPr lang="ar-SA"/>
        </a:p>
      </dgm:t>
    </dgm:pt>
    <dgm:pt modelId="{C35A2DA8-0E1E-4404-B6D2-3E28AFA7D121}" type="pres">
      <dgm:prSet presAssocID="{C5DFEAD8-FB3C-4B1D-9A93-8A98BE4D6D59}" presName="rootConnector" presStyleLbl="node2" presStyleIdx="0" presStyleCnt="2"/>
      <dgm:spPr/>
      <dgm:t>
        <a:bodyPr/>
        <a:lstStyle/>
        <a:p>
          <a:pPr rtl="1"/>
          <a:endParaRPr lang="ar-SA"/>
        </a:p>
      </dgm:t>
    </dgm:pt>
    <dgm:pt modelId="{E58AA906-6099-47B9-9663-502003D4E710}" type="pres">
      <dgm:prSet presAssocID="{C5DFEAD8-FB3C-4B1D-9A93-8A98BE4D6D59}" presName="hierChild4" presStyleCnt="0"/>
      <dgm:spPr/>
    </dgm:pt>
    <dgm:pt modelId="{6772C77F-EBDB-4805-AEFA-8BE2F8C1B775}" type="pres">
      <dgm:prSet presAssocID="{C5DFEAD8-FB3C-4B1D-9A93-8A98BE4D6D59}" presName="hierChild5" presStyleCnt="0"/>
      <dgm:spPr/>
    </dgm:pt>
    <dgm:pt modelId="{3555FFC2-31F3-42FA-88BB-A9F15A19B0F0}" type="pres">
      <dgm:prSet presAssocID="{8B937F2E-0B5E-40EB-8E5C-3ACBFA31D754}" presName="Name35" presStyleLbl="parChTrans1D2" presStyleIdx="1" presStyleCnt="2"/>
      <dgm:spPr/>
      <dgm:t>
        <a:bodyPr/>
        <a:lstStyle/>
        <a:p>
          <a:pPr rtl="1"/>
          <a:endParaRPr lang="ar-SA"/>
        </a:p>
      </dgm:t>
    </dgm:pt>
    <dgm:pt modelId="{BC13BFEC-74FC-4E20-836E-AD3338B27195}" type="pres">
      <dgm:prSet presAssocID="{27FACFAB-814F-4844-87FD-A16143168DCE}" presName="hierRoot2" presStyleCnt="0">
        <dgm:presLayoutVars>
          <dgm:hierBranch/>
        </dgm:presLayoutVars>
      </dgm:prSet>
      <dgm:spPr/>
    </dgm:pt>
    <dgm:pt modelId="{4ADAB84A-F7EB-4E26-9993-9970DF21BDF1}" type="pres">
      <dgm:prSet presAssocID="{27FACFAB-814F-4844-87FD-A16143168DCE}" presName="rootComposite" presStyleCnt="0"/>
      <dgm:spPr/>
    </dgm:pt>
    <dgm:pt modelId="{6D472B8E-EEF4-4D91-AADF-85F0FEEF197F}" type="pres">
      <dgm:prSet presAssocID="{27FACFAB-814F-4844-87FD-A16143168DCE}" presName="rootText" presStyleLbl="node2" presStyleIdx="1" presStyleCnt="2" custScaleX="513039" custScaleY="200605" custLinFactNeighborX="7057" custLinFactNeighborY="-35872">
        <dgm:presLayoutVars>
          <dgm:chPref val="3"/>
        </dgm:presLayoutVars>
      </dgm:prSet>
      <dgm:spPr/>
      <dgm:t>
        <a:bodyPr/>
        <a:lstStyle/>
        <a:p>
          <a:pPr rtl="1"/>
          <a:endParaRPr lang="ar-SA"/>
        </a:p>
      </dgm:t>
    </dgm:pt>
    <dgm:pt modelId="{BD5D71D9-FFD8-44C7-80F1-E2FE3E642031}" type="pres">
      <dgm:prSet presAssocID="{27FACFAB-814F-4844-87FD-A16143168DCE}" presName="rootConnector" presStyleLbl="node2" presStyleIdx="1" presStyleCnt="2"/>
      <dgm:spPr/>
      <dgm:t>
        <a:bodyPr/>
        <a:lstStyle/>
        <a:p>
          <a:pPr rtl="1"/>
          <a:endParaRPr lang="ar-SA"/>
        </a:p>
      </dgm:t>
    </dgm:pt>
    <dgm:pt modelId="{A085A55F-AED9-41D4-AF0E-808B82256793}" type="pres">
      <dgm:prSet presAssocID="{27FACFAB-814F-4844-87FD-A16143168DCE}" presName="hierChild4" presStyleCnt="0"/>
      <dgm:spPr/>
    </dgm:pt>
    <dgm:pt modelId="{EDB66923-3473-4F5E-BE43-9006BF7C17E7}" type="pres">
      <dgm:prSet presAssocID="{61151F8E-142E-475B-AAF7-2C972F8492D0}" presName="Name35" presStyleLbl="parChTrans1D3" presStyleIdx="0" presStyleCnt="2"/>
      <dgm:spPr/>
      <dgm:t>
        <a:bodyPr/>
        <a:lstStyle/>
        <a:p>
          <a:pPr rtl="1"/>
          <a:endParaRPr lang="ar-SA"/>
        </a:p>
      </dgm:t>
    </dgm:pt>
    <dgm:pt modelId="{069597FF-56D9-42C0-B296-D3D2ADE4B63C}" type="pres">
      <dgm:prSet presAssocID="{E7BD8F2A-AA3C-4455-A173-DEF1684CCB77}" presName="hierRoot2" presStyleCnt="0">
        <dgm:presLayoutVars>
          <dgm:hierBranch val="r"/>
        </dgm:presLayoutVars>
      </dgm:prSet>
      <dgm:spPr/>
    </dgm:pt>
    <dgm:pt modelId="{588BD8E9-1687-4928-AA2E-E30EDC173E71}" type="pres">
      <dgm:prSet presAssocID="{E7BD8F2A-AA3C-4455-A173-DEF1684CCB77}" presName="rootComposite" presStyleCnt="0"/>
      <dgm:spPr/>
    </dgm:pt>
    <dgm:pt modelId="{20F90DD2-8968-49C6-BA39-E46EBDC13B6D}" type="pres">
      <dgm:prSet presAssocID="{E7BD8F2A-AA3C-4455-A173-DEF1684CCB77}" presName="rootText" presStyleLbl="node3" presStyleIdx="0" presStyleCnt="2" custScaleX="148074" custLinFactX="-52133" custLinFactNeighborX="-100000" custLinFactNeighborY="27236">
        <dgm:presLayoutVars>
          <dgm:chPref val="3"/>
        </dgm:presLayoutVars>
      </dgm:prSet>
      <dgm:spPr/>
      <dgm:t>
        <a:bodyPr/>
        <a:lstStyle/>
        <a:p>
          <a:pPr rtl="1"/>
          <a:endParaRPr lang="ar-SA"/>
        </a:p>
      </dgm:t>
    </dgm:pt>
    <dgm:pt modelId="{76B10200-5B32-4A47-8527-81134EB9EDCC}" type="pres">
      <dgm:prSet presAssocID="{E7BD8F2A-AA3C-4455-A173-DEF1684CCB77}" presName="rootConnector" presStyleLbl="node3" presStyleIdx="0" presStyleCnt="2"/>
      <dgm:spPr/>
      <dgm:t>
        <a:bodyPr/>
        <a:lstStyle/>
        <a:p>
          <a:pPr rtl="1"/>
          <a:endParaRPr lang="ar-SA"/>
        </a:p>
      </dgm:t>
    </dgm:pt>
    <dgm:pt modelId="{9620A15D-6118-4618-9F73-6DF34F22AC61}" type="pres">
      <dgm:prSet presAssocID="{E7BD8F2A-AA3C-4455-A173-DEF1684CCB77}" presName="hierChild4" presStyleCnt="0"/>
      <dgm:spPr/>
    </dgm:pt>
    <dgm:pt modelId="{F73F54DA-C841-4B75-90E8-5AF7189CC4A7}" type="pres">
      <dgm:prSet presAssocID="{E7BD8F2A-AA3C-4455-A173-DEF1684CCB77}" presName="hierChild5" presStyleCnt="0"/>
      <dgm:spPr/>
    </dgm:pt>
    <dgm:pt modelId="{9AA72CD7-F741-4205-B81B-9A48368945C6}" type="pres">
      <dgm:prSet presAssocID="{9FBBAA43-D37A-4523-8FD6-00B964A16D92}" presName="Name35" presStyleLbl="parChTrans1D3" presStyleIdx="1" presStyleCnt="2"/>
      <dgm:spPr/>
      <dgm:t>
        <a:bodyPr/>
        <a:lstStyle/>
        <a:p>
          <a:pPr rtl="1"/>
          <a:endParaRPr lang="ar-SA"/>
        </a:p>
      </dgm:t>
    </dgm:pt>
    <dgm:pt modelId="{1C2237AD-CC8D-416D-9187-C63B2DB494A6}" type="pres">
      <dgm:prSet presAssocID="{A0B1F8A1-83D3-4B9D-B9E8-403EC8B40EA1}" presName="hierRoot2" presStyleCnt="0">
        <dgm:presLayoutVars>
          <dgm:hierBranch val="r"/>
        </dgm:presLayoutVars>
      </dgm:prSet>
      <dgm:spPr/>
    </dgm:pt>
    <dgm:pt modelId="{B86DE83E-E9E4-447D-8B80-0A5B78122DD1}" type="pres">
      <dgm:prSet presAssocID="{A0B1F8A1-83D3-4B9D-B9E8-403EC8B40EA1}" presName="rootComposite" presStyleCnt="0"/>
      <dgm:spPr/>
    </dgm:pt>
    <dgm:pt modelId="{43EF76AF-3151-4813-A981-43CDABA205B4}" type="pres">
      <dgm:prSet presAssocID="{A0B1F8A1-83D3-4B9D-B9E8-403EC8B40EA1}" presName="rootText" presStyleLbl="node3" presStyleIdx="1" presStyleCnt="2" custScaleX="446147" custScaleY="199279" custLinFactNeighborX="41276" custLinFactNeighborY="2752">
        <dgm:presLayoutVars>
          <dgm:chPref val="3"/>
        </dgm:presLayoutVars>
      </dgm:prSet>
      <dgm:spPr/>
      <dgm:t>
        <a:bodyPr/>
        <a:lstStyle/>
        <a:p>
          <a:pPr rtl="1"/>
          <a:endParaRPr lang="ar-SA"/>
        </a:p>
      </dgm:t>
    </dgm:pt>
    <dgm:pt modelId="{6207755E-73B8-47D2-9B76-B9BF9779B8A8}" type="pres">
      <dgm:prSet presAssocID="{A0B1F8A1-83D3-4B9D-B9E8-403EC8B40EA1}" presName="rootConnector" presStyleLbl="node3" presStyleIdx="1" presStyleCnt="2"/>
      <dgm:spPr/>
      <dgm:t>
        <a:bodyPr/>
        <a:lstStyle/>
        <a:p>
          <a:pPr rtl="1"/>
          <a:endParaRPr lang="ar-SA"/>
        </a:p>
      </dgm:t>
    </dgm:pt>
    <dgm:pt modelId="{77AD47E7-2EFC-4D1F-BC7C-8A0511A99201}" type="pres">
      <dgm:prSet presAssocID="{A0B1F8A1-83D3-4B9D-B9E8-403EC8B40EA1}" presName="hierChild4" presStyleCnt="0"/>
      <dgm:spPr/>
    </dgm:pt>
    <dgm:pt modelId="{C8BD5677-BF11-4F08-AC83-EC338C9C7118}" type="pres">
      <dgm:prSet presAssocID="{561C24FF-FF44-4DF3-AA2F-0603D6CACC7E}" presName="Name50" presStyleLbl="parChTrans1D4" presStyleIdx="0" presStyleCnt="2"/>
      <dgm:spPr/>
      <dgm:t>
        <a:bodyPr/>
        <a:lstStyle/>
        <a:p>
          <a:pPr rtl="1"/>
          <a:endParaRPr lang="ar-SA"/>
        </a:p>
      </dgm:t>
    </dgm:pt>
    <dgm:pt modelId="{B39ABD95-F3D1-4673-B59A-15DBDB3F81F6}" type="pres">
      <dgm:prSet presAssocID="{659157DE-8792-41CD-BBC6-384BDDCEAFA5}" presName="hierRoot2" presStyleCnt="0">
        <dgm:presLayoutVars>
          <dgm:hierBranch val="r"/>
        </dgm:presLayoutVars>
      </dgm:prSet>
      <dgm:spPr/>
    </dgm:pt>
    <dgm:pt modelId="{752C4934-C354-4B54-BDBE-CA8FD1416EE1}" type="pres">
      <dgm:prSet presAssocID="{659157DE-8792-41CD-BBC6-384BDDCEAFA5}" presName="rootComposite" presStyleCnt="0"/>
      <dgm:spPr/>
    </dgm:pt>
    <dgm:pt modelId="{7220A38D-9084-49C1-ACA7-F70DD5DFB9C0}" type="pres">
      <dgm:prSet presAssocID="{659157DE-8792-41CD-BBC6-384BDDCEAFA5}" presName="rootText" presStyleLbl="node4" presStyleIdx="0" presStyleCnt="2" custScaleX="273078" custScaleY="275760" custLinFactNeighborX="61914" custLinFactNeighborY="16510">
        <dgm:presLayoutVars>
          <dgm:chPref val="3"/>
        </dgm:presLayoutVars>
      </dgm:prSet>
      <dgm:spPr/>
      <dgm:t>
        <a:bodyPr/>
        <a:lstStyle/>
        <a:p>
          <a:pPr rtl="1"/>
          <a:endParaRPr lang="ar-SA"/>
        </a:p>
      </dgm:t>
    </dgm:pt>
    <dgm:pt modelId="{AF4253B2-9B44-4259-A3C4-DD1C0F49525A}" type="pres">
      <dgm:prSet presAssocID="{659157DE-8792-41CD-BBC6-384BDDCEAFA5}" presName="rootConnector" presStyleLbl="node4" presStyleIdx="0" presStyleCnt="2"/>
      <dgm:spPr/>
      <dgm:t>
        <a:bodyPr/>
        <a:lstStyle/>
        <a:p>
          <a:pPr rtl="1"/>
          <a:endParaRPr lang="ar-SA"/>
        </a:p>
      </dgm:t>
    </dgm:pt>
    <dgm:pt modelId="{1A9A68A3-EF12-41FE-AD89-4C946B5E1ACF}" type="pres">
      <dgm:prSet presAssocID="{659157DE-8792-41CD-BBC6-384BDDCEAFA5}" presName="hierChild4" presStyleCnt="0"/>
      <dgm:spPr/>
    </dgm:pt>
    <dgm:pt modelId="{985C46CD-0A5A-4D49-B2D7-C821CEB2D31F}" type="pres">
      <dgm:prSet presAssocID="{659157DE-8792-41CD-BBC6-384BDDCEAFA5}" presName="hierChild5" presStyleCnt="0"/>
      <dgm:spPr/>
    </dgm:pt>
    <dgm:pt modelId="{477E6E59-A22B-4604-A4C5-C11B199DED99}" type="pres">
      <dgm:prSet presAssocID="{4F046DD1-E4E8-4B98-9FEC-566AA2A23097}" presName="Name50" presStyleLbl="parChTrans1D4" presStyleIdx="1" presStyleCnt="2"/>
      <dgm:spPr/>
      <dgm:t>
        <a:bodyPr/>
        <a:lstStyle/>
        <a:p>
          <a:pPr rtl="1"/>
          <a:endParaRPr lang="ar-SA"/>
        </a:p>
      </dgm:t>
    </dgm:pt>
    <dgm:pt modelId="{D92CE9C5-9809-402A-B756-8DA061ABAE6F}" type="pres">
      <dgm:prSet presAssocID="{E56EF60A-B2C4-47CA-ACEB-58B15EC6257A}" presName="hierRoot2" presStyleCnt="0">
        <dgm:presLayoutVars>
          <dgm:hierBranch val="r"/>
        </dgm:presLayoutVars>
      </dgm:prSet>
      <dgm:spPr/>
    </dgm:pt>
    <dgm:pt modelId="{E47D8897-65D5-49CF-814E-28AE31DDFA0C}" type="pres">
      <dgm:prSet presAssocID="{E56EF60A-B2C4-47CA-ACEB-58B15EC6257A}" presName="rootComposite" presStyleCnt="0"/>
      <dgm:spPr/>
    </dgm:pt>
    <dgm:pt modelId="{91C77071-8D37-4A1A-9CF7-D845BAFBE220}" type="pres">
      <dgm:prSet presAssocID="{E56EF60A-B2C4-47CA-ACEB-58B15EC6257A}" presName="rootText" presStyleLbl="node4" presStyleIdx="1" presStyleCnt="2" custLinFactNeighborX="66041" custLinFactNeighborY="312">
        <dgm:presLayoutVars>
          <dgm:chPref val="3"/>
        </dgm:presLayoutVars>
      </dgm:prSet>
      <dgm:spPr/>
      <dgm:t>
        <a:bodyPr/>
        <a:lstStyle/>
        <a:p>
          <a:pPr rtl="1"/>
          <a:endParaRPr lang="ar-SA"/>
        </a:p>
      </dgm:t>
    </dgm:pt>
    <dgm:pt modelId="{245E575B-B032-4932-8D49-955F0B1C47AF}" type="pres">
      <dgm:prSet presAssocID="{E56EF60A-B2C4-47CA-ACEB-58B15EC6257A}" presName="rootConnector" presStyleLbl="node4" presStyleIdx="1" presStyleCnt="2"/>
      <dgm:spPr/>
      <dgm:t>
        <a:bodyPr/>
        <a:lstStyle/>
        <a:p>
          <a:pPr rtl="1"/>
          <a:endParaRPr lang="ar-SA"/>
        </a:p>
      </dgm:t>
    </dgm:pt>
    <dgm:pt modelId="{A424C7DA-BA0D-4C39-94DB-B6CCD0C781A2}" type="pres">
      <dgm:prSet presAssocID="{E56EF60A-B2C4-47CA-ACEB-58B15EC6257A}" presName="hierChild4" presStyleCnt="0"/>
      <dgm:spPr/>
    </dgm:pt>
    <dgm:pt modelId="{CD89E2BA-94FD-4F7C-8E9E-001DFF422E7D}" type="pres">
      <dgm:prSet presAssocID="{E56EF60A-B2C4-47CA-ACEB-58B15EC6257A}" presName="hierChild5" presStyleCnt="0"/>
      <dgm:spPr/>
    </dgm:pt>
    <dgm:pt modelId="{99E89E62-24F7-4708-AE21-6D6A81F3B612}" type="pres">
      <dgm:prSet presAssocID="{A0B1F8A1-83D3-4B9D-B9E8-403EC8B40EA1}" presName="hierChild5" presStyleCnt="0"/>
      <dgm:spPr/>
    </dgm:pt>
    <dgm:pt modelId="{3786C2E7-40A6-4EAA-821E-ADC6859EBA30}" type="pres">
      <dgm:prSet presAssocID="{27FACFAB-814F-4844-87FD-A16143168DCE}" presName="hierChild5" presStyleCnt="0"/>
      <dgm:spPr/>
    </dgm:pt>
    <dgm:pt modelId="{3A7B85DD-9478-4797-874C-21B84FB3FCE9}" type="pres">
      <dgm:prSet presAssocID="{DE70F03A-E9B6-4103-9C1E-A1A1C2E6EE3B}" presName="hierChild3" presStyleCnt="0"/>
      <dgm:spPr/>
    </dgm:pt>
  </dgm:ptLst>
  <dgm:cxnLst>
    <dgm:cxn modelId="{9F28F39A-52D5-4CD4-AEBC-BA7C3405AC15}" type="presOf" srcId="{659157DE-8792-41CD-BBC6-384BDDCEAFA5}" destId="{7220A38D-9084-49C1-ACA7-F70DD5DFB9C0}" srcOrd="0" destOrd="0" presId="urn:microsoft.com/office/officeart/2005/8/layout/orgChart1"/>
    <dgm:cxn modelId="{6048DD44-0BEA-4D80-B24E-D205DCFC2D6F}" type="presOf" srcId="{659157DE-8792-41CD-BBC6-384BDDCEAFA5}" destId="{AF4253B2-9B44-4259-A3C4-DD1C0F49525A}" srcOrd="1" destOrd="0" presId="urn:microsoft.com/office/officeart/2005/8/layout/orgChart1"/>
    <dgm:cxn modelId="{0DC71EDF-4198-4CA9-873A-3AC42ED914A9}" type="presOf" srcId="{73BE49A7-158C-401E-9E12-AFAB3BF6FECE}" destId="{FAC1AF98-36E1-4A9F-BD0C-ABCC4C650BAF}" srcOrd="0" destOrd="0" presId="urn:microsoft.com/office/officeart/2005/8/layout/orgChart1"/>
    <dgm:cxn modelId="{240D78AF-38B9-4A5A-9D65-09B46AB660B1}" type="presOf" srcId="{E7BD8F2A-AA3C-4455-A173-DEF1684CCB77}" destId="{76B10200-5B32-4A47-8527-81134EB9EDCC}" srcOrd="1" destOrd="0" presId="urn:microsoft.com/office/officeart/2005/8/layout/orgChart1"/>
    <dgm:cxn modelId="{C9ADCBBB-EB99-4A48-A9F6-5D93E4EA04AE}" type="presOf" srcId="{C5DFEAD8-FB3C-4B1D-9A93-8A98BE4D6D59}" destId="{C35A2DA8-0E1E-4404-B6D2-3E28AFA7D121}" srcOrd="1" destOrd="0" presId="urn:microsoft.com/office/officeart/2005/8/layout/orgChart1"/>
    <dgm:cxn modelId="{5238ED3B-3A23-44A3-8D28-244FF5971708}" type="presOf" srcId="{E7BD8F2A-AA3C-4455-A173-DEF1684CCB77}" destId="{20F90DD2-8968-49C6-BA39-E46EBDC13B6D}" srcOrd="0" destOrd="0" presId="urn:microsoft.com/office/officeart/2005/8/layout/orgChart1"/>
    <dgm:cxn modelId="{CA79BD7A-0BB5-4CFD-9A8B-EEFB027FA514}" srcId="{DE70F03A-E9B6-4103-9C1E-A1A1C2E6EE3B}" destId="{27FACFAB-814F-4844-87FD-A16143168DCE}" srcOrd="1" destOrd="0" parTransId="{8B937F2E-0B5E-40EB-8E5C-3ACBFA31D754}" sibTransId="{68B19410-C208-4F6E-909F-37A428574392}"/>
    <dgm:cxn modelId="{0B2B6748-9FE7-49A9-B949-CB3EBAC5C658}" type="presOf" srcId="{561C24FF-FF44-4DF3-AA2F-0603D6CACC7E}" destId="{C8BD5677-BF11-4F08-AC83-EC338C9C7118}" srcOrd="0" destOrd="0" presId="urn:microsoft.com/office/officeart/2005/8/layout/orgChart1"/>
    <dgm:cxn modelId="{396EE530-3CB9-4454-B3ED-E1C941B53718}" type="presOf" srcId="{E56EF60A-B2C4-47CA-ACEB-58B15EC6257A}" destId="{245E575B-B032-4932-8D49-955F0B1C47AF}" srcOrd="1" destOrd="0" presId="urn:microsoft.com/office/officeart/2005/8/layout/orgChart1"/>
    <dgm:cxn modelId="{C16EAF86-8C0D-4FDC-8C4D-12D3FD43BCD5}" type="presOf" srcId="{4F046DD1-E4E8-4B98-9FEC-566AA2A23097}" destId="{477E6E59-A22B-4604-A4C5-C11B199DED99}" srcOrd="0" destOrd="0" presId="urn:microsoft.com/office/officeart/2005/8/layout/orgChart1"/>
    <dgm:cxn modelId="{51EA896B-73DA-45D2-ABBE-90E99AC429F9}" type="presOf" srcId="{1C602625-4594-493A-AA3E-F953DA5007C4}" destId="{EBA82646-2EE0-4B3A-955A-B0E11397FF19}" srcOrd="0" destOrd="0" presId="urn:microsoft.com/office/officeart/2005/8/layout/orgChart1"/>
    <dgm:cxn modelId="{F36FAD77-E96C-4E91-B010-F1E6253727B2}" type="presOf" srcId="{DE70F03A-E9B6-4103-9C1E-A1A1C2E6EE3B}" destId="{991FDF42-7A55-42EF-9733-273FE4165A1D}" srcOrd="1" destOrd="0" presId="urn:microsoft.com/office/officeart/2005/8/layout/orgChart1"/>
    <dgm:cxn modelId="{A9965E5E-19A6-496D-9BFB-9A36E18381A7}" type="presOf" srcId="{E56EF60A-B2C4-47CA-ACEB-58B15EC6257A}" destId="{91C77071-8D37-4A1A-9CF7-D845BAFBE220}" srcOrd="0" destOrd="0" presId="urn:microsoft.com/office/officeart/2005/8/layout/orgChart1"/>
    <dgm:cxn modelId="{84118F30-6FF7-4BBC-9311-980EC3A72746}" type="presOf" srcId="{A0B1F8A1-83D3-4B9D-B9E8-403EC8B40EA1}" destId="{6207755E-73B8-47D2-9B76-B9BF9779B8A8}" srcOrd="1" destOrd="0" presId="urn:microsoft.com/office/officeart/2005/8/layout/orgChart1"/>
    <dgm:cxn modelId="{7DE7B2A3-F917-45A8-A137-00B904171D11}" srcId="{27FACFAB-814F-4844-87FD-A16143168DCE}" destId="{E7BD8F2A-AA3C-4455-A173-DEF1684CCB77}" srcOrd="0" destOrd="0" parTransId="{61151F8E-142E-475B-AAF7-2C972F8492D0}" sibTransId="{4217F76E-47AC-416B-AE39-D8234115BC19}"/>
    <dgm:cxn modelId="{CBBB08A1-C5B6-478F-A575-D720C1D61312}" srcId="{A0B1F8A1-83D3-4B9D-B9E8-403EC8B40EA1}" destId="{E56EF60A-B2C4-47CA-ACEB-58B15EC6257A}" srcOrd="1" destOrd="0" parTransId="{4F046DD1-E4E8-4B98-9FEC-566AA2A23097}" sibTransId="{95A6F911-563C-4C79-899F-8915416774B3}"/>
    <dgm:cxn modelId="{5B448148-DE8C-4B8E-9F45-91C898402004}" srcId="{DE70F03A-E9B6-4103-9C1E-A1A1C2E6EE3B}" destId="{C5DFEAD8-FB3C-4B1D-9A93-8A98BE4D6D59}" srcOrd="0" destOrd="0" parTransId="{1C602625-4594-493A-AA3E-F953DA5007C4}" sibTransId="{2DB26D4A-9458-4483-8AA1-7A3F0235EF64}"/>
    <dgm:cxn modelId="{AC77567D-F514-4225-A3B6-B89B4437688F}" type="presOf" srcId="{9FBBAA43-D37A-4523-8FD6-00B964A16D92}" destId="{9AA72CD7-F741-4205-B81B-9A48368945C6}" srcOrd="0" destOrd="0" presId="urn:microsoft.com/office/officeart/2005/8/layout/orgChart1"/>
    <dgm:cxn modelId="{AAF12A1B-F823-49E7-98EC-B5001BC2CC0C}" type="presOf" srcId="{8B937F2E-0B5E-40EB-8E5C-3ACBFA31D754}" destId="{3555FFC2-31F3-42FA-88BB-A9F15A19B0F0}" srcOrd="0" destOrd="0" presId="urn:microsoft.com/office/officeart/2005/8/layout/orgChart1"/>
    <dgm:cxn modelId="{D555D949-4A21-49B7-B939-81ED1491D2BE}" srcId="{27FACFAB-814F-4844-87FD-A16143168DCE}" destId="{A0B1F8A1-83D3-4B9D-B9E8-403EC8B40EA1}" srcOrd="1" destOrd="0" parTransId="{9FBBAA43-D37A-4523-8FD6-00B964A16D92}" sibTransId="{B9E47246-0AEA-44BC-8B55-0A27D5CDADF4}"/>
    <dgm:cxn modelId="{9532FD47-501F-40FD-BB87-0155C23CF67B}" type="presOf" srcId="{27FACFAB-814F-4844-87FD-A16143168DCE}" destId="{6D472B8E-EEF4-4D91-AADF-85F0FEEF197F}" srcOrd="0" destOrd="0" presId="urn:microsoft.com/office/officeart/2005/8/layout/orgChart1"/>
    <dgm:cxn modelId="{1C9ACECB-94FE-482C-957F-0904A12A8D15}" type="presOf" srcId="{DE70F03A-E9B6-4103-9C1E-A1A1C2E6EE3B}" destId="{E4D5E8F2-7154-4680-8DD8-24D6EFEB30FB}" srcOrd="0" destOrd="0" presId="urn:microsoft.com/office/officeart/2005/8/layout/orgChart1"/>
    <dgm:cxn modelId="{0F2CDE59-450A-4E6E-B874-212A5DDA78F8}" type="presOf" srcId="{C5DFEAD8-FB3C-4B1D-9A93-8A98BE4D6D59}" destId="{93FD23BA-B6DB-4A18-910B-B89149F6EB8A}" srcOrd="0" destOrd="0" presId="urn:microsoft.com/office/officeart/2005/8/layout/orgChart1"/>
    <dgm:cxn modelId="{035BA774-5638-4DDD-B175-2B3D47B013D7}" srcId="{A0B1F8A1-83D3-4B9D-B9E8-403EC8B40EA1}" destId="{659157DE-8792-41CD-BBC6-384BDDCEAFA5}" srcOrd="0" destOrd="0" parTransId="{561C24FF-FF44-4DF3-AA2F-0603D6CACC7E}" sibTransId="{A5BFA30C-5110-4ABB-9D60-DC79139F2BC2}"/>
    <dgm:cxn modelId="{1F311F54-3D92-468D-A923-C2BA6DC5BE15}" srcId="{73BE49A7-158C-401E-9E12-AFAB3BF6FECE}" destId="{DE70F03A-E9B6-4103-9C1E-A1A1C2E6EE3B}" srcOrd="0" destOrd="0" parTransId="{9B432C7C-B8BF-48B6-82A1-C6C71DF0809C}" sibTransId="{9C4F0ADF-FE28-4644-9398-F744837B9D6A}"/>
    <dgm:cxn modelId="{00A25F91-1E39-46D7-9797-4C65B7D772D2}" type="presOf" srcId="{27FACFAB-814F-4844-87FD-A16143168DCE}" destId="{BD5D71D9-FFD8-44C7-80F1-E2FE3E642031}" srcOrd="1" destOrd="0" presId="urn:microsoft.com/office/officeart/2005/8/layout/orgChart1"/>
    <dgm:cxn modelId="{98B8F5AC-8C8B-416B-8844-5531BDAB4884}" type="presOf" srcId="{A0B1F8A1-83D3-4B9D-B9E8-403EC8B40EA1}" destId="{43EF76AF-3151-4813-A981-43CDABA205B4}" srcOrd="0" destOrd="0" presId="urn:microsoft.com/office/officeart/2005/8/layout/orgChart1"/>
    <dgm:cxn modelId="{3FAFF57A-C9D5-4985-824C-EBA069801F5C}" type="presOf" srcId="{61151F8E-142E-475B-AAF7-2C972F8492D0}" destId="{EDB66923-3473-4F5E-BE43-9006BF7C17E7}" srcOrd="0" destOrd="0" presId="urn:microsoft.com/office/officeart/2005/8/layout/orgChart1"/>
    <dgm:cxn modelId="{AC351B6A-0F31-4BB3-B89F-477663F61CE1}" type="presParOf" srcId="{FAC1AF98-36E1-4A9F-BD0C-ABCC4C650BAF}" destId="{2BE6EACA-E65A-48A1-9306-BE60AC736E8E}" srcOrd="0" destOrd="0" presId="urn:microsoft.com/office/officeart/2005/8/layout/orgChart1"/>
    <dgm:cxn modelId="{8964C0BA-00DE-4ADC-8235-BEF246EB18AB}" type="presParOf" srcId="{2BE6EACA-E65A-48A1-9306-BE60AC736E8E}" destId="{56F197EC-E7B6-4A18-9115-7128949266E5}" srcOrd="0" destOrd="0" presId="urn:microsoft.com/office/officeart/2005/8/layout/orgChart1"/>
    <dgm:cxn modelId="{32D16098-3ADB-4AB6-B17C-F9D9C64F126F}" type="presParOf" srcId="{56F197EC-E7B6-4A18-9115-7128949266E5}" destId="{E4D5E8F2-7154-4680-8DD8-24D6EFEB30FB}" srcOrd="0" destOrd="0" presId="urn:microsoft.com/office/officeart/2005/8/layout/orgChart1"/>
    <dgm:cxn modelId="{3D00AA4E-737A-4DD3-9C16-1E1EBC9B103A}" type="presParOf" srcId="{56F197EC-E7B6-4A18-9115-7128949266E5}" destId="{991FDF42-7A55-42EF-9733-273FE4165A1D}" srcOrd="1" destOrd="0" presId="urn:microsoft.com/office/officeart/2005/8/layout/orgChart1"/>
    <dgm:cxn modelId="{AA300CF5-DF19-4E6D-BBEE-49CFA9A5636E}" type="presParOf" srcId="{2BE6EACA-E65A-48A1-9306-BE60AC736E8E}" destId="{2151AC54-AF38-4B62-8748-A265E47F132D}" srcOrd="1" destOrd="0" presId="urn:microsoft.com/office/officeart/2005/8/layout/orgChart1"/>
    <dgm:cxn modelId="{86CFFDF9-216B-45B4-AA73-9F17245F00BD}" type="presParOf" srcId="{2151AC54-AF38-4B62-8748-A265E47F132D}" destId="{EBA82646-2EE0-4B3A-955A-B0E11397FF19}" srcOrd="0" destOrd="0" presId="urn:microsoft.com/office/officeart/2005/8/layout/orgChart1"/>
    <dgm:cxn modelId="{14D52B05-A412-4A95-9A2D-AC7D57BEA2D1}" type="presParOf" srcId="{2151AC54-AF38-4B62-8748-A265E47F132D}" destId="{99501524-F33D-40CC-8495-622C496CD9AD}" srcOrd="1" destOrd="0" presId="urn:microsoft.com/office/officeart/2005/8/layout/orgChart1"/>
    <dgm:cxn modelId="{CD9485F4-EA82-4BC2-82D1-FBA3955298E9}" type="presParOf" srcId="{99501524-F33D-40CC-8495-622C496CD9AD}" destId="{B7C1EBE3-0378-4644-A4A8-3FE1E1F15352}" srcOrd="0" destOrd="0" presId="urn:microsoft.com/office/officeart/2005/8/layout/orgChart1"/>
    <dgm:cxn modelId="{C614BDB5-A730-450E-B666-E96495A892F6}" type="presParOf" srcId="{B7C1EBE3-0378-4644-A4A8-3FE1E1F15352}" destId="{93FD23BA-B6DB-4A18-910B-B89149F6EB8A}" srcOrd="0" destOrd="0" presId="urn:microsoft.com/office/officeart/2005/8/layout/orgChart1"/>
    <dgm:cxn modelId="{C4FF7096-21D3-478F-97D6-48ED52ED8153}" type="presParOf" srcId="{B7C1EBE3-0378-4644-A4A8-3FE1E1F15352}" destId="{C35A2DA8-0E1E-4404-B6D2-3E28AFA7D121}" srcOrd="1" destOrd="0" presId="urn:microsoft.com/office/officeart/2005/8/layout/orgChart1"/>
    <dgm:cxn modelId="{816830D3-3D74-495B-8E03-D08693A0B41D}" type="presParOf" srcId="{99501524-F33D-40CC-8495-622C496CD9AD}" destId="{E58AA906-6099-47B9-9663-502003D4E710}" srcOrd="1" destOrd="0" presId="urn:microsoft.com/office/officeart/2005/8/layout/orgChart1"/>
    <dgm:cxn modelId="{81706A9C-7783-4B5A-8F4A-EDDF835A0AF0}" type="presParOf" srcId="{99501524-F33D-40CC-8495-622C496CD9AD}" destId="{6772C77F-EBDB-4805-AEFA-8BE2F8C1B775}" srcOrd="2" destOrd="0" presId="urn:microsoft.com/office/officeart/2005/8/layout/orgChart1"/>
    <dgm:cxn modelId="{21B0A109-092E-412F-A8B4-CC8FC9D595AB}" type="presParOf" srcId="{2151AC54-AF38-4B62-8748-A265E47F132D}" destId="{3555FFC2-31F3-42FA-88BB-A9F15A19B0F0}" srcOrd="2" destOrd="0" presId="urn:microsoft.com/office/officeart/2005/8/layout/orgChart1"/>
    <dgm:cxn modelId="{AF2B1B47-7A83-49A4-9420-900F6D6ECD52}" type="presParOf" srcId="{2151AC54-AF38-4B62-8748-A265E47F132D}" destId="{BC13BFEC-74FC-4E20-836E-AD3338B27195}" srcOrd="3" destOrd="0" presId="urn:microsoft.com/office/officeart/2005/8/layout/orgChart1"/>
    <dgm:cxn modelId="{8D8BDFC8-A849-42F8-A1B9-0FFC60BB3850}" type="presParOf" srcId="{BC13BFEC-74FC-4E20-836E-AD3338B27195}" destId="{4ADAB84A-F7EB-4E26-9993-9970DF21BDF1}" srcOrd="0" destOrd="0" presId="urn:microsoft.com/office/officeart/2005/8/layout/orgChart1"/>
    <dgm:cxn modelId="{36D93783-A042-41D4-B985-05FF97377F39}" type="presParOf" srcId="{4ADAB84A-F7EB-4E26-9993-9970DF21BDF1}" destId="{6D472B8E-EEF4-4D91-AADF-85F0FEEF197F}" srcOrd="0" destOrd="0" presId="urn:microsoft.com/office/officeart/2005/8/layout/orgChart1"/>
    <dgm:cxn modelId="{26D3B3AC-F560-4F6D-B69E-3D1DD915A18F}" type="presParOf" srcId="{4ADAB84A-F7EB-4E26-9993-9970DF21BDF1}" destId="{BD5D71D9-FFD8-44C7-80F1-E2FE3E642031}" srcOrd="1" destOrd="0" presId="urn:microsoft.com/office/officeart/2005/8/layout/orgChart1"/>
    <dgm:cxn modelId="{73D92E9D-850F-489A-8E10-FC5881274952}" type="presParOf" srcId="{BC13BFEC-74FC-4E20-836E-AD3338B27195}" destId="{A085A55F-AED9-41D4-AF0E-808B82256793}" srcOrd="1" destOrd="0" presId="urn:microsoft.com/office/officeart/2005/8/layout/orgChart1"/>
    <dgm:cxn modelId="{26FF36F4-E253-4296-AB1F-74B30BDBA39A}" type="presParOf" srcId="{A085A55F-AED9-41D4-AF0E-808B82256793}" destId="{EDB66923-3473-4F5E-BE43-9006BF7C17E7}" srcOrd="0" destOrd="0" presId="urn:microsoft.com/office/officeart/2005/8/layout/orgChart1"/>
    <dgm:cxn modelId="{ED638170-6D77-40E3-9689-0060E7DBBBB8}" type="presParOf" srcId="{A085A55F-AED9-41D4-AF0E-808B82256793}" destId="{069597FF-56D9-42C0-B296-D3D2ADE4B63C}" srcOrd="1" destOrd="0" presId="urn:microsoft.com/office/officeart/2005/8/layout/orgChart1"/>
    <dgm:cxn modelId="{C2A8FB86-A226-4B62-9D2D-D4B110569C26}" type="presParOf" srcId="{069597FF-56D9-42C0-B296-D3D2ADE4B63C}" destId="{588BD8E9-1687-4928-AA2E-E30EDC173E71}" srcOrd="0" destOrd="0" presId="urn:microsoft.com/office/officeart/2005/8/layout/orgChart1"/>
    <dgm:cxn modelId="{53C97963-8713-45A7-81DC-A86BF3863B49}" type="presParOf" srcId="{588BD8E9-1687-4928-AA2E-E30EDC173E71}" destId="{20F90DD2-8968-49C6-BA39-E46EBDC13B6D}" srcOrd="0" destOrd="0" presId="urn:microsoft.com/office/officeart/2005/8/layout/orgChart1"/>
    <dgm:cxn modelId="{96AC3550-5DDF-4E87-824C-DB638ED83FE9}" type="presParOf" srcId="{588BD8E9-1687-4928-AA2E-E30EDC173E71}" destId="{76B10200-5B32-4A47-8527-81134EB9EDCC}" srcOrd="1" destOrd="0" presId="urn:microsoft.com/office/officeart/2005/8/layout/orgChart1"/>
    <dgm:cxn modelId="{33993692-11E8-49B2-9AA3-C7202F65AF37}" type="presParOf" srcId="{069597FF-56D9-42C0-B296-D3D2ADE4B63C}" destId="{9620A15D-6118-4618-9F73-6DF34F22AC61}" srcOrd="1" destOrd="0" presId="urn:microsoft.com/office/officeart/2005/8/layout/orgChart1"/>
    <dgm:cxn modelId="{8794DD4A-1460-4D72-9DEF-A06C94210A5D}" type="presParOf" srcId="{069597FF-56D9-42C0-B296-D3D2ADE4B63C}" destId="{F73F54DA-C841-4B75-90E8-5AF7189CC4A7}" srcOrd="2" destOrd="0" presId="urn:microsoft.com/office/officeart/2005/8/layout/orgChart1"/>
    <dgm:cxn modelId="{7B673AC5-F2FD-4683-BA5B-12D63CC92452}" type="presParOf" srcId="{A085A55F-AED9-41D4-AF0E-808B82256793}" destId="{9AA72CD7-F741-4205-B81B-9A48368945C6}" srcOrd="2" destOrd="0" presId="urn:microsoft.com/office/officeart/2005/8/layout/orgChart1"/>
    <dgm:cxn modelId="{95875566-FB59-446D-B781-0E377E335983}" type="presParOf" srcId="{A085A55F-AED9-41D4-AF0E-808B82256793}" destId="{1C2237AD-CC8D-416D-9187-C63B2DB494A6}" srcOrd="3" destOrd="0" presId="urn:microsoft.com/office/officeart/2005/8/layout/orgChart1"/>
    <dgm:cxn modelId="{9F490FDA-1A90-4222-B0B7-22CB28205632}" type="presParOf" srcId="{1C2237AD-CC8D-416D-9187-C63B2DB494A6}" destId="{B86DE83E-E9E4-447D-8B80-0A5B78122DD1}" srcOrd="0" destOrd="0" presId="urn:microsoft.com/office/officeart/2005/8/layout/orgChart1"/>
    <dgm:cxn modelId="{1009FE1A-1731-44CE-95C8-252A018EEB6E}" type="presParOf" srcId="{B86DE83E-E9E4-447D-8B80-0A5B78122DD1}" destId="{43EF76AF-3151-4813-A981-43CDABA205B4}" srcOrd="0" destOrd="0" presId="urn:microsoft.com/office/officeart/2005/8/layout/orgChart1"/>
    <dgm:cxn modelId="{5D38C3C3-FC01-42A8-BBC1-587A4D014328}" type="presParOf" srcId="{B86DE83E-E9E4-447D-8B80-0A5B78122DD1}" destId="{6207755E-73B8-47D2-9B76-B9BF9779B8A8}" srcOrd="1" destOrd="0" presId="urn:microsoft.com/office/officeart/2005/8/layout/orgChart1"/>
    <dgm:cxn modelId="{A669F2A5-6E64-458D-9211-2747E485A737}" type="presParOf" srcId="{1C2237AD-CC8D-416D-9187-C63B2DB494A6}" destId="{77AD47E7-2EFC-4D1F-BC7C-8A0511A99201}" srcOrd="1" destOrd="0" presId="urn:microsoft.com/office/officeart/2005/8/layout/orgChart1"/>
    <dgm:cxn modelId="{2B1DB3F7-B3A0-4100-82D5-DC3DE74EAEE8}" type="presParOf" srcId="{77AD47E7-2EFC-4D1F-BC7C-8A0511A99201}" destId="{C8BD5677-BF11-4F08-AC83-EC338C9C7118}" srcOrd="0" destOrd="0" presId="urn:microsoft.com/office/officeart/2005/8/layout/orgChart1"/>
    <dgm:cxn modelId="{5D8EBC70-5521-4723-BEBA-E7CC22843CC8}" type="presParOf" srcId="{77AD47E7-2EFC-4D1F-BC7C-8A0511A99201}" destId="{B39ABD95-F3D1-4673-B59A-15DBDB3F81F6}" srcOrd="1" destOrd="0" presId="urn:microsoft.com/office/officeart/2005/8/layout/orgChart1"/>
    <dgm:cxn modelId="{2A470771-C933-4254-8155-665BCEAA1F32}" type="presParOf" srcId="{B39ABD95-F3D1-4673-B59A-15DBDB3F81F6}" destId="{752C4934-C354-4B54-BDBE-CA8FD1416EE1}" srcOrd="0" destOrd="0" presId="urn:microsoft.com/office/officeart/2005/8/layout/orgChart1"/>
    <dgm:cxn modelId="{922E68CA-37E9-468B-8DC8-B5615DB0373C}" type="presParOf" srcId="{752C4934-C354-4B54-BDBE-CA8FD1416EE1}" destId="{7220A38D-9084-49C1-ACA7-F70DD5DFB9C0}" srcOrd="0" destOrd="0" presId="urn:microsoft.com/office/officeart/2005/8/layout/orgChart1"/>
    <dgm:cxn modelId="{1B8C246B-192C-4829-8888-1366766041C1}" type="presParOf" srcId="{752C4934-C354-4B54-BDBE-CA8FD1416EE1}" destId="{AF4253B2-9B44-4259-A3C4-DD1C0F49525A}" srcOrd="1" destOrd="0" presId="urn:microsoft.com/office/officeart/2005/8/layout/orgChart1"/>
    <dgm:cxn modelId="{F18F13C1-2A45-41EC-B912-1E6464D79867}" type="presParOf" srcId="{B39ABD95-F3D1-4673-B59A-15DBDB3F81F6}" destId="{1A9A68A3-EF12-41FE-AD89-4C946B5E1ACF}" srcOrd="1" destOrd="0" presId="urn:microsoft.com/office/officeart/2005/8/layout/orgChart1"/>
    <dgm:cxn modelId="{E8197D9F-E29E-45CC-8BCE-704EB87FF739}" type="presParOf" srcId="{B39ABD95-F3D1-4673-B59A-15DBDB3F81F6}" destId="{985C46CD-0A5A-4D49-B2D7-C821CEB2D31F}" srcOrd="2" destOrd="0" presId="urn:microsoft.com/office/officeart/2005/8/layout/orgChart1"/>
    <dgm:cxn modelId="{EF710996-37AC-44B5-9B2E-266E6CB04272}" type="presParOf" srcId="{77AD47E7-2EFC-4D1F-BC7C-8A0511A99201}" destId="{477E6E59-A22B-4604-A4C5-C11B199DED99}" srcOrd="2" destOrd="0" presId="urn:microsoft.com/office/officeart/2005/8/layout/orgChart1"/>
    <dgm:cxn modelId="{BFB0BD14-4B9E-47ED-9AA9-10BE1040DA42}" type="presParOf" srcId="{77AD47E7-2EFC-4D1F-BC7C-8A0511A99201}" destId="{D92CE9C5-9809-402A-B756-8DA061ABAE6F}" srcOrd="3" destOrd="0" presId="urn:microsoft.com/office/officeart/2005/8/layout/orgChart1"/>
    <dgm:cxn modelId="{698F21B3-3BE2-47D8-8D4D-D160D82707D7}" type="presParOf" srcId="{D92CE9C5-9809-402A-B756-8DA061ABAE6F}" destId="{E47D8897-65D5-49CF-814E-28AE31DDFA0C}" srcOrd="0" destOrd="0" presId="urn:microsoft.com/office/officeart/2005/8/layout/orgChart1"/>
    <dgm:cxn modelId="{9F219FC4-208C-4591-A5AD-4253304A3B8D}" type="presParOf" srcId="{E47D8897-65D5-49CF-814E-28AE31DDFA0C}" destId="{91C77071-8D37-4A1A-9CF7-D845BAFBE220}" srcOrd="0" destOrd="0" presId="urn:microsoft.com/office/officeart/2005/8/layout/orgChart1"/>
    <dgm:cxn modelId="{3D95230C-EAA8-4654-AA32-930D5519ABEF}" type="presParOf" srcId="{E47D8897-65D5-49CF-814E-28AE31DDFA0C}" destId="{245E575B-B032-4932-8D49-955F0B1C47AF}" srcOrd="1" destOrd="0" presId="urn:microsoft.com/office/officeart/2005/8/layout/orgChart1"/>
    <dgm:cxn modelId="{D00C79B7-5BF3-481B-9959-ABFCF61A53E4}" type="presParOf" srcId="{D92CE9C5-9809-402A-B756-8DA061ABAE6F}" destId="{A424C7DA-BA0D-4C39-94DB-B6CCD0C781A2}" srcOrd="1" destOrd="0" presId="urn:microsoft.com/office/officeart/2005/8/layout/orgChart1"/>
    <dgm:cxn modelId="{D97091B4-4F70-408B-9539-3424BA9BE84F}" type="presParOf" srcId="{D92CE9C5-9809-402A-B756-8DA061ABAE6F}" destId="{CD89E2BA-94FD-4F7C-8E9E-001DFF422E7D}" srcOrd="2" destOrd="0" presId="urn:microsoft.com/office/officeart/2005/8/layout/orgChart1"/>
    <dgm:cxn modelId="{97D525CA-8D45-456E-9928-FA1A8ECD86E0}" type="presParOf" srcId="{1C2237AD-CC8D-416D-9187-C63B2DB494A6}" destId="{99E89E62-24F7-4708-AE21-6D6A81F3B612}" srcOrd="2" destOrd="0" presId="urn:microsoft.com/office/officeart/2005/8/layout/orgChart1"/>
    <dgm:cxn modelId="{78B981EE-1634-4EC2-9DC3-13CE73252E9F}" type="presParOf" srcId="{BC13BFEC-74FC-4E20-836E-AD3338B27195}" destId="{3786C2E7-40A6-4EAA-821E-ADC6859EBA30}" srcOrd="2" destOrd="0" presId="urn:microsoft.com/office/officeart/2005/8/layout/orgChart1"/>
    <dgm:cxn modelId="{00DECD0F-782E-4871-B644-382F3C042643}" type="presParOf" srcId="{2BE6EACA-E65A-48A1-9306-BE60AC736E8E}" destId="{3A7B85DD-9478-4797-874C-21B84FB3FCE9}"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77E6E59-A22B-4604-A4C5-C11B199DED99}">
      <dsp:nvSpPr>
        <dsp:cNvPr id="0" name=""/>
        <dsp:cNvSpPr/>
      </dsp:nvSpPr>
      <dsp:spPr>
        <a:xfrm>
          <a:off x="5250617" y="2245309"/>
          <a:ext cx="1002876" cy="1539977"/>
        </a:xfrm>
        <a:custGeom>
          <a:avLst/>
          <a:gdLst/>
          <a:ahLst/>
          <a:cxnLst/>
          <a:rect l="0" t="0" r="0" b="0"/>
          <a:pathLst>
            <a:path>
              <a:moveTo>
                <a:pt x="0" y="0"/>
              </a:moveTo>
              <a:lnTo>
                <a:pt x="0" y="1539977"/>
              </a:lnTo>
              <a:lnTo>
                <a:pt x="1002876" y="153997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BD5677-BF11-4F08-AC83-EC338C9C7118}">
      <dsp:nvSpPr>
        <dsp:cNvPr id="0" name=""/>
        <dsp:cNvSpPr/>
      </dsp:nvSpPr>
      <dsp:spPr>
        <a:xfrm>
          <a:off x="5250617" y="2245309"/>
          <a:ext cx="971308" cy="732097"/>
        </a:xfrm>
        <a:custGeom>
          <a:avLst/>
          <a:gdLst/>
          <a:ahLst/>
          <a:cxnLst/>
          <a:rect l="0" t="0" r="0" b="0"/>
          <a:pathLst>
            <a:path>
              <a:moveTo>
                <a:pt x="0" y="0"/>
              </a:moveTo>
              <a:lnTo>
                <a:pt x="0" y="732097"/>
              </a:lnTo>
              <a:lnTo>
                <a:pt x="971308" y="7320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A72CD7-F741-4205-B81B-9A48368945C6}">
      <dsp:nvSpPr>
        <dsp:cNvPr id="0" name=""/>
        <dsp:cNvSpPr/>
      </dsp:nvSpPr>
      <dsp:spPr>
        <a:xfrm>
          <a:off x="6011645" y="1187065"/>
          <a:ext cx="588390" cy="304819"/>
        </a:xfrm>
        <a:custGeom>
          <a:avLst/>
          <a:gdLst/>
          <a:ahLst/>
          <a:cxnLst/>
          <a:rect l="0" t="0" r="0" b="0"/>
          <a:pathLst>
            <a:path>
              <a:moveTo>
                <a:pt x="0" y="0"/>
              </a:moveTo>
              <a:lnTo>
                <a:pt x="0" y="225423"/>
              </a:lnTo>
              <a:lnTo>
                <a:pt x="588390" y="225423"/>
              </a:lnTo>
              <a:lnTo>
                <a:pt x="588390" y="30481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B66923-3473-4F5E-BE43-9006BF7C17E7}">
      <dsp:nvSpPr>
        <dsp:cNvPr id="0" name=""/>
        <dsp:cNvSpPr/>
      </dsp:nvSpPr>
      <dsp:spPr>
        <a:xfrm>
          <a:off x="3041760" y="1187065"/>
          <a:ext cx="2969885" cy="397387"/>
        </a:xfrm>
        <a:custGeom>
          <a:avLst/>
          <a:gdLst/>
          <a:ahLst/>
          <a:cxnLst/>
          <a:rect l="0" t="0" r="0" b="0"/>
          <a:pathLst>
            <a:path>
              <a:moveTo>
                <a:pt x="2969885" y="0"/>
              </a:moveTo>
              <a:lnTo>
                <a:pt x="2969885" y="317991"/>
              </a:lnTo>
              <a:lnTo>
                <a:pt x="0" y="317991"/>
              </a:lnTo>
              <a:lnTo>
                <a:pt x="0" y="39738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55FFC2-31F3-42FA-88BB-A9F15A19B0F0}">
      <dsp:nvSpPr>
        <dsp:cNvPr id="0" name=""/>
        <dsp:cNvSpPr/>
      </dsp:nvSpPr>
      <dsp:spPr>
        <a:xfrm>
          <a:off x="3950241" y="359738"/>
          <a:ext cx="2061403" cy="91440"/>
        </a:xfrm>
        <a:custGeom>
          <a:avLst/>
          <a:gdLst/>
          <a:ahLst/>
          <a:cxnLst/>
          <a:rect l="0" t="0" r="0" b="0"/>
          <a:pathLst>
            <a:path>
              <a:moveTo>
                <a:pt x="0" y="45720"/>
              </a:moveTo>
              <a:lnTo>
                <a:pt x="2061403" y="45720"/>
              </a:lnTo>
              <a:lnTo>
                <a:pt x="2061403" y="6888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A82646-2EE0-4B3A-955A-B0E11397FF19}">
      <dsp:nvSpPr>
        <dsp:cNvPr id="0" name=""/>
        <dsp:cNvSpPr/>
      </dsp:nvSpPr>
      <dsp:spPr>
        <a:xfrm>
          <a:off x="1738008" y="405458"/>
          <a:ext cx="2212233" cy="158791"/>
        </a:xfrm>
        <a:custGeom>
          <a:avLst/>
          <a:gdLst/>
          <a:ahLst/>
          <a:cxnLst/>
          <a:rect l="0" t="0" r="0" b="0"/>
          <a:pathLst>
            <a:path>
              <a:moveTo>
                <a:pt x="2212233" y="0"/>
              </a:moveTo>
              <a:lnTo>
                <a:pt x="2212233" y="79395"/>
              </a:lnTo>
              <a:lnTo>
                <a:pt x="0" y="79395"/>
              </a:lnTo>
              <a:lnTo>
                <a:pt x="0" y="1587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D5E8F2-7154-4680-8DD8-24D6EFEB30FB}">
      <dsp:nvSpPr>
        <dsp:cNvPr id="0" name=""/>
        <dsp:cNvSpPr/>
      </dsp:nvSpPr>
      <dsp:spPr>
        <a:xfrm>
          <a:off x="3572165" y="27382"/>
          <a:ext cx="756150" cy="378075"/>
        </a:xfrm>
        <a:prstGeom prst="rect">
          <a:avLst/>
        </a:prstGeom>
        <a:gradFill rotWithShape="1">
          <a:gsLst>
            <a:gs pos="0">
              <a:schemeClr val="accent5">
                <a:tint val="70000"/>
                <a:satMod val="130000"/>
              </a:schemeClr>
            </a:gs>
            <a:gs pos="43000">
              <a:schemeClr val="accent5">
                <a:tint val="44000"/>
                <a:satMod val="165000"/>
              </a:schemeClr>
            </a:gs>
            <a:gs pos="93000">
              <a:schemeClr val="accent5">
                <a:tint val="15000"/>
                <a:satMod val="165000"/>
              </a:schemeClr>
            </a:gs>
            <a:gs pos="100000">
              <a:schemeClr val="accent5">
                <a:tint val="5000"/>
                <a:satMod val="250000"/>
              </a:schemeClr>
            </a:gs>
          </a:gsLst>
          <a:path path="circle">
            <a:fillToRect l="50000" t="130000" r="50000" b="-30000"/>
          </a:path>
        </a:gradFill>
        <a:ln w="9525" cap="flat" cmpd="sng" algn="ctr">
          <a:solidFill>
            <a:schemeClr val="accent5">
              <a:shade val="50000"/>
              <a:satMod val="103000"/>
            </a:schemeClr>
          </a:solidFill>
          <a:prstDash val="solid"/>
        </a:ln>
        <a:effectLst>
          <a:outerShdw blurRad="57150" dist="38100" dir="5400000" algn="ctr" rotWithShape="0">
            <a:schemeClr val="accent5">
              <a:shade val="9000"/>
              <a:satMod val="105000"/>
              <a:alpha val="48000"/>
            </a:scheme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7620" tIns="7620" rIns="7620" bIns="7620" numCol="1" spcCol="1270" anchor="ctr" anchorCtr="0">
          <a:noAutofit/>
        </a:bodyPr>
        <a:lstStyle/>
        <a:p>
          <a:pPr marR="0" lvl="0" algn="ctr" defTabSz="533400" rtl="1">
            <a:lnSpc>
              <a:spcPct val="90000"/>
            </a:lnSpc>
            <a:spcBef>
              <a:spcPct val="0"/>
            </a:spcBef>
            <a:spcAft>
              <a:spcPct val="35000"/>
            </a:spcAft>
          </a:pPr>
          <a:r>
            <a:rPr lang="ar-QA" sz="1200" b="1" kern="1200" baseline="0" dirty="0" smtClean="0">
              <a:latin typeface="Arial"/>
              <a:cs typeface="Arial"/>
            </a:rPr>
            <a:t>ا</a:t>
          </a:r>
          <a:r>
            <a:rPr lang="ar-QA" sz="2400" b="1" kern="1200" baseline="0" dirty="0" smtClean="0">
              <a:latin typeface="Arial"/>
              <a:cs typeface="+mj-cs"/>
            </a:rPr>
            <a:t>لضـرر</a:t>
          </a:r>
          <a:endParaRPr lang="ar-SA" sz="2400" b="1" kern="1200" dirty="0" smtClean="0">
            <a:cs typeface="+mj-cs"/>
          </a:endParaRPr>
        </a:p>
      </dsp:txBody>
      <dsp:txXfrm>
        <a:off x="3572165" y="27382"/>
        <a:ext cx="756150" cy="378075"/>
      </dsp:txXfrm>
    </dsp:sp>
    <dsp:sp modelId="{93FD23BA-B6DB-4A18-910B-B89149F6EB8A}">
      <dsp:nvSpPr>
        <dsp:cNvPr id="0" name=""/>
        <dsp:cNvSpPr/>
      </dsp:nvSpPr>
      <dsp:spPr>
        <a:xfrm>
          <a:off x="2524" y="564250"/>
          <a:ext cx="3470967" cy="932179"/>
        </a:xfrm>
        <a:prstGeom prst="rect">
          <a:avLst/>
        </a:prstGeom>
        <a:gradFill rotWithShape="1">
          <a:gsLst>
            <a:gs pos="0">
              <a:schemeClr val="accent3">
                <a:tint val="70000"/>
                <a:satMod val="130000"/>
              </a:schemeClr>
            </a:gs>
            <a:gs pos="43000">
              <a:schemeClr val="accent3">
                <a:tint val="44000"/>
                <a:satMod val="165000"/>
              </a:schemeClr>
            </a:gs>
            <a:gs pos="93000">
              <a:schemeClr val="accent3">
                <a:tint val="15000"/>
                <a:satMod val="165000"/>
              </a:schemeClr>
            </a:gs>
            <a:gs pos="100000">
              <a:schemeClr val="accent3">
                <a:tint val="5000"/>
                <a:satMod val="250000"/>
              </a:schemeClr>
            </a:gs>
          </a:gsLst>
          <a:path path="circle">
            <a:fillToRect l="50000" t="130000" r="50000" b="-30000"/>
          </a:path>
        </a:gradFill>
        <a:ln w="9525" cap="flat" cmpd="sng" algn="ctr">
          <a:solidFill>
            <a:schemeClr val="accent3">
              <a:shade val="50000"/>
              <a:satMod val="103000"/>
            </a:schemeClr>
          </a:solidFill>
          <a:prstDash val="solid"/>
        </a:ln>
        <a:effectLst>
          <a:outerShdw blurRad="57150" dist="38100" dir="5400000" algn="ctr" rotWithShape="0">
            <a:schemeClr val="accent3">
              <a:shade val="9000"/>
              <a:satMod val="105000"/>
              <a:alpha val="48000"/>
            </a:scheme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5240" tIns="15240" rIns="15240" bIns="15240" numCol="1" spcCol="1270" anchor="ctr" anchorCtr="0">
          <a:noAutofit/>
        </a:bodyPr>
        <a:lstStyle/>
        <a:p>
          <a:pPr marR="0" lvl="0" algn="ctr" defTabSz="1066800" rtl="1">
            <a:lnSpc>
              <a:spcPct val="90000"/>
            </a:lnSpc>
            <a:spcBef>
              <a:spcPct val="0"/>
            </a:spcBef>
            <a:spcAft>
              <a:spcPct val="35000"/>
            </a:spcAft>
          </a:pPr>
          <a:r>
            <a:rPr lang="ar-QA" sz="2400" b="1" kern="1200" baseline="0" dirty="0" smtClean="0">
              <a:solidFill>
                <a:srgbClr val="FF0000"/>
              </a:solidFill>
              <a:latin typeface="Arial"/>
              <a:cs typeface="+mj-cs"/>
            </a:rPr>
            <a:t>معنوي أو أدبي</a:t>
          </a:r>
        </a:p>
        <a:p>
          <a:pPr marR="0" lvl="0" algn="ctr" defTabSz="1066800" rtl="1">
            <a:lnSpc>
              <a:spcPct val="90000"/>
            </a:lnSpc>
            <a:spcBef>
              <a:spcPct val="0"/>
            </a:spcBef>
            <a:spcAft>
              <a:spcPct val="35000"/>
            </a:spcAft>
          </a:pPr>
          <a:r>
            <a:rPr lang="ar-QA" sz="2400" b="1" kern="1200" baseline="0" dirty="0" smtClean="0">
              <a:latin typeface="Arial"/>
              <a:cs typeface="+mj-cs"/>
            </a:rPr>
            <a:t>يصيب الإنسان في شعوره </a:t>
          </a:r>
          <a:r>
            <a:rPr lang="ar-DZ" sz="2400" b="1" kern="1200" baseline="0" dirty="0" smtClean="0">
              <a:latin typeface="Arial"/>
              <a:cs typeface="+mj-cs"/>
            </a:rPr>
            <a:t>شرفه </a:t>
          </a:r>
          <a:r>
            <a:rPr lang="ar-QA" sz="2400" b="1" kern="1200" baseline="0" dirty="0" smtClean="0">
              <a:latin typeface="Arial"/>
              <a:cs typeface="+mj-cs"/>
            </a:rPr>
            <a:t>وعاطفت</a:t>
          </a:r>
          <a:r>
            <a:rPr lang="ar-QA" sz="1100" b="1" kern="1200" baseline="0" dirty="0" smtClean="0">
              <a:latin typeface="Arial"/>
              <a:cs typeface="Arial"/>
            </a:rPr>
            <a:t>ه</a:t>
          </a:r>
          <a:endParaRPr lang="ar-SA" sz="1100" b="1" kern="1200" dirty="0" smtClean="0"/>
        </a:p>
      </dsp:txBody>
      <dsp:txXfrm>
        <a:off x="2524" y="564250"/>
        <a:ext cx="3470967" cy="932179"/>
      </dsp:txXfrm>
    </dsp:sp>
    <dsp:sp modelId="{6D472B8E-EEF4-4D91-AADF-85F0FEEF197F}">
      <dsp:nvSpPr>
        <dsp:cNvPr id="0" name=""/>
        <dsp:cNvSpPr/>
      </dsp:nvSpPr>
      <dsp:spPr>
        <a:xfrm>
          <a:off x="4071970" y="428626"/>
          <a:ext cx="3879349" cy="758438"/>
        </a:xfrm>
        <a:prstGeom prst="rect">
          <a:avLst/>
        </a:prstGeom>
        <a:gradFill rotWithShape="1">
          <a:gsLst>
            <a:gs pos="0">
              <a:schemeClr val="accent3">
                <a:tint val="70000"/>
                <a:satMod val="130000"/>
              </a:schemeClr>
            </a:gs>
            <a:gs pos="43000">
              <a:schemeClr val="accent3">
                <a:tint val="44000"/>
                <a:satMod val="165000"/>
              </a:schemeClr>
            </a:gs>
            <a:gs pos="93000">
              <a:schemeClr val="accent3">
                <a:tint val="15000"/>
                <a:satMod val="165000"/>
              </a:schemeClr>
            </a:gs>
            <a:gs pos="100000">
              <a:schemeClr val="accent3">
                <a:tint val="5000"/>
                <a:satMod val="250000"/>
              </a:schemeClr>
            </a:gs>
          </a:gsLst>
          <a:path path="circle">
            <a:fillToRect l="50000" t="130000" r="50000" b="-30000"/>
          </a:path>
        </a:gradFill>
        <a:ln w="9525" cap="flat" cmpd="sng" algn="ctr">
          <a:solidFill>
            <a:schemeClr val="accent3">
              <a:shade val="50000"/>
              <a:satMod val="103000"/>
            </a:schemeClr>
          </a:solidFill>
          <a:prstDash val="solid"/>
        </a:ln>
        <a:effectLst>
          <a:outerShdw blurRad="57150" dist="38100" dir="5400000" algn="ctr" rotWithShape="0">
            <a:schemeClr val="accent3">
              <a:shade val="9000"/>
              <a:satMod val="105000"/>
              <a:alpha val="48000"/>
            </a:scheme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5240" tIns="15240" rIns="15240" bIns="15240" numCol="1" spcCol="1270" anchor="ctr" anchorCtr="0">
          <a:noAutofit/>
        </a:bodyPr>
        <a:lstStyle/>
        <a:p>
          <a:pPr marR="0" lvl="0" algn="ctr" defTabSz="1066800" rtl="1">
            <a:lnSpc>
              <a:spcPct val="90000"/>
            </a:lnSpc>
            <a:spcBef>
              <a:spcPct val="0"/>
            </a:spcBef>
            <a:spcAft>
              <a:spcPct val="35000"/>
            </a:spcAft>
          </a:pPr>
          <a:r>
            <a:rPr lang="ar-QA" sz="2400" b="1" kern="1200" baseline="0" dirty="0" smtClean="0">
              <a:solidFill>
                <a:srgbClr val="FF0000"/>
              </a:solidFill>
              <a:latin typeface="Arial"/>
              <a:cs typeface="+mj-cs"/>
            </a:rPr>
            <a:t>مادي</a:t>
          </a:r>
          <a:r>
            <a:rPr lang="ar-QA" sz="2400" b="1" kern="1200" baseline="0" dirty="0" smtClean="0">
              <a:latin typeface="Arial"/>
              <a:cs typeface="+mj-cs"/>
            </a:rPr>
            <a:t> </a:t>
          </a:r>
        </a:p>
        <a:p>
          <a:pPr marR="0" lvl="0" algn="ctr" defTabSz="1066800" rtl="1">
            <a:lnSpc>
              <a:spcPct val="90000"/>
            </a:lnSpc>
            <a:spcBef>
              <a:spcPct val="0"/>
            </a:spcBef>
            <a:spcAft>
              <a:spcPct val="35000"/>
            </a:spcAft>
          </a:pPr>
          <a:r>
            <a:rPr lang="ar-QA" sz="2400" b="1" kern="1200" baseline="0" dirty="0" smtClean="0">
              <a:latin typeface="Arial"/>
              <a:cs typeface="+mj-cs"/>
            </a:rPr>
            <a:t>يصيب الإنسان في ماله أو جسده</a:t>
          </a:r>
          <a:endParaRPr lang="ar-SA" sz="2400" b="1" kern="1200" dirty="0" smtClean="0">
            <a:cs typeface="+mj-cs"/>
          </a:endParaRPr>
        </a:p>
      </dsp:txBody>
      <dsp:txXfrm>
        <a:off x="4071970" y="428626"/>
        <a:ext cx="3879349" cy="758438"/>
      </dsp:txXfrm>
    </dsp:sp>
    <dsp:sp modelId="{20F90DD2-8968-49C6-BA39-E46EBDC13B6D}">
      <dsp:nvSpPr>
        <dsp:cNvPr id="0" name=""/>
        <dsp:cNvSpPr/>
      </dsp:nvSpPr>
      <dsp:spPr>
        <a:xfrm>
          <a:off x="2481928" y="1584452"/>
          <a:ext cx="1119663" cy="378075"/>
        </a:xfrm>
        <a:prstGeom prst="rect">
          <a:avLst/>
        </a:prstGeom>
        <a:gradFill rotWithShape="1">
          <a:gsLst>
            <a:gs pos="0">
              <a:schemeClr val="accent4">
                <a:tint val="70000"/>
                <a:satMod val="130000"/>
              </a:schemeClr>
            </a:gs>
            <a:gs pos="43000">
              <a:schemeClr val="accent4">
                <a:tint val="44000"/>
                <a:satMod val="165000"/>
              </a:schemeClr>
            </a:gs>
            <a:gs pos="93000">
              <a:schemeClr val="accent4">
                <a:tint val="15000"/>
                <a:satMod val="165000"/>
              </a:schemeClr>
            </a:gs>
            <a:gs pos="100000">
              <a:schemeClr val="accent4">
                <a:tint val="5000"/>
                <a:satMod val="250000"/>
              </a:schemeClr>
            </a:gs>
          </a:gsLst>
          <a:path path="circle">
            <a:fillToRect l="50000" t="130000" r="50000" b="-30000"/>
          </a:path>
        </a:gradFill>
        <a:ln w="9525" cap="flat" cmpd="sng" algn="ctr">
          <a:solidFill>
            <a:schemeClr val="accent4">
              <a:shade val="50000"/>
              <a:satMod val="103000"/>
            </a:schemeClr>
          </a:solidFill>
          <a:prstDash val="solid"/>
        </a:ln>
        <a:effectLst>
          <a:outerShdw blurRad="57150" dist="38100" dir="5400000" algn="ctr" rotWithShape="0">
            <a:schemeClr val="accent4">
              <a:shade val="9000"/>
              <a:satMod val="105000"/>
              <a:alpha val="48000"/>
            </a:scheme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5240" tIns="15240" rIns="15240" bIns="15240" numCol="1" spcCol="1270" anchor="ctr" anchorCtr="0">
          <a:noAutofit/>
        </a:bodyPr>
        <a:lstStyle/>
        <a:p>
          <a:pPr marR="0" lvl="0" algn="ctr" defTabSz="1066800" rtl="1">
            <a:lnSpc>
              <a:spcPct val="90000"/>
            </a:lnSpc>
            <a:spcBef>
              <a:spcPct val="0"/>
            </a:spcBef>
            <a:spcAft>
              <a:spcPct val="35000"/>
            </a:spcAft>
          </a:pPr>
          <a:r>
            <a:rPr lang="ar-QA" sz="2400" b="1" kern="1200" baseline="0" dirty="0" smtClean="0">
              <a:solidFill>
                <a:srgbClr val="FF0000"/>
              </a:solidFill>
              <a:latin typeface="Arial"/>
              <a:cs typeface="+mj-cs"/>
            </a:rPr>
            <a:t>غير مباشر</a:t>
          </a:r>
          <a:endParaRPr lang="ar-SA" sz="2400" b="1" kern="1200" dirty="0" smtClean="0">
            <a:solidFill>
              <a:srgbClr val="FF0000"/>
            </a:solidFill>
            <a:cs typeface="+mj-cs"/>
          </a:endParaRPr>
        </a:p>
      </dsp:txBody>
      <dsp:txXfrm>
        <a:off x="2481928" y="1584452"/>
        <a:ext cx="1119663" cy="378075"/>
      </dsp:txXfrm>
    </dsp:sp>
    <dsp:sp modelId="{43EF76AF-3151-4813-A981-43CDABA205B4}">
      <dsp:nvSpPr>
        <dsp:cNvPr id="0" name=""/>
        <dsp:cNvSpPr/>
      </dsp:nvSpPr>
      <dsp:spPr>
        <a:xfrm>
          <a:off x="4913263" y="1491884"/>
          <a:ext cx="3373544" cy="753425"/>
        </a:xfrm>
        <a:prstGeom prst="rect">
          <a:avLst/>
        </a:prstGeom>
        <a:gradFill rotWithShape="1">
          <a:gsLst>
            <a:gs pos="0">
              <a:schemeClr val="accent4">
                <a:tint val="70000"/>
                <a:satMod val="130000"/>
              </a:schemeClr>
            </a:gs>
            <a:gs pos="43000">
              <a:schemeClr val="accent4">
                <a:tint val="44000"/>
                <a:satMod val="165000"/>
              </a:schemeClr>
            </a:gs>
            <a:gs pos="93000">
              <a:schemeClr val="accent4">
                <a:tint val="15000"/>
                <a:satMod val="165000"/>
              </a:schemeClr>
            </a:gs>
            <a:gs pos="100000">
              <a:schemeClr val="accent4">
                <a:tint val="5000"/>
                <a:satMod val="250000"/>
              </a:schemeClr>
            </a:gs>
          </a:gsLst>
          <a:path path="circle">
            <a:fillToRect l="50000" t="130000" r="50000" b="-30000"/>
          </a:path>
        </a:gradFill>
        <a:ln w="9525" cap="flat" cmpd="sng" algn="ctr">
          <a:solidFill>
            <a:schemeClr val="accent4">
              <a:shade val="50000"/>
              <a:satMod val="103000"/>
            </a:schemeClr>
          </a:solidFill>
          <a:prstDash val="solid"/>
        </a:ln>
        <a:effectLst>
          <a:outerShdw blurRad="57150" dist="38100" dir="5400000" algn="ctr" rotWithShape="0">
            <a:schemeClr val="accent4">
              <a:shade val="9000"/>
              <a:satMod val="105000"/>
              <a:alpha val="48000"/>
            </a:scheme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5240" tIns="15240" rIns="15240" bIns="15240" numCol="1" spcCol="1270" anchor="ctr" anchorCtr="0">
          <a:noAutofit/>
        </a:bodyPr>
        <a:lstStyle/>
        <a:p>
          <a:pPr marR="0" lvl="0" algn="ctr" defTabSz="1066800" rtl="1">
            <a:lnSpc>
              <a:spcPct val="90000"/>
            </a:lnSpc>
            <a:spcBef>
              <a:spcPct val="0"/>
            </a:spcBef>
            <a:spcAft>
              <a:spcPct val="35000"/>
            </a:spcAft>
          </a:pPr>
          <a:r>
            <a:rPr lang="ar-QA" sz="2400" b="1" kern="1200" baseline="0" dirty="0" smtClean="0">
              <a:solidFill>
                <a:srgbClr val="FF0000"/>
              </a:solidFill>
              <a:latin typeface="Arial"/>
              <a:cs typeface="+mj-cs"/>
            </a:rPr>
            <a:t>مباشر</a:t>
          </a:r>
        </a:p>
        <a:p>
          <a:pPr marR="0" lvl="0" algn="ctr" defTabSz="1066800" rtl="1">
            <a:lnSpc>
              <a:spcPct val="90000"/>
            </a:lnSpc>
            <a:spcBef>
              <a:spcPct val="0"/>
            </a:spcBef>
            <a:spcAft>
              <a:spcPct val="35000"/>
            </a:spcAft>
          </a:pPr>
          <a:r>
            <a:rPr lang="ar-QA" sz="2000" b="1" kern="1200" baseline="0" dirty="0" smtClean="0">
              <a:latin typeface="Arial"/>
              <a:cs typeface="+mj-cs"/>
            </a:rPr>
            <a:t>هو </a:t>
          </a:r>
          <a:r>
            <a:rPr lang="ar-QA" sz="2000" b="1" kern="1200" baseline="0" dirty="0" err="1" smtClean="0">
              <a:latin typeface="Arial"/>
              <a:cs typeface="+mj-cs"/>
            </a:rPr>
            <a:t>ماكان</a:t>
          </a:r>
          <a:r>
            <a:rPr lang="ar-QA" sz="2000" b="1" kern="1200" baseline="0" dirty="0" smtClean="0">
              <a:latin typeface="Arial"/>
              <a:cs typeface="+mj-cs"/>
            </a:rPr>
            <a:t> نتيجته طبيعية لإخلال المدين بتنفيذ التزامه</a:t>
          </a:r>
          <a:endParaRPr lang="ar-SA" sz="2000" b="1" kern="1200" dirty="0" smtClean="0">
            <a:cs typeface="+mj-cs"/>
          </a:endParaRPr>
        </a:p>
      </dsp:txBody>
      <dsp:txXfrm>
        <a:off x="4913263" y="1491884"/>
        <a:ext cx="3373544" cy="753425"/>
      </dsp:txXfrm>
    </dsp:sp>
    <dsp:sp modelId="{7220A38D-9084-49C1-ACA7-F70DD5DFB9C0}">
      <dsp:nvSpPr>
        <dsp:cNvPr id="0" name=""/>
        <dsp:cNvSpPr/>
      </dsp:nvSpPr>
      <dsp:spPr>
        <a:xfrm>
          <a:off x="6221925" y="2456117"/>
          <a:ext cx="2064882" cy="1042580"/>
        </a:xfrm>
        <a:prstGeom prst="rect">
          <a:avLst/>
        </a:prstGeom>
        <a:gradFill rotWithShape="1">
          <a:gsLst>
            <a:gs pos="0">
              <a:schemeClr val="accent2">
                <a:tint val="70000"/>
                <a:satMod val="130000"/>
              </a:schemeClr>
            </a:gs>
            <a:gs pos="43000">
              <a:schemeClr val="accent2">
                <a:tint val="44000"/>
                <a:satMod val="165000"/>
              </a:schemeClr>
            </a:gs>
            <a:gs pos="93000">
              <a:schemeClr val="accent2">
                <a:tint val="15000"/>
                <a:satMod val="165000"/>
              </a:schemeClr>
            </a:gs>
            <a:gs pos="100000">
              <a:schemeClr val="accent2">
                <a:tint val="5000"/>
                <a:satMod val="250000"/>
              </a:schemeClr>
            </a:gs>
          </a:gsLst>
          <a:path path="circle">
            <a:fillToRect l="50000" t="130000" r="50000" b="-30000"/>
          </a:path>
        </a:gradFill>
        <a:ln w="9525" cap="flat" cmpd="sng" algn="ctr">
          <a:solidFill>
            <a:schemeClr val="accent2">
              <a:shade val="50000"/>
              <a:satMod val="103000"/>
            </a:schemeClr>
          </a:solidFill>
          <a:prstDash val="solid"/>
        </a:ln>
        <a:effectLst>
          <a:outerShdw blurRad="57150" dist="38100" dir="5400000" algn="ctr" rotWithShape="0">
            <a:schemeClr val="accent2">
              <a:shade val="9000"/>
              <a:satMod val="105000"/>
              <a:alpha val="48000"/>
            </a:scheme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5240" tIns="15240" rIns="15240" bIns="15240" numCol="1" spcCol="1270" anchor="ctr" anchorCtr="0">
          <a:noAutofit/>
        </a:bodyPr>
        <a:lstStyle/>
        <a:p>
          <a:pPr marR="0" lvl="0" algn="ctr" defTabSz="1066800" rtl="1">
            <a:lnSpc>
              <a:spcPct val="90000"/>
            </a:lnSpc>
            <a:spcBef>
              <a:spcPct val="0"/>
            </a:spcBef>
            <a:spcAft>
              <a:spcPct val="35000"/>
            </a:spcAft>
          </a:pPr>
          <a:r>
            <a:rPr lang="ar-QA" sz="2400" b="1" kern="1200" baseline="0" dirty="0" smtClean="0">
              <a:latin typeface="Arial"/>
              <a:cs typeface="+mj-cs"/>
            </a:rPr>
            <a:t>متوقع </a:t>
          </a:r>
        </a:p>
        <a:p>
          <a:pPr marR="0" lvl="0" algn="ctr" defTabSz="1066800" rtl="1">
            <a:lnSpc>
              <a:spcPct val="90000"/>
            </a:lnSpc>
            <a:spcBef>
              <a:spcPct val="0"/>
            </a:spcBef>
            <a:spcAft>
              <a:spcPct val="35000"/>
            </a:spcAft>
          </a:pPr>
          <a:r>
            <a:rPr lang="ar-QA" sz="2000" b="1" kern="1200" baseline="0" dirty="0" smtClean="0">
              <a:latin typeface="Arial"/>
              <a:cs typeface="+mj-cs"/>
            </a:rPr>
            <a:t>هو </a:t>
          </a:r>
          <a:r>
            <a:rPr lang="ar-QA" sz="2000" b="1" kern="1200" baseline="0" dirty="0" err="1" smtClean="0">
              <a:latin typeface="Arial"/>
              <a:cs typeface="+mj-cs"/>
            </a:rPr>
            <a:t>ماكان</a:t>
          </a:r>
          <a:r>
            <a:rPr lang="ar-QA" sz="2000" b="1" kern="1200" baseline="0" dirty="0" smtClean="0">
              <a:latin typeface="Arial"/>
              <a:cs typeface="+mj-cs"/>
            </a:rPr>
            <a:t> بإمكان المدين أن يتوقعه عند إبرام العقد</a:t>
          </a:r>
          <a:endParaRPr lang="ar-SA" sz="2000" b="1" kern="1200" dirty="0" smtClean="0">
            <a:cs typeface="+mj-cs"/>
          </a:endParaRPr>
        </a:p>
      </dsp:txBody>
      <dsp:txXfrm>
        <a:off x="6221925" y="2456117"/>
        <a:ext cx="2064882" cy="1042580"/>
      </dsp:txXfrm>
    </dsp:sp>
    <dsp:sp modelId="{91C77071-8D37-4A1A-9CF7-D845BAFBE220}">
      <dsp:nvSpPr>
        <dsp:cNvPr id="0" name=""/>
        <dsp:cNvSpPr/>
      </dsp:nvSpPr>
      <dsp:spPr>
        <a:xfrm>
          <a:off x="6253494" y="3596249"/>
          <a:ext cx="756150" cy="378075"/>
        </a:xfrm>
        <a:prstGeom prst="rect">
          <a:avLst/>
        </a:prstGeom>
        <a:gradFill rotWithShape="1">
          <a:gsLst>
            <a:gs pos="0">
              <a:schemeClr val="accent2">
                <a:tint val="70000"/>
                <a:satMod val="130000"/>
              </a:schemeClr>
            </a:gs>
            <a:gs pos="43000">
              <a:schemeClr val="accent2">
                <a:tint val="44000"/>
                <a:satMod val="165000"/>
              </a:schemeClr>
            </a:gs>
            <a:gs pos="93000">
              <a:schemeClr val="accent2">
                <a:tint val="15000"/>
                <a:satMod val="165000"/>
              </a:schemeClr>
            </a:gs>
            <a:gs pos="100000">
              <a:schemeClr val="accent2">
                <a:tint val="5000"/>
                <a:satMod val="250000"/>
              </a:schemeClr>
            </a:gs>
          </a:gsLst>
          <a:path path="circle">
            <a:fillToRect l="50000" t="130000" r="50000" b="-30000"/>
          </a:path>
        </a:gradFill>
        <a:ln w="9525" cap="flat" cmpd="sng" algn="ctr">
          <a:solidFill>
            <a:schemeClr val="accent2">
              <a:shade val="50000"/>
              <a:satMod val="103000"/>
            </a:schemeClr>
          </a:solidFill>
          <a:prstDash val="solid"/>
        </a:ln>
        <a:effectLst>
          <a:outerShdw blurRad="57150" dist="38100" dir="5400000" algn="ctr" rotWithShape="0">
            <a:schemeClr val="accent2">
              <a:shade val="9000"/>
              <a:satMod val="105000"/>
              <a:alpha val="48000"/>
            </a:scheme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2700" tIns="12700" rIns="12700" bIns="12700" numCol="1" spcCol="1270" anchor="ctr" anchorCtr="0">
          <a:noAutofit/>
        </a:bodyPr>
        <a:lstStyle/>
        <a:p>
          <a:pPr marR="0" lvl="0" algn="ctr" defTabSz="889000" rtl="1">
            <a:lnSpc>
              <a:spcPct val="90000"/>
            </a:lnSpc>
            <a:spcBef>
              <a:spcPct val="0"/>
            </a:spcBef>
            <a:spcAft>
              <a:spcPct val="35000"/>
            </a:spcAft>
          </a:pPr>
          <a:r>
            <a:rPr lang="ar-QA" sz="2000" b="1" kern="1200" baseline="0" dirty="0" smtClean="0">
              <a:latin typeface="Arial"/>
              <a:cs typeface="+mj-cs"/>
            </a:rPr>
            <a:t>غير متوقع</a:t>
          </a:r>
          <a:endParaRPr lang="ar-SA" sz="2000" b="1" kern="1200" dirty="0" smtClean="0">
            <a:cs typeface="+mj-cs"/>
          </a:endParaRPr>
        </a:p>
      </dsp:txBody>
      <dsp:txXfrm>
        <a:off x="6253494" y="3596249"/>
        <a:ext cx="756150" cy="37807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8D2BD5-F571-40B2-89DB-0F3B2115FF77}" type="datetimeFigureOut">
              <a:rPr lang="fr-FR" smtClean="0"/>
              <a:pPr/>
              <a:t>12/04/2020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2F6B03-E567-4708-987A-51BBB7B71135}"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A2F6B03-E567-4708-987A-51BBB7B71135}"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055BB31B-29BA-4356-9C8F-594712E13D66}"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5F42234-9AB7-438B-B54C-813D05F1CE10}" type="datetimeFigureOut">
              <a:rPr lang="fr-FR" smtClean="0"/>
              <a:pPr/>
              <a:t>12/04/2020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55BB31B-29BA-4356-9C8F-594712E13D66}"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7000900"/>
          </a:xfrm>
          <a:solidFill>
            <a:schemeClr val="accent1">
              <a:lumMod val="20000"/>
              <a:lumOff val="80000"/>
            </a:schemeClr>
          </a:solidFill>
          <a:ln>
            <a:solidFill>
              <a:schemeClr val="accent6">
                <a:lumMod val="20000"/>
                <a:lumOff val="80000"/>
              </a:schemeClr>
            </a:solidFill>
          </a:ln>
          <a:effectLst>
            <a:glow rad="139700">
              <a:schemeClr val="bg1">
                <a:lumMod val="50000"/>
                <a:alpha val="40000"/>
              </a:schemeClr>
            </a:glow>
            <a:softEdge rad="63500"/>
          </a:effectLst>
        </p:spPr>
        <p:txBody>
          <a:bodyPr wrap="none" anchor="t" anchorCtr="0">
            <a:normAutofit fontScale="90000"/>
          </a:bodyPr>
          <a:lstStyle/>
          <a:p>
            <a:pPr algn="ctr" rtl="1"/>
            <a:r>
              <a:rPr lang="fr-FR" sz="1600" dirty="0" smtClean="0">
                <a:solidFill>
                  <a:schemeClr val="tx1"/>
                </a:solidFill>
              </a:rPr>
              <a:t/>
            </a:r>
            <a:br>
              <a:rPr lang="fr-FR" sz="1600" dirty="0" smtClean="0">
                <a:solidFill>
                  <a:schemeClr val="tx1"/>
                </a:solidFill>
              </a:rPr>
            </a:br>
            <a:r>
              <a:rPr lang="ar-SA" sz="3100" dirty="0" smtClean="0">
                <a:solidFill>
                  <a:schemeClr val="tx1"/>
                </a:solidFill>
              </a:rPr>
              <a:t>الجمهورية الجزائرية الديمقراطية الشعبية</a:t>
            </a:r>
            <a:r>
              <a:rPr lang="fr-FR" sz="3100" dirty="0" smtClean="0">
                <a:solidFill>
                  <a:schemeClr val="tx1"/>
                </a:solidFill>
              </a:rPr>
              <a:t/>
            </a:r>
            <a:br>
              <a:rPr lang="fr-FR" sz="3100" dirty="0" smtClean="0">
                <a:solidFill>
                  <a:schemeClr val="tx1"/>
                </a:solidFill>
              </a:rPr>
            </a:br>
            <a:r>
              <a:rPr lang="ar-SA" sz="3100" dirty="0" smtClean="0">
                <a:solidFill>
                  <a:schemeClr val="tx1"/>
                </a:solidFill>
              </a:rPr>
              <a:t>وزارةالتعليم</a:t>
            </a:r>
            <a:r>
              <a:rPr lang="ar-DZ" sz="3100" dirty="0" smtClean="0">
                <a:solidFill>
                  <a:schemeClr val="tx1"/>
                </a:solidFill>
              </a:rPr>
              <a:t> </a:t>
            </a:r>
            <a:r>
              <a:rPr lang="ar-SA" sz="3100" dirty="0" smtClean="0">
                <a:solidFill>
                  <a:schemeClr val="tx1"/>
                </a:solidFill>
              </a:rPr>
              <a:t>العالي</a:t>
            </a:r>
            <a:r>
              <a:rPr lang="ar-DZ" sz="3100" dirty="0" smtClean="0">
                <a:solidFill>
                  <a:schemeClr val="tx1"/>
                </a:solidFill>
              </a:rPr>
              <a:t> </a:t>
            </a:r>
            <a:r>
              <a:rPr lang="ar-SA" sz="3100" dirty="0" smtClean="0">
                <a:solidFill>
                  <a:schemeClr val="tx1"/>
                </a:solidFill>
              </a:rPr>
              <a:t>والبحث</a:t>
            </a:r>
            <a:r>
              <a:rPr lang="ar-DZ" sz="3100" dirty="0" smtClean="0">
                <a:solidFill>
                  <a:schemeClr val="tx1"/>
                </a:solidFill>
              </a:rPr>
              <a:t> </a:t>
            </a:r>
            <a:r>
              <a:rPr lang="ar-SA" sz="3100" dirty="0" smtClean="0">
                <a:solidFill>
                  <a:schemeClr val="tx1"/>
                </a:solidFill>
              </a:rPr>
              <a:t>العلمي</a:t>
            </a:r>
            <a:r>
              <a:rPr lang="fr-FR" sz="3100" dirty="0" smtClean="0">
                <a:solidFill>
                  <a:schemeClr val="tx1"/>
                </a:solidFill>
              </a:rPr>
              <a:t/>
            </a:r>
            <a:br>
              <a:rPr lang="fr-FR" sz="3100" dirty="0" smtClean="0">
                <a:solidFill>
                  <a:schemeClr val="tx1"/>
                </a:solidFill>
              </a:rPr>
            </a:br>
            <a:r>
              <a:rPr lang="ar-SA" sz="3100" dirty="0" smtClean="0">
                <a:solidFill>
                  <a:schemeClr val="tx1"/>
                </a:solidFill>
              </a:rPr>
              <a:t>جامعة </a:t>
            </a:r>
            <a:r>
              <a:rPr lang="ar-DZ" sz="3100" dirty="0" err="1" smtClean="0">
                <a:solidFill>
                  <a:schemeClr val="tx1"/>
                </a:solidFill>
              </a:rPr>
              <a:t>سطيف</a:t>
            </a:r>
            <a:r>
              <a:rPr lang="ar-DZ" sz="3100" dirty="0" smtClean="0">
                <a:solidFill>
                  <a:schemeClr val="tx1"/>
                </a:solidFill>
              </a:rPr>
              <a:t> 2</a:t>
            </a:r>
            <a:r>
              <a:rPr lang="fr-FR" sz="3100" dirty="0" smtClean="0">
                <a:solidFill>
                  <a:schemeClr val="tx1"/>
                </a:solidFill>
              </a:rPr>
              <a:t/>
            </a:r>
            <a:br>
              <a:rPr lang="fr-FR" sz="3100" dirty="0" smtClean="0">
                <a:solidFill>
                  <a:schemeClr val="tx1"/>
                </a:solidFill>
              </a:rPr>
            </a:br>
            <a:r>
              <a:rPr lang="fr-FR" sz="3600" dirty="0" smtClean="0">
                <a:solidFill>
                  <a:schemeClr val="tx1"/>
                </a:solidFill>
              </a:rPr>
              <a:t/>
            </a:r>
            <a:br>
              <a:rPr lang="fr-FR" sz="3600" dirty="0" smtClean="0">
                <a:solidFill>
                  <a:schemeClr val="tx1"/>
                </a:solidFill>
              </a:rPr>
            </a:br>
            <a:r>
              <a:rPr lang="fr-FR" sz="2400" dirty="0" smtClean="0"/>
              <a:t/>
            </a:r>
            <a:br>
              <a:rPr lang="fr-FR" sz="2400" dirty="0" smtClean="0"/>
            </a:br>
            <a:r>
              <a:rPr lang="ar-DZ" sz="2400" dirty="0" smtClean="0"/>
              <a:t/>
            </a:r>
            <a:br>
              <a:rPr lang="ar-DZ" sz="2400" dirty="0" smtClean="0"/>
            </a:br>
            <a:r>
              <a:rPr lang="ar-DZ" sz="2400" dirty="0" smtClean="0"/>
              <a:t/>
            </a:r>
            <a:br>
              <a:rPr lang="ar-DZ" sz="2400" dirty="0" smtClean="0"/>
            </a:br>
            <a:r>
              <a:rPr lang="ar-DZ" sz="2400" dirty="0" smtClean="0"/>
              <a:t/>
            </a:r>
            <a:br>
              <a:rPr lang="ar-DZ" sz="2400" dirty="0" smtClean="0"/>
            </a:br>
            <a:r>
              <a:rPr lang="ar-DZ" sz="2400" dirty="0" smtClean="0"/>
              <a:t/>
            </a:r>
            <a:br>
              <a:rPr lang="ar-DZ" sz="2400" dirty="0" smtClean="0"/>
            </a:br>
            <a:r>
              <a:rPr lang="ar-DZ" sz="2400" dirty="0" smtClean="0"/>
              <a:t/>
            </a:r>
            <a:br>
              <a:rPr lang="ar-DZ" sz="2400" dirty="0" smtClean="0"/>
            </a:br>
            <a:r>
              <a:rPr lang="ar-DZ" sz="2400" dirty="0" smtClean="0"/>
              <a:t>                                                   </a:t>
            </a:r>
            <a:br>
              <a:rPr lang="ar-DZ" sz="2400" dirty="0" smtClean="0"/>
            </a:br>
            <a:r>
              <a:rPr lang="ar-DZ" sz="2400" dirty="0" smtClean="0"/>
              <a:t>                                              </a:t>
            </a:r>
            <a:r>
              <a:rPr lang="ar-DZ" sz="2700" dirty="0" err="1" smtClean="0">
                <a:solidFill>
                  <a:schemeClr val="tx1"/>
                </a:solidFill>
              </a:rPr>
              <a:t>تقديـم </a:t>
            </a:r>
            <a:r>
              <a:rPr lang="ar-DZ" sz="2700" dirty="0" smtClean="0">
                <a:solidFill>
                  <a:schemeClr val="tx1"/>
                </a:solidFill>
              </a:rPr>
              <a:t>: </a:t>
            </a:r>
            <a:r>
              <a:rPr lang="ar-DZ" sz="2700" dirty="0" err="1" smtClean="0">
                <a:solidFill>
                  <a:schemeClr val="tx1"/>
                </a:solidFill>
              </a:rPr>
              <a:t>أ </a:t>
            </a:r>
            <a:r>
              <a:rPr lang="ar-DZ" sz="2700" dirty="0" smtClean="0">
                <a:solidFill>
                  <a:schemeClr val="tx1"/>
                </a:solidFill>
              </a:rPr>
              <a:t>- رمضانـي </a:t>
            </a:r>
            <a:r>
              <a:rPr lang="ar-DZ" sz="2700" dirty="0" err="1" smtClean="0">
                <a:solidFill>
                  <a:schemeClr val="tx1"/>
                </a:solidFill>
              </a:rPr>
              <a:t>مسيـكة</a:t>
            </a:r>
            <a:r>
              <a:rPr lang="ar-DZ" sz="2700" dirty="0" smtClean="0">
                <a:solidFill>
                  <a:schemeClr val="tx1"/>
                </a:solidFill>
              </a:rPr>
              <a:t>                                           </a:t>
            </a:r>
            <a:br>
              <a:rPr lang="ar-DZ" sz="2700" dirty="0" smtClean="0">
                <a:solidFill>
                  <a:schemeClr val="tx1"/>
                </a:solidFill>
              </a:rPr>
            </a:br>
            <a:r>
              <a:rPr lang="ar-DZ" sz="2700" dirty="0" smtClean="0">
                <a:solidFill>
                  <a:schemeClr val="tx1"/>
                </a:solidFill>
              </a:rPr>
              <a:t>كلية الحقوق والعلوم السياسية </a:t>
            </a:r>
            <a:br>
              <a:rPr lang="ar-DZ" sz="2700" dirty="0" smtClean="0">
                <a:solidFill>
                  <a:schemeClr val="tx1"/>
                </a:solidFill>
              </a:rPr>
            </a:br>
            <a:r>
              <a:rPr lang="ar-DZ" sz="2700" dirty="0" smtClean="0">
                <a:solidFill>
                  <a:schemeClr val="tx1"/>
                </a:solidFill>
              </a:rPr>
              <a:t>                                                                       قسم الحقوق                                                                       </a:t>
            </a:r>
            <a:br>
              <a:rPr lang="ar-DZ" sz="2700" dirty="0" smtClean="0">
                <a:solidFill>
                  <a:schemeClr val="tx1"/>
                </a:solidFill>
              </a:rPr>
            </a:br>
            <a:r>
              <a:rPr lang="ar-DZ" sz="2700" dirty="0" smtClean="0">
                <a:solidFill>
                  <a:schemeClr val="tx1"/>
                </a:solidFill>
              </a:rPr>
              <a:t>البريد </a:t>
            </a:r>
            <a:r>
              <a:rPr lang="ar-DZ" sz="2700" dirty="0" err="1" smtClean="0">
                <a:solidFill>
                  <a:schemeClr val="tx1"/>
                </a:solidFill>
              </a:rPr>
              <a:t>الإلكتروني:</a:t>
            </a:r>
            <a:r>
              <a:rPr lang="ar-DZ" sz="2700" dirty="0" smtClean="0">
                <a:solidFill>
                  <a:schemeClr val="tx1"/>
                </a:solidFill>
              </a:rPr>
              <a:t> </a:t>
            </a:r>
            <a:r>
              <a:rPr lang="fr-FR" sz="2200" dirty="0" smtClean="0">
                <a:solidFill>
                  <a:schemeClr val="tx1"/>
                </a:solidFill>
              </a:rPr>
              <a:t>ramdaniseff@gmail.com</a:t>
            </a:r>
            <a:r>
              <a:rPr lang="ar-DZ" sz="2200" dirty="0" smtClean="0"/>
              <a:t/>
            </a:r>
            <a:br>
              <a:rPr lang="ar-DZ" sz="2200" dirty="0" smtClean="0"/>
            </a:br>
            <a:r>
              <a:rPr lang="ar-DZ" sz="2400" dirty="0" smtClean="0"/>
              <a:t> </a:t>
            </a: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fr-FR" sz="2000" dirty="0" smtClean="0"/>
              <a:t/>
            </a:r>
            <a:br>
              <a:rPr lang="fr-FR" sz="2000" dirty="0" smtClean="0"/>
            </a:b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2400" dirty="0" smtClean="0">
                <a:solidFill>
                  <a:schemeClr val="tx1"/>
                </a:solidFill>
              </a:rPr>
              <a:t>                                              </a:t>
            </a: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3600" dirty="0" smtClean="0">
                <a:solidFill>
                  <a:schemeClr val="tx1"/>
                </a:solidFill>
              </a:rPr>
              <a:t>   </a:t>
            </a:r>
            <a:r>
              <a:rPr lang="ar-DZ" sz="1600" dirty="0" smtClean="0">
                <a:solidFill>
                  <a:schemeClr val="tx1"/>
                </a:solidFill>
              </a:rPr>
              <a:t/>
            </a:r>
            <a:br>
              <a:rPr lang="ar-DZ" sz="1600" dirty="0" smtClean="0">
                <a:solidFill>
                  <a:schemeClr val="tx1"/>
                </a:solidFill>
              </a:rPr>
            </a:br>
            <a:r>
              <a:rPr lang="ar-DZ" sz="2000" dirty="0" smtClean="0">
                <a:solidFill>
                  <a:schemeClr val="tx1"/>
                </a:solidFill>
              </a:rPr>
              <a:t>                                                                    </a:t>
            </a:r>
            <a:r>
              <a:rPr lang="ar-DZ" sz="2000" dirty="0" smtClean="0"/>
              <a:t> </a:t>
            </a:r>
            <a:r>
              <a:rPr lang="fr-FR" sz="2400" dirty="0" smtClean="0">
                <a:solidFill>
                  <a:schemeClr val="tx1"/>
                </a:solidFill>
                <a:effectLst>
                  <a:outerShdw blurRad="38100" dist="38100" dir="2700000" algn="tl">
                    <a:srgbClr val="000000">
                      <a:alpha val="43137"/>
                    </a:srgbClr>
                  </a:outerShdw>
                </a:effectLst>
                <a:cs typeface="Simplified Arabic" pitchFamily="2" charset="-78"/>
              </a:rPr>
              <a:t/>
            </a:r>
            <a:br>
              <a:rPr lang="fr-FR" sz="2400" dirty="0" smtClean="0">
                <a:solidFill>
                  <a:schemeClr val="tx1"/>
                </a:solidFill>
                <a:effectLst>
                  <a:outerShdw blurRad="38100" dist="38100" dir="2700000" algn="tl">
                    <a:srgbClr val="000000">
                      <a:alpha val="43137"/>
                    </a:srgbClr>
                  </a:outerShdw>
                </a:effectLst>
                <a:cs typeface="Simplified Arabic" pitchFamily="2" charset="-78"/>
              </a:rPr>
            </a:br>
            <a:r>
              <a:rPr lang="fr-FR" sz="1600" dirty="0" smtClean="0"/>
              <a:t/>
            </a:r>
            <a:br>
              <a:rPr lang="fr-FR" sz="1600" dirty="0" smtClean="0"/>
            </a:br>
            <a:r>
              <a:rPr lang="ar-DZ" sz="1600" dirty="0" smtClean="0"/>
              <a:t/>
            </a:r>
            <a:br>
              <a:rPr lang="ar-DZ" sz="1600" dirty="0" smtClean="0"/>
            </a:br>
            <a:r>
              <a:rPr lang="ar-DZ" sz="1800" dirty="0" smtClean="0">
                <a:solidFill>
                  <a:schemeClr val="tx1"/>
                </a:solidFill>
                <a:cs typeface="Simplified Arabic" pitchFamily="2" charset="-78"/>
              </a:rPr>
              <a:t/>
            </a:r>
            <a:br>
              <a:rPr lang="ar-DZ" sz="1800" dirty="0" smtClean="0">
                <a:solidFill>
                  <a:schemeClr val="tx1"/>
                </a:solidFill>
                <a:cs typeface="Simplified Arabic" pitchFamily="2" charset="-78"/>
              </a:rPr>
            </a:br>
            <a:endParaRPr lang="fr-FR" sz="1600" dirty="0">
              <a:cs typeface="Arabic Transparent" pitchFamily="2" charset="-78"/>
            </a:endParaRPr>
          </a:p>
        </p:txBody>
      </p:sp>
      <p:sp>
        <p:nvSpPr>
          <p:cNvPr id="3" name="Rectangle 2"/>
          <p:cNvSpPr>
            <a:spLocks noChangeArrowheads="1"/>
          </p:cNvSpPr>
          <p:nvPr/>
        </p:nvSpPr>
        <p:spPr bwMode="auto">
          <a:xfrm>
            <a:off x="1214414" y="2000240"/>
            <a:ext cx="6929486" cy="1785950"/>
          </a:xfrm>
          <a:prstGeom prst="rect">
            <a:avLst/>
          </a:prstGeom>
          <a:solidFill>
            <a:srgbClr val="FF0000"/>
          </a:solidFill>
          <a:ln w="9525">
            <a:solidFill>
              <a:schemeClr val="bg1"/>
            </a:solidFill>
            <a:miter lim="800000"/>
            <a:headEnd/>
            <a:tailEnd/>
          </a:ln>
          <a:effectLst>
            <a:outerShdw dist="107763" dir="135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lvl="0" algn="justLow" rtl="1" fontAlgn="base">
              <a:spcBef>
                <a:spcPct val="0"/>
              </a:spcBef>
              <a:spcAft>
                <a:spcPct val="0"/>
              </a:spcAft>
              <a:tabLst>
                <a:tab pos="769938" algn="l"/>
              </a:tabLst>
            </a:pPr>
            <a:endParaRPr lang="ar-DZ" sz="1400" b="1" dirty="0" smtClean="0">
              <a:latin typeface="Times New Roman" pitchFamily="18" charset="0"/>
              <a:ea typeface="Calibri" pitchFamily="34" charset="0"/>
              <a:cs typeface="Simplified Arabic" pitchFamily="2" charset="-78"/>
            </a:endParaRPr>
          </a:p>
          <a:p>
            <a:pPr lvl="0" algn="justLow" rtl="1" fontAlgn="base">
              <a:spcBef>
                <a:spcPct val="0"/>
              </a:spcBef>
              <a:spcAft>
                <a:spcPct val="0"/>
              </a:spcAft>
              <a:tabLst>
                <a:tab pos="769938" algn="l"/>
              </a:tabLst>
            </a:pPr>
            <a:endParaRPr lang="ar-DZ" sz="1400" b="1" dirty="0" smtClean="0">
              <a:latin typeface="Times New Roman" pitchFamily="18" charset="0"/>
              <a:ea typeface="Calibri" pitchFamily="34" charset="0"/>
              <a:cs typeface="Simplified Arabic" pitchFamily="2" charset="-78"/>
            </a:endParaRPr>
          </a:p>
          <a:p>
            <a:pPr lvl="0" algn="justLow" rtl="1" fontAlgn="base">
              <a:spcBef>
                <a:spcPct val="0"/>
              </a:spcBef>
              <a:spcAft>
                <a:spcPct val="0"/>
              </a:spcAft>
              <a:tabLst>
                <a:tab pos="769938" algn="l"/>
              </a:tabLst>
            </a:pPr>
            <a:endParaRPr lang="ar-DZ" sz="1400" b="1" dirty="0" smtClean="0">
              <a:latin typeface="Times New Roman" pitchFamily="18" charset="0"/>
              <a:ea typeface="Calibri" pitchFamily="34" charset="0"/>
              <a:cs typeface="Simplified Arabic" pitchFamily="2" charset="-78"/>
            </a:endParaRPr>
          </a:p>
          <a:p>
            <a:pPr lvl="0" algn="justLow" rtl="1" fontAlgn="base">
              <a:spcBef>
                <a:spcPct val="0"/>
              </a:spcBef>
              <a:spcAft>
                <a:spcPct val="0"/>
              </a:spcAft>
              <a:tabLst>
                <a:tab pos="769938" algn="l"/>
              </a:tabLst>
            </a:pPr>
            <a:endParaRPr lang="ar-DZ" sz="1400" b="1" dirty="0" smtClean="0">
              <a:latin typeface="Times New Roman" pitchFamily="18" charset="0"/>
              <a:ea typeface="Calibri" pitchFamily="34" charset="0"/>
              <a:cs typeface="Simplified Arabic" pitchFamily="2" charset="-78"/>
            </a:endParaRPr>
          </a:p>
          <a:p>
            <a:pPr lvl="0" algn="justLow" rtl="1" fontAlgn="base">
              <a:spcBef>
                <a:spcPct val="0"/>
              </a:spcBef>
              <a:spcAft>
                <a:spcPct val="0"/>
              </a:spcAft>
              <a:tabLst>
                <a:tab pos="769938" algn="l"/>
              </a:tabLst>
            </a:pPr>
            <a:endParaRPr lang="ar-DZ" sz="2400" b="1" dirty="0" smtClean="0">
              <a:solidFill>
                <a:schemeClr val="bg1"/>
              </a:solidFill>
              <a:latin typeface="Times New Roman" pitchFamily="18" charset="0"/>
              <a:ea typeface="Calibri" pitchFamily="34" charset="0"/>
              <a:cs typeface="+mj-cs"/>
            </a:endParaRPr>
          </a:p>
          <a:p>
            <a:pPr lvl="0" algn="ctr" rtl="1" fontAlgn="base">
              <a:spcBef>
                <a:spcPct val="0"/>
              </a:spcBef>
              <a:spcAft>
                <a:spcPct val="0"/>
              </a:spcAft>
              <a:tabLst>
                <a:tab pos="769938" algn="l"/>
              </a:tabLst>
            </a:pPr>
            <a:r>
              <a:rPr lang="ar-DZ" sz="2800" b="1" dirty="0" smtClean="0">
                <a:solidFill>
                  <a:schemeClr val="bg1"/>
                </a:solidFill>
                <a:latin typeface="Times New Roman" pitchFamily="18" charset="0"/>
                <a:ea typeface="Calibri" pitchFamily="34" charset="0"/>
                <a:cs typeface="+mj-cs"/>
              </a:rPr>
              <a:t>(ا</a:t>
            </a:r>
            <a:r>
              <a:rPr lang="ar-SA" sz="2800" b="1" dirty="0" smtClean="0">
                <a:solidFill>
                  <a:schemeClr val="bg1"/>
                </a:solidFill>
                <a:latin typeface="Times New Roman" pitchFamily="18" charset="0"/>
                <a:ea typeface="Calibri" pitchFamily="34" charset="0"/>
                <a:cs typeface="+mj-cs"/>
              </a:rPr>
              <a:t>لتعويض </a:t>
            </a:r>
            <a:r>
              <a:rPr lang="ar-SA" sz="2800" b="1" dirty="0" err="1" smtClean="0">
                <a:solidFill>
                  <a:schemeClr val="bg1"/>
                </a:solidFill>
                <a:latin typeface="Times New Roman" pitchFamily="18" charset="0"/>
                <a:ea typeface="Calibri" pitchFamily="34" charset="0"/>
                <a:cs typeface="+mj-cs"/>
              </a:rPr>
              <a:t>الاتفاقي</a:t>
            </a:r>
            <a:r>
              <a:rPr lang="ar-DZ" sz="2800" b="1" dirty="0" err="1" smtClean="0">
                <a:solidFill>
                  <a:schemeClr val="bg1"/>
                </a:solidFill>
                <a:latin typeface="Times New Roman" pitchFamily="18" charset="0"/>
                <a:ea typeface="Calibri" pitchFamily="34" charset="0"/>
                <a:cs typeface="+mj-cs"/>
              </a:rPr>
              <a:t>،</a:t>
            </a:r>
            <a:r>
              <a:rPr lang="ar-SA" sz="2800" b="1" dirty="0" smtClean="0">
                <a:solidFill>
                  <a:schemeClr val="bg1"/>
                </a:solidFill>
                <a:latin typeface="Times New Roman" pitchFamily="18" charset="0"/>
                <a:ea typeface="Calibri" pitchFamily="34" charset="0"/>
                <a:cs typeface="+mj-cs"/>
              </a:rPr>
              <a:t> الشرط الجزائي</a:t>
            </a:r>
            <a:r>
              <a:rPr lang="fr-FR" sz="1400" b="1" dirty="0" smtClean="0">
                <a:solidFill>
                  <a:schemeClr val="bg1"/>
                </a:solidFill>
                <a:latin typeface="Times New Roman" pitchFamily="18" charset="0"/>
                <a:ea typeface="Calibri" pitchFamily="34" charset="0"/>
                <a:cs typeface="Times New Roman" pitchFamily="18" charset="0"/>
              </a:rPr>
              <a:t>( </a:t>
            </a:r>
            <a:r>
              <a:rPr lang="fr-FR" b="1" dirty="0" smtClean="0">
                <a:solidFill>
                  <a:schemeClr val="bg1"/>
                </a:solidFill>
                <a:latin typeface="Times New Roman" pitchFamily="18" charset="0"/>
                <a:ea typeface="Calibri" pitchFamily="34" charset="0"/>
                <a:cs typeface="Times New Roman" pitchFamily="18" charset="0"/>
              </a:rPr>
              <a:t>Clause P</a:t>
            </a:r>
            <a:r>
              <a:rPr lang="fr-FR" b="1" dirty="0" smtClean="0">
                <a:solidFill>
                  <a:schemeClr val="bg1"/>
                </a:solidFill>
                <a:latin typeface="Calibri"/>
                <a:ea typeface="Calibri" pitchFamily="34" charset="0"/>
                <a:cs typeface="Times New Roman" pitchFamily="18" charset="0"/>
              </a:rPr>
              <a:t>é</a:t>
            </a:r>
            <a:r>
              <a:rPr lang="fr-FR" b="1" dirty="0" smtClean="0">
                <a:solidFill>
                  <a:schemeClr val="bg1"/>
                </a:solidFill>
                <a:latin typeface="Times New Roman" pitchFamily="18" charset="0"/>
                <a:ea typeface="Calibri" pitchFamily="34" charset="0"/>
                <a:cs typeface="Times New Roman" pitchFamily="18" charset="0"/>
              </a:rPr>
              <a:t>nal </a:t>
            </a:r>
            <a:r>
              <a:rPr lang="fr-FR" sz="1200" b="1" dirty="0" smtClean="0">
                <a:solidFill>
                  <a:schemeClr val="bg1"/>
                </a:solidFill>
                <a:latin typeface="Times New Roman" pitchFamily="18" charset="0"/>
                <a:ea typeface="Calibri" pitchFamily="34" charset="0"/>
                <a:cs typeface="Times New Roman" pitchFamily="18" charset="0"/>
              </a:rPr>
              <a:t>    </a:t>
            </a:r>
            <a:endParaRPr lang="ar-SA" sz="3600" dirty="0" smtClean="0">
              <a:solidFill>
                <a:schemeClr val="bg1"/>
              </a:solidFill>
              <a:latin typeface="Arial" pitchFamily="34" charset="0"/>
              <a:cs typeface="Arial" pitchFamily="34" charset="0"/>
            </a:endParaRPr>
          </a:p>
        </p:txBody>
      </p:sp>
      <p:pic>
        <p:nvPicPr>
          <p:cNvPr id="4" name="Picture 9" descr="drap"/>
          <p:cNvPicPr>
            <a:picLocks noChangeAspect="1" noChangeArrowheads="1" noCrop="1"/>
          </p:cNvPicPr>
          <p:nvPr/>
        </p:nvPicPr>
        <p:blipFill>
          <a:blip r:embed="rId3" cstate="print"/>
          <a:srcRect/>
          <a:stretch>
            <a:fillRect/>
          </a:stretch>
        </p:blipFill>
        <p:spPr bwMode="auto">
          <a:xfrm>
            <a:off x="0" y="-1"/>
            <a:ext cx="2714612" cy="1643051"/>
          </a:xfrm>
          <a:prstGeom prst="rect">
            <a:avLst/>
          </a:prstGeom>
          <a:noFill/>
          <a:ln w="9525">
            <a:noFill/>
            <a:miter lim="800000"/>
            <a:headEnd/>
            <a:tailEnd/>
          </a:ln>
        </p:spPr>
      </p:pic>
      <p:pic>
        <p:nvPicPr>
          <p:cNvPr id="5" name="Image 4"/>
          <p:cNvPicPr/>
          <p:nvPr/>
        </p:nvPicPr>
        <p:blipFill>
          <a:blip r:embed="rId4"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6357950" y="0"/>
            <a:ext cx="2643174" cy="1571612"/>
          </a:xfrm>
          <a:prstGeom prst="rect">
            <a:avLst/>
          </a:prstGeom>
          <a:noFill/>
          <a:ln>
            <a:noFill/>
          </a:ln>
        </p:spPr>
      </p:pic>
      <p:sp>
        <p:nvSpPr>
          <p:cNvPr id="1026" name="Rectangle 2"/>
          <p:cNvSpPr>
            <a:spLocks noChangeArrowheads="1"/>
          </p:cNvSpPr>
          <p:nvPr/>
        </p:nvSpPr>
        <p:spPr bwMode="auto">
          <a:xfrm>
            <a:off x="1571604" y="2214554"/>
            <a:ext cx="6429420" cy="857256"/>
          </a:xfrm>
          <a:prstGeom prst="rect">
            <a:avLst/>
          </a:prstGeom>
          <a:solidFill>
            <a:srgbClr val="D8D8D8"/>
          </a:solidFill>
          <a:ln w="9525">
            <a:solidFill>
              <a:srgbClr val="FFFFFF"/>
            </a:solidFill>
            <a:miter lim="800000"/>
            <a:headEnd/>
            <a:tailEnd/>
          </a:ln>
          <a:effectLst>
            <a:outerShdw dist="107763" dir="135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IQ" sz="2800" b="1" i="0" u="none" strike="noStrike" cap="none" normalizeH="0" baseline="0" dirty="0" smtClean="0">
                <a:ln>
                  <a:noFill/>
                </a:ln>
                <a:solidFill>
                  <a:schemeClr val="tx1"/>
                </a:solidFill>
                <a:effectLst/>
                <a:latin typeface="Calibri" pitchFamily="34" charset="0"/>
                <a:ea typeface="Arial" pitchFamily="34" charset="0"/>
                <a:cs typeface="+mj-cs"/>
              </a:rPr>
              <a:t>تنفي</a:t>
            </a:r>
            <a:r>
              <a:rPr kumimoji="0" lang="ar-DZ" sz="2800" b="1" i="0" u="none" strike="noStrike" cap="none" normalizeH="0" baseline="0" dirty="0" smtClean="0">
                <a:ln>
                  <a:noFill/>
                </a:ln>
                <a:solidFill>
                  <a:schemeClr val="tx1"/>
                </a:solidFill>
                <a:effectLst/>
                <a:latin typeface="Calibri" pitchFamily="34" charset="0"/>
                <a:ea typeface="Arial" pitchFamily="34" charset="0"/>
                <a:cs typeface="+mj-cs"/>
              </a:rPr>
              <a:t>ـ</a:t>
            </a:r>
            <a:r>
              <a:rPr kumimoji="0" lang="ar-IQ" sz="2800" b="1" i="0" u="none" strike="noStrike" cap="none" normalizeH="0" baseline="0" dirty="0" smtClean="0">
                <a:ln>
                  <a:noFill/>
                </a:ln>
                <a:solidFill>
                  <a:schemeClr val="tx1"/>
                </a:solidFill>
                <a:effectLst/>
                <a:latin typeface="Calibri" pitchFamily="34" charset="0"/>
                <a:ea typeface="Arial" pitchFamily="34" charset="0"/>
                <a:cs typeface="+mj-cs"/>
              </a:rPr>
              <a:t>ذ الالتـزام بمقابـل ( بطريـق التعويـض)</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(Exécution par équivalent)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769938" algn="l"/>
              </a:tabLst>
            </a:pP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692696"/>
            <a:ext cx="8820472" cy="6165304"/>
          </a:xfrm>
        </p:spPr>
        <p:txBody>
          <a:bodyPr/>
          <a:lstStyle/>
          <a:p>
            <a:r>
              <a:rPr lang="ar-SA" sz="2000" dirty="0" smtClean="0"/>
              <a:t>أ</a:t>
            </a:r>
            <a:endParaRPr lang="ar-DZ" sz="2000" dirty="0"/>
          </a:p>
        </p:txBody>
      </p:sp>
      <p:sp>
        <p:nvSpPr>
          <p:cNvPr id="4" name="Rectangle 3"/>
          <p:cNvSpPr/>
          <p:nvPr/>
        </p:nvSpPr>
        <p:spPr>
          <a:xfrm>
            <a:off x="2555776" y="332656"/>
            <a:ext cx="4896544" cy="864096"/>
          </a:xfrm>
          <a:prstGeom prst="rect">
            <a:avLst/>
          </a:prstGeom>
          <a:gradFill flip="none" rotWithShape="1">
            <a:gsLst>
              <a:gs pos="0">
                <a:srgbClr val="F1B3AD">
                  <a:shade val="30000"/>
                  <a:satMod val="115000"/>
                </a:srgbClr>
              </a:gs>
              <a:gs pos="50000">
                <a:srgbClr val="F1B3AD">
                  <a:shade val="67500"/>
                  <a:satMod val="115000"/>
                </a:srgbClr>
              </a:gs>
              <a:gs pos="100000">
                <a:srgbClr val="F1B3AD">
                  <a:shade val="100000"/>
                  <a:satMod val="115000"/>
                </a:srgbClr>
              </a:gs>
            </a:gsLst>
            <a:lin ang="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cs typeface="+mj-cs"/>
              </a:rPr>
              <a:t>أولا:  سلطة القاضي في تخفيض الشرط </a:t>
            </a:r>
            <a:r>
              <a:rPr lang="ar-SA" sz="2800" b="1" dirty="0" err="1" smtClean="0">
                <a:cs typeface="+mj-cs"/>
              </a:rPr>
              <a:t>الجزائي:</a:t>
            </a:r>
            <a:r>
              <a:rPr lang="ar-SA" sz="2800" b="1" dirty="0" smtClean="0">
                <a:cs typeface="+mj-cs"/>
              </a:rPr>
              <a:t> </a:t>
            </a:r>
            <a:endParaRPr lang="ar-DZ" sz="2800" dirty="0">
              <a:cs typeface="+mj-cs"/>
            </a:endParaRPr>
          </a:p>
        </p:txBody>
      </p:sp>
      <p:sp>
        <p:nvSpPr>
          <p:cNvPr id="5" name="Rectangle 4"/>
          <p:cNvSpPr/>
          <p:nvPr/>
        </p:nvSpPr>
        <p:spPr>
          <a:xfrm>
            <a:off x="251520" y="2204864"/>
            <a:ext cx="8352928" cy="4392488"/>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ar-SA" sz="2400" dirty="0" smtClean="0">
                <a:solidFill>
                  <a:schemeClr val="tx1"/>
                </a:solidFill>
                <a:cs typeface="+mj-cs"/>
              </a:rPr>
              <a:t>حسب </a:t>
            </a:r>
            <a:r>
              <a:rPr lang="ar-SA" sz="2400" dirty="0" err="1" smtClean="0">
                <a:solidFill>
                  <a:schemeClr val="tx1"/>
                </a:solidFill>
                <a:cs typeface="+mj-cs"/>
              </a:rPr>
              <a:t>المادة</a:t>
            </a:r>
            <a:r>
              <a:rPr lang="ar-SA" sz="2400" b="1" dirty="0" err="1" smtClean="0">
                <a:solidFill>
                  <a:schemeClr val="tx1"/>
                </a:solidFill>
                <a:cs typeface="+mj-cs"/>
              </a:rPr>
              <a:t> </a:t>
            </a:r>
            <a:r>
              <a:rPr lang="ar-SA" sz="2400" dirty="0" smtClean="0">
                <a:solidFill>
                  <a:schemeClr val="tx1"/>
                </a:solidFill>
                <a:cs typeface="+mj-cs"/>
              </a:rPr>
              <a:t>( المادة 184 ق م </a:t>
            </a:r>
            <a:r>
              <a:rPr lang="ar-SA" sz="2400" dirty="0" err="1" smtClean="0">
                <a:solidFill>
                  <a:schemeClr val="tx1"/>
                </a:solidFill>
                <a:cs typeface="+mj-cs"/>
              </a:rPr>
              <a:t>ج </a:t>
            </a:r>
            <a:r>
              <a:rPr lang="ar-SA" sz="2400" dirty="0" smtClean="0">
                <a:solidFill>
                  <a:schemeClr val="tx1"/>
                </a:solidFill>
                <a:cs typeface="+mj-cs"/>
              </a:rPr>
              <a:t>)، يكون التخفيض في </a:t>
            </a:r>
            <a:r>
              <a:rPr lang="ar-SA" sz="2400" dirty="0" err="1" smtClean="0">
                <a:solidFill>
                  <a:schemeClr val="tx1"/>
                </a:solidFill>
                <a:cs typeface="+mj-cs"/>
              </a:rPr>
              <a:t>حالتين:</a:t>
            </a:r>
            <a:r>
              <a:rPr lang="ar-SA" sz="2400" dirty="0" smtClean="0">
                <a:solidFill>
                  <a:schemeClr val="tx1"/>
                </a:solidFill>
                <a:cs typeface="+mj-cs"/>
              </a:rPr>
              <a:t> </a:t>
            </a:r>
            <a:r>
              <a:rPr lang="ar-SA" sz="2400" b="1" dirty="0" smtClean="0">
                <a:solidFill>
                  <a:schemeClr val="tx1"/>
                </a:solidFill>
                <a:cs typeface="+mj-cs"/>
              </a:rPr>
              <a:t> </a:t>
            </a:r>
            <a:endParaRPr lang="ar-DZ" sz="2400" b="1" dirty="0" smtClean="0">
              <a:solidFill>
                <a:schemeClr val="tx1"/>
              </a:solidFill>
              <a:cs typeface="+mj-cs"/>
            </a:endParaRPr>
          </a:p>
          <a:p>
            <a:pPr algn="r" rtl="1"/>
            <a:endParaRPr lang="en-US" sz="2800" dirty="0" smtClean="0">
              <a:solidFill>
                <a:schemeClr val="tx1"/>
              </a:solidFill>
              <a:cs typeface="+mj-cs"/>
            </a:endParaRPr>
          </a:p>
          <a:p>
            <a:pPr lvl="0" algn="r" rtl="1">
              <a:buFont typeface="Wingdings" pitchFamily="2" charset="2"/>
              <a:buChar char="Ø"/>
            </a:pPr>
            <a:r>
              <a:rPr lang="ar-SA" sz="2800" b="1" dirty="0" smtClean="0">
                <a:solidFill>
                  <a:schemeClr val="tx1"/>
                </a:solidFill>
                <a:cs typeface="+mj-cs"/>
              </a:rPr>
              <a:t>الحالة 1:  إذا أثبت المدين أن مقدار الشرط الجزائي مبالغ فيه</a:t>
            </a:r>
            <a:r>
              <a:rPr lang="ar-DZ" sz="2800" b="1" dirty="0" err="1" smtClean="0">
                <a:solidFill>
                  <a:schemeClr val="tx1"/>
                </a:solidFill>
                <a:cs typeface="+mj-cs"/>
              </a:rPr>
              <a:t>،</a:t>
            </a:r>
            <a:r>
              <a:rPr lang="ar-SA" sz="2800" b="1" dirty="0" smtClean="0">
                <a:solidFill>
                  <a:schemeClr val="tx1"/>
                </a:solidFill>
                <a:cs typeface="+mj-cs"/>
              </a:rPr>
              <a:t> وفيه زيادة فاحشة عن الضرر المتحقق:  </a:t>
            </a:r>
            <a:r>
              <a:rPr lang="ar-SA" sz="2800" dirty="0" smtClean="0">
                <a:solidFill>
                  <a:schemeClr val="tx1"/>
                </a:solidFill>
                <a:cs typeface="+mj-cs"/>
              </a:rPr>
              <a:t>فيجوز لقاضي الموضوع تخفيض الشرط الجزائي بما يتناسب مع الضرر الواقع على </a:t>
            </a:r>
            <a:r>
              <a:rPr lang="ar-SA" sz="2800" dirty="0" err="1" smtClean="0">
                <a:solidFill>
                  <a:schemeClr val="tx1"/>
                </a:solidFill>
                <a:cs typeface="+mj-cs"/>
              </a:rPr>
              <a:t>الدائن </a:t>
            </a:r>
            <a:r>
              <a:rPr lang="ar-SA" sz="2800" dirty="0" smtClean="0">
                <a:solidFill>
                  <a:schemeClr val="tx1"/>
                </a:solidFill>
                <a:cs typeface="+mj-cs"/>
              </a:rPr>
              <a:t>( لا يجعله متساويا، بل يزيل عنه المبالغة</a:t>
            </a:r>
            <a:r>
              <a:rPr lang="ar-SA" sz="2800" dirty="0" err="1" smtClean="0">
                <a:solidFill>
                  <a:schemeClr val="tx1"/>
                </a:solidFill>
                <a:cs typeface="+mj-cs"/>
              </a:rPr>
              <a:t>).</a:t>
            </a:r>
            <a:endParaRPr lang="ar-DZ" sz="2800" dirty="0" smtClean="0">
              <a:solidFill>
                <a:schemeClr val="tx1"/>
              </a:solidFill>
              <a:cs typeface="+mj-cs"/>
            </a:endParaRPr>
          </a:p>
          <a:p>
            <a:pPr lvl="0" algn="r" rtl="1">
              <a:buFont typeface="Wingdings" pitchFamily="2" charset="2"/>
              <a:buChar char="Ø"/>
            </a:pPr>
            <a:endParaRPr lang="ar-DZ" sz="2800" dirty="0" smtClean="0">
              <a:solidFill>
                <a:schemeClr val="tx1"/>
              </a:solidFill>
              <a:cs typeface="+mj-cs"/>
            </a:endParaRPr>
          </a:p>
          <a:p>
            <a:pPr lvl="0" algn="r" rtl="1">
              <a:buFont typeface="Wingdings" pitchFamily="2" charset="2"/>
              <a:buChar char="Ø"/>
            </a:pPr>
            <a:endParaRPr lang="ar-DZ" sz="2800" dirty="0" smtClean="0">
              <a:solidFill>
                <a:schemeClr val="tx1"/>
              </a:solidFill>
              <a:cs typeface="+mj-cs"/>
            </a:endParaRPr>
          </a:p>
          <a:p>
            <a:pPr algn="r" rtl="1">
              <a:buFont typeface="Wingdings" pitchFamily="2" charset="2"/>
              <a:buChar char="Ø"/>
            </a:pPr>
            <a:r>
              <a:rPr lang="ar-SA" sz="2800" b="1" dirty="0" smtClean="0">
                <a:solidFill>
                  <a:schemeClr val="tx1"/>
                </a:solidFill>
                <a:cs typeface="+mj-cs"/>
              </a:rPr>
              <a:t>الحالة 2:  إذا أثبت المدين أنه وفى بجزء من التزامه الأصلي: </a:t>
            </a:r>
            <a:r>
              <a:rPr lang="ar-SA" sz="2800" dirty="0" smtClean="0">
                <a:solidFill>
                  <a:schemeClr val="tx1"/>
                </a:solidFill>
                <a:cs typeface="+mj-cs"/>
              </a:rPr>
              <a:t>فالعدالة تقتضي بعدم إلزام المدين بكل الشرط الجزائي، وليس في هذا مساس بما اتفق عليه المتعاقدان</a:t>
            </a:r>
            <a:r>
              <a:rPr lang="ar-DZ" sz="2800" dirty="0" err="1" smtClean="0">
                <a:solidFill>
                  <a:schemeClr val="tx1"/>
                </a:solidFill>
                <a:cs typeface="+mj-cs"/>
              </a:rPr>
              <a:t>.</a:t>
            </a:r>
            <a:r>
              <a:rPr lang="ar-DZ" sz="2800" dirty="0" smtClean="0">
                <a:solidFill>
                  <a:schemeClr val="tx1"/>
                </a:solidFill>
                <a:cs typeface="+mj-cs"/>
              </a:rPr>
              <a:t> </a:t>
            </a:r>
            <a:r>
              <a:rPr lang="ar-SA" sz="2800" dirty="0" smtClean="0">
                <a:solidFill>
                  <a:schemeClr val="tx1"/>
                </a:solidFill>
                <a:cs typeface="+mj-cs"/>
              </a:rPr>
              <a:t>وفي هذه الحالة يأخذ حكم الغرامة </a:t>
            </a:r>
            <a:r>
              <a:rPr lang="ar-SA" sz="2800" dirty="0" err="1" smtClean="0">
                <a:solidFill>
                  <a:schemeClr val="tx1"/>
                </a:solidFill>
                <a:cs typeface="+mj-cs"/>
              </a:rPr>
              <a:t>التهديدية.</a:t>
            </a:r>
            <a:r>
              <a:rPr lang="fr-FR" sz="2800" dirty="0" smtClean="0">
                <a:solidFill>
                  <a:schemeClr val="tx1"/>
                </a:solidFill>
                <a:cs typeface="+mj-cs"/>
              </a:rPr>
              <a:t> </a:t>
            </a:r>
            <a:endParaRPr lang="en-US" sz="2800" dirty="0" smtClean="0">
              <a:solidFill>
                <a:schemeClr val="tx1"/>
              </a:solidFill>
              <a:cs typeface="+mj-cs"/>
            </a:endParaRPr>
          </a:p>
          <a:p>
            <a:pPr lvl="0" algn="r" rtl="1">
              <a:buFont typeface="Wingdings" pitchFamily="2" charset="2"/>
              <a:buChar char="Ø"/>
            </a:pPr>
            <a:endParaRPr lang="ar-DZ" sz="2800" dirty="0" smtClean="0">
              <a:solidFill>
                <a:schemeClr val="tx1"/>
              </a:solidFill>
              <a:cs typeface="+mj-cs"/>
            </a:endParaRPr>
          </a:p>
          <a:p>
            <a:pPr lvl="0" algn="r" rtl="1"/>
            <a:endParaRPr lang="en-US" sz="2800" dirty="0" smtClean="0">
              <a:solidFill>
                <a:schemeClr val="tx1"/>
              </a:solidFill>
              <a:cs typeface="+mj-cs"/>
            </a:endParaRPr>
          </a:p>
          <a:p>
            <a:pPr algn="ctr"/>
            <a:endParaRPr lang="ar-DZ" dirty="0">
              <a:solidFill>
                <a:schemeClr val="tx1"/>
              </a:solidFill>
            </a:endParaRPr>
          </a:p>
        </p:txBody>
      </p:sp>
      <p:sp>
        <p:nvSpPr>
          <p:cNvPr id="9" name="Flèche gauche 8"/>
          <p:cNvSpPr/>
          <p:nvPr/>
        </p:nvSpPr>
        <p:spPr>
          <a:xfrm>
            <a:off x="7740352" y="476672"/>
            <a:ext cx="864096" cy="576064"/>
          </a:xfrm>
          <a:prstGeom prst="leftArrow">
            <a:avLst/>
          </a:prstGeom>
          <a:solidFill>
            <a:srgbClr val="F1B3AD"/>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1700808"/>
            <a:ext cx="8136904" cy="47525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lnSpc>
                <a:spcPct val="150000"/>
              </a:lnSpc>
            </a:pPr>
            <a:r>
              <a:rPr lang="ar-DZ" sz="2400" b="1" dirty="0" smtClean="0">
                <a:solidFill>
                  <a:schemeClr val="tx1"/>
                </a:solidFill>
                <a:cs typeface="+mj-cs"/>
              </a:rPr>
              <a:t>إ</a:t>
            </a:r>
            <a:r>
              <a:rPr lang="ar-SA" sz="2400" b="1" dirty="0" smtClean="0">
                <a:solidFill>
                  <a:schemeClr val="tx1"/>
                </a:solidFill>
                <a:cs typeface="+mj-cs"/>
              </a:rPr>
              <a:t>ن كان مقدار الشرط الجزائي اقل من قيمة الضرر المحقق على الدائن، فالأصل أنه لا يحكم بزيادة الشرط الجزائي لأنه من قبيل تخفيف الأعباء التعاقدية بين المتعاقدين، إلا إذا اثبت الدائن أن المدين قام بالغش أو انه وقع في خطأ جسيم أدى الى الخطأ في تقدير قيمة الشرط الجزائي</a:t>
            </a:r>
            <a:endParaRPr lang="ar-DZ" sz="2400" b="1" dirty="0" smtClean="0">
              <a:solidFill>
                <a:schemeClr val="tx1"/>
              </a:solidFill>
              <a:cs typeface="+mj-cs"/>
            </a:endParaRPr>
          </a:p>
          <a:p>
            <a:pPr algn="just" rtl="1">
              <a:lnSpc>
                <a:spcPct val="150000"/>
              </a:lnSpc>
            </a:pPr>
            <a:endParaRPr lang="ar-DZ" sz="2400" b="1" dirty="0" smtClean="0">
              <a:solidFill>
                <a:schemeClr val="tx1"/>
              </a:solidFill>
              <a:cs typeface="+mj-cs"/>
            </a:endParaRPr>
          </a:p>
          <a:p>
            <a:pPr algn="just" rtl="1">
              <a:lnSpc>
                <a:spcPct val="150000"/>
              </a:lnSpc>
            </a:pPr>
            <a:r>
              <a:rPr lang="ar-SA" sz="2400" b="1" dirty="0" smtClean="0">
                <a:solidFill>
                  <a:schemeClr val="tx1"/>
                </a:solidFill>
                <a:cs typeface="+mj-cs"/>
              </a:rPr>
              <a:t> وعلى القاضي في هذه الحالة ان </a:t>
            </a:r>
            <a:r>
              <a:rPr lang="ar-DZ" sz="2400" b="1" dirty="0" smtClean="0">
                <a:solidFill>
                  <a:schemeClr val="tx1"/>
                </a:solidFill>
                <a:cs typeface="+mj-cs"/>
              </a:rPr>
              <a:t>يق</a:t>
            </a:r>
            <a:r>
              <a:rPr lang="ar-SA" sz="2400" b="1" dirty="0" smtClean="0">
                <a:solidFill>
                  <a:schemeClr val="tx1"/>
                </a:solidFill>
                <a:cs typeface="+mj-cs"/>
              </a:rPr>
              <a:t>د</a:t>
            </a:r>
            <a:r>
              <a:rPr lang="ar-DZ" sz="2400" b="1" dirty="0" smtClean="0">
                <a:solidFill>
                  <a:schemeClr val="tx1"/>
                </a:solidFill>
                <a:cs typeface="+mj-cs"/>
              </a:rPr>
              <a:t>ر</a:t>
            </a:r>
            <a:r>
              <a:rPr lang="ar-SA" sz="2400" b="1" dirty="0" smtClean="0">
                <a:solidFill>
                  <a:schemeClr val="tx1"/>
                </a:solidFill>
                <a:cs typeface="+mj-cs"/>
              </a:rPr>
              <a:t> التعويض وفقا للقواعد العامة، فيحكم بتعويض يتعادل مع الضرر حتى ولو كان أكثر من قيمة الشرط </a:t>
            </a:r>
            <a:r>
              <a:rPr lang="ar-SA" sz="2400" b="1" dirty="0" err="1" smtClean="0">
                <a:solidFill>
                  <a:schemeClr val="tx1"/>
                </a:solidFill>
                <a:cs typeface="+mj-cs"/>
              </a:rPr>
              <a:t>الجزائي </a:t>
            </a:r>
            <a:r>
              <a:rPr lang="ar-SA" sz="2400" b="1" dirty="0" smtClean="0">
                <a:solidFill>
                  <a:schemeClr val="tx1"/>
                </a:solidFill>
                <a:cs typeface="+mj-cs"/>
              </a:rPr>
              <a:t>( المادة 185) ق م </a:t>
            </a:r>
            <a:r>
              <a:rPr lang="ar-SA" sz="2400" b="1" dirty="0" err="1" smtClean="0">
                <a:solidFill>
                  <a:schemeClr val="tx1"/>
                </a:solidFill>
                <a:cs typeface="+mj-cs"/>
              </a:rPr>
              <a:t>ج.</a:t>
            </a:r>
            <a:r>
              <a:rPr lang="ar-SA" sz="2400" b="1" dirty="0" smtClean="0">
                <a:solidFill>
                  <a:schemeClr val="tx1"/>
                </a:solidFill>
                <a:cs typeface="+mj-cs"/>
              </a:rPr>
              <a:t> فيجوز حينها أن يحكم القاضي بزيادة الشرط الجزائي</a:t>
            </a:r>
            <a:r>
              <a:rPr lang="ar-SA" sz="2400" dirty="0" smtClean="0">
                <a:solidFill>
                  <a:schemeClr val="tx1"/>
                </a:solidFill>
                <a:cs typeface="+mj-cs"/>
              </a:rPr>
              <a:t>.</a:t>
            </a:r>
            <a:endParaRPr lang="ar-DZ" sz="2400" dirty="0">
              <a:solidFill>
                <a:schemeClr val="tx1"/>
              </a:solidFill>
              <a:cs typeface="+mj-cs"/>
            </a:endParaRPr>
          </a:p>
        </p:txBody>
      </p:sp>
      <p:sp>
        <p:nvSpPr>
          <p:cNvPr id="6" name="Rectangle 5"/>
          <p:cNvSpPr/>
          <p:nvPr/>
        </p:nvSpPr>
        <p:spPr>
          <a:xfrm>
            <a:off x="3635896" y="980728"/>
            <a:ext cx="4896544" cy="864096"/>
          </a:xfrm>
          <a:prstGeom prst="rect">
            <a:avLst/>
          </a:prstGeom>
          <a:gradFill flip="none" rotWithShape="1">
            <a:gsLst>
              <a:gs pos="0">
                <a:srgbClr val="F1B3AD">
                  <a:shade val="30000"/>
                  <a:satMod val="115000"/>
                </a:srgbClr>
              </a:gs>
              <a:gs pos="50000">
                <a:srgbClr val="F1B3AD">
                  <a:shade val="67500"/>
                  <a:satMod val="115000"/>
                </a:srgbClr>
              </a:gs>
              <a:gs pos="100000">
                <a:srgbClr val="F1B3AD">
                  <a:shade val="100000"/>
                  <a:satMod val="115000"/>
                </a:srgbClr>
              </a:gs>
            </a:gsLst>
            <a:lin ang="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cs typeface="+mj-cs"/>
              </a:rPr>
              <a:t>ثانيا</a:t>
            </a:r>
            <a:r>
              <a:rPr lang="ar-SA" sz="2800" b="1" dirty="0" smtClean="0">
                <a:cs typeface="+mj-cs"/>
              </a:rPr>
              <a:t>:  سلطة القاضي في </a:t>
            </a:r>
            <a:r>
              <a:rPr lang="ar-DZ" sz="2800" b="1" dirty="0" smtClean="0">
                <a:cs typeface="+mj-cs"/>
              </a:rPr>
              <a:t>زيادة</a:t>
            </a:r>
            <a:r>
              <a:rPr lang="ar-SA" sz="2800" b="1" dirty="0" smtClean="0">
                <a:cs typeface="+mj-cs"/>
              </a:rPr>
              <a:t> الشرط </a:t>
            </a:r>
            <a:r>
              <a:rPr lang="ar-SA" sz="2800" b="1" dirty="0" err="1" smtClean="0">
                <a:cs typeface="+mj-cs"/>
              </a:rPr>
              <a:t>الجزائي:</a:t>
            </a:r>
            <a:r>
              <a:rPr lang="ar-SA" sz="2800" b="1" dirty="0" smtClean="0">
                <a:cs typeface="+mj-cs"/>
              </a:rPr>
              <a:t> </a:t>
            </a:r>
            <a:endParaRPr lang="ar-DZ" sz="2800" dirty="0">
              <a:cs typeface="+mj-cs"/>
            </a:endParaRPr>
          </a:p>
        </p:txBody>
      </p:sp>
      <p:sp>
        <p:nvSpPr>
          <p:cNvPr id="9" name="Flèche vers le bas 8"/>
          <p:cNvSpPr/>
          <p:nvPr/>
        </p:nvSpPr>
        <p:spPr>
          <a:xfrm>
            <a:off x="1403648" y="3717032"/>
            <a:ext cx="576064" cy="648072"/>
          </a:xfrm>
          <a:prstGeom prst="downArrow">
            <a:avLst/>
          </a:prstGeom>
          <a:solidFill>
            <a:srgbClr val="FBC2B7"/>
          </a:solidFill>
          <a:ln>
            <a:solidFill>
              <a:schemeClr val="bg1"/>
            </a:solidFill>
          </a:ln>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95736" y="0"/>
            <a:ext cx="4680520" cy="648072"/>
          </a:xfrm>
          <a:prstGeom prst="rect">
            <a:avLst/>
          </a:prstGeom>
          <a:blipFill>
            <a:blip r:embed="rId2" cstate="print"/>
            <a:tile tx="0" ty="0" sx="100000" sy="100000" flip="none" algn="tl"/>
          </a:blipFill>
          <a:ln>
            <a:solidFill>
              <a:schemeClr val="bg1"/>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solidFill>
                  <a:schemeClr val="tx1"/>
                </a:solidFill>
                <a:cs typeface="+mj-cs"/>
              </a:rPr>
              <a:t>ثانيا: مدى تعلق الشرط الجزائي بالنظام العام </a:t>
            </a:r>
            <a:endParaRPr lang="ar-DZ" sz="2800" b="1" dirty="0">
              <a:solidFill>
                <a:schemeClr val="tx1"/>
              </a:solidFill>
              <a:cs typeface="+mj-cs"/>
            </a:endParaRPr>
          </a:p>
        </p:txBody>
      </p:sp>
      <p:sp>
        <p:nvSpPr>
          <p:cNvPr id="18" name="Rectangle 17"/>
          <p:cNvSpPr/>
          <p:nvPr/>
        </p:nvSpPr>
        <p:spPr>
          <a:xfrm>
            <a:off x="827584" y="980728"/>
            <a:ext cx="7272808" cy="12241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chemeClr val="tx1"/>
                </a:solidFill>
                <a:cs typeface="+mj-cs"/>
              </a:rPr>
              <a:t>نظرا لأهمية الشرط الجزائي في الحياة العملية والاقتصادية، فقد عمد المشرع الجزائري إلى تنظيم أحكامه وفقا لاعتبارات النظام العام، كما هو موضح في </a:t>
            </a:r>
            <a:r>
              <a:rPr lang="ar-SA" sz="2400" b="1" dirty="0" err="1" smtClean="0">
                <a:solidFill>
                  <a:schemeClr val="tx1"/>
                </a:solidFill>
                <a:cs typeface="+mj-cs"/>
              </a:rPr>
              <a:t>المادة </a:t>
            </a:r>
            <a:r>
              <a:rPr lang="ar-SA" sz="2400" b="1" dirty="0" smtClean="0">
                <a:solidFill>
                  <a:schemeClr val="tx1"/>
                </a:solidFill>
                <a:cs typeface="+mj-cs"/>
              </a:rPr>
              <a:t>( 184</a:t>
            </a:r>
            <a:r>
              <a:rPr lang="ar-SA" sz="2400" b="1" dirty="0" err="1" smtClean="0">
                <a:solidFill>
                  <a:schemeClr val="tx1"/>
                </a:solidFill>
                <a:cs typeface="+mj-cs"/>
              </a:rPr>
              <a:t>)، </a:t>
            </a:r>
            <a:r>
              <a:rPr lang="ar-SA" sz="2400" b="1" dirty="0" smtClean="0">
                <a:solidFill>
                  <a:schemeClr val="tx1"/>
                </a:solidFill>
                <a:cs typeface="+mj-cs"/>
              </a:rPr>
              <a:t>( 185) ق م ج، ويتضح ذلك فيما </a:t>
            </a:r>
            <a:r>
              <a:rPr lang="ar-SA" sz="2400" b="1" dirty="0" err="1" smtClean="0">
                <a:solidFill>
                  <a:schemeClr val="tx1"/>
                </a:solidFill>
                <a:cs typeface="+mj-cs"/>
              </a:rPr>
              <a:t>يلي:</a:t>
            </a:r>
            <a:r>
              <a:rPr lang="ar-SA" sz="2400" b="1" dirty="0" smtClean="0">
                <a:solidFill>
                  <a:schemeClr val="tx1"/>
                </a:solidFill>
                <a:cs typeface="+mj-cs"/>
              </a:rPr>
              <a:t> </a:t>
            </a:r>
            <a:endParaRPr lang="en-US" sz="2400" b="1" dirty="0" smtClean="0">
              <a:solidFill>
                <a:schemeClr val="tx1"/>
              </a:solidFill>
              <a:cs typeface="+mj-cs"/>
            </a:endParaRPr>
          </a:p>
          <a:p>
            <a:pPr algn="ctr"/>
            <a:endParaRPr lang="ar-DZ" dirty="0"/>
          </a:p>
        </p:txBody>
      </p:sp>
      <p:sp>
        <p:nvSpPr>
          <p:cNvPr id="24590" name="Rectangle 14"/>
          <p:cNvSpPr>
            <a:spLocks noChangeArrowheads="1"/>
          </p:cNvSpPr>
          <p:nvPr/>
        </p:nvSpPr>
        <p:spPr bwMode="auto">
          <a:xfrm>
            <a:off x="323528" y="2348880"/>
            <a:ext cx="8568952" cy="22775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2" algn="just" rtl="1" fontAlgn="base">
              <a:spcBef>
                <a:spcPct val="0"/>
              </a:spcBef>
              <a:spcAft>
                <a:spcPct val="0"/>
              </a:spcAft>
              <a:buFont typeface="Wingdings" pitchFamily="2" charset="2"/>
              <a:buChar char="v"/>
              <a:tabLst>
                <a:tab pos="769938" algn="l"/>
              </a:tabLst>
            </a:pPr>
            <a:r>
              <a:rPr kumimoji="0" lang="ar-DZ" sz="2800" b="1" i="0" u="none" strike="noStrike" cap="none" normalizeH="0" baseline="0" dirty="0" smtClean="0">
                <a:ln>
                  <a:noFill/>
                </a:ln>
                <a:solidFill>
                  <a:schemeClr val="tx1"/>
                </a:solidFill>
                <a:effectLst/>
                <a:latin typeface="Simplified Arabic" pitchFamily="18" charset="-78"/>
                <a:ea typeface="Calibri" pitchFamily="34" charset="0"/>
                <a:cs typeface="+mj-cs"/>
              </a:rPr>
              <a:t> </a:t>
            </a:r>
            <a:r>
              <a:rPr kumimoji="0" lang="ar-SA" sz="2400" b="1" i="0" u="none" strike="noStrike" cap="none" normalizeH="0" baseline="0" dirty="0" smtClean="0">
                <a:ln>
                  <a:noFill/>
                </a:ln>
                <a:solidFill>
                  <a:schemeClr val="tx1"/>
                </a:solidFill>
                <a:effectLst/>
                <a:latin typeface="Simplified Arabic" pitchFamily="18" charset="-78"/>
                <a:ea typeface="Calibri" pitchFamily="34" charset="0"/>
                <a:cs typeface="+mj-cs"/>
              </a:rPr>
              <a:t>اشترط المشرع الجزائري وقوع الضرر واعتباره ركنا في أساسيا لاستحقاق التعويض </a:t>
            </a:r>
            <a:r>
              <a:rPr kumimoji="0" lang="ar-SA" sz="2400" b="1" i="0" u="none" strike="noStrike" cap="none" normalizeH="0" baseline="0" dirty="0" err="1" smtClean="0">
                <a:ln>
                  <a:noFill/>
                </a:ln>
                <a:solidFill>
                  <a:schemeClr val="tx1"/>
                </a:solidFill>
                <a:effectLst/>
                <a:latin typeface="Simplified Arabic" pitchFamily="18" charset="-78"/>
                <a:ea typeface="Calibri" pitchFamily="34" charset="0"/>
                <a:cs typeface="+mj-cs"/>
              </a:rPr>
              <a:t>الاتفاقي</a:t>
            </a:r>
            <a:r>
              <a:rPr kumimoji="0" lang="ar-SA" sz="2400" b="1" i="0" u="none" strike="noStrike" cap="none" normalizeH="0" baseline="0" dirty="0" smtClean="0">
                <a:ln>
                  <a:noFill/>
                </a:ln>
                <a:solidFill>
                  <a:schemeClr val="tx1"/>
                </a:solidFill>
                <a:effectLst/>
                <a:latin typeface="Simplified Arabic" pitchFamily="18" charset="-78"/>
                <a:ea typeface="Calibri" pitchFamily="34" charset="0"/>
                <a:cs typeface="+mj-cs"/>
              </a:rPr>
              <a:t>، وان تم الاتفاق على استحقاقه حتى ولم يحصل ضررا، فالاتفاق يقع  باطلا.</a:t>
            </a:r>
            <a:endPar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mj-cs"/>
            </a:endParaRPr>
          </a:p>
          <a:p>
            <a:pPr lvl="2" algn="r" rtl="1" fontAlgn="base">
              <a:spcBef>
                <a:spcPct val="0"/>
              </a:spcBef>
              <a:spcAft>
                <a:spcPct val="0"/>
              </a:spcAft>
              <a:buFont typeface="Wingdings" pitchFamily="2" charset="2"/>
              <a:buChar char="v"/>
              <a:tabLst>
                <a:tab pos="769938" algn="l"/>
              </a:tabLst>
            </a:pPr>
            <a:endParaRPr lang="ar-DZ" sz="2400" b="1" dirty="0" smtClean="0">
              <a:latin typeface="Simplified Arabic" pitchFamily="18" charset="-78"/>
              <a:ea typeface="Calibri" pitchFamily="34" charset="0"/>
              <a:cs typeface="+mj-cs"/>
            </a:endParaRPr>
          </a:p>
          <a:p>
            <a:pPr lvl="2" algn="justLow" rtl="1" eaLnBrk="0" fontAlgn="base" hangingPunct="0">
              <a:spcBef>
                <a:spcPct val="0"/>
              </a:spcBef>
              <a:spcAft>
                <a:spcPct val="0"/>
              </a:spcAft>
              <a:buFont typeface="Wingdings" pitchFamily="2" charset="2"/>
              <a:buChar char="v"/>
              <a:tabLst>
                <a:tab pos="769938" algn="l"/>
              </a:tabLst>
            </a:pPr>
            <a:r>
              <a:rPr lang="ar-DZ" sz="2400" b="1" dirty="0" smtClean="0">
                <a:latin typeface="Simplified Arabic" pitchFamily="18" charset="-78"/>
                <a:ea typeface="Calibri" pitchFamily="34" charset="0"/>
                <a:cs typeface="+mj-cs"/>
              </a:rPr>
              <a:t> </a:t>
            </a:r>
            <a:r>
              <a:rPr kumimoji="0" lang="ar-DZ" sz="2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a:t>
            </a:r>
            <a:r>
              <a:rPr kumimoji="0" lang="ar-SA" sz="2400" b="1" i="0" u="none" strike="noStrike" cap="none" normalizeH="0" baseline="0" dirty="0" smtClean="0">
                <a:ln>
                  <a:noFill/>
                </a:ln>
                <a:effectLst/>
                <a:latin typeface="Simplified Arabic" pitchFamily="18" charset="-78"/>
                <a:ea typeface="Calibri" pitchFamily="34" charset="0"/>
                <a:cs typeface="+mj-cs"/>
              </a:rPr>
              <a:t>لاتفاق على الإعفاء من المسؤولية العقدية أو تخفيفها في الحالة</a:t>
            </a:r>
            <a:r>
              <a:rPr kumimoji="0" lang="ar-DZ" sz="2400" b="1" i="0" u="none" strike="noStrike" cap="none" normalizeH="0" baseline="0" dirty="0" smtClean="0">
                <a:ln>
                  <a:noFill/>
                </a:ln>
                <a:effectLst/>
                <a:latin typeface="Simplified Arabic" pitchFamily="18" charset="-78"/>
                <a:ea typeface="Calibri" pitchFamily="34" charset="0"/>
                <a:cs typeface="+mj-cs"/>
              </a:rPr>
              <a:t> </a:t>
            </a:r>
            <a:r>
              <a:rPr lang="ar-SA" sz="2400" b="1" dirty="0" smtClean="0">
                <a:latin typeface="Simplified Arabic" pitchFamily="18" charset="-78"/>
                <a:ea typeface="Calibri" pitchFamily="34" charset="0"/>
                <a:cs typeface="+mj-cs"/>
              </a:rPr>
              <a:t>التي يرتكب فيها المدين غشاً أو وقع في خطأ جسيم يقع </a:t>
            </a:r>
            <a:r>
              <a:rPr lang="ar-SA" sz="2400" b="1" dirty="0" err="1" smtClean="0">
                <a:latin typeface="Simplified Arabic" pitchFamily="18" charset="-78"/>
                <a:ea typeface="Calibri" pitchFamily="34" charset="0"/>
                <a:cs typeface="+mj-cs"/>
              </a:rPr>
              <a:t>باطلا </a:t>
            </a:r>
            <a:r>
              <a:rPr lang="ar-SA" sz="2400" b="1" dirty="0" smtClean="0">
                <a:latin typeface="Simplified Arabic" pitchFamily="18" charset="-78"/>
                <a:ea typeface="Calibri" pitchFamily="34" charset="0"/>
                <a:cs typeface="+mj-cs"/>
              </a:rPr>
              <a:t>( المادة 178) ق م </a:t>
            </a:r>
            <a:r>
              <a:rPr lang="ar-SA" sz="2400" b="1" dirty="0" err="1" smtClean="0">
                <a:latin typeface="Simplified Arabic" pitchFamily="18" charset="-78"/>
                <a:ea typeface="Calibri" pitchFamily="34" charset="0"/>
                <a:cs typeface="+mj-cs"/>
              </a:rPr>
              <a:t>ج.</a:t>
            </a:r>
            <a:r>
              <a:rPr lang="ar-SA" sz="2400" b="1" dirty="0" smtClean="0">
                <a:latin typeface="Simplified Arabic" pitchFamily="18" charset="-78"/>
                <a:ea typeface="Calibri" pitchFamily="34" charset="0"/>
                <a:cs typeface="+mj-cs"/>
              </a:rPr>
              <a:t> </a:t>
            </a:r>
            <a:endParaRPr lang="ar-SA" sz="2400" b="1" dirty="0" smtClean="0">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tabLst>
                <a:tab pos="769938" algn="l"/>
              </a:tabLst>
            </a:pPr>
            <a:endParaRPr kumimoji="0" lang="ar-SA" b="0" i="0" u="none" strike="noStrike" cap="none" normalizeH="0" baseline="0" dirty="0" smtClean="0">
              <a:ln>
                <a:noFill/>
              </a:ln>
              <a:solidFill>
                <a:schemeClr val="tx1"/>
              </a:solidFill>
              <a:effectLst/>
              <a:latin typeface="Arial" pitchFamily="34" charset="0"/>
              <a:cs typeface="Arial" pitchFamily="34" charset="0"/>
            </a:endParaRPr>
          </a:p>
        </p:txBody>
      </p:sp>
      <p:sp>
        <p:nvSpPr>
          <p:cNvPr id="24591" name="Rectangle 15"/>
          <p:cNvSpPr>
            <a:spLocks noChangeArrowheads="1"/>
          </p:cNvSpPr>
          <p:nvPr/>
        </p:nvSpPr>
        <p:spPr bwMode="auto">
          <a:xfrm>
            <a:off x="323528" y="4581128"/>
            <a:ext cx="756084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 typeface="Wingdings" pitchFamily="2" charset="2"/>
              <a:buChar char="v"/>
              <a:tabLst>
                <a:tab pos="769938" algn="l"/>
              </a:tabLst>
            </a:pPr>
            <a:r>
              <a:rPr kumimoji="0" lang="ar-SA" sz="2400" b="1" i="0" u="none" strike="noStrike" cap="none" normalizeH="0" baseline="0" dirty="0" smtClean="0">
                <a:ln>
                  <a:noFill/>
                </a:ln>
                <a:solidFill>
                  <a:schemeClr val="tx1"/>
                </a:solidFill>
                <a:effectLst/>
                <a:latin typeface="Simplified Arabic" pitchFamily="18" charset="-78"/>
                <a:ea typeface="Calibri" pitchFamily="34" charset="0"/>
                <a:cs typeface="+mj-cs"/>
              </a:rPr>
              <a:t>أما الإعفاء من المسؤولية </a:t>
            </a:r>
            <a:r>
              <a:rPr kumimoji="0" lang="ar-SA" sz="2400" b="1" i="0" u="none" strike="noStrike" cap="none" normalizeH="0" baseline="0" dirty="0" err="1" smtClean="0">
                <a:ln>
                  <a:noFill/>
                </a:ln>
                <a:solidFill>
                  <a:schemeClr val="tx1"/>
                </a:solidFill>
                <a:effectLst/>
                <a:latin typeface="Simplified Arabic" pitchFamily="18" charset="-78"/>
                <a:ea typeface="Calibri" pitchFamily="34" charset="0"/>
                <a:cs typeface="+mj-cs"/>
              </a:rPr>
              <a:t>التقصيرية</a:t>
            </a:r>
            <a:r>
              <a:rPr kumimoji="0" lang="ar-SA" sz="2400" b="1" i="0" u="none" strike="noStrike" cap="none" normalizeH="0" baseline="0" dirty="0" smtClean="0">
                <a:ln>
                  <a:noFill/>
                </a:ln>
                <a:solidFill>
                  <a:schemeClr val="tx1"/>
                </a:solidFill>
                <a:effectLst/>
                <a:latin typeface="Simplified Arabic" pitchFamily="18" charset="-78"/>
                <a:ea typeface="Calibri" pitchFamily="34" charset="0"/>
                <a:cs typeface="+mj-cs"/>
              </a:rPr>
              <a:t> في القانون الجزائري فهو </a:t>
            </a:r>
            <a:r>
              <a:rPr kumimoji="0" lang="ar-SA" sz="2400" b="1" i="0" u="none" strike="noStrike" cap="none" normalizeH="0" baseline="0" dirty="0" err="1" smtClean="0">
                <a:ln>
                  <a:noFill/>
                </a:ln>
                <a:solidFill>
                  <a:schemeClr val="tx1"/>
                </a:solidFill>
                <a:effectLst/>
                <a:latin typeface="Simplified Arabic" pitchFamily="18" charset="-78"/>
                <a:ea typeface="Calibri" pitchFamily="34" charset="0"/>
                <a:cs typeface="+mj-cs"/>
              </a:rPr>
              <a:t>باطل </a:t>
            </a:r>
            <a:r>
              <a:rPr kumimoji="0" lang="ar-SA" sz="2400" b="1" i="0" u="none" strike="noStrike" cap="none" normalizeH="0" baseline="0" dirty="0" smtClean="0">
                <a:ln>
                  <a:noFill/>
                </a:ln>
                <a:solidFill>
                  <a:schemeClr val="tx1"/>
                </a:solidFill>
                <a:effectLst/>
                <a:latin typeface="Simplified Arabic" pitchFamily="18" charset="-78"/>
                <a:ea typeface="Calibri" pitchFamily="34" charset="0"/>
                <a:cs typeface="+mj-cs"/>
              </a:rPr>
              <a:t>(المادة </a:t>
            </a:r>
            <a:r>
              <a:rPr kumimoji="0" lang="ar-SA" sz="2400" b="1" i="0" u="none" strike="noStrike" cap="none" normalizeH="0" baseline="0" dirty="0" err="1" smtClean="0">
                <a:ln>
                  <a:noFill/>
                </a:ln>
                <a:solidFill>
                  <a:schemeClr val="tx1"/>
                </a:solidFill>
                <a:effectLst/>
                <a:latin typeface="Simplified Arabic" pitchFamily="18" charset="-78"/>
                <a:ea typeface="Calibri" pitchFamily="34" charset="0"/>
                <a:cs typeface="+mj-cs"/>
              </a:rPr>
              <a:t>178 /3 )</a:t>
            </a:r>
            <a:r>
              <a:rPr kumimoji="0" lang="ar-SA" sz="2400" b="1" i="0" u="none" strike="noStrike" cap="none" normalizeH="0" baseline="0" dirty="0" smtClean="0">
                <a:ln>
                  <a:noFill/>
                </a:ln>
                <a:solidFill>
                  <a:schemeClr val="tx1"/>
                </a:solidFill>
                <a:effectLst/>
                <a:latin typeface="Simplified Arabic" pitchFamily="18" charset="-78"/>
                <a:ea typeface="Calibri" pitchFamily="34" charset="0"/>
                <a:cs typeface="+mj-cs"/>
              </a:rPr>
              <a:t>     </a:t>
            </a:r>
            <a:endParaRPr kumimoji="0" lang="en-US" sz="24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tab pos="769938" algn="l"/>
              </a:tabLst>
            </a:pPr>
            <a:r>
              <a:rPr kumimoji="0" lang="ar-SA" sz="2400" b="1" i="0" u="none" strike="noStrike" cap="none" normalizeH="0" baseline="0" dirty="0" smtClean="0">
                <a:ln>
                  <a:noFill/>
                </a:ln>
                <a:solidFill>
                  <a:schemeClr val="tx1"/>
                </a:solidFill>
                <a:effectLst/>
                <a:latin typeface="Simplified Arabic" pitchFamily="18" charset="-78"/>
                <a:ea typeface="Calibri" pitchFamily="34" charset="0"/>
                <a:cs typeface="+mj-cs"/>
              </a:rPr>
              <a:t>  القانون المدني.</a:t>
            </a:r>
            <a:endParaRPr kumimoji="0" lang="ar-DZ" sz="2400" b="1" i="0" u="none" strike="noStrike" cap="none" normalizeH="0" baseline="0" dirty="0" smtClean="0">
              <a:ln>
                <a:noFill/>
              </a:ln>
              <a:solidFill>
                <a:schemeClr val="tx1"/>
              </a:solidFill>
              <a:effectLst/>
              <a:latin typeface="Simplified Arabic" pitchFamily="18" charset="-78"/>
              <a:ea typeface="Calibri"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v"/>
              <a:tabLst>
                <a:tab pos="769938" algn="l"/>
              </a:tabLst>
            </a:pPr>
            <a:r>
              <a:rPr lang="ar-DZ" sz="2400" b="1" dirty="0" smtClean="0">
                <a:latin typeface="Arial" pitchFamily="34" charset="0"/>
                <a:cs typeface="+mj-cs"/>
              </a:rPr>
              <a:t>  ي</a:t>
            </a:r>
            <a:r>
              <a:rPr kumimoji="0" lang="ar-SA" sz="2400" b="1" i="0" u="none" strike="noStrike" cap="none" normalizeH="0" baseline="0" dirty="0" smtClean="0">
                <a:ln>
                  <a:noFill/>
                </a:ln>
                <a:solidFill>
                  <a:schemeClr val="tx1"/>
                </a:solidFill>
                <a:effectLst/>
                <a:latin typeface="Simplified Arabic" pitchFamily="18" charset="-78"/>
                <a:ea typeface="Calibri" pitchFamily="34" charset="0"/>
                <a:cs typeface="+mj-cs"/>
              </a:rPr>
              <a:t>جوز للقاضي بناء على طلب أحد الطرفين أن تعدل في مقدار التعويض إذا وجدت مبررا لذلك، ويقع باطلا كل اتفاق يقضي باستبعاد سلطة القاضي في ذلك.</a:t>
            </a:r>
            <a:endParaRPr kumimoji="0" lang="ar-SA" sz="2400" b="1"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a:solidFill>
            <a:schemeClr val="accent3">
              <a:lumMod val="20000"/>
              <a:lumOff val="80000"/>
            </a:schemeClr>
          </a:solidFill>
        </p:spPr>
        <p:txBody>
          <a:bodyPr anchor="t">
            <a:normAutofit fontScale="90000"/>
          </a:bodyPr>
          <a:lstStyle/>
          <a:p>
            <a:pPr lvl="0" algn="r" rtl="1">
              <a:buFont typeface="Wingdings" pitchFamily="2" charset="2"/>
              <a:buChar char="Ø"/>
            </a:pPr>
            <a:r>
              <a:rPr lang="fr-FR" sz="3200" b="1" dirty="0" smtClean="0"/>
              <a:t/>
            </a:r>
            <a:br>
              <a:rPr lang="fr-FR" sz="3200" b="1" dirty="0" smtClean="0"/>
            </a:br>
            <a:r>
              <a:rPr lang="ar-DZ" sz="3100" b="1" dirty="0" smtClean="0">
                <a:solidFill>
                  <a:schemeClr val="tx1"/>
                </a:solidFill>
              </a:rPr>
              <a:t>             </a:t>
            </a:r>
            <a:br>
              <a:rPr lang="ar-DZ" sz="3100" b="1" dirty="0" smtClean="0">
                <a:solidFill>
                  <a:schemeClr val="tx1"/>
                </a:solidFill>
              </a:rPr>
            </a:br>
            <a:r>
              <a:rPr lang="ar-DZ" sz="3100" b="1" dirty="0" smtClean="0">
                <a:solidFill>
                  <a:schemeClr val="tx1"/>
                </a:solidFill>
              </a:rPr>
              <a:t>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ar-DZ" sz="3100" b="1" dirty="0" err="1" smtClean="0">
                <a:solidFill>
                  <a:schemeClr val="tx1"/>
                </a:solidFill>
              </a:rPr>
              <a:t>*</a:t>
            </a:r>
            <a:r>
              <a:rPr lang="ar-DZ" sz="3100" b="1" dirty="0" smtClean="0">
                <a:solidFill>
                  <a:schemeClr val="tx1"/>
                </a:solidFill>
              </a:rPr>
              <a:t> </a:t>
            </a:r>
            <a:r>
              <a:rPr lang="ar-SA" sz="3200" b="1" dirty="0" smtClean="0">
                <a:solidFill>
                  <a:schemeClr val="tx1"/>
                </a:solidFill>
              </a:rPr>
              <a:t>الأصل </a:t>
            </a:r>
            <a:r>
              <a:rPr lang="ar-DZ" sz="3200" b="1" dirty="0" smtClean="0">
                <a:solidFill>
                  <a:schemeClr val="tx1"/>
                </a:solidFill>
              </a:rPr>
              <a:t>:  </a:t>
            </a:r>
            <a:r>
              <a:rPr lang="ar-SA" sz="3200" b="1" dirty="0" smtClean="0">
                <a:solidFill>
                  <a:schemeClr val="tx1"/>
                </a:solidFill>
              </a:rPr>
              <a:t>أن يقع الشرط صحيحاً وينتج آثاره الشرعية والنظامية تماشياً مع </a:t>
            </a:r>
            <a:r>
              <a:rPr lang="ar-DZ" sz="3200" b="1" dirty="0" smtClean="0">
                <a:solidFill>
                  <a:schemeClr val="tx1"/>
                </a:solidFill>
              </a:rPr>
              <a:t>                  </a:t>
            </a:r>
            <a:r>
              <a:rPr lang="ar-SA" sz="3200" b="1" dirty="0" smtClean="0">
                <a:solidFill>
                  <a:schemeClr val="tx1"/>
                </a:solidFill>
              </a:rPr>
              <a:t>مبدأ العقد شريعة المتعاقدين</a:t>
            </a:r>
            <a:r>
              <a:rPr lang="ar-DZ" sz="3200" b="1" dirty="0" err="1" smtClean="0">
                <a:solidFill>
                  <a:schemeClr val="tx1"/>
                </a:solidFill>
              </a:rPr>
              <a:t>.</a:t>
            </a:r>
            <a:r>
              <a:rPr lang="ar-SA" sz="3200" b="1" dirty="0" smtClean="0">
                <a:solidFill>
                  <a:schemeClr val="tx1"/>
                </a:solidFill>
              </a:rPr>
              <a:t> </a:t>
            </a:r>
            <a:r>
              <a:rPr lang="ar-DZ" sz="3200" b="1" dirty="0" smtClean="0">
                <a:solidFill>
                  <a:schemeClr val="tx1"/>
                </a:solidFill>
              </a:rPr>
              <a:t/>
            </a:r>
            <a:br>
              <a:rPr lang="ar-DZ" sz="3200" b="1" dirty="0" smtClean="0">
                <a:solidFill>
                  <a:schemeClr val="tx1"/>
                </a:solidFill>
              </a:rPr>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 </a:t>
            </a:r>
            <a:r>
              <a:rPr lang="ar-SA" sz="3200" b="1" dirty="0" smtClean="0">
                <a:solidFill>
                  <a:schemeClr val="tx1"/>
                </a:solidFill>
              </a:rPr>
              <a:t>يجوز أن يقع في جميع الالتزامات الناشئة عن العقود كالبائع والمشتري، المستأجر والمؤجر، الممثل والمنتج...الخ، إذ يجوز اشتراط الشرط الجزائي في جميع العقود المالية إلا الالتزامات التي تقع على النقود ( الالتزام الأصلي فيها دينا) لأنها من الربا الصريح، وهو غير جائز شرعا.</a:t>
            </a:r>
            <a:r>
              <a:rPr lang="ar-DZ" sz="3200" b="1" dirty="0" smtClean="0">
                <a:solidFill>
                  <a:schemeClr val="tx1"/>
                </a:solidFill>
              </a:rPr>
              <a:t/>
            </a:r>
            <a:br>
              <a:rPr lang="ar-DZ" sz="3200" b="1" dirty="0" smtClean="0">
                <a:solidFill>
                  <a:schemeClr val="tx1"/>
                </a:solidFill>
              </a:rPr>
            </a:br>
            <a:r>
              <a:rPr lang="ar-SA" sz="2800" b="1" dirty="0" smtClean="0"/>
              <a:t> </a:t>
            </a:r>
            <a:r>
              <a:rPr lang="ar-DZ" sz="2800" b="1" dirty="0" smtClean="0"/>
              <a:t>           </a:t>
            </a:r>
            <a:r>
              <a:rPr lang="ar-DZ" sz="3200" dirty="0" smtClean="0">
                <a:solidFill>
                  <a:schemeClr val="tx1"/>
                </a:solidFill>
              </a:rPr>
              <a:t/>
            </a:r>
            <a:br>
              <a:rPr lang="ar-DZ" sz="3200" dirty="0" smtClean="0">
                <a:solidFill>
                  <a:schemeClr val="tx1"/>
                </a:solidFill>
              </a:rPr>
            </a:br>
            <a:r>
              <a:rPr lang="ar-DZ" sz="3200" dirty="0" smtClean="0">
                <a:solidFill>
                  <a:schemeClr val="tx1"/>
                </a:solidFill>
              </a:rPr>
              <a:t/>
            </a:r>
            <a:br>
              <a:rPr lang="ar-DZ" sz="3200" dirty="0" smtClean="0">
                <a:solidFill>
                  <a:schemeClr val="tx1"/>
                </a:solidFill>
              </a:rPr>
            </a:br>
            <a:r>
              <a:rPr lang="fr-FR" sz="3200" dirty="0" smtClean="0"/>
              <a:t/>
            </a:r>
            <a:br>
              <a:rPr lang="fr-FR" sz="3200" dirty="0" smtClean="0"/>
            </a:br>
            <a:r>
              <a:rPr lang="ar-DZ" sz="3100" b="1" dirty="0" smtClean="0">
                <a:solidFill>
                  <a:schemeClr val="tx1"/>
                </a:solidFill>
              </a:rPr>
              <a:t/>
            </a:r>
            <a:br>
              <a:rPr lang="ar-DZ" sz="3100" b="1" dirty="0" smtClean="0">
                <a:solidFill>
                  <a:schemeClr val="tx1"/>
                </a:solidFill>
              </a:rPr>
            </a:br>
            <a:r>
              <a:rPr lang="fr-FR" sz="2400" b="1" dirty="0" smtClean="0">
                <a:solidFill>
                  <a:schemeClr val="tx1"/>
                </a:solidFill>
              </a:rPr>
              <a:t/>
            </a:r>
            <a:br>
              <a:rPr lang="fr-FR" sz="2400" b="1" dirty="0" smtClean="0">
                <a:solidFill>
                  <a:schemeClr val="tx1"/>
                </a:solidFill>
              </a:rPr>
            </a:br>
            <a:r>
              <a:rPr lang="ar-DZ" sz="2400" b="1" dirty="0" smtClean="0">
                <a:solidFill>
                  <a:schemeClr val="tx1"/>
                </a:solidFill>
              </a:rPr>
              <a:t>      </a:t>
            </a:r>
            <a:endParaRPr lang="fr-FR" sz="2400" b="1" dirty="0">
              <a:solidFill>
                <a:schemeClr val="tx1"/>
              </a:solidFill>
            </a:endParaRPr>
          </a:p>
        </p:txBody>
      </p:sp>
      <p:sp>
        <p:nvSpPr>
          <p:cNvPr id="5" name="Flèche gauche 4"/>
          <p:cNvSpPr/>
          <p:nvPr/>
        </p:nvSpPr>
        <p:spPr>
          <a:xfrm rot="18895454">
            <a:off x="8583826" y="1843814"/>
            <a:ext cx="428596" cy="549530"/>
          </a:xfrm>
          <a:prstGeom prst="leftArrow">
            <a:avLst/>
          </a:prstGeom>
          <a:solidFill>
            <a:srgbClr val="F1B3AD"/>
          </a:solidFill>
          <a:ln>
            <a:solidFill>
              <a:schemeClr val="bg1"/>
            </a:solidFill>
          </a:ln>
          <a:effectLst>
            <a:glow rad="101600">
              <a:srgbClr val="FF0000">
                <a:alpha val="60000"/>
              </a:srgbClr>
            </a:glow>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266" name="Rectangle 2"/>
          <p:cNvSpPr>
            <a:spLocks noChangeArrowheads="1"/>
          </p:cNvSpPr>
          <p:nvPr/>
        </p:nvSpPr>
        <p:spPr bwMode="auto">
          <a:xfrm>
            <a:off x="0" y="0"/>
            <a:ext cx="250390"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769938" algn="l"/>
              </a:tabLst>
            </a:pPr>
            <a:r>
              <a:rPr kumimoji="0" lang="ar-SA" sz="1600" b="1" i="0" u="none" strike="noStrike" cap="none" normalizeH="0" baseline="0" dirty="0" smtClean="0">
                <a:ln>
                  <a:noFill/>
                </a:ln>
                <a:solidFill>
                  <a:schemeClr val="tx1"/>
                </a:solidFill>
                <a:effectLst/>
                <a:latin typeface="Times New Roman" pitchFamily="18" charset="0"/>
                <a:ea typeface="Calibri" pitchFamily="34" charset="0"/>
                <a:cs typeface="Simplified Arabic" pitchFamily="2" charset="-78"/>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Flèche gauche 7"/>
          <p:cNvSpPr/>
          <p:nvPr/>
        </p:nvSpPr>
        <p:spPr>
          <a:xfrm rot="18895454">
            <a:off x="8159962" y="3644014"/>
            <a:ext cx="428596" cy="549530"/>
          </a:xfrm>
          <a:prstGeom prst="leftArrow">
            <a:avLst/>
          </a:prstGeom>
          <a:solidFill>
            <a:srgbClr val="F1B3AD"/>
          </a:solidFill>
          <a:ln>
            <a:solidFill>
              <a:schemeClr val="bg1"/>
            </a:solidFill>
          </a:ln>
          <a:effectLst>
            <a:glow rad="101600">
              <a:srgbClr val="FF0000">
                <a:alpha val="60000"/>
              </a:srgbClr>
            </a:glow>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p:cNvSpPr/>
          <p:nvPr/>
        </p:nvSpPr>
        <p:spPr>
          <a:xfrm>
            <a:off x="611560" y="332656"/>
            <a:ext cx="7560840" cy="2160240"/>
          </a:xfrm>
          <a:prstGeom prst="ellipse">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rgbClr val="FF0000"/>
                </a:solidFill>
                <a:cs typeface="+mj-cs"/>
              </a:rPr>
              <a:t>التعويض </a:t>
            </a:r>
            <a:r>
              <a:rPr lang="ar-SA" sz="2400" b="1" dirty="0" err="1" smtClean="0">
                <a:solidFill>
                  <a:srgbClr val="FF0000"/>
                </a:solidFill>
                <a:cs typeface="+mj-cs"/>
              </a:rPr>
              <a:t>الاتفاقي</a:t>
            </a:r>
            <a:r>
              <a:rPr lang="ar-DZ" sz="2400" b="1" dirty="0" smtClean="0">
                <a:solidFill>
                  <a:srgbClr val="FF0000"/>
                </a:solidFill>
                <a:cs typeface="+mj-cs"/>
              </a:rPr>
              <a:t> (الشرط الجزائي</a:t>
            </a:r>
            <a:r>
              <a:rPr lang="ar-DZ" sz="2400" b="1" dirty="0" err="1" smtClean="0">
                <a:solidFill>
                  <a:srgbClr val="FF0000"/>
                </a:solidFill>
                <a:cs typeface="+mj-cs"/>
              </a:rPr>
              <a:t>)</a:t>
            </a:r>
            <a:r>
              <a:rPr lang="ar-SA" sz="2400" b="1" dirty="0" smtClean="0">
                <a:solidFill>
                  <a:srgbClr val="FF0000"/>
                </a:solidFill>
                <a:cs typeface="+mj-cs"/>
              </a:rPr>
              <a:t>: </a:t>
            </a:r>
            <a:r>
              <a:rPr lang="ar-SA" sz="2400" b="1" dirty="0" smtClean="0">
                <a:solidFill>
                  <a:schemeClr val="tx1"/>
                </a:solidFill>
                <a:cs typeface="+mj-cs"/>
              </a:rPr>
              <a:t>هو أن يتفق الدائن والمدين مقدماً على تحديد مقدار التعويض</a:t>
            </a:r>
            <a:r>
              <a:rPr lang="ar-DZ" sz="2400" b="1" dirty="0" err="1" smtClean="0">
                <a:solidFill>
                  <a:schemeClr val="tx1"/>
                </a:solidFill>
                <a:cs typeface="+mj-cs"/>
              </a:rPr>
              <a:t>،</a:t>
            </a:r>
            <a:r>
              <a:rPr lang="ar-SA" sz="2400" b="1" dirty="0" smtClean="0">
                <a:solidFill>
                  <a:schemeClr val="tx1"/>
                </a:solidFill>
                <a:cs typeface="+mj-cs"/>
              </a:rPr>
              <a:t> بالنص عليه في العقد الأصلي </a:t>
            </a:r>
            <a:r>
              <a:rPr lang="ar-DZ" sz="2400" b="1" dirty="0" smtClean="0">
                <a:solidFill>
                  <a:schemeClr val="tx1"/>
                </a:solidFill>
                <a:cs typeface="+mj-cs"/>
              </a:rPr>
              <a:t>أ</a:t>
            </a:r>
            <a:r>
              <a:rPr lang="ar-SA" sz="2400" b="1" dirty="0" smtClean="0">
                <a:solidFill>
                  <a:schemeClr val="tx1"/>
                </a:solidFill>
                <a:cs typeface="+mj-cs"/>
              </a:rPr>
              <a:t>و في اتفاق لاحق قبل حدوث الضرر، إن لم ينفذ المدين ما التزم </a:t>
            </a:r>
            <a:r>
              <a:rPr lang="ar-SA" sz="2400" b="1" dirty="0" err="1" smtClean="0">
                <a:solidFill>
                  <a:schemeClr val="tx1"/>
                </a:solidFill>
                <a:cs typeface="+mj-cs"/>
              </a:rPr>
              <a:t>به</a:t>
            </a:r>
            <a:r>
              <a:rPr lang="ar-SA" sz="2400" b="1" dirty="0" smtClean="0">
                <a:solidFill>
                  <a:schemeClr val="tx1"/>
                </a:solidFill>
                <a:cs typeface="+mj-cs"/>
              </a:rPr>
              <a:t> او تأخر في تنفيذه، فهو تقدير اتفاقي للتعويض يتم مقدما.</a:t>
            </a:r>
            <a:endParaRPr lang="ar-DZ" sz="2400" dirty="0">
              <a:cs typeface="+mj-cs"/>
            </a:endParaRPr>
          </a:p>
        </p:txBody>
      </p:sp>
      <p:sp>
        <p:nvSpPr>
          <p:cNvPr id="11" name="Rectangle 10"/>
          <p:cNvSpPr/>
          <p:nvPr/>
        </p:nvSpPr>
        <p:spPr>
          <a:xfrm>
            <a:off x="179512" y="5733256"/>
            <a:ext cx="7416824" cy="830997"/>
          </a:xfrm>
          <a:prstGeom prst="rect">
            <a:avLst/>
          </a:prstGeom>
          <a:solidFill>
            <a:schemeClr val="bg1"/>
          </a:solidFill>
        </p:spPr>
        <p:txBody>
          <a:bodyPr wrap="square">
            <a:spAutoFit/>
          </a:bodyPr>
          <a:lstStyle/>
          <a:p>
            <a:pPr algn="r"/>
            <a:r>
              <a:rPr lang="ar-SA" sz="2400" b="1" dirty="0" smtClean="0">
                <a:cs typeface="+mj-cs"/>
              </a:rPr>
              <a:t>الشرط الجزائي هو </a:t>
            </a:r>
            <a:r>
              <a:rPr lang="ar-SA" sz="2400" b="1" dirty="0" smtClean="0">
                <a:solidFill>
                  <a:srgbClr val="FF0000"/>
                </a:solidFill>
                <a:cs typeface="+mj-cs"/>
              </a:rPr>
              <a:t>تقدير</a:t>
            </a:r>
            <a:r>
              <a:rPr lang="ar-DZ" sz="2400" b="1" dirty="0" smtClean="0">
                <a:solidFill>
                  <a:srgbClr val="FF0000"/>
                </a:solidFill>
                <a:cs typeface="+mj-cs"/>
              </a:rPr>
              <a:t> </a:t>
            </a:r>
            <a:r>
              <a:rPr lang="ar-SA" sz="2400" b="1" dirty="0" smtClean="0">
                <a:solidFill>
                  <a:srgbClr val="FF0000"/>
                </a:solidFill>
                <a:cs typeface="+mj-cs"/>
              </a:rPr>
              <a:t>جزافي مسبق</a:t>
            </a:r>
            <a:r>
              <a:rPr lang="ar-DZ" sz="2400" b="1" dirty="0" smtClean="0">
                <a:solidFill>
                  <a:srgbClr val="FF0000"/>
                </a:solidFill>
                <a:cs typeface="+mj-cs"/>
              </a:rPr>
              <a:t> </a:t>
            </a:r>
            <a:r>
              <a:rPr lang="ar-SA" sz="2400" b="1" dirty="0" smtClean="0">
                <a:solidFill>
                  <a:srgbClr val="FF0000"/>
                </a:solidFill>
                <a:cs typeface="+mj-cs"/>
              </a:rPr>
              <a:t>للتعويض</a:t>
            </a:r>
            <a:r>
              <a:rPr lang="ar-SA" sz="2400" b="1" dirty="0" smtClean="0">
                <a:cs typeface="+mj-cs"/>
              </a:rPr>
              <a:t>، ويصح أن يكون مبلغ من </a:t>
            </a:r>
            <a:r>
              <a:rPr lang="ar-SA" sz="2400" b="1" dirty="0" smtClean="0">
                <a:solidFill>
                  <a:srgbClr val="FF0000"/>
                </a:solidFill>
                <a:cs typeface="+mj-cs"/>
              </a:rPr>
              <a:t>النقود أو شيء أو عمل أو امتناع عن عمل</a:t>
            </a:r>
            <a:r>
              <a:rPr lang="ar-DZ" sz="2400" b="1" dirty="0" err="1" smtClean="0">
                <a:solidFill>
                  <a:srgbClr val="FF0000"/>
                </a:solidFill>
                <a:cs typeface="+mj-cs"/>
              </a:rPr>
              <a:t>.</a:t>
            </a:r>
            <a:r>
              <a:rPr lang="ar-SA" sz="2400" b="1" dirty="0" smtClean="0">
                <a:solidFill>
                  <a:srgbClr val="FF0000"/>
                </a:solidFill>
                <a:cs typeface="+mj-cs"/>
              </a:rPr>
              <a:t> </a:t>
            </a:r>
            <a:endParaRPr lang="ar-DZ" sz="2400" dirty="0">
              <a:cs typeface="+mj-cs"/>
            </a:endParaRPr>
          </a:p>
        </p:txBody>
      </p:sp>
      <p:pic>
        <p:nvPicPr>
          <p:cNvPr id="12" name="Image 11"/>
          <p:cNvPicPr/>
          <p:nvPr/>
        </p:nvPicPr>
        <p:blipFill>
          <a:blip r:embed="rId2" cstate="print"/>
          <a:stretch>
            <a:fillRect/>
          </a:stretch>
        </p:blipFill>
        <p:spPr>
          <a:xfrm>
            <a:off x="7812360" y="5805264"/>
            <a:ext cx="1068317" cy="73503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75856" y="260648"/>
            <a:ext cx="2857520" cy="500066"/>
          </a:xfrm>
          <a:prstGeom prst="rect">
            <a:avLst/>
          </a:prstGeom>
          <a:solidFill>
            <a:srgbClr val="F1B3AD"/>
          </a:solidFill>
          <a:ln>
            <a:solidFill>
              <a:schemeClr val="bg1"/>
            </a:solidFill>
          </a:ln>
          <a:effectLst>
            <a:glow rad="101600">
              <a:srgbClr val="FF00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2800" b="1" dirty="0" smtClean="0">
                <a:solidFill>
                  <a:schemeClr val="tx1"/>
                </a:solidFill>
                <a:latin typeface="Times New Roman" pitchFamily="18" charset="0"/>
                <a:ea typeface="Calibri" pitchFamily="34" charset="0"/>
                <a:cs typeface="+mj-cs"/>
              </a:rPr>
              <a:t>خصائص الشرط الجزائي</a:t>
            </a:r>
            <a:endParaRPr lang="fr-FR" sz="2800" b="1" dirty="0">
              <a:solidFill>
                <a:srgbClr val="FF0000"/>
              </a:solidFill>
              <a:cs typeface="+mj-cs"/>
            </a:endParaRPr>
          </a:p>
        </p:txBody>
      </p:sp>
      <p:sp>
        <p:nvSpPr>
          <p:cNvPr id="6" name="Rectangle 5"/>
          <p:cNvSpPr/>
          <p:nvPr/>
        </p:nvSpPr>
        <p:spPr>
          <a:xfrm>
            <a:off x="251520" y="1772816"/>
            <a:ext cx="7704856" cy="1938992"/>
          </a:xfrm>
          <a:prstGeom prst="rect">
            <a:avLst/>
          </a:prstGeom>
          <a:solidFill>
            <a:schemeClr val="accent6">
              <a:lumMod val="20000"/>
              <a:lumOff val="80000"/>
            </a:schemeClr>
          </a:solidFill>
          <a:ln>
            <a:solidFill>
              <a:schemeClr val="accent6">
                <a:lumMod val="75000"/>
              </a:schemeClr>
            </a:solidFill>
          </a:ln>
        </p:spPr>
        <p:txBody>
          <a:bodyPr wrap="square">
            <a:spAutoFit/>
          </a:bodyPr>
          <a:lstStyle/>
          <a:p>
            <a:pPr algn="just" rtl="1"/>
            <a:r>
              <a:rPr lang="ar-SA" sz="2400" b="1" u="sng" dirty="0" smtClean="0">
                <a:solidFill>
                  <a:srgbClr val="FF0000"/>
                </a:solidFill>
                <a:cs typeface="+mj-cs"/>
              </a:rPr>
              <a:t>التزام اتفاقي</a:t>
            </a:r>
            <a:r>
              <a:rPr lang="ar-SA" sz="2400" b="1" dirty="0" smtClean="0">
                <a:cs typeface="+mj-cs"/>
              </a:rPr>
              <a:t>:التعويض </a:t>
            </a:r>
            <a:r>
              <a:rPr lang="ar-SA" sz="2400" b="1" dirty="0" err="1" smtClean="0">
                <a:cs typeface="+mj-cs"/>
              </a:rPr>
              <a:t>الاتفاقي</a:t>
            </a:r>
            <a:r>
              <a:rPr lang="ar-SA" sz="2400" b="1" dirty="0" smtClean="0">
                <a:cs typeface="+mj-cs"/>
              </a:rPr>
              <a:t> هو قبل كل شيء اتفاق بين طرفين، وهذا ما يجب أن يتوافر فيه الأحكام العامة الخاصة في كل عقد حتى ينشأ صحيحا، </a:t>
            </a:r>
            <a:r>
              <a:rPr lang="ar-SA" sz="2400" b="1" dirty="0" smtClean="0">
                <a:solidFill>
                  <a:srgbClr val="FF0000"/>
                </a:solidFill>
                <a:cs typeface="+mj-cs"/>
              </a:rPr>
              <a:t>المادة 183 </a:t>
            </a:r>
            <a:r>
              <a:rPr lang="ar-DZ" sz="2400" b="1" dirty="0" smtClean="0">
                <a:solidFill>
                  <a:srgbClr val="FF0000"/>
                </a:solidFill>
                <a:cs typeface="+mj-cs"/>
              </a:rPr>
              <a:t>ق م.</a:t>
            </a:r>
            <a:r>
              <a:rPr lang="ar-SA" sz="2400" b="1" dirty="0" smtClean="0">
                <a:cs typeface="+mj-cs"/>
              </a:rPr>
              <a:t> غير أنه لا يمنع من أن يوجد في نطاق </a:t>
            </a:r>
            <a:r>
              <a:rPr lang="ar-SA" sz="2400" b="1" dirty="0" smtClean="0">
                <a:solidFill>
                  <a:srgbClr val="0000FF"/>
                </a:solidFill>
                <a:cs typeface="+mj-cs"/>
              </a:rPr>
              <a:t>المسؤولية </a:t>
            </a:r>
            <a:r>
              <a:rPr lang="ar-SA" sz="2400" b="1" dirty="0" err="1" smtClean="0">
                <a:solidFill>
                  <a:srgbClr val="0000FF"/>
                </a:solidFill>
                <a:cs typeface="+mj-cs"/>
              </a:rPr>
              <a:t>التقصيرية</a:t>
            </a:r>
            <a:r>
              <a:rPr lang="ar-SA" sz="2400" b="1" dirty="0" smtClean="0">
                <a:cs typeface="+mj-cs"/>
              </a:rPr>
              <a:t>، كاتفاق صاحب المصنع مع جيرانه على مقدار التعويض مقدما عن الضرر الذي سيصيب مستقبلا، جراء الدخان المتصاعد أو ضجيج الآلات</a:t>
            </a:r>
            <a:r>
              <a:rPr lang="ar-DZ" sz="2400" b="1" dirty="0" err="1" smtClean="0">
                <a:cs typeface="+mj-cs"/>
              </a:rPr>
              <a:t>.</a:t>
            </a:r>
            <a:endParaRPr lang="ar-DZ" sz="2400" b="1" dirty="0">
              <a:cs typeface="+mj-cs"/>
            </a:endParaRPr>
          </a:p>
        </p:txBody>
      </p:sp>
      <p:sp>
        <p:nvSpPr>
          <p:cNvPr id="7" name="Flèche gauche 6"/>
          <p:cNvSpPr/>
          <p:nvPr/>
        </p:nvSpPr>
        <p:spPr>
          <a:xfrm>
            <a:off x="8355364" y="2708920"/>
            <a:ext cx="788636" cy="504056"/>
          </a:xfrm>
          <a:prstGeom prst="leftArrow">
            <a:avLst/>
          </a:prstGeom>
          <a:solidFill>
            <a:srgbClr val="F1B3AD"/>
          </a:solidFill>
          <a:ln>
            <a:solidFill>
              <a:schemeClr val="bg1"/>
            </a:solidFill>
          </a:ln>
          <a:effectLst>
            <a:glow rad="101600">
              <a:srgbClr val="FF0000">
                <a:alpha val="60000"/>
              </a:srgbClr>
            </a:glow>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251520" y="3933056"/>
            <a:ext cx="7704856" cy="1107996"/>
          </a:xfrm>
          <a:prstGeom prst="rect">
            <a:avLst/>
          </a:prstGeom>
          <a:solidFill>
            <a:schemeClr val="accent6">
              <a:lumMod val="20000"/>
              <a:lumOff val="80000"/>
            </a:schemeClr>
          </a:solidFill>
          <a:ln>
            <a:solidFill>
              <a:schemeClr val="accent6">
                <a:lumMod val="75000"/>
              </a:schemeClr>
            </a:solidFill>
          </a:ln>
        </p:spPr>
        <p:txBody>
          <a:bodyPr wrap="square">
            <a:spAutoFit/>
          </a:bodyPr>
          <a:lstStyle/>
          <a:p>
            <a:pPr algn="r"/>
            <a:r>
              <a:rPr lang="ar-DZ" sz="2400" b="1" u="sng" dirty="0" err="1" smtClean="0">
                <a:solidFill>
                  <a:srgbClr val="FF0000"/>
                </a:solidFill>
                <a:cs typeface="+mj-cs"/>
              </a:rPr>
              <a:t>إلت</a:t>
            </a:r>
            <a:r>
              <a:rPr lang="ar-SA" sz="2400" b="1" u="sng" dirty="0" smtClean="0">
                <a:solidFill>
                  <a:srgbClr val="FF0000"/>
                </a:solidFill>
                <a:cs typeface="+mj-cs"/>
              </a:rPr>
              <a:t>زام تبعـي</a:t>
            </a:r>
            <a:r>
              <a:rPr lang="ar-DZ" sz="2400" b="1" u="sng" dirty="0" err="1" smtClean="0">
                <a:solidFill>
                  <a:srgbClr val="FF0000"/>
                </a:solidFill>
                <a:cs typeface="+mj-cs"/>
              </a:rPr>
              <a:t>:</a:t>
            </a:r>
            <a:r>
              <a:rPr lang="ar-DZ" sz="2400" b="1" u="sng" dirty="0" smtClean="0">
                <a:solidFill>
                  <a:srgbClr val="FF0000"/>
                </a:solidFill>
                <a:cs typeface="+mj-cs"/>
              </a:rPr>
              <a:t>  </a:t>
            </a:r>
            <a:r>
              <a:rPr lang="ar-SA" sz="2400" b="1" dirty="0" smtClean="0">
                <a:cs typeface="+mj-cs"/>
              </a:rPr>
              <a:t>الشرط الجزائي لا يقصد بذاته، ولكنه وسيلة لغاية مقصودة</a:t>
            </a:r>
            <a:r>
              <a:rPr lang="ar-DZ" sz="2400" b="1" dirty="0" err="1" smtClean="0">
                <a:cs typeface="+mj-cs"/>
              </a:rPr>
              <a:t>.</a:t>
            </a:r>
            <a:r>
              <a:rPr lang="ar-DZ" sz="2400" b="1" dirty="0" smtClean="0">
                <a:cs typeface="+mj-cs"/>
              </a:rPr>
              <a:t> ف</a:t>
            </a:r>
            <a:r>
              <a:rPr lang="ar-SA" sz="2400" b="1" dirty="0" smtClean="0">
                <a:cs typeface="+mj-cs"/>
              </a:rPr>
              <a:t>هو التزام تبعي يتبع الالتزام الأصلي وجودا وعدما</a:t>
            </a:r>
            <a:r>
              <a:rPr lang="ar-DZ" sz="2400" dirty="0" err="1" smtClean="0">
                <a:cs typeface="+mj-cs"/>
              </a:rPr>
              <a:t>.</a:t>
            </a:r>
            <a:r>
              <a:rPr lang="ar-DZ" sz="2400" b="1" dirty="0" smtClean="0">
                <a:cs typeface="+mj-cs"/>
              </a:rPr>
              <a:t> </a:t>
            </a:r>
            <a:r>
              <a:rPr lang="fr-FR" sz="2400" b="1" dirty="0" smtClean="0">
                <a:cs typeface="+mj-cs"/>
              </a:rPr>
              <a:t/>
            </a:r>
            <a:br>
              <a:rPr lang="fr-FR" sz="2400" b="1" dirty="0" smtClean="0">
                <a:cs typeface="+mj-cs"/>
              </a:rPr>
            </a:br>
            <a:endParaRPr lang="ar-DZ" dirty="0"/>
          </a:p>
        </p:txBody>
      </p:sp>
      <p:sp>
        <p:nvSpPr>
          <p:cNvPr id="9" name="Flèche gauche 8"/>
          <p:cNvSpPr/>
          <p:nvPr/>
        </p:nvSpPr>
        <p:spPr>
          <a:xfrm>
            <a:off x="8100392" y="5373216"/>
            <a:ext cx="788636" cy="504056"/>
          </a:xfrm>
          <a:prstGeom prst="leftArrow">
            <a:avLst/>
          </a:prstGeom>
          <a:solidFill>
            <a:srgbClr val="F1B3AD"/>
          </a:solidFill>
          <a:ln>
            <a:solidFill>
              <a:schemeClr val="bg1"/>
            </a:solidFill>
          </a:ln>
          <a:effectLst>
            <a:glow rad="101600">
              <a:srgbClr val="FF0000">
                <a:alpha val="60000"/>
              </a:srgbClr>
            </a:glow>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199542" y="5400634"/>
            <a:ext cx="7776864" cy="830997"/>
          </a:xfrm>
          <a:prstGeom prst="rect">
            <a:avLst/>
          </a:prstGeom>
          <a:solidFill>
            <a:schemeClr val="accent6">
              <a:lumMod val="20000"/>
              <a:lumOff val="80000"/>
            </a:schemeClr>
          </a:solidFill>
          <a:ln>
            <a:solidFill>
              <a:schemeClr val="accent6">
                <a:lumMod val="75000"/>
              </a:schemeClr>
            </a:solidFill>
          </a:ln>
        </p:spPr>
        <p:txBody>
          <a:bodyPr wrap="square">
            <a:spAutoFit/>
          </a:bodyPr>
          <a:lstStyle/>
          <a:p>
            <a:pPr algn="r" rtl="1"/>
            <a:r>
              <a:rPr lang="ar-SA" sz="2400" b="1" dirty="0" smtClean="0">
                <a:cs typeface="+mj-cs"/>
              </a:rPr>
              <a:t>الشرط الجزائي لا ينشئ التزاماً جديداً بين الطرفين بل هو مجرد اتفاق تعويضي يثبت في ذمة المدين عند عدم تنفيذه لالتزامه أو إخلاله </a:t>
            </a:r>
            <a:r>
              <a:rPr lang="ar-SA" sz="2400" b="1" dirty="0" err="1" smtClean="0">
                <a:cs typeface="+mj-cs"/>
              </a:rPr>
              <a:t>به</a:t>
            </a:r>
            <a:r>
              <a:rPr lang="ar-SA" sz="2400" b="1" dirty="0" smtClean="0">
                <a:cs typeface="+mj-cs"/>
              </a:rPr>
              <a:t> أو تأخره عن </a:t>
            </a:r>
            <a:r>
              <a:rPr lang="ar-SA" sz="2400" b="1" dirty="0" err="1" smtClean="0">
                <a:cs typeface="+mj-cs"/>
              </a:rPr>
              <a:t>تنفيذه</a:t>
            </a:r>
            <a:r>
              <a:rPr lang="ar-SA" b="1" dirty="0" err="1" smtClean="0"/>
              <a:t>.</a:t>
            </a:r>
            <a:r>
              <a:rPr lang="ar-SA" b="1" dirty="0" smtClean="0"/>
              <a:t> </a:t>
            </a:r>
            <a:endParaRPr lang="ar-DZ" b="1" dirty="0"/>
          </a:p>
        </p:txBody>
      </p:sp>
      <p:sp>
        <p:nvSpPr>
          <p:cNvPr id="11" name="Flèche gauche 10"/>
          <p:cNvSpPr/>
          <p:nvPr/>
        </p:nvSpPr>
        <p:spPr>
          <a:xfrm>
            <a:off x="8355364" y="4221088"/>
            <a:ext cx="788636" cy="504056"/>
          </a:xfrm>
          <a:prstGeom prst="leftArrow">
            <a:avLst/>
          </a:prstGeom>
          <a:solidFill>
            <a:srgbClr val="F1B3AD"/>
          </a:solidFill>
          <a:ln>
            <a:solidFill>
              <a:schemeClr val="bg1"/>
            </a:solidFill>
          </a:ln>
          <a:effectLst>
            <a:glow rad="101600">
              <a:srgbClr val="FF0000">
                <a:alpha val="60000"/>
              </a:srgbClr>
            </a:glow>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0" y="0"/>
            <a:ext cx="9144000" cy="6858000"/>
          </a:xfrm>
          <a:solidFill>
            <a:schemeClr val="accent3">
              <a:lumMod val="20000"/>
              <a:lumOff val="80000"/>
            </a:schemeClr>
          </a:solidFill>
        </p:spPr>
        <p:txBody>
          <a:bodyPr anchor="t">
            <a:normAutofit/>
          </a:bodyPr>
          <a:lstStyle/>
          <a:p>
            <a:pPr lvl="0" algn="ctr" rtl="1"/>
            <a:r>
              <a:rPr lang="ar-DZ" sz="2800" dirty="0" smtClean="0"/>
              <a:t/>
            </a:r>
            <a:br>
              <a:rPr lang="ar-DZ" sz="2800" dirty="0" smtClean="0"/>
            </a:br>
            <a:r>
              <a:rPr lang="ar-DZ" sz="2800" dirty="0" smtClean="0"/>
              <a:t/>
            </a:r>
            <a:br>
              <a:rPr lang="ar-DZ" sz="2800" dirty="0" smtClean="0"/>
            </a:br>
            <a:r>
              <a:rPr lang="ar-DZ" sz="2800" dirty="0" smtClean="0"/>
              <a:t/>
            </a:r>
            <a:br>
              <a:rPr lang="ar-DZ" sz="2800" dirty="0" smtClean="0"/>
            </a:br>
            <a:r>
              <a:rPr lang="ar-DZ" sz="2800" dirty="0" smtClean="0"/>
              <a:t/>
            </a:r>
            <a:br>
              <a:rPr lang="ar-DZ" sz="2800" dirty="0" smtClean="0"/>
            </a:br>
            <a:r>
              <a:rPr lang="ar-DZ" sz="2800" dirty="0" smtClean="0"/>
              <a:t/>
            </a:r>
            <a:br>
              <a:rPr lang="ar-DZ" sz="2800" dirty="0" smtClean="0"/>
            </a:br>
            <a:r>
              <a:rPr lang="ar-DZ" sz="2800" dirty="0" smtClean="0"/>
              <a:t>    و</a:t>
            </a:r>
            <a:r>
              <a:rPr lang="ar-SA" sz="2800" dirty="0" smtClean="0"/>
              <a:t>بالتالي الشرط الجزائي ليس:</a:t>
            </a:r>
            <a:r>
              <a:rPr lang="ar-DZ" sz="2800" dirty="0" smtClean="0"/>
              <a:t/>
            </a:r>
            <a:br>
              <a:rPr lang="ar-DZ" sz="2800" dirty="0" smtClean="0"/>
            </a:br>
            <a:r>
              <a:rPr lang="ar-DZ" sz="2800" dirty="0" smtClean="0"/>
              <a:t> </a:t>
            </a:r>
            <a:r>
              <a:rPr lang="fr-FR" sz="2800" dirty="0" smtClean="0"/>
              <a:t/>
            </a:r>
            <a:br>
              <a:rPr lang="fr-FR" sz="2800" dirty="0" smtClean="0"/>
            </a:br>
            <a:r>
              <a:rPr lang="ar-SA" sz="2800" dirty="0" smtClean="0">
                <a:solidFill>
                  <a:srgbClr val="0000FF"/>
                </a:solidFill>
              </a:rPr>
              <a:t>التزاما </a:t>
            </a:r>
            <a:r>
              <a:rPr lang="ar-SA" sz="2800" dirty="0" err="1" smtClean="0">
                <a:solidFill>
                  <a:srgbClr val="0000FF"/>
                </a:solidFill>
              </a:rPr>
              <a:t>بدليا</a:t>
            </a:r>
            <a:r>
              <a:rPr lang="ar-SA" sz="2800" dirty="0" smtClean="0">
                <a:solidFill>
                  <a:srgbClr val="0000FF"/>
                </a:solidFill>
              </a:rPr>
              <a:t> </a:t>
            </a:r>
            <a:r>
              <a:rPr lang="fr-FR" sz="1800" dirty="0" smtClean="0">
                <a:solidFill>
                  <a:srgbClr val="FF0000"/>
                </a:solidFill>
                <a:latin typeface="Times New Roman" pitchFamily="18" charset="0"/>
              </a:rPr>
              <a:t>Obligation Facultative)</a:t>
            </a:r>
            <a:r>
              <a:rPr lang="ar-DZ" sz="2800" dirty="0" smtClean="0">
                <a:solidFill>
                  <a:srgbClr val="FF0000"/>
                </a:solidFill>
              </a:rPr>
              <a:t>)، </a:t>
            </a:r>
            <a:r>
              <a:rPr lang="ar-DZ" sz="2800" dirty="0" smtClean="0">
                <a:solidFill>
                  <a:schemeClr val="accent6">
                    <a:lumMod val="75000"/>
                  </a:schemeClr>
                </a:solidFill>
              </a:rPr>
              <a:t>أي كبديل عن التنفيذ العيني ما دام هذا الأخير </a:t>
            </a:r>
            <a:r>
              <a:rPr lang="ar-DZ" sz="2800" dirty="0" smtClean="0">
                <a:solidFill>
                  <a:srgbClr val="FF0000"/>
                </a:solidFill>
              </a:rPr>
              <a:t>ممكن </a:t>
            </a:r>
            <a:r>
              <a:rPr lang="ar-DZ" sz="2800" dirty="0" err="1" smtClean="0">
                <a:solidFill>
                  <a:srgbClr val="FF0000"/>
                </a:solidFill>
              </a:rPr>
              <a:t>التنفيذ.</a:t>
            </a:r>
            <a:r>
              <a:rPr lang="ar-DZ" sz="2800" dirty="0" smtClean="0">
                <a:solidFill>
                  <a:srgbClr val="FF0000"/>
                </a:solidFill>
              </a:rPr>
              <a:t/>
            </a:r>
            <a:br>
              <a:rPr lang="ar-DZ" sz="2800" dirty="0" smtClean="0">
                <a:solidFill>
                  <a:srgbClr val="FF0000"/>
                </a:solidFill>
              </a:rPr>
            </a:br>
            <a:r>
              <a:rPr lang="ar-DZ" sz="2800" dirty="0" smtClean="0"/>
              <a:t>  </a:t>
            </a:r>
            <a:r>
              <a:rPr lang="fr-FR" sz="2800" dirty="0" smtClean="0"/>
              <a:t/>
            </a:r>
            <a:br>
              <a:rPr lang="fr-FR" sz="2800" dirty="0" smtClean="0"/>
            </a:br>
            <a:r>
              <a:rPr lang="ar-DZ" sz="2800" dirty="0" smtClean="0">
                <a:solidFill>
                  <a:schemeClr val="accent6">
                    <a:lumMod val="75000"/>
                  </a:schemeClr>
                </a:solidFill>
              </a:rPr>
              <a:t>ولا يعتبر كذلك </a:t>
            </a:r>
            <a:r>
              <a:rPr lang="ar-DZ" sz="2800" dirty="0" smtClean="0">
                <a:solidFill>
                  <a:srgbClr val="0000FF"/>
                </a:solidFill>
              </a:rPr>
              <a:t>التزاما </a:t>
            </a:r>
            <a:r>
              <a:rPr lang="ar-DZ" sz="2800" dirty="0" err="1" smtClean="0">
                <a:solidFill>
                  <a:srgbClr val="0000FF"/>
                </a:solidFill>
              </a:rPr>
              <a:t>تخييريا</a:t>
            </a:r>
            <a:r>
              <a:rPr lang="ar-DZ" sz="2800" dirty="0" smtClean="0">
                <a:solidFill>
                  <a:srgbClr val="0000FF"/>
                </a:solidFill>
              </a:rPr>
              <a:t> </a:t>
            </a:r>
            <a:r>
              <a:rPr lang="ar-DZ" sz="2800" dirty="0" err="1" smtClean="0"/>
              <a:t>:</a:t>
            </a:r>
            <a:r>
              <a:rPr lang="ar-DZ" sz="2800" dirty="0" smtClean="0"/>
              <a:t> </a:t>
            </a:r>
            <a:r>
              <a:rPr lang="fr-FR" sz="2000" dirty="0" smtClean="0">
                <a:solidFill>
                  <a:srgbClr val="FF0000"/>
                </a:solidFill>
                <a:latin typeface="Times New Roman" pitchFamily="18" charset="0"/>
              </a:rPr>
              <a:t>(Obligation </a:t>
            </a:r>
            <a:r>
              <a:rPr lang="fr-FR" sz="2000" dirty="0" err="1" smtClean="0">
                <a:solidFill>
                  <a:srgbClr val="FF0000"/>
                </a:solidFill>
                <a:latin typeface="Times New Roman" pitchFamily="18" charset="0"/>
              </a:rPr>
              <a:t>altérnative</a:t>
            </a:r>
            <a:r>
              <a:rPr lang="fr-FR" sz="2000" dirty="0" smtClean="0">
                <a:solidFill>
                  <a:srgbClr val="FF0000"/>
                </a:solidFill>
                <a:latin typeface="Times New Roman" pitchFamily="18" charset="0"/>
              </a:rPr>
              <a:t>)</a:t>
            </a:r>
            <a:r>
              <a:rPr lang="ar-DZ" sz="2800" dirty="0" smtClean="0"/>
              <a:t>، </a:t>
            </a:r>
            <a:r>
              <a:rPr lang="ar-DZ" sz="2800" dirty="0" smtClean="0">
                <a:solidFill>
                  <a:schemeClr val="accent6">
                    <a:lumMod val="75000"/>
                  </a:schemeClr>
                </a:solidFill>
              </a:rPr>
              <a:t>فلا يحق للمدين و الدائن التخيير بينه وبين التنفيذ العيني الأصلي ما دام ممكنا</a:t>
            </a:r>
            <a:r>
              <a:rPr lang="ar-DZ" sz="3200" dirty="0" smtClean="0">
                <a:solidFill>
                  <a:schemeClr val="accent6">
                    <a:lumMod val="75000"/>
                  </a:schemeClr>
                </a:solidFill>
              </a:rPr>
              <a:t>.</a:t>
            </a:r>
            <a:endParaRPr lang="fr-FR" sz="2400" b="1" dirty="0">
              <a:solidFill>
                <a:schemeClr val="accent6">
                  <a:lumMod val="75000"/>
                </a:schemeClr>
              </a:solidFill>
            </a:endParaRPr>
          </a:p>
        </p:txBody>
      </p:sp>
      <p:sp>
        <p:nvSpPr>
          <p:cNvPr id="7" name="Flèche gauche 6"/>
          <p:cNvSpPr/>
          <p:nvPr/>
        </p:nvSpPr>
        <p:spPr>
          <a:xfrm>
            <a:off x="8715404" y="500042"/>
            <a:ext cx="428596" cy="357190"/>
          </a:xfrm>
          <a:prstGeom prst="leftArrow">
            <a:avLst/>
          </a:prstGeom>
          <a:solidFill>
            <a:srgbClr val="F1B3AD"/>
          </a:solidFill>
          <a:ln>
            <a:solidFill>
              <a:schemeClr val="bg1"/>
            </a:solidFill>
          </a:ln>
          <a:effectLst>
            <a:glow rad="101600">
              <a:srgbClr val="FF0000">
                <a:alpha val="60000"/>
              </a:srgbClr>
            </a:glow>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755576" y="260648"/>
            <a:ext cx="7560840"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u="sng" dirty="0" smtClean="0">
                <a:solidFill>
                  <a:srgbClr val="FF0000"/>
                </a:solidFill>
                <a:cs typeface="+mj-cs"/>
              </a:rPr>
              <a:t>الشرط الجزائي التزام احتياطي</a:t>
            </a:r>
            <a:r>
              <a:rPr lang="ar-DZ" sz="2400" b="1" dirty="0" err="1" smtClean="0">
                <a:solidFill>
                  <a:srgbClr val="FF0000"/>
                </a:solidFill>
                <a:cs typeface="+mj-cs"/>
              </a:rPr>
              <a:t>:</a:t>
            </a:r>
            <a:r>
              <a:rPr lang="ar-DZ" sz="2400" b="1" dirty="0" smtClean="0">
                <a:solidFill>
                  <a:srgbClr val="FF0000"/>
                </a:solidFill>
                <a:cs typeface="+mj-cs"/>
              </a:rPr>
              <a:t>   </a:t>
            </a:r>
            <a:r>
              <a:rPr lang="ar-SA" sz="2400" b="1" dirty="0" smtClean="0">
                <a:cs typeface="+mj-cs"/>
              </a:rPr>
              <a:t>الشرط الجزائي، هو تعويض قدّره الطرفان احتياطياً فهو لا يستحق إلا بعد أن يصبح التنفيذ العيني غير ممكن وبعد </a:t>
            </a:r>
            <a:r>
              <a:rPr lang="ar-SA" sz="2400" b="1" dirty="0" err="1" smtClean="0">
                <a:cs typeface="+mj-cs"/>
              </a:rPr>
              <a:t>إعذار</a:t>
            </a:r>
            <a:r>
              <a:rPr lang="ar-SA" sz="2400" b="1" dirty="0" smtClean="0">
                <a:cs typeface="+mj-cs"/>
              </a:rPr>
              <a:t> المدين، لان الاعذار شرط لاستحقاق </a:t>
            </a:r>
            <a:r>
              <a:rPr lang="ar-SA" b="1" dirty="0" smtClean="0"/>
              <a:t>التعويض إن لم يوجد نص بخلاف </a:t>
            </a:r>
            <a:r>
              <a:rPr lang="ar-SA" b="1" dirty="0" err="1" smtClean="0"/>
              <a:t>ذلك،</a:t>
            </a:r>
            <a:r>
              <a:rPr lang="ar-SA" b="1" dirty="0" smtClean="0"/>
              <a:t> </a:t>
            </a:r>
            <a:endParaRPr lang="ar-D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71462"/>
            <a:ext cx="9144000" cy="6858000"/>
          </a:xfrm>
          <a:prstGeom prst="rect">
            <a:avLst/>
          </a:prstGeom>
          <a:solidFill>
            <a:schemeClr val="accent3">
              <a:lumMod val="20000"/>
              <a:lumOff val="80000"/>
            </a:schemeClr>
          </a:solidFill>
          <a:ln>
            <a:noFill/>
          </a:ln>
        </p:spPr>
        <p:txBody>
          <a:bodyPr vert="horz" lIns="0" tIns="0" rIns="18288" bIns="0" anchor="t">
            <a:normAutofit lnSpcReduction="10000"/>
            <a:scene3d>
              <a:camera prst="orthographicFront"/>
              <a:lightRig rig="freezing" dir="t">
                <a:rot lat="0" lon="0" rev="5640000"/>
              </a:lightRig>
            </a:scene3d>
            <a:sp3d prstMaterial="flat">
              <a:bevelT w="38100" h="38100"/>
              <a:contourClr>
                <a:schemeClr val="tx2"/>
              </a:contourClr>
            </a:sp3d>
          </a:bodyPr>
          <a:lstStyle/>
          <a:p>
            <a:pPr lvl="0" algn="r" rtl="1">
              <a:spcBef>
                <a:spcPct val="0"/>
              </a:spcBef>
            </a:pPr>
            <a:endParaRPr lang="fr-FR" sz="3000" b="1" dirty="0" smtClean="0">
              <a:cs typeface="+mj-cs"/>
            </a:endParaRPr>
          </a:p>
          <a:p>
            <a:pPr lvl="0" algn="r" rtl="1">
              <a:spcBef>
                <a:spcPct val="0"/>
              </a:spcBef>
            </a:pPr>
            <a:endParaRPr lang="fr-FR" sz="3000" b="1" dirty="0" smtClean="0">
              <a:cs typeface="+mj-cs"/>
            </a:endParaRPr>
          </a:p>
          <a:p>
            <a:pPr lvl="0" algn="r" rtl="1">
              <a:spcBef>
                <a:spcPct val="0"/>
              </a:spcBef>
            </a:pPr>
            <a:endParaRPr lang="fr-FR" sz="3000" b="1" dirty="0" smtClean="0">
              <a:cs typeface="+mj-cs"/>
            </a:endParaRPr>
          </a:p>
          <a:p>
            <a:pPr algn="just" rtl="1"/>
            <a:endParaRPr lang="ar-DZ" sz="3000" b="1" dirty="0" smtClean="0">
              <a:cs typeface="+mj-cs"/>
            </a:endParaRPr>
          </a:p>
          <a:p>
            <a:pPr algn="just" rtl="1">
              <a:buFont typeface="Arial" pitchFamily="34" charset="0"/>
              <a:buChar char="•"/>
            </a:pPr>
            <a:r>
              <a:rPr lang="ar-DZ" sz="3000" b="1" dirty="0" smtClean="0">
                <a:cs typeface="+mj-cs"/>
              </a:rPr>
              <a:t>وغني عن البيان أن الشرط الجزائي لا يمكن أن يجتمع مع التعويض، لأنه بمثابة التعويض، إلا إذا قصد به التعويض عن التأخر في التنفيذ.</a:t>
            </a:r>
          </a:p>
          <a:p>
            <a:pPr algn="just" rtl="1">
              <a:buFont typeface="Arial" pitchFamily="34" charset="0"/>
              <a:buChar char="•"/>
            </a:pPr>
            <a:endParaRPr lang="ar-DZ" sz="3000" b="1" dirty="0" smtClean="0">
              <a:cs typeface="+mj-cs"/>
            </a:endParaRPr>
          </a:p>
          <a:p>
            <a:pPr algn="just" rtl="1">
              <a:buFont typeface="Arial" pitchFamily="34" charset="0"/>
              <a:buChar char="•"/>
            </a:pPr>
            <a:r>
              <a:rPr lang="ar-SA" sz="3200" b="1" dirty="0" smtClean="0">
                <a:cs typeface="+mj-cs"/>
              </a:rPr>
              <a:t>ا</a:t>
            </a:r>
            <a:r>
              <a:rPr lang="ar-SA" sz="3800" b="1" u="sng" dirty="0" smtClean="0">
                <a:solidFill>
                  <a:srgbClr val="FF0000"/>
                </a:solidFill>
                <a:cs typeface="+mj-cs"/>
              </a:rPr>
              <a:t>لشرط الجزائي تقدير جزافي للتعويض</a:t>
            </a:r>
            <a:r>
              <a:rPr lang="ar-DZ" sz="3800" b="1" u="sng" dirty="0" smtClean="0">
                <a:solidFill>
                  <a:srgbClr val="FF0000"/>
                </a:solidFill>
                <a:cs typeface="+mj-cs"/>
              </a:rPr>
              <a:t>: </a:t>
            </a:r>
          </a:p>
          <a:p>
            <a:pPr algn="just" rtl="1">
              <a:buFont typeface="Arial" pitchFamily="34" charset="0"/>
              <a:buChar char="•"/>
            </a:pPr>
            <a:endParaRPr lang="ar-DZ" sz="3000" b="1" dirty="0" smtClean="0">
              <a:cs typeface="+mj-cs"/>
            </a:endParaRPr>
          </a:p>
          <a:p>
            <a:pPr algn="just" rtl="1">
              <a:buFont typeface="Arial" pitchFamily="34" charset="0"/>
              <a:buChar char="•"/>
            </a:pPr>
            <a:r>
              <a:rPr lang="ar-DZ" sz="3000" b="1" dirty="0" smtClean="0">
                <a:solidFill>
                  <a:srgbClr val="FF0000"/>
                </a:solidFill>
                <a:cs typeface="+mj-cs"/>
              </a:rPr>
              <a:t> </a:t>
            </a:r>
            <a:r>
              <a:rPr lang="ar-SA" sz="3000" b="1" dirty="0" smtClean="0">
                <a:cs typeface="+mj-cs"/>
              </a:rPr>
              <a:t>تعد هذه الصفة جوهرية ومميّزة للشرط الجزائي، لأنه ينشئ قبل وقوع إخلال المدين بتنفيذ التزامه ويتم تقديره مقدماً من طرف المتعاقدين في العقد، وعليه فالشرط الجزائي ليس هو السبب في استحقاق التعويض ومصدره، وإنما ينشأ من مصدر آخر، وهو : " عدم تنفيذ الالتزام أو التأخر فيه".</a:t>
            </a:r>
            <a:endParaRPr lang="fr-FR" sz="3000" b="1" dirty="0" smtClean="0">
              <a:cs typeface="+mj-cs"/>
            </a:endParaRPr>
          </a:p>
          <a:p>
            <a:pPr algn="just" rtl="1">
              <a:buFont typeface="Arial" pitchFamily="34" charset="0"/>
              <a:buChar char="•"/>
            </a:pPr>
            <a:endParaRPr lang="ar-DZ" sz="3200" b="1" dirty="0" smtClean="0">
              <a:solidFill>
                <a:srgbClr val="FF0000"/>
              </a:solidFill>
              <a:cs typeface="+mj-cs"/>
            </a:endParaRPr>
          </a:p>
          <a:p>
            <a:pPr lvl="0" algn="r" rtl="1">
              <a:spcBef>
                <a:spcPct val="0"/>
              </a:spcBef>
            </a:pPr>
            <a:r>
              <a:rPr lang="ar-DZ" sz="2800" b="1" dirty="0" smtClean="0">
                <a:solidFill>
                  <a:srgbClr val="FF0000"/>
                </a:solidFill>
                <a:cs typeface="+mj-cs"/>
              </a:rPr>
              <a:t> </a:t>
            </a:r>
            <a:endParaRPr kumimoji="0" lang="fr-FR" sz="2800" b="1" i="0" u="none" strike="noStrike" kern="1200" cap="none" spc="0" normalizeH="0" baseline="0" noProof="0" dirty="0">
              <a:ln>
                <a:noFill/>
              </a:ln>
              <a:solidFill>
                <a:srgbClr val="FF0000"/>
              </a:solidFill>
              <a:effectLst>
                <a:outerShdw blurRad="38100" dist="25400" dir="5400000" algn="tl" rotWithShape="0">
                  <a:srgbClr val="000000">
                    <a:alpha val="43000"/>
                  </a:srgbClr>
                </a:outerShdw>
              </a:effectLst>
              <a:uLnTx/>
              <a:uFillTx/>
              <a:latin typeface="+mj-lt"/>
              <a:ea typeface="+mj-ea"/>
              <a:cs typeface="+mj-cs"/>
            </a:endParaRPr>
          </a:p>
        </p:txBody>
      </p:sp>
      <p:sp>
        <p:nvSpPr>
          <p:cNvPr id="7" name="Flèche gauche 6"/>
          <p:cNvSpPr/>
          <p:nvPr/>
        </p:nvSpPr>
        <p:spPr>
          <a:xfrm rot="19221269">
            <a:off x="8083793" y="549705"/>
            <a:ext cx="428596" cy="553900"/>
          </a:xfrm>
          <a:prstGeom prst="leftArrow">
            <a:avLst/>
          </a:prstGeom>
          <a:solidFill>
            <a:srgbClr val="F1B3AD"/>
          </a:solidFill>
          <a:ln>
            <a:solidFill>
              <a:schemeClr val="bg1"/>
            </a:solidFill>
          </a:ln>
          <a:effectLst>
            <a:glow rad="101600">
              <a:srgbClr val="FF0000">
                <a:alpha val="60000"/>
              </a:srgbClr>
            </a:glow>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1214382" y="5929330"/>
            <a:ext cx="7929618" cy="714356"/>
          </a:xfrm>
          <a:prstGeom prst="rect">
            <a:avLst/>
          </a:prstGeom>
          <a:solidFill>
            <a:srgbClr val="F1B3AD"/>
          </a:solidFill>
          <a:ln>
            <a:solidFill>
              <a:schemeClr val="bg1"/>
            </a:solidFill>
          </a:ln>
          <a:effectLst>
            <a:glow rad="101600">
              <a:srgbClr val="FF00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2400" b="1" dirty="0" smtClean="0">
                <a:solidFill>
                  <a:srgbClr val="0000FF"/>
                </a:solidFill>
                <a:cs typeface="+mj-cs"/>
              </a:rPr>
              <a:t>يشترط لاستحقاق التعويض الاتفاقي (الشرط الجزائي) تطبيق القواعد العامة الخاصة باجتماع عناصر المسئولية العقدية ( شروط التعويض )</a:t>
            </a:r>
            <a:r>
              <a:rPr lang="ar-SA" sz="2400" dirty="0" smtClean="0">
                <a:cs typeface="+mj-cs"/>
              </a:rPr>
              <a:t>:</a:t>
            </a:r>
            <a:endParaRPr lang="fr-FR" sz="2400" b="1" dirty="0">
              <a:solidFill>
                <a:srgbClr val="C00000"/>
              </a:solidFill>
              <a:cs typeface="+mj-cs"/>
            </a:endParaRPr>
          </a:p>
        </p:txBody>
      </p:sp>
      <p:sp>
        <p:nvSpPr>
          <p:cNvPr id="9" name="Flèche gauche 8"/>
          <p:cNvSpPr/>
          <p:nvPr/>
        </p:nvSpPr>
        <p:spPr>
          <a:xfrm rot="19221269">
            <a:off x="493259" y="6096422"/>
            <a:ext cx="428596" cy="357190"/>
          </a:xfrm>
          <a:prstGeom prst="leftArrow">
            <a:avLst/>
          </a:prstGeom>
          <a:solidFill>
            <a:srgbClr val="0000FF"/>
          </a:solidFill>
          <a:ln>
            <a:solidFill>
              <a:schemeClr val="bg1"/>
            </a:solidFill>
          </a:ln>
          <a:effectLst>
            <a:glow rad="101600">
              <a:srgbClr val="FF0000">
                <a:alpha val="60000"/>
              </a:srgbClr>
            </a:glow>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0000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0"/>
            <a:ext cx="9144000" cy="6858000"/>
          </a:xfrm>
          <a:prstGeom prst="rect">
            <a:avLst/>
          </a:prstGeom>
          <a:solidFill>
            <a:schemeClr val="accent3">
              <a:lumMod val="20000"/>
              <a:lumOff val="80000"/>
            </a:schemeClr>
          </a:solidFill>
          <a:ln>
            <a:solidFill>
              <a:srgbClr val="FF6600"/>
            </a:solidFill>
          </a:ln>
        </p:spPr>
        <p:txBody>
          <a:bodyPr vert="horz" lIns="0" tIns="0" rIns="18288" bIns="0" anchor="t">
            <a:normAutofit/>
            <a:scene3d>
              <a:camera prst="orthographicFront"/>
              <a:lightRig rig="freezing" dir="t">
                <a:rot lat="0" lon="0" rev="5640000"/>
              </a:lightRig>
            </a:scene3d>
            <a:sp3d prstMaterial="flat">
              <a:bevelT w="38100" h="38100"/>
              <a:contourClr>
                <a:schemeClr val="tx2"/>
              </a:contourClr>
            </a:sp3d>
          </a:bodyPr>
          <a:lstStyle/>
          <a:p>
            <a:pPr lvl="0" algn="justLow" rtl="1" fontAlgn="base">
              <a:spcBef>
                <a:spcPct val="0"/>
              </a:spcBef>
              <a:spcAft>
                <a:spcPct val="0"/>
              </a:spcAft>
              <a:buFontTx/>
              <a:buChar char="•"/>
            </a:pPr>
            <a:r>
              <a:rPr lang="ar-SA" sz="2800" b="1" dirty="0" smtClean="0">
                <a:solidFill>
                  <a:srgbClr val="FF0000"/>
                </a:solidFill>
                <a:latin typeface="Times New Roman" pitchFamily="18" charset="0"/>
                <a:ea typeface="Times New Roman" pitchFamily="18" charset="0"/>
                <a:cs typeface="+mj-cs"/>
              </a:rPr>
              <a:t>الخطـأ: </a:t>
            </a:r>
            <a:r>
              <a:rPr lang="ar-SA" sz="2800" b="1" dirty="0" smtClean="0">
                <a:latin typeface="Times New Roman" pitchFamily="18" charset="0"/>
                <a:ea typeface="Times New Roman" pitchFamily="18" charset="0"/>
                <a:cs typeface="+mj-cs"/>
              </a:rPr>
              <a:t>على الدائن إثبات الخطأ وفقا للقواعد العامة.</a:t>
            </a:r>
            <a:endParaRPr lang="fr-FR" sz="2800" b="1" dirty="0" smtClean="0">
              <a:latin typeface="Arial" pitchFamily="34" charset="0"/>
              <a:cs typeface="+mj-cs"/>
            </a:endParaRPr>
          </a:p>
          <a:p>
            <a:pPr lvl="0" algn="justLow" rtl="1" eaLnBrk="0" fontAlgn="base" hangingPunct="0">
              <a:spcBef>
                <a:spcPct val="0"/>
              </a:spcBef>
              <a:spcAft>
                <a:spcPct val="0"/>
              </a:spcAft>
              <a:buFontTx/>
              <a:buChar char="•"/>
            </a:pPr>
            <a:r>
              <a:rPr lang="ar-SA" sz="2800" b="1" dirty="0" smtClean="0">
                <a:solidFill>
                  <a:srgbClr val="FF0000"/>
                </a:solidFill>
                <a:latin typeface="Times New Roman" pitchFamily="18" charset="0"/>
                <a:ea typeface="Times New Roman" pitchFamily="18" charset="0"/>
                <a:cs typeface="+mj-cs"/>
              </a:rPr>
              <a:t>الضـرر:  </a:t>
            </a:r>
            <a:r>
              <a:rPr lang="ar-SA" sz="2800" b="1" dirty="0" smtClean="0">
                <a:latin typeface="Times New Roman" pitchFamily="18" charset="0"/>
                <a:ea typeface="Times New Roman" pitchFamily="18" charset="0"/>
                <a:cs typeface="+mj-cs"/>
              </a:rPr>
              <a:t>لا بد من وقوع ضرر للدائن حتى يستحق التعويض الاتفاقي. أن القانون المدني الجزائري دحض قرينة الضرر، فنصت المادة 184/1: ( لا يكون التعويض المحدد في الاتفاق مستحقا إذا أثبت المدين أن الدائن لم يلحقه أي ضرر). وهذا ما يفيد أن الشرط الجزائي قد نقل عبء إثبات شرط الضرر من الدائن إلى المدين.</a:t>
            </a:r>
            <a:endParaRPr lang="fr-FR" sz="2800" b="1" dirty="0" smtClean="0">
              <a:latin typeface="Arial" pitchFamily="34" charset="0"/>
              <a:cs typeface="+mj-cs"/>
            </a:endParaRPr>
          </a:p>
          <a:p>
            <a:pPr lvl="0" algn="justLow" rtl="1" eaLnBrk="0" fontAlgn="base" hangingPunct="0">
              <a:spcBef>
                <a:spcPct val="0"/>
              </a:spcBef>
              <a:spcAft>
                <a:spcPct val="0"/>
              </a:spcAft>
              <a:buFontTx/>
              <a:buChar char="•"/>
            </a:pPr>
            <a:r>
              <a:rPr lang="ar-SA" sz="2800" b="1" dirty="0" smtClean="0">
                <a:solidFill>
                  <a:srgbClr val="FF0000"/>
                </a:solidFill>
                <a:latin typeface="Times New Roman" pitchFamily="18" charset="0"/>
                <a:ea typeface="Times New Roman" pitchFamily="18" charset="0"/>
                <a:cs typeface="+mj-cs"/>
              </a:rPr>
              <a:t>عـلاقة سببيـة: </a:t>
            </a:r>
            <a:r>
              <a:rPr lang="ar-SA" sz="2800" b="1" dirty="0" smtClean="0">
                <a:latin typeface="Times New Roman" pitchFamily="18" charset="0"/>
                <a:ea typeface="Times New Roman" pitchFamily="18" charset="0"/>
                <a:cs typeface="+mj-cs"/>
              </a:rPr>
              <a:t>كما يشترط لاستحقاق الشرط الجزائي توافر علاقة سببية بين الخطأ والضرر، وتنتفي </a:t>
            </a:r>
            <a:r>
              <a:rPr lang="ar-SA" sz="2800" b="1" dirty="0" err="1" smtClean="0">
                <a:latin typeface="Times New Roman" pitchFamily="18" charset="0"/>
                <a:ea typeface="Times New Roman" pitchFamily="18" charset="0"/>
                <a:cs typeface="+mj-cs"/>
              </a:rPr>
              <a:t>بـ</a:t>
            </a:r>
            <a:r>
              <a:rPr lang="ar-SA" sz="2800" b="1" dirty="0" smtClean="0">
                <a:latin typeface="Times New Roman" pitchFamily="18" charset="0"/>
                <a:ea typeface="Times New Roman" pitchFamily="18" charset="0"/>
                <a:cs typeface="+mj-cs"/>
              </a:rPr>
              <a:t>:</a:t>
            </a:r>
            <a:endParaRPr lang="ar-DZ" sz="2800" b="1" dirty="0" smtClean="0">
              <a:latin typeface="Times New Roman" pitchFamily="18" charset="0"/>
              <a:ea typeface="Times New Roman" pitchFamily="18" charset="0"/>
              <a:cs typeface="+mj-cs"/>
            </a:endParaRPr>
          </a:p>
          <a:p>
            <a:pPr lvl="0" algn="r" rtl="1"/>
            <a:r>
              <a:rPr lang="ar-DZ" sz="2800" b="1" dirty="0" smtClean="0">
                <a:latin typeface="Times New Roman" pitchFamily="18" charset="0"/>
                <a:cs typeface="+mj-cs"/>
              </a:rPr>
              <a:t>                </a:t>
            </a:r>
            <a:r>
              <a:rPr lang="ar-DZ" sz="2800" b="1" u="sng" dirty="0" smtClean="0">
                <a:solidFill>
                  <a:srgbClr val="0000FF"/>
                </a:solidFill>
                <a:latin typeface="Times New Roman" pitchFamily="18" charset="0"/>
                <a:cs typeface="+mj-cs"/>
              </a:rPr>
              <a:t>* </a:t>
            </a:r>
            <a:r>
              <a:rPr lang="ar-SA" sz="2800" b="1" u="sng" dirty="0" smtClean="0">
                <a:solidFill>
                  <a:srgbClr val="0000FF"/>
                </a:solidFill>
                <a:cs typeface="+mj-cs"/>
              </a:rPr>
              <a:t>إثبات المدين للسبب الأجنبي</a:t>
            </a:r>
            <a:endParaRPr lang="ar-DZ" sz="2800" b="1" u="sng" dirty="0" smtClean="0">
              <a:solidFill>
                <a:srgbClr val="0000FF"/>
              </a:solidFill>
              <a:cs typeface="+mj-cs"/>
            </a:endParaRPr>
          </a:p>
          <a:p>
            <a:pPr lvl="0" algn="r" rtl="1"/>
            <a:r>
              <a:rPr lang="ar-DZ" sz="2800" b="1" dirty="0" smtClean="0">
                <a:solidFill>
                  <a:srgbClr val="0000FF"/>
                </a:solidFill>
                <a:cs typeface="+mj-cs"/>
              </a:rPr>
              <a:t>                * </a:t>
            </a:r>
            <a:r>
              <a:rPr lang="ar-SA" sz="2800" b="1" dirty="0" smtClean="0">
                <a:solidFill>
                  <a:srgbClr val="0000FF"/>
                </a:solidFill>
                <a:cs typeface="+mj-cs"/>
              </a:rPr>
              <a:t>إثبات أن الضرر كان غير مباشر أو كان غير متوقع في المسؤولية العقدية.</a:t>
            </a:r>
            <a:endParaRPr lang="ar-DZ" sz="2800" b="1" dirty="0" smtClean="0">
              <a:solidFill>
                <a:srgbClr val="0000FF"/>
              </a:solidFill>
              <a:cs typeface="+mj-cs"/>
            </a:endParaRPr>
          </a:p>
          <a:p>
            <a:pPr lvl="0" algn="r" rtl="1"/>
            <a:r>
              <a:rPr lang="ar-DZ" sz="2800" b="1" dirty="0" smtClean="0">
                <a:solidFill>
                  <a:schemeClr val="accent4">
                    <a:lumMod val="50000"/>
                  </a:schemeClr>
                </a:solidFill>
                <a:cs typeface="+mj-cs"/>
              </a:rPr>
              <a:t>  </a:t>
            </a:r>
          </a:p>
          <a:p>
            <a:pPr algn="r" rtl="1"/>
            <a:r>
              <a:rPr lang="ar-SA" sz="2800" b="1" dirty="0" err="1" smtClean="0">
                <a:solidFill>
                  <a:srgbClr val="FF0000"/>
                </a:solidFill>
                <a:cs typeface="+mj-cs"/>
              </a:rPr>
              <a:t>الإعــذار</a:t>
            </a:r>
            <a:r>
              <a:rPr lang="ar-SA" sz="2800" b="1" dirty="0" smtClean="0">
                <a:solidFill>
                  <a:srgbClr val="FF0000"/>
                </a:solidFill>
                <a:cs typeface="+mj-cs"/>
              </a:rPr>
              <a:t>: </a:t>
            </a:r>
            <a:r>
              <a:rPr lang="ar-SA" sz="2800" b="1" dirty="0" smtClean="0">
                <a:cs typeface="+mj-cs"/>
              </a:rPr>
              <a:t>وقد نصت على ذلك المادة 183 </a:t>
            </a:r>
            <a:r>
              <a:rPr lang="ar-SA" sz="2800" b="1" dirty="0" err="1" smtClean="0">
                <a:cs typeface="+mj-cs"/>
              </a:rPr>
              <a:t>ق</a:t>
            </a:r>
            <a:r>
              <a:rPr lang="ar-SA" sz="2800" b="1" dirty="0" smtClean="0">
                <a:cs typeface="+mj-cs"/>
              </a:rPr>
              <a:t> م </a:t>
            </a:r>
            <a:r>
              <a:rPr lang="ar-SA" sz="2800" b="1" dirty="0" err="1" smtClean="0">
                <a:cs typeface="+mj-cs"/>
              </a:rPr>
              <a:t>ج</a:t>
            </a:r>
            <a:r>
              <a:rPr lang="ar-SA" sz="2800" b="1" dirty="0" smtClean="0">
                <a:cs typeface="+mj-cs"/>
              </a:rPr>
              <a:t> بقولها: ( وتطبق في هذه الحالة أحكام المواد 176 إلى 181 )</a:t>
            </a:r>
            <a:endParaRPr lang="ar-DZ" sz="2800" b="1" dirty="0" smtClean="0">
              <a:cs typeface="+mj-cs"/>
            </a:endParaRPr>
          </a:p>
          <a:p>
            <a:pPr algn="r" rtl="1"/>
            <a:endParaRPr lang="ar-DZ" sz="2800" dirty="0" smtClean="0">
              <a:cs typeface="+mj-cs"/>
            </a:endParaRPr>
          </a:p>
          <a:p>
            <a:pPr algn="r" rtl="1"/>
            <a:endParaRPr lang="ar-DZ" sz="2800" dirty="0" smtClean="0">
              <a:cs typeface="+mj-cs"/>
            </a:endParaRPr>
          </a:p>
          <a:p>
            <a:pPr algn="r" rtl="1"/>
            <a:endParaRPr lang="ar-DZ" sz="2800" dirty="0" smtClean="0">
              <a:cs typeface="+mj-cs"/>
            </a:endParaRPr>
          </a:p>
          <a:p>
            <a:pPr algn="r" rtl="1"/>
            <a:endParaRPr lang="ar-DZ" sz="2800" dirty="0" smtClean="0">
              <a:cs typeface="+mj-cs"/>
            </a:endParaRPr>
          </a:p>
          <a:p>
            <a:pPr algn="r" rtl="1"/>
            <a:endParaRPr lang="ar-DZ" sz="2800" dirty="0" smtClean="0">
              <a:cs typeface="+mj-cs"/>
            </a:endParaRPr>
          </a:p>
          <a:p>
            <a:pPr algn="r" rtl="1"/>
            <a:endParaRPr lang="ar-DZ" sz="2800" dirty="0" smtClean="0">
              <a:cs typeface="+mj-cs"/>
            </a:endParaRPr>
          </a:p>
          <a:p>
            <a:pPr algn="r" rtl="1"/>
            <a:endParaRPr lang="fr-FR" sz="2800" dirty="0" smtClean="0">
              <a:cs typeface="+mj-cs"/>
            </a:endParaRPr>
          </a:p>
          <a:p>
            <a:pPr lvl="0" algn="r" rtl="1"/>
            <a:endParaRPr lang="fr-FR" sz="2800" b="1" dirty="0" smtClean="0">
              <a:solidFill>
                <a:srgbClr val="FF0000"/>
              </a:solidFill>
              <a:cs typeface="+mj-cs"/>
            </a:endParaRPr>
          </a:p>
          <a:p>
            <a:pPr lvl="0" algn="justLow" rtl="1" eaLnBrk="0" fontAlgn="base" hangingPunct="0">
              <a:spcBef>
                <a:spcPct val="0"/>
              </a:spcBef>
              <a:spcAft>
                <a:spcPct val="0"/>
              </a:spcAft>
              <a:buFontTx/>
              <a:buChar char="•"/>
            </a:pPr>
            <a:endParaRPr lang="ar-SA" sz="2800" dirty="0" smtClean="0">
              <a:latin typeface="Arial" pitchFamily="34" charset="0"/>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0" y="0"/>
            <a:ext cx="9144000" cy="6858000"/>
          </a:xfrm>
          <a:solidFill>
            <a:schemeClr val="accent3">
              <a:lumMod val="20000"/>
              <a:lumOff val="80000"/>
            </a:schemeClr>
          </a:solidFill>
        </p:spPr>
        <p:txBody>
          <a:bodyPr anchor="t">
            <a:normAutofit/>
          </a:bodyPr>
          <a:lstStyle/>
          <a:p>
            <a:pPr algn="r" rtl="1"/>
            <a:r>
              <a:rPr lang="ar-DZ" sz="3100" b="1" dirty="0" smtClean="0">
                <a:solidFill>
                  <a:srgbClr val="FF0000"/>
                </a:solidFill>
              </a:rPr>
              <a:t/>
            </a:r>
            <a:br>
              <a:rPr lang="ar-DZ" sz="3100" b="1" dirty="0" smtClean="0">
                <a:solidFill>
                  <a:srgbClr val="FF0000"/>
                </a:solidFill>
              </a:rPr>
            </a:br>
            <a:r>
              <a:rPr lang="ar-SA" sz="3200" dirty="0" smtClean="0"/>
              <a:t> </a:t>
            </a:r>
            <a:r>
              <a:rPr lang="ar-SA" sz="3200" b="1" dirty="0" smtClean="0">
                <a:solidFill>
                  <a:schemeClr val="tx1"/>
                </a:solidFill>
              </a:rPr>
              <a:t>وعليه فلا يتم إعمال الشرط الجزائي في الحالات التالية:</a:t>
            </a:r>
            <a:r>
              <a:rPr lang="fr-FR" sz="3200" dirty="0" smtClean="0"/>
              <a:t/>
            </a:r>
            <a:br>
              <a:rPr lang="fr-FR" sz="3200" dirty="0" smtClean="0"/>
            </a:br>
            <a:r>
              <a:rPr lang="ar-SA" sz="3200" dirty="0" smtClean="0">
                <a:solidFill>
                  <a:srgbClr val="FF0000"/>
                </a:solidFill>
              </a:rPr>
              <a:t>1</a:t>
            </a:r>
            <a:r>
              <a:rPr lang="ar-DZ" sz="3200" dirty="0" smtClean="0">
                <a:solidFill>
                  <a:srgbClr val="FF0000"/>
                </a:solidFill>
              </a:rPr>
              <a:t>      </a:t>
            </a:r>
            <a:r>
              <a:rPr lang="ar-SA" sz="3200" dirty="0" smtClean="0">
                <a:solidFill>
                  <a:srgbClr val="FF0000"/>
                </a:solidFill>
              </a:rPr>
              <a:t>- انتفاء خطا المدين كما لو استحال تنفيذ الالتزام بسبب أجنبي أو قوة قاهرة.</a:t>
            </a:r>
            <a:r>
              <a:rPr lang="fr-FR" sz="3200" dirty="0" smtClean="0">
                <a:solidFill>
                  <a:srgbClr val="FF0000"/>
                </a:solidFill>
              </a:rPr>
              <a:t/>
            </a:r>
            <a:br>
              <a:rPr lang="fr-FR" sz="3200" dirty="0" smtClean="0">
                <a:solidFill>
                  <a:srgbClr val="FF0000"/>
                </a:solidFill>
              </a:rPr>
            </a:br>
            <a:r>
              <a:rPr lang="ar-SA" sz="3200" dirty="0" smtClean="0">
                <a:solidFill>
                  <a:srgbClr val="FF0000"/>
                </a:solidFill>
              </a:rPr>
              <a:t>2</a:t>
            </a:r>
            <a:r>
              <a:rPr lang="ar-DZ" sz="3200" dirty="0" smtClean="0">
                <a:solidFill>
                  <a:srgbClr val="FF0000"/>
                </a:solidFill>
              </a:rPr>
              <a:t>      </a:t>
            </a:r>
            <a:r>
              <a:rPr lang="ar-SA" sz="3200" dirty="0" smtClean="0">
                <a:solidFill>
                  <a:srgbClr val="FF0000"/>
                </a:solidFill>
              </a:rPr>
              <a:t>- عدم تحقق الضرر الناتج عن إخلال المدين بالتزامه.</a:t>
            </a:r>
            <a:r>
              <a:rPr lang="fr-FR" sz="3200" dirty="0" smtClean="0">
                <a:solidFill>
                  <a:srgbClr val="FF0000"/>
                </a:solidFill>
              </a:rPr>
              <a:t/>
            </a:r>
            <a:br>
              <a:rPr lang="fr-FR" sz="3200" dirty="0" smtClean="0">
                <a:solidFill>
                  <a:srgbClr val="FF0000"/>
                </a:solidFill>
              </a:rPr>
            </a:br>
            <a:r>
              <a:rPr lang="ar-SA" sz="3200" dirty="0" smtClean="0">
                <a:solidFill>
                  <a:srgbClr val="FF0000"/>
                </a:solidFill>
              </a:rPr>
              <a:t>3</a:t>
            </a:r>
            <a:r>
              <a:rPr lang="ar-DZ" sz="3200" dirty="0" smtClean="0">
                <a:solidFill>
                  <a:srgbClr val="FF0000"/>
                </a:solidFill>
              </a:rPr>
              <a:t>    </a:t>
            </a:r>
            <a:r>
              <a:rPr lang="ar-SA" sz="3200" dirty="0" smtClean="0">
                <a:solidFill>
                  <a:srgbClr val="FF0000"/>
                </a:solidFill>
              </a:rPr>
              <a:t>- انعدام السببية بين الخطأ والضرر فيما لحق الدائن من ضرر.</a:t>
            </a:r>
            <a:r>
              <a:rPr lang="ar-DZ" sz="3200" dirty="0" smtClean="0">
                <a:solidFill>
                  <a:srgbClr val="FF0000"/>
                </a:solidFill>
              </a:rPr>
              <a:t/>
            </a:r>
            <a:br>
              <a:rPr lang="ar-DZ" sz="3200" dirty="0" smtClean="0">
                <a:solidFill>
                  <a:srgbClr val="FF0000"/>
                </a:solidFill>
              </a:rPr>
            </a:br>
            <a:r>
              <a:rPr lang="ar-DZ" sz="3200" dirty="0" smtClean="0">
                <a:solidFill>
                  <a:srgbClr val="FF0000"/>
                </a:solidFill>
              </a:rPr>
              <a:t/>
            </a:r>
            <a:br>
              <a:rPr lang="ar-DZ" sz="3200" dirty="0" smtClean="0">
                <a:solidFill>
                  <a:srgbClr val="FF0000"/>
                </a:solidFill>
              </a:rPr>
            </a:br>
            <a:r>
              <a:rPr lang="ar-DZ" sz="3200" dirty="0" smtClean="0">
                <a:solidFill>
                  <a:srgbClr val="FF0000"/>
                </a:solidFill>
              </a:rPr>
              <a:t>     </a:t>
            </a:r>
            <a:r>
              <a:rPr lang="fr-FR" sz="3200" dirty="0" smtClean="0"/>
              <a:t/>
            </a:r>
            <a:br>
              <a:rPr lang="fr-FR" sz="3200" dirty="0" smtClean="0"/>
            </a:br>
            <a:r>
              <a:rPr lang="ar-SA" sz="3200" dirty="0" smtClean="0"/>
              <a:t> </a:t>
            </a:r>
            <a:r>
              <a:rPr lang="fr-FR" sz="3200" dirty="0" smtClean="0"/>
              <a:t/>
            </a:r>
            <a:br>
              <a:rPr lang="fr-FR" sz="3200" dirty="0" smtClean="0"/>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fr-FR" sz="2400" b="1" dirty="0" smtClean="0">
                <a:solidFill>
                  <a:schemeClr val="tx1"/>
                </a:solidFill>
              </a:rPr>
              <a:t/>
            </a:r>
            <a:br>
              <a:rPr lang="fr-FR" sz="2400" b="1" dirty="0" smtClean="0">
                <a:solidFill>
                  <a:schemeClr val="tx1"/>
                </a:solidFill>
              </a:rPr>
            </a:br>
            <a:r>
              <a:rPr lang="ar-DZ" sz="2400" b="1" dirty="0" smtClean="0">
                <a:solidFill>
                  <a:schemeClr val="tx1"/>
                </a:solidFill>
              </a:rPr>
              <a:t>      </a:t>
            </a:r>
            <a:endParaRPr lang="fr-FR" sz="2400" b="1" dirty="0">
              <a:solidFill>
                <a:schemeClr val="tx1"/>
              </a:solidFill>
            </a:endParaRPr>
          </a:p>
        </p:txBody>
      </p:sp>
      <p:graphicFrame>
        <p:nvGraphicFramePr>
          <p:cNvPr id="5" name="Organization Chart 2"/>
          <p:cNvGraphicFramePr/>
          <p:nvPr/>
        </p:nvGraphicFramePr>
        <p:xfrm>
          <a:off x="500034" y="2571744"/>
          <a:ext cx="8286808" cy="4000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bwMode="auto">
          <a:xfrm>
            <a:off x="0" y="1142984"/>
            <a:ext cx="9001092" cy="3929090"/>
          </a:xfrm>
          <a:prstGeom prst="cloudCallout">
            <a:avLst>
              <a:gd name="adj1" fmla="val 32880"/>
              <a:gd name="adj2" fmla="val -59458"/>
            </a:avLst>
          </a:prstGeom>
          <a:solidFill>
            <a:srgbClr val="FFCCFF"/>
          </a:solidFill>
          <a:ln w="9525">
            <a:solidFill>
              <a:srgbClr val="7030A0"/>
            </a:solidFill>
            <a:round/>
            <a:headEnd/>
            <a:tailEnd/>
          </a:ln>
          <a:effectLst>
            <a:outerShdw dist="107763" dir="13500000" algn="ctr" rotWithShape="0">
              <a:srgbClr val="808080">
                <a:alpha val="50000"/>
              </a:srgbClr>
            </a:outerShdw>
          </a:effectLst>
        </p:spPr>
        <p:txBody>
          <a:bodyPr vert="horz" wrap="square" lIns="91440" tIns="45720" rIns="91440" bIns="45720" numCol="1" anchor="t" anchorCtr="0" compatLnSpc="1">
            <a:prstTxWarp prst="textNoShape">
              <a:avLst/>
            </a:prstTxWarp>
            <a:normAutofit fontScale="90000"/>
          </a:bodyPr>
          <a:lstStyle/>
          <a:p>
            <a:pPr marL="0" marR="571500" lvl="0" indent="0" algn="r" defTabSz="914400" rtl="1" eaLnBrk="1" fontAlgn="base" latinLnBrk="0" hangingPunct="1">
              <a:lnSpc>
                <a:spcPct val="100000"/>
              </a:lnSpc>
              <a:spcBef>
                <a:spcPct val="0"/>
              </a:spcBef>
              <a:spcAft>
                <a:spcPts val="1000"/>
              </a:spcAft>
              <a:buClrTx/>
              <a:buSzTx/>
              <a:buFontTx/>
              <a:buNone/>
              <a:tabLst/>
            </a:pPr>
            <a:r>
              <a:rPr kumimoji="0" lang="ar-SA" sz="3100" b="1" i="0" u="none" strike="noStrike" cap="none" normalizeH="0" baseline="0" dirty="0" smtClean="0">
                <a:ln>
                  <a:noFill/>
                </a:ln>
                <a:solidFill>
                  <a:schemeClr val="tx1"/>
                </a:solidFill>
                <a:effectLst/>
                <a:latin typeface="Calibri" pitchFamily="34" charset="0"/>
                <a:ea typeface="Arial" pitchFamily="34" charset="0"/>
              </a:rPr>
              <a:t>ينبغي الالتفات الى أهمية الشرط الجزائي باعتباره وسيلة تخفف عبء الإثبات عن الدائن فإن على الدائن </a:t>
            </a:r>
            <a:r>
              <a:rPr lang="ar-DZ" sz="3100" b="1" dirty="0" smtClean="0">
                <a:solidFill>
                  <a:schemeClr val="tx1"/>
                </a:solidFill>
                <a:latin typeface="Calibri" pitchFamily="34" charset="0"/>
                <a:ea typeface="Arial" pitchFamily="34" charset="0"/>
              </a:rPr>
              <a:t>أ</a:t>
            </a:r>
            <a:r>
              <a:rPr kumimoji="0" lang="ar-SA" sz="3100" b="1" i="0" u="none" strike="noStrike" cap="none" normalizeH="0" baseline="0" dirty="0" smtClean="0">
                <a:ln>
                  <a:noFill/>
                </a:ln>
                <a:solidFill>
                  <a:schemeClr val="tx1"/>
                </a:solidFill>
                <a:effectLst/>
                <a:latin typeface="Calibri" pitchFamily="34" charset="0"/>
                <a:ea typeface="Arial" pitchFamily="34" charset="0"/>
              </a:rPr>
              <a:t>ن يثبت خطأ المدين ليثبت الضرر عليه</a:t>
            </a:r>
            <a:r>
              <a:rPr kumimoji="0" lang="ar-DZ" sz="3100" b="1" i="0" u="none" strike="noStrike" cap="none" normalizeH="0" baseline="0" dirty="0" smtClean="0">
                <a:ln>
                  <a:noFill/>
                </a:ln>
                <a:solidFill>
                  <a:schemeClr val="tx1"/>
                </a:solidFill>
                <a:effectLst/>
                <a:latin typeface="Calibri" pitchFamily="34" charset="0"/>
                <a:ea typeface="Arial" pitchFamily="34" charset="0"/>
              </a:rPr>
              <a:t>،</a:t>
            </a:r>
            <a:r>
              <a:rPr kumimoji="0" lang="ar-SA" sz="3100" b="1" i="0" u="none" strike="noStrike" cap="none" normalizeH="0" baseline="0" dirty="0" smtClean="0">
                <a:ln>
                  <a:noFill/>
                </a:ln>
                <a:solidFill>
                  <a:schemeClr val="tx1"/>
                </a:solidFill>
                <a:effectLst/>
                <a:latin typeface="Calibri" pitchFamily="34" charset="0"/>
                <a:ea typeface="Arial" pitchFamily="34" charset="0"/>
              </a:rPr>
              <a:t> كقرينة غير قاطعة على تحقق الضرر عليه، ثم ينتقل عبء الإثبات </a:t>
            </a:r>
            <a:r>
              <a:rPr kumimoji="0" lang="ar-SA" sz="3100" b="1" i="0" u="none" strike="noStrike" cap="none" normalizeH="0" baseline="0" dirty="0" err="1" smtClean="0">
                <a:ln>
                  <a:noFill/>
                </a:ln>
                <a:solidFill>
                  <a:schemeClr val="tx1"/>
                </a:solidFill>
                <a:effectLst/>
                <a:latin typeface="Calibri" pitchFamily="34" charset="0"/>
                <a:ea typeface="Arial" pitchFamily="34" charset="0"/>
              </a:rPr>
              <a:t>الى</a:t>
            </a:r>
            <a:r>
              <a:rPr kumimoji="0" lang="ar-SA" sz="3100" b="1" i="0" u="none" strike="noStrike" cap="none" normalizeH="0" baseline="0" dirty="0" smtClean="0">
                <a:ln>
                  <a:noFill/>
                </a:ln>
                <a:solidFill>
                  <a:schemeClr val="tx1"/>
                </a:solidFill>
                <a:effectLst/>
                <a:latin typeface="Calibri" pitchFamily="34" charset="0"/>
                <a:ea typeface="Arial" pitchFamily="34" charset="0"/>
              </a:rPr>
              <a:t> المدين لإثبات انتفاء وقوع ضرر على الدائن حتى ينفي استحقاق الشرط الجزائي.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0352" y="260648"/>
            <a:ext cx="8218112" cy="5328592"/>
          </a:xfrm>
        </p:spPr>
        <p:txBody>
          <a:bodyPr/>
          <a:lstStyle/>
          <a:p>
            <a:pPr algn="r"/>
            <a:r>
              <a:rPr lang="fr-FR" sz="2800" dirty="0" smtClean="0">
                <a:solidFill>
                  <a:schemeClr val="tx1"/>
                </a:solidFill>
              </a:rPr>
              <a:t/>
            </a:r>
            <a:br>
              <a:rPr lang="fr-FR" sz="2800" dirty="0" smtClean="0">
                <a:solidFill>
                  <a:schemeClr val="tx1"/>
                </a:solidFill>
              </a:rPr>
            </a:br>
            <a:r>
              <a:rPr lang="fr-FR" sz="2800" dirty="0" smtClean="0">
                <a:solidFill>
                  <a:schemeClr val="tx1"/>
                </a:solidFill>
              </a:rPr>
              <a:t/>
            </a:r>
            <a:br>
              <a:rPr lang="fr-FR" sz="2800" dirty="0" smtClean="0">
                <a:solidFill>
                  <a:schemeClr val="tx1"/>
                </a:solidFill>
              </a:rPr>
            </a:br>
            <a:r>
              <a:rPr lang="fr-FR" sz="2800" dirty="0" smtClean="0">
                <a:solidFill>
                  <a:schemeClr val="tx1"/>
                </a:solidFill>
              </a:rPr>
              <a:t/>
            </a:r>
            <a:br>
              <a:rPr lang="fr-FR" sz="2800" dirty="0" smtClean="0">
                <a:solidFill>
                  <a:schemeClr val="tx1"/>
                </a:solidFill>
              </a:rPr>
            </a:br>
            <a:r>
              <a:rPr lang="fr-FR" sz="2800" dirty="0" smtClean="0">
                <a:solidFill>
                  <a:schemeClr val="tx1"/>
                </a:solidFill>
              </a:rPr>
              <a:t/>
            </a:r>
            <a:br>
              <a:rPr lang="fr-FR" sz="2800" dirty="0" smtClean="0">
                <a:solidFill>
                  <a:schemeClr val="tx1"/>
                </a:solidFill>
              </a:rPr>
            </a:br>
            <a:r>
              <a:rPr lang="fr-FR" sz="2800" dirty="0" smtClean="0">
                <a:solidFill>
                  <a:schemeClr val="tx1"/>
                </a:solidFill>
              </a:rPr>
              <a:t/>
            </a:r>
            <a:br>
              <a:rPr lang="fr-FR" sz="2800" dirty="0" smtClean="0">
                <a:solidFill>
                  <a:schemeClr val="tx1"/>
                </a:solidFill>
              </a:rPr>
            </a:br>
            <a:r>
              <a:rPr lang="fr-FR" sz="2800" dirty="0" smtClean="0">
                <a:solidFill>
                  <a:schemeClr val="tx1"/>
                </a:solidFill>
              </a:rPr>
              <a:t/>
            </a:r>
            <a:br>
              <a:rPr lang="fr-FR" sz="2800" dirty="0" smtClean="0">
                <a:solidFill>
                  <a:schemeClr val="tx1"/>
                </a:solidFill>
              </a:rPr>
            </a:br>
            <a:r>
              <a:rPr lang="fr-FR" sz="2800" dirty="0" smtClean="0">
                <a:solidFill>
                  <a:schemeClr val="tx1"/>
                </a:solidFill>
              </a:rPr>
              <a:t/>
            </a:r>
            <a:br>
              <a:rPr lang="fr-FR" sz="2800" dirty="0" smtClean="0">
                <a:solidFill>
                  <a:schemeClr val="tx1"/>
                </a:solidFill>
              </a:rPr>
            </a:br>
            <a:r>
              <a:rPr lang="fr-FR" sz="2800" dirty="0" smtClean="0">
                <a:solidFill>
                  <a:schemeClr val="tx1"/>
                </a:solidFill>
              </a:rPr>
              <a:t/>
            </a:r>
            <a:br>
              <a:rPr lang="fr-FR" sz="2800" dirty="0" smtClean="0">
                <a:solidFill>
                  <a:schemeClr val="tx1"/>
                </a:solidFill>
              </a:rPr>
            </a:br>
            <a:r>
              <a:rPr lang="fr-FR" sz="2800" dirty="0" smtClean="0">
                <a:solidFill>
                  <a:schemeClr val="tx1"/>
                </a:solidFill>
              </a:rPr>
              <a:t/>
            </a:r>
            <a:br>
              <a:rPr lang="fr-FR" sz="2800" dirty="0" smtClean="0">
                <a:solidFill>
                  <a:schemeClr val="tx1"/>
                </a:solidFill>
              </a:rPr>
            </a:br>
            <a:r>
              <a:rPr lang="fr-FR" sz="2800" dirty="0" smtClean="0">
                <a:solidFill>
                  <a:schemeClr val="tx1"/>
                </a:solidFill>
              </a:rPr>
              <a:t/>
            </a:r>
            <a:br>
              <a:rPr lang="fr-FR" sz="2800" dirty="0" smtClean="0">
                <a:solidFill>
                  <a:schemeClr val="tx1"/>
                </a:solidFill>
              </a:rPr>
            </a:br>
            <a:r>
              <a:rPr lang="fr-FR" sz="2800" dirty="0" smtClean="0">
                <a:solidFill>
                  <a:schemeClr val="tx1"/>
                </a:solidFill>
              </a:rPr>
              <a:t/>
            </a:r>
            <a:br>
              <a:rPr lang="fr-FR" sz="2800" dirty="0" smtClean="0">
                <a:solidFill>
                  <a:schemeClr val="tx1"/>
                </a:solidFill>
              </a:rPr>
            </a:br>
            <a:r>
              <a:rPr lang="fr-FR" sz="2800" dirty="0" smtClean="0">
                <a:solidFill>
                  <a:schemeClr val="tx1"/>
                </a:solidFill>
              </a:rPr>
              <a:t/>
            </a:r>
            <a:br>
              <a:rPr lang="fr-FR" sz="2800" dirty="0" smtClean="0">
                <a:solidFill>
                  <a:schemeClr val="tx1"/>
                </a:solidFill>
              </a:rPr>
            </a:br>
            <a:endParaRPr lang="ar-DZ" sz="2800" dirty="0">
              <a:solidFill>
                <a:schemeClr val="tx1"/>
              </a:solidFill>
            </a:endParaRPr>
          </a:p>
        </p:txBody>
      </p:sp>
      <p:sp>
        <p:nvSpPr>
          <p:cNvPr id="6" name="Rectangle 5"/>
          <p:cNvSpPr/>
          <p:nvPr/>
        </p:nvSpPr>
        <p:spPr>
          <a:xfrm>
            <a:off x="2771800" y="980728"/>
            <a:ext cx="3721858" cy="523220"/>
          </a:xfrm>
          <a:prstGeom prst="rect">
            <a:avLst/>
          </a:prstGeom>
          <a:solidFill>
            <a:srgbClr val="FBC2B7"/>
          </a:solidFill>
        </p:spPr>
        <p:txBody>
          <a:bodyPr wrap="square">
            <a:spAutoFit/>
          </a:bodyPr>
          <a:lstStyle/>
          <a:p>
            <a:r>
              <a:rPr lang="ar-SA" sz="2800" b="1" dirty="0" smtClean="0">
                <a:cs typeface="+mj-cs"/>
              </a:rPr>
              <a:t>سلطة القاضي إزاء الشرط الجزائي</a:t>
            </a:r>
            <a:endParaRPr lang="ar-DZ" sz="2800" b="1" dirty="0">
              <a:cs typeface="+mj-cs"/>
            </a:endParaRPr>
          </a:p>
        </p:txBody>
      </p:sp>
      <p:sp>
        <p:nvSpPr>
          <p:cNvPr id="11" name="Rectangle 10"/>
          <p:cNvSpPr/>
          <p:nvPr/>
        </p:nvSpPr>
        <p:spPr>
          <a:xfrm>
            <a:off x="683568" y="1988840"/>
            <a:ext cx="7704856" cy="28803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indent="179388" algn="justLow" rtl="1" fontAlgn="base">
              <a:lnSpc>
                <a:spcPct val="150000"/>
              </a:lnSpc>
              <a:spcBef>
                <a:spcPct val="0"/>
              </a:spcBef>
              <a:spcAft>
                <a:spcPct val="0"/>
              </a:spcAft>
              <a:tabLst>
                <a:tab pos="769938" algn="l"/>
              </a:tabLst>
            </a:pPr>
            <a:r>
              <a:rPr lang="ar-SA" sz="2400" b="1" dirty="0" smtClean="0">
                <a:solidFill>
                  <a:schemeClr val="tx1"/>
                </a:solidFill>
                <a:latin typeface="Simplified Arabic" pitchFamily="18" charset="-78"/>
                <a:ea typeface="Calibri" pitchFamily="34" charset="0"/>
                <a:cs typeface="+mj-cs"/>
              </a:rPr>
              <a:t>الأصل أنه إذا تحققت شروط الشرط الجزائي تعين على القاضي الحكم </a:t>
            </a:r>
            <a:r>
              <a:rPr lang="ar-SA" sz="2400" b="1" dirty="0" err="1" smtClean="0">
                <a:solidFill>
                  <a:schemeClr val="tx1"/>
                </a:solidFill>
                <a:latin typeface="Simplified Arabic" pitchFamily="18" charset="-78"/>
                <a:ea typeface="Calibri" pitchFamily="34" charset="0"/>
                <a:cs typeface="+mj-cs"/>
              </a:rPr>
              <a:t>به</a:t>
            </a:r>
            <a:r>
              <a:rPr lang="ar-SA" sz="2400" b="1" dirty="0" smtClean="0">
                <a:solidFill>
                  <a:schemeClr val="tx1"/>
                </a:solidFill>
                <a:latin typeface="Simplified Arabic" pitchFamily="18" charset="-78"/>
                <a:ea typeface="Calibri" pitchFamily="34" charset="0"/>
                <a:cs typeface="+mj-cs"/>
              </a:rPr>
              <a:t> دون زيادة أو نقصان بناء على نية المتعاقدين،</a:t>
            </a:r>
            <a:r>
              <a:rPr lang="ar-SA" sz="2400" b="1" dirty="0" smtClean="0">
                <a:solidFill>
                  <a:schemeClr val="tx1"/>
                </a:solidFill>
                <a:latin typeface="Calibri" pitchFamily="34" charset="0"/>
                <a:cs typeface="+mj-cs"/>
              </a:rPr>
              <a:t> </a:t>
            </a:r>
            <a:r>
              <a:rPr lang="ar-SA" sz="2400" b="1" dirty="0" smtClean="0">
                <a:solidFill>
                  <a:schemeClr val="tx1"/>
                </a:solidFill>
                <a:latin typeface="Simplified Arabic" pitchFamily="18" charset="-78"/>
                <a:ea typeface="Calibri" pitchFamily="34" charset="0"/>
                <a:cs typeface="+mj-cs"/>
              </a:rPr>
              <a:t>فان كان مقدار الشرط الجزائي يساوي مقدار الضرر المتحقق الذي أصاب المدين</a:t>
            </a:r>
            <a:r>
              <a:rPr lang="ar-DZ" sz="2400" b="1" dirty="0" err="1" smtClean="0">
                <a:solidFill>
                  <a:schemeClr val="tx1"/>
                </a:solidFill>
                <a:latin typeface="Simplified Arabic" pitchFamily="18" charset="-78"/>
                <a:ea typeface="Calibri" pitchFamily="34" charset="0"/>
                <a:cs typeface="+mj-cs"/>
              </a:rPr>
              <a:t>،</a:t>
            </a:r>
            <a:r>
              <a:rPr lang="ar-SA" sz="2400" b="1" dirty="0" smtClean="0">
                <a:solidFill>
                  <a:schemeClr val="tx1"/>
                </a:solidFill>
                <a:latin typeface="Simplified Arabic" pitchFamily="18" charset="-78"/>
                <a:ea typeface="Calibri" pitchFamily="34" charset="0"/>
                <a:cs typeface="+mj-cs"/>
              </a:rPr>
              <a:t> حكم القاضي بالشرط الجزائي دون </a:t>
            </a:r>
            <a:r>
              <a:rPr lang="ar-SA" sz="2400" b="1" dirty="0" err="1" smtClean="0">
                <a:solidFill>
                  <a:schemeClr val="tx1"/>
                </a:solidFill>
                <a:latin typeface="Simplified Arabic" pitchFamily="18" charset="-78"/>
                <a:ea typeface="Calibri" pitchFamily="34" charset="0"/>
                <a:cs typeface="+mj-cs"/>
              </a:rPr>
              <a:t>تعديل.</a:t>
            </a:r>
            <a:r>
              <a:rPr lang="ar-SA" sz="2400" b="1" dirty="0" smtClean="0">
                <a:solidFill>
                  <a:schemeClr val="tx1"/>
                </a:solidFill>
                <a:latin typeface="Simplified Arabic" pitchFamily="18" charset="-78"/>
                <a:ea typeface="Calibri" pitchFamily="34" charset="0"/>
                <a:cs typeface="+mj-cs"/>
              </a:rPr>
              <a:t> ولكن يحق ل</a:t>
            </a:r>
            <a:r>
              <a:rPr lang="ar-DZ" sz="2400" b="1" dirty="0" smtClean="0">
                <a:solidFill>
                  <a:schemeClr val="tx1"/>
                </a:solidFill>
                <a:latin typeface="Simplified Arabic" pitchFamily="18" charset="-78"/>
                <a:ea typeface="Calibri" pitchFamily="34" charset="0"/>
                <a:cs typeface="+mj-cs"/>
              </a:rPr>
              <a:t>ل</a:t>
            </a:r>
            <a:r>
              <a:rPr lang="ar-SA" sz="2400" b="1" dirty="0" smtClean="0">
                <a:solidFill>
                  <a:schemeClr val="tx1"/>
                </a:solidFill>
                <a:latin typeface="Simplified Arabic" pitchFamily="18" charset="-78"/>
                <a:ea typeface="Calibri" pitchFamily="34" charset="0"/>
                <a:cs typeface="+mj-cs"/>
              </a:rPr>
              <a:t>قاضي أن يعدل مقدار الشرط الجزائي وفقا للتفصيل </a:t>
            </a:r>
            <a:r>
              <a:rPr lang="ar-SA" sz="2400" b="1" dirty="0" err="1" smtClean="0">
                <a:solidFill>
                  <a:schemeClr val="tx1"/>
                </a:solidFill>
                <a:latin typeface="Simplified Arabic" pitchFamily="18" charset="-78"/>
                <a:ea typeface="Calibri" pitchFamily="34" charset="0"/>
                <a:cs typeface="+mj-cs"/>
              </a:rPr>
              <a:t>الآتي:</a:t>
            </a:r>
            <a:r>
              <a:rPr lang="ar-SA" sz="2400" b="1" dirty="0" smtClean="0">
                <a:solidFill>
                  <a:schemeClr val="tx1"/>
                </a:solidFill>
                <a:latin typeface="Simplified Arabic" pitchFamily="18" charset="-78"/>
                <a:ea typeface="Calibri" pitchFamily="34" charset="0"/>
                <a:cs typeface="+mj-cs"/>
              </a:rPr>
              <a:t> </a:t>
            </a:r>
            <a:endParaRPr lang="ar-SA" sz="2400" b="1" dirty="0" smtClean="0">
              <a:solidFill>
                <a:schemeClr val="tx1"/>
              </a:solidFill>
              <a:latin typeface="Arial" pitchFamily="34" charset="0"/>
              <a:cs typeface="+mj-cs"/>
            </a:endParaRPr>
          </a:p>
        </p:txBody>
      </p:sp>
      <p:sp>
        <p:nvSpPr>
          <p:cNvPr id="13" name="Flèche vers le bas 12"/>
          <p:cNvSpPr/>
          <p:nvPr/>
        </p:nvSpPr>
        <p:spPr>
          <a:xfrm>
            <a:off x="4499992" y="4797152"/>
            <a:ext cx="648072" cy="792088"/>
          </a:xfrm>
          <a:prstGeom prst="downArrow">
            <a:avLst/>
          </a:prstGeom>
          <a:solidFill>
            <a:srgbClr val="F1B3A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5257</TotalTime>
  <Words>1027</Words>
  <Application>Microsoft Office PowerPoint</Application>
  <PresentationFormat>Affichage à l'écran (4:3)</PresentationFormat>
  <Paragraphs>83</Paragraphs>
  <Slides>12</Slides>
  <Notes>1</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Débit</vt:lpstr>
      <vt:lpstr> الجمهورية الجزائرية الديمقراطية الشعبية وزارةالتعليم العالي والبحث العلمي جامعة سطيف 2                                                                                                          تقديـم : أ - رمضانـي مسيـكة                                            كلية الحقوق والعلوم السياسية                                                                         قسم الحقوق                                                                        البريد الإلكتروني: ramdaniseff@gmail.com                                                                                                                                      </vt:lpstr>
      <vt:lpstr>                                     * الأصل :  أن يقع الشرط صحيحاً وينتج آثاره الشرعية والنظامية تماشياً مع                   مبدأ العقد شريعة المتعاقدين.                   * يجوز أن يقع في جميع الالتزامات الناشئة عن العقود كالبائع والمشتري، المستأجر والمؤجر، الممثل والمنتج...الخ، إذ يجوز اشتراط الشرط الجزائي في جميع العقود المالية إلا الالتزامات التي تقع على النقود ( الالتزام الأصلي فيها دينا) لأنها من الربا الصريح، وهو غير جائز شرعا.                        </vt:lpstr>
      <vt:lpstr>Diapositive 3</vt:lpstr>
      <vt:lpstr>         وبالتالي الشرط الجزائي ليس:   التزاما بدليا Obligation Facultative))، أي كبديل عن التنفيذ العيني ما دام هذا الأخير ممكن التنفيذ.    ولا يعتبر كذلك التزاما تخييريا : (Obligation altérnative)، فلا يحق للمدين و الدائن التخيير بينه وبين التنفيذ العيني الأصلي ما دام ممكنا.</vt:lpstr>
      <vt:lpstr>Diapositive 5</vt:lpstr>
      <vt:lpstr>Diapositive 6</vt:lpstr>
      <vt:lpstr>  وعليه فلا يتم إعمال الشرط الجزائي في الحالات التالية: 1      - انتفاء خطا المدين كما لو استحال تنفيذ الالتزام بسبب أجنبي أو قوة قاهرة. 2      - عدم تحقق الضرر الناتج عن إخلال المدين بالتزامه. 3    - انعدام السببية بين الخطأ والضرر فيما لحق الدائن من ضرر.                     </vt:lpstr>
      <vt:lpstr>ينبغي الالتفات الى أهمية الشرط الجزائي باعتباره وسيلة تخفف عبء الإثبات عن الدائن فإن على الدائن أن يثبت خطأ المدين ليثبت الضرر عليه، كقرينة غير قاطعة على تحقق الضرر عليه، ثم ينتقل عبء الإثبات الى المدين لإثبات انتفاء وقوع ضرر على الدائن حتى ينفي استحقاق الشرط الجزائي.  </vt:lpstr>
      <vt:lpstr>            </vt:lpstr>
      <vt:lpstr>أ</vt:lpstr>
      <vt:lpstr>Diapositive 11</vt:lpstr>
      <vt:lpstr>Diapositive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BICHO</dc:creator>
  <cp:lastModifiedBy>صفيح</cp:lastModifiedBy>
  <cp:revision>1228</cp:revision>
  <dcterms:created xsi:type="dcterms:W3CDTF">2011-06-20T18:34:07Z</dcterms:created>
  <dcterms:modified xsi:type="dcterms:W3CDTF">2020-04-12T10:00:18Z</dcterms:modified>
</cp:coreProperties>
</file>