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9"/>
  </p:notesMasterIdLst>
  <p:sldIdLst>
    <p:sldId id="256" r:id="rId2"/>
    <p:sldId id="332" r:id="rId3"/>
    <p:sldId id="333" r:id="rId4"/>
    <p:sldId id="334" r:id="rId5"/>
    <p:sldId id="335" r:id="rId6"/>
    <p:sldId id="336" r:id="rId7"/>
    <p:sldId id="337"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F1B3AD"/>
    <a:srgbClr val="AEF6A8"/>
    <a:srgbClr val="FBC2B7"/>
    <a:srgbClr val="CCCC00"/>
    <a:srgbClr val="66FF66"/>
    <a:srgbClr val="EDE2B1"/>
    <a:srgbClr val="F3ADAB"/>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3" autoAdjust="0"/>
    <p:restoredTop sz="67954" autoAdjust="0"/>
  </p:normalViewPr>
  <p:slideViewPr>
    <p:cSldViewPr>
      <p:cViewPr>
        <p:scale>
          <a:sx n="61" d="100"/>
          <a:sy n="61" d="100"/>
        </p:scale>
        <p:origin x="-390" y="-72"/>
      </p:cViewPr>
      <p:guideLst>
        <p:guide orient="horz" pos="2160"/>
        <p:guide pos="2880"/>
      </p:guideLst>
    </p:cSldViewPr>
  </p:slideViewPr>
  <p:outlineViewPr>
    <p:cViewPr>
      <p:scale>
        <a:sx n="33" d="100"/>
        <a:sy n="33" d="100"/>
      </p:scale>
      <p:origin x="294" y="192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D2BD5-F571-40B2-89DB-0F3B2115FF77}" type="datetimeFigureOut">
              <a:rPr lang="fr-FR" smtClean="0"/>
              <a:pPr/>
              <a:t>12/04/2020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F6B03-E567-4708-987A-51BBB7B7113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2F6B03-E567-4708-987A-51BBB7B7113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55BB31B-29BA-4356-9C8F-594712E13D6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2234-9AB7-438B-B54C-813D05F1CE10}" type="datetimeFigureOut">
              <a:rPr lang="fr-FR" smtClean="0"/>
              <a:pPr/>
              <a:t>12/04/2020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BB31B-29BA-4356-9C8F-594712E13D6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000900"/>
          </a:xfrm>
          <a:solidFill>
            <a:schemeClr val="accent1">
              <a:lumMod val="20000"/>
              <a:lumOff val="80000"/>
            </a:schemeClr>
          </a:solidFill>
          <a:ln>
            <a:solidFill>
              <a:schemeClr val="accent6">
                <a:lumMod val="20000"/>
                <a:lumOff val="80000"/>
              </a:schemeClr>
            </a:solidFill>
          </a:ln>
          <a:effectLst>
            <a:glow rad="139700">
              <a:schemeClr val="bg1">
                <a:lumMod val="50000"/>
                <a:alpha val="40000"/>
              </a:schemeClr>
            </a:glow>
            <a:softEdge rad="63500"/>
          </a:effectLst>
        </p:spPr>
        <p:txBody>
          <a:bodyPr wrap="none" anchor="t" anchorCtr="0">
            <a:normAutofit fontScale="90000"/>
          </a:bodyPr>
          <a:lstStyle/>
          <a:p>
            <a:pPr algn="ctr" rtl="1"/>
            <a:r>
              <a:rPr lang="fr-FR" sz="1600" dirty="0" smtClean="0">
                <a:solidFill>
                  <a:schemeClr val="tx1"/>
                </a:solidFill>
              </a:rPr>
              <a:t/>
            </a:r>
            <a:br>
              <a:rPr lang="fr-FR" sz="1600" dirty="0" smtClean="0">
                <a:solidFill>
                  <a:schemeClr val="tx1"/>
                </a:solidFill>
              </a:rPr>
            </a:br>
            <a:r>
              <a:rPr lang="ar-SA" sz="3100" dirty="0" smtClean="0">
                <a:solidFill>
                  <a:schemeClr val="tx1"/>
                </a:solidFill>
              </a:rPr>
              <a:t>الجمهورية الجزائرية الديمقراطية الشعبية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وزارةالتعليم</a:t>
            </a:r>
            <a:r>
              <a:rPr lang="ar-DZ" sz="3100" dirty="0" smtClean="0">
                <a:solidFill>
                  <a:schemeClr val="tx1"/>
                </a:solidFill>
              </a:rPr>
              <a:t> </a:t>
            </a:r>
            <a:r>
              <a:rPr lang="ar-SA" sz="3100" dirty="0" smtClean="0">
                <a:solidFill>
                  <a:schemeClr val="tx1"/>
                </a:solidFill>
              </a:rPr>
              <a:t>العالي</a:t>
            </a:r>
            <a:r>
              <a:rPr lang="ar-DZ" sz="3100" dirty="0" smtClean="0">
                <a:solidFill>
                  <a:schemeClr val="tx1"/>
                </a:solidFill>
              </a:rPr>
              <a:t> </a:t>
            </a:r>
            <a:r>
              <a:rPr lang="ar-SA" sz="3100" dirty="0" smtClean="0">
                <a:solidFill>
                  <a:schemeClr val="tx1"/>
                </a:solidFill>
              </a:rPr>
              <a:t>والبحث</a:t>
            </a:r>
            <a:r>
              <a:rPr lang="ar-DZ" sz="3100" dirty="0" smtClean="0">
                <a:solidFill>
                  <a:schemeClr val="tx1"/>
                </a:solidFill>
              </a:rPr>
              <a:t> </a:t>
            </a:r>
            <a:r>
              <a:rPr lang="ar-SA" sz="3100" dirty="0" smtClean="0">
                <a:solidFill>
                  <a:schemeClr val="tx1"/>
                </a:solidFill>
              </a:rPr>
              <a:t>العلمي</a:t>
            </a:r>
            <a:r>
              <a:rPr lang="fr-FR" sz="3100" dirty="0" smtClean="0">
                <a:solidFill>
                  <a:schemeClr val="tx1"/>
                </a:solidFill>
              </a:rPr>
              <a:t/>
            </a:r>
            <a:br>
              <a:rPr lang="fr-FR" sz="3100" dirty="0" smtClean="0">
                <a:solidFill>
                  <a:schemeClr val="tx1"/>
                </a:solidFill>
              </a:rPr>
            </a:br>
            <a:r>
              <a:rPr lang="ar-SA" sz="3100" dirty="0" smtClean="0">
                <a:solidFill>
                  <a:schemeClr val="tx1"/>
                </a:solidFill>
              </a:rPr>
              <a:t>جامعة </a:t>
            </a:r>
            <a:r>
              <a:rPr lang="ar-DZ" sz="3100" dirty="0" err="1" smtClean="0">
                <a:solidFill>
                  <a:schemeClr val="tx1"/>
                </a:solidFill>
              </a:rPr>
              <a:t>سطيف</a:t>
            </a:r>
            <a:r>
              <a:rPr lang="ar-DZ" sz="3100" dirty="0" smtClean="0">
                <a:solidFill>
                  <a:schemeClr val="tx1"/>
                </a:solidFill>
              </a:rPr>
              <a:t> 2</a:t>
            </a:r>
            <a:r>
              <a:rPr lang="fr-FR" sz="3100" dirty="0" smtClean="0">
                <a:solidFill>
                  <a:schemeClr val="tx1"/>
                </a:solidFill>
              </a:rPr>
              <a:t/>
            </a:r>
            <a:br>
              <a:rPr lang="fr-FR" sz="3100" dirty="0" smtClean="0">
                <a:solidFill>
                  <a:schemeClr val="tx1"/>
                </a:solidFill>
              </a:rPr>
            </a:br>
            <a:r>
              <a:rPr lang="fr-FR" sz="3600" dirty="0" smtClean="0">
                <a:solidFill>
                  <a:schemeClr val="tx1"/>
                </a:solidFill>
              </a:rPr>
              <a:t/>
            </a:r>
            <a:br>
              <a:rPr lang="fr-FR" sz="3600" dirty="0" smtClean="0">
                <a:solidFill>
                  <a:schemeClr val="tx1"/>
                </a:solidFill>
              </a:rPr>
            </a:br>
            <a:r>
              <a:rPr lang="fr-FR" sz="2400" dirty="0" smtClean="0"/>
              <a:t/>
            </a:r>
            <a:br>
              <a:rPr lang="fr-FR"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r>
              <a:rPr lang="ar-DZ" sz="2400" dirty="0" smtClean="0">
                <a:solidFill>
                  <a:schemeClr val="tx1"/>
                </a:solidFill>
              </a:rPr>
              <a:t> </a:t>
            </a:r>
            <a:r>
              <a:rPr lang="ar-DZ" sz="3100" dirty="0" err="1" smtClean="0">
                <a:solidFill>
                  <a:schemeClr val="tx1"/>
                </a:solidFill>
              </a:rPr>
              <a:t>تقديـم </a:t>
            </a:r>
            <a:r>
              <a:rPr lang="ar-DZ" sz="3100" dirty="0" smtClean="0">
                <a:solidFill>
                  <a:schemeClr val="tx1"/>
                </a:solidFill>
              </a:rPr>
              <a:t>: </a:t>
            </a:r>
            <a:r>
              <a:rPr lang="ar-DZ" sz="3100" dirty="0" err="1" smtClean="0">
                <a:solidFill>
                  <a:schemeClr val="tx1"/>
                </a:solidFill>
              </a:rPr>
              <a:t>أ </a:t>
            </a:r>
            <a:r>
              <a:rPr lang="ar-DZ" sz="3100" dirty="0" smtClean="0">
                <a:solidFill>
                  <a:schemeClr val="tx1"/>
                </a:solidFill>
              </a:rPr>
              <a:t>- رمضانـي </a:t>
            </a:r>
            <a:r>
              <a:rPr lang="ar-DZ" sz="3100" dirty="0" err="1" smtClean="0">
                <a:solidFill>
                  <a:schemeClr val="tx1"/>
                </a:solidFill>
              </a:rPr>
              <a:t>مسيـكة</a:t>
            </a:r>
            <a:r>
              <a:rPr lang="ar-DZ" sz="3100" dirty="0" smtClean="0">
                <a:solidFill>
                  <a:schemeClr val="tx1"/>
                </a:solidFill>
              </a:rPr>
              <a:t>                                           </a:t>
            </a:r>
            <a:br>
              <a:rPr lang="ar-DZ" sz="3100" dirty="0" smtClean="0">
                <a:solidFill>
                  <a:schemeClr val="tx1"/>
                </a:solidFill>
              </a:rPr>
            </a:br>
            <a:r>
              <a:rPr lang="ar-DZ" sz="3100" dirty="0" smtClean="0">
                <a:solidFill>
                  <a:schemeClr val="tx1"/>
                </a:solidFill>
              </a:rPr>
              <a:t>كلية الحقوق والعلوم السياسية </a:t>
            </a:r>
            <a:br>
              <a:rPr lang="ar-DZ" sz="3100" dirty="0" smtClean="0">
                <a:solidFill>
                  <a:schemeClr val="tx1"/>
                </a:solidFill>
              </a:rPr>
            </a:br>
            <a:r>
              <a:rPr lang="ar-DZ" sz="3100" dirty="0" smtClean="0">
                <a:solidFill>
                  <a:schemeClr val="tx1"/>
                </a:solidFill>
              </a:rPr>
              <a:t>                                                        قسم الحقوق  </a:t>
            </a:r>
            <a:r>
              <a:rPr lang="ar-DZ" sz="2400" dirty="0" smtClean="0">
                <a:solidFill>
                  <a:schemeClr val="tx1"/>
                </a:solidFill>
              </a:rPr>
              <a:t>                                                                     </a:t>
            </a:r>
            <a:br>
              <a:rPr lang="ar-DZ" sz="2400" dirty="0" smtClean="0">
                <a:solidFill>
                  <a:schemeClr val="tx1"/>
                </a:solidFill>
              </a:rPr>
            </a:br>
            <a:r>
              <a:rPr lang="ar-DZ" sz="2400" dirty="0" smtClean="0">
                <a:solidFill>
                  <a:schemeClr val="tx1"/>
                </a:solidFill>
              </a:rPr>
              <a:t>البريد </a:t>
            </a:r>
            <a:r>
              <a:rPr lang="ar-DZ" sz="2400" dirty="0" err="1" smtClean="0">
                <a:solidFill>
                  <a:schemeClr val="tx1"/>
                </a:solidFill>
              </a:rPr>
              <a:t>الإلكتروني:</a:t>
            </a:r>
            <a:r>
              <a:rPr lang="ar-DZ" sz="2400" dirty="0" smtClean="0">
                <a:solidFill>
                  <a:schemeClr val="tx1"/>
                </a:solidFill>
              </a:rPr>
              <a:t> </a:t>
            </a:r>
            <a:r>
              <a:rPr lang="fr-FR" sz="2000" dirty="0" smtClean="0">
                <a:solidFill>
                  <a:schemeClr val="tx1"/>
                </a:solidFill>
              </a:rPr>
              <a:t>ramdaniseff@gmail.com </a:t>
            </a: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fr-FR" sz="2000" dirty="0" smtClean="0"/>
              <a:t/>
            </a:r>
            <a:br>
              <a:rPr lang="fr-FR" sz="2000" dirty="0" smtClean="0"/>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3600" dirty="0" smtClean="0">
                <a:solidFill>
                  <a:schemeClr val="tx1"/>
                </a:solidFill>
              </a:rPr>
              <a:t>   </a:t>
            </a:r>
            <a:r>
              <a:rPr lang="ar-DZ" sz="1600" dirty="0" smtClean="0">
                <a:solidFill>
                  <a:schemeClr val="tx1"/>
                </a:solidFill>
              </a:rPr>
              <a:t/>
            </a:r>
            <a:br>
              <a:rPr lang="ar-DZ" sz="1600" dirty="0" smtClean="0">
                <a:solidFill>
                  <a:schemeClr val="tx1"/>
                </a:solidFill>
              </a:rPr>
            </a:br>
            <a:r>
              <a:rPr lang="ar-DZ" sz="2000" dirty="0" smtClean="0">
                <a:solidFill>
                  <a:schemeClr val="tx1"/>
                </a:solidFill>
              </a:rPr>
              <a:t>                                                                    </a:t>
            </a:r>
            <a:r>
              <a:rPr lang="ar-DZ" sz="2000" dirty="0" smtClean="0"/>
              <a:t> </a:t>
            </a:r>
            <a:r>
              <a:rPr lang="fr-FR" sz="2400" dirty="0" smtClean="0">
                <a:solidFill>
                  <a:schemeClr val="tx1"/>
                </a:solidFill>
                <a:effectLst>
                  <a:outerShdw blurRad="38100" dist="38100" dir="2700000" algn="tl">
                    <a:srgbClr val="000000">
                      <a:alpha val="43137"/>
                    </a:srgbClr>
                  </a:outerShdw>
                </a:effectLst>
                <a:cs typeface="Simplified Arabic" pitchFamily="2" charset="-78"/>
              </a:rPr>
              <a:t/>
            </a:r>
            <a:br>
              <a:rPr lang="fr-FR" sz="2400" dirty="0" smtClean="0">
                <a:solidFill>
                  <a:schemeClr val="tx1"/>
                </a:solidFill>
                <a:effectLst>
                  <a:outerShdw blurRad="38100" dist="38100" dir="2700000" algn="tl">
                    <a:srgbClr val="000000">
                      <a:alpha val="43137"/>
                    </a:srgbClr>
                  </a:outerShdw>
                </a:effectLst>
                <a:cs typeface="Simplified Arabic" pitchFamily="2" charset="-78"/>
              </a:rPr>
            </a:br>
            <a:r>
              <a:rPr lang="fr-FR" sz="1600" dirty="0" smtClean="0"/>
              <a:t/>
            </a:r>
            <a:br>
              <a:rPr lang="fr-FR" sz="1600" dirty="0" smtClean="0"/>
            </a:br>
            <a:r>
              <a:rPr lang="ar-DZ" sz="1600" dirty="0" smtClean="0"/>
              <a:t/>
            </a:r>
            <a:br>
              <a:rPr lang="ar-DZ" sz="1600" dirty="0" smtClean="0"/>
            </a:br>
            <a:r>
              <a:rPr lang="ar-DZ" sz="1800" dirty="0" smtClean="0">
                <a:solidFill>
                  <a:schemeClr val="tx1"/>
                </a:solidFill>
                <a:cs typeface="Simplified Arabic" pitchFamily="2" charset="-78"/>
              </a:rPr>
              <a:t/>
            </a:r>
            <a:br>
              <a:rPr lang="ar-DZ" sz="1800" dirty="0" smtClean="0">
                <a:solidFill>
                  <a:schemeClr val="tx1"/>
                </a:solidFill>
                <a:cs typeface="Simplified Arabic" pitchFamily="2" charset="-78"/>
              </a:rPr>
            </a:br>
            <a:endParaRPr lang="fr-FR" sz="1600" dirty="0">
              <a:cs typeface="Arabic Transparent" pitchFamily="2" charset="-78"/>
            </a:endParaRPr>
          </a:p>
        </p:txBody>
      </p:sp>
      <p:sp>
        <p:nvSpPr>
          <p:cNvPr id="3" name="Rectangle 2"/>
          <p:cNvSpPr>
            <a:spLocks noChangeArrowheads="1"/>
          </p:cNvSpPr>
          <p:nvPr/>
        </p:nvSpPr>
        <p:spPr bwMode="auto">
          <a:xfrm>
            <a:off x="1259632" y="2204864"/>
            <a:ext cx="6929486" cy="1008112"/>
          </a:xfrm>
          <a:prstGeom prst="rect">
            <a:avLst/>
          </a:prstGeom>
          <a:solidFill>
            <a:srgbClr val="FF0000"/>
          </a:solidFill>
          <a:ln w="9525">
            <a:solidFill>
              <a:schemeClr val="bg1"/>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2400" b="1" dirty="0" smtClean="0">
              <a:solidFill>
                <a:schemeClr val="bg1"/>
              </a:solidFill>
              <a:latin typeface="Times New Roman" pitchFamily="18" charset="0"/>
              <a:ea typeface="Calibri" pitchFamily="34" charset="0"/>
              <a:cs typeface="+mj-cs"/>
            </a:endParaRPr>
          </a:p>
          <a:p>
            <a:pPr lvl="0" algn="ctr" rtl="1" fontAlgn="base">
              <a:spcBef>
                <a:spcPct val="0"/>
              </a:spcBef>
              <a:spcAft>
                <a:spcPct val="0"/>
              </a:spcAft>
              <a:tabLst>
                <a:tab pos="769938" algn="l"/>
              </a:tabLst>
            </a:pPr>
            <a:r>
              <a:rPr lang="fr-FR" sz="1200" b="1" dirty="0" smtClean="0">
                <a:solidFill>
                  <a:schemeClr val="bg1"/>
                </a:solidFill>
                <a:latin typeface="Times New Roman" pitchFamily="18" charset="0"/>
                <a:ea typeface="Calibri" pitchFamily="34" charset="0"/>
                <a:cs typeface="Times New Roman" pitchFamily="18" charset="0"/>
              </a:rPr>
              <a:t>    </a:t>
            </a:r>
            <a:endParaRPr lang="ar-SA" sz="3600" dirty="0" smtClean="0">
              <a:solidFill>
                <a:schemeClr val="bg1"/>
              </a:solidFill>
              <a:latin typeface="Arial" pitchFamily="34" charset="0"/>
              <a:cs typeface="Arial" pitchFamily="34" charset="0"/>
            </a:endParaRPr>
          </a:p>
        </p:txBody>
      </p:sp>
      <p:pic>
        <p:nvPicPr>
          <p:cNvPr id="4" name="Picture 9" descr="drap"/>
          <p:cNvPicPr>
            <a:picLocks noChangeAspect="1" noChangeArrowheads="1" noCrop="1"/>
          </p:cNvPicPr>
          <p:nvPr/>
        </p:nvPicPr>
        <p:blipFill>
          <a:blip r:embed="rId3" cstate="print"/>
          <a:srcRect/>
          <a:stretch>
            <a:fillRect/>
          </a:stretch>
        </p:blipFill>
        <p:spPr bwMode="auto">
          <a:xfrm>
            <a:off x="0" y="-1"/>
            <a:ext cx="2714612" cy="1643051"/>
          </a:xfrm>
          <a:prstGeom prst="rect">
            <a:avLst/>
          </a:prstGeom>
          <a:noFill/>
          <a:ln w="9525">
            <a:noFill/>
            <a:miter lim="800000"/>
            <a:headEnd/>
            <a:tailEnd/>
          </a:ln>
        </p:spPr>
      </p:pic>
      <p:pic>
        <p:nvPicPr>
          <p:cNvPr id="5" name="Image 4"/>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357950" y="0"/>
            <a:ext cx="2643174" cy="1571612"/>
          </a:xfrm>
          <a:prstGeom prst="rect">
            <a:avLst/>
          </a:prstGeom>
          <a:noFill/>
          <a:ln>
            <a:noFill/>
          </a:ln>
        </p:spPr>
      </p:pic>
      <p:sp>
        <p:nvSpPr>
          <p:cNvPr id="1026" name="Rectangle 2"/>
          <p:cNvSpPr>
            <a:spLocks noChangeArrowheads="1"/>
          </p:cNvSpPr>
          <p:nvPr/>
        </p:nvSpPr>
        <p:spPr bwMode="auto">
          <a:xfrm>
            <a:off x="1571604" y="2214554"/>
            <a:ext cx="6429420" cy="857256"/>
          </a:xfrm>
          <a:prstGeom prst="rect">
            <a:avLst/>
          </a:prstGeom>
          <a:solidFill>
            <a:srgbClr val="D8D8D8"/>
          </a:solidFill>
          <a:ln w="9525">
            <a:solidFill>
              <a:srgbClr val="FFFFFF"/>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ar-SA" sz="2800" b="1" dirty="0" smtClean="0">
                <a:solidFill>
                  <a:srgbClr val="FF0000"/>
                </a:solidFill>
                <a:cs typeface="+mj-cs"/>
              </a:rPr>
              <a:t>دعوى عدم نفاذ التصرف </a:t>
            </a:r>
            <a:r>
              <a:rPr lang="ar-DZ" sz="2800" b="1" dirty="0" smtClean="0">
                <a:solidFill>
                  <a:srgbClr val="FF0000"/>
                </a:solidFill>
                <a:cs typeface="+mj-cs"/>
              </a:rPr>
              <a:t> أو </a:t>
            </a:r>
            <a:r>
              <a:rPr lang="ar-SA" sz="2800" b="1" dirty="0" smtClean="0">
                <a:solidFill>
                  <a:srgbClr val="FF0000"/>
                </a:solidFill>
                <a:cs typeface="+mj-cs"/>
              </a:rPr>
              <a:t>الدعوى </a:t>
            </a:r>
            <a:r>
              <a:rPr lang="ar-SA" sz="2800" b="1" dirty="0" err="1" smtClean="0">
                <a:solidFill>
                  <a:srgbClr val="FF0000"/>
                </a:solidFill>
                <a:cs typeface="+mj-cs"/>
              </a:rPr>
              <a:t>البولصية</a:t>
            </a:r>
            <a:r>
              <a:rPr lang="fr-FR" sz="2800" dirty="0" smtClean="0"/>
              <a:t/>
            </a:r>
            <a:br>
              <a:rPr lang="fr-FR" sz="2800" dirty="0" smtClean="0"/>
            </a:br>
            <a:r>
              <a:rPr lang="fr-FR" sz="2000" b="1" dirty="0" smtClean="0">
                <a:solidFill>
                  <a:srgbClr val="FF0000"/>
                </a:solidFill>
                <a:latin typeface="Times New Roman" pitchFamily="18" charset="0"/>
                <a:cs typeface="+mj-cs"/>
              </a:rPr>
              <a:t>Action Paulienne / Action </a:t>
            </a:r>
            <a:r>
              <a:rPr lang="fr-FR" sz="2000" b="1" dirty="0" err="1" smtClean="0">
                <a:solidFill>
                  <a:srgbClr val="FF0000"/>
                </a:solidFill>
                <a:latin typeface="Times New Roman" pitchFamily="18" charset="0"/>
                <a:cs typeface="+mj-cs"/>
              </a:rPr>
              <a:t>Revocatoire</a:t>
            </a:r>
            <a:r>
              <a:rPr lang="ar-DZ" sz="2800" b="1" dirty="0" smtClean="0">
                <a:solidFill>
                  <a:srgbClr val="FF0000"/>
                </a:solidFill>
                <a:latin typeface="Times New Roman" pitchFamily="18" charset="0"/>
                <a:cs typeface="Times New Roman" pitchFamily="18" charset="0"/>
              </a:rPr>
              <a:t/>
            </a:r>
            <a:br>
              <a:rPr lang="ar-DZ" sz="2800" b="1" dirty="0" smtClean="0">
                <a:solidFill>
                  <a:srgbClr val="FF0000"/>
                </a:solidFill>
                <a:latin typeface="Times New Roman" pitchFamily="18" charset="0"/>
                <a:cs typeface="Times New Roman" pitchFamily="18" charset="0"/>
              </a:rPr>
            </a:b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lvl="0" algn="r" rtl="1"/>
            <a:r>
              <a:rPr lang="ar-DZ" sz="3100" b="1" dirty="0" smtClean="0">
                <a:solidFill>
                  <a:srgbClr val="FF0000"/>
                </a:solidFill>
              </a:rPr>
              <a:t> </a:t>
            </a:r>
            <a:r>
              <a:rPr lang="ar-DZ" sz="3100" b="1" dirty="0" smtClean="0">
                <a:solidFill>
                  <a:srgbClr val="FF0000"/>
                </a:solidFill>
                <a:latin typeface="Times New Roman" pitchFamily="18" charset="0"/>
                <a:cs typeface="Times New Roman" pitchFamily="18" charset="0"/>
              </a:rPr>
              <a:t/>
            </a:r>
            <a:br>
              <a:rPr lang="ar-DZ" sz="3100" b="1" dirty="0" smtClean="0">
                <a:solidFill>
                  <a:srgbClr val="FF0000"/>
                </a:solidFill>
                <a:latin typeface="Times New Roman" pitchFamily="18" charset="0"/>
                <a:cs typeface="Times New Roman" pitchFamily="18" charset="0"/>
              </a:rPr>
            </a:br>
            <a:r>
              <a:rPr lang="ar-SA" sz="2800" dirty="0" smtClean="0"/>
              <a:t> </a:t>
            </a:r>
            <a:r>
              <a:rPr lang="ar-SA" sz="2800" b="1" dirty="0" smtClean="0">
                <a:solidFill>
                  <a:srgbClr val="FF0000"/>
                </a:solidFill>
              </a:rPr>
              <a:t>تعريف دعوى عدم نفاذ التصرف </a:t>
            </a:r>
            <a:r>
              <a:rPr lang="ar-DZ" sz="2800" b="1" dirty="0" smtClean="0">
                <a:solidFill>
                  <a:srgbClr val="FF0000"/>
                </a:solidFill>
              </a:rPr>
              <a:t> أو</a:t>
            </a:r>
            <a:r>
              <a:rPr lang="ar-DZ" sz="2800" dirty="0" smtClean="0">
                <a:solidFill>
                  <a:srgbClr val="FF0000"/>
                </a:solidFill>
              </a:rPr>
              <a:t> </a:t>
            </a:r>
            <a:r>
              <a:rPr lang="ar-SA" sz="2800" b="1" dirty="0" smtClean="0">
                <a:solidFill>
                  <a:srgbClr val="FF0000"/>
                </a:solidFill>
              </a:rPr>
              <a:t>الدعوى البوليصية</a:t>
            </a:r>
            <a:r>
              <a:rPr lang="ar-DZ" sz="2800" b="1" dirty="0" smtClean="0">
                <a:solidFill>
                  <a:srgbClr val="FF0000"/>
                </a:solidFill>
              </a:rPr>
              <a:t>: </a:t>
            </a:r>
            <a:r>
              <a:rPr lang="ar-DZ" sz="3200" dirty="0" smtClean="0"/>
              <a:t/>
            </a:r>
            <a:br>
              <a:rPr lang="ar-DZ" sz="3200" dirty="0" smtClean="0"/>
            </a:br>
            <a:r>
              <a:rPr lang="ar-DZ" sz="3200" dirty="0" smtClean="0"/>
              <a:t/>
            </a:r>
            <a:br>
              <a:rPr lang="ar-DZ" sz="3200" dirty="0" smtClean="0"/>
            </a:br>
            <a:r>
              <a:rPr lang="ar-DZ" sz="3200" dirty="0" smtClean="0"/>
              <a:t/>
            </a:r>
            <a:br>
              <a:rPr lang="ar-DZ" sz="3200" dirty="0" smtClean="0"/>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تهدف إلى</a:t>
            </a:r>
            <a:r>
              <a:rPr lang="ar-DZ" sz="3200" b="1" dirty="0" smtClean="0">
                <a:solidFill>
                  <a:srgbClr val="FF6600"/>
                </a:solidFill>
              </a:rPr>
              <a:t/>
            </a:r>
            <a:br>
              <a:rPr lang="ar-DZ" sz="3200" b="1" dirty="0" smtClean="0">
                <a:solidFill>
                  <a:srgbClr val="FF6600"/>
                </a:solidFill>
              </a:rPr>
            </a:br>
            <a:r>
              <a:rPr lang="ar-SA" sz="3200" b="1" dirty="0" smtClean="0">
                <a:solidFill>
                  <a:srgbClr val="FF6600"/>
                </a:solidFill>
              </a:rPr>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r>
              <a:rPr lang="ar-DZ" sz="3100" b="1" dirty="0" err="1" smtClean="0">
                <a:solidFill>
                  <a:schemeClr val="tx1"/>
                </a:solidFill>
              </a:rPr>
              <a:t>*</a:t>
            </a:r>
            <a:r>
              <a:rPr lang="ar-DZ" sz="3100" b="1" dirty="0" smtClean="0">
                <a:solidFill>
                  <a:schemeClr val="tx1"/>
                </a:solidFill>
              </a:rPr>
              <a:t> </a:t>
            </a:r>
            <a:r>
              <a:rPr lang="ar-SA" sz="3200" dirty="0" smtClean="0">
                <a:solidFill>
                  <a:schemeClr val="tx1"/>
                </a:solidFill>
              </a:rPr>
              <a:t>الطعن في تصرفات المدين القانونية التي قام </a:t>
            </a:r>
            <a:r>
              <a:rPr lang="ar-SA" sz="3200" dirty="0" err="1" smtClean="0">
                <a:solidFill>
                  <a:schemeClr val="tx1"/>
                </a:solidFill>
              </a:rPr>
              <a:t>بها</a:t>
            </a:r>
            <a:r>
              <a:rPr lang="ar-SA" sz="3200" dirty="0" smtClean="0">
                <a:solidFill>
                  <a:schemeClr val="tx1"/>
                </a:solidFill>
              </a:rPr>
              <a:t> إضرارا بحقوق الدائن</a:t>
            </a:r>
            <a:r>
              <a:rPr lang="ar-DZ" sz="3200" dirty="0" smtClean="0">
                <a:solidFill>
                  <a:schemeClr val="tx1"/>
                </a:solidFill>
              </a:rPr>
              <a:t/>
            </a:r>
            <a:br>
              <a:rPr lang="ar-DZ" sz="3200" dirty="0" smtClean="0">
                <a:solidFill>
                  <a:schemeClr val="tx1"/>
                </a:solidFill>
              </a:rPr>
            </a:br>
            <a:r>
              <a:rPr lang="ar-DZ" sz="3100" b="1" dirty="0" err="1" smtClean="0">
                <a:solidFill>
                  <a:schemeClr val="tx1"/>
                </a:solidFill>
              </a:rPr>
              <a:t>*</a:t>
            </a:r>
            <a:r>
              <a:rPr lang="ar-DZ" sz="3100" b="1" dirty="0" smtClean="0">
                <a:solidFill>
                  <a:schemeClr val="tx1"/>
                </a:solidFill>
              </a:rPr>
              <a:t> </a:t>
            </a:r>
            <a:r>
              <a:rPr lang="ar-SA" sz="3200" dirty="0" smtClean="0">
                <a:solidFill>
                  <a:schemeClr val="tx1"/>
                </a:solidFill>
              </a:rPr>
              <a:t>المحافظة على أموال </a:t>
            </a:r>
            <a:r>
              <a:rPr lang="ar-SA" sz="3200" dirty="0" err="1" smtClean="0">
                <a:solidFill>
                  <a:schemeClr val="tx1"/>
                </a:solidFill>
              </a:rPr>
              <a:t>المدين.</a:t>
            </a:r>
            <a:r>
              <a:rPr lang="ar-SA" sz="3200" dirty="0" smtClean="0">
                <a:solidFill>
                  <a:schemeClr val="tx1"/>
                </a:solidFill>
              </a:rPr>
              <a:t> </a:t>
            </a:r>
            <a:r>
              <a:rPr lang="ar-DZ" sz="3200" dirty="0" smtClean="0"/>
              <a:t/>
            </a:r>
            <a:br>
              <a:rPr lang="ar-DZ" sz="3200" dirty="0" smtClean="0"/>
            </a:br>
            <a:r>
              <a:rPr lang="ar-DZ" sz="3200" dirty="0" err="1" smtClean="0"/>
              <a:t>*</a:t>
            </a:r>
            <a:r>
              <a:rPr lang="ar-SA" sz="3200" dirty="0" smtClean="0">
                <a:solidFill>
                  <a:schemeClr val="tx1"/>
                </a:solidFill>
              </a:rPr>
              <a:t>حماية الدائن من غش المدين المعسر بتهريب أمواله من الضمان العام </a:t>
            </a:r>
            <a:r>
              <a:rPr lang="fr-FR" sz="2400" dirty="0" smtClean="0"/>
              <a:t/>
            </a:r>
            <a:br>
              <a:rPr lang="fr-FR" sz="2400" dirty="0" smtClean="0"/>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5" name="Flèche gauche 4"/>
          <p:cNvSpPr/>
          <p:nvPr/>
        </p:nvSpPr>
        <p:spPr>
          <a:xfrm rot="19002935">
            <a:off x="783126" y="5473025"/>
            <a:ext cx="1071501" cy="715571"/>
          </a:xfrm>
          <a:prstGeom prst="leftArrow">
            <a:avLst/>
          </a:prstGeom>
          <a:blipFill>
            <a:blip r:embed="rId2" cstate="print"/>
            <a:tile tx="0" ty="0" sx="100000" sy="100000" flip="none" algn="tl"/>
          </a:blip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avec flèche vers le bas 5"/>
          <p:cNvSpPr/>
          <p:nvPr/>
        </p:nvSpPr>
        <p:spPr>
          <a:xfrm>
            <a:off x="683568" y="1052736"/>
            <a:ext cx="7560840" cy="2304256"/>
          </a:xfrm>
          <a:prstGeom prst="downArrowCallou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cs typeface="+mj-cs"/>
              </a:rPr>
              <a:t>هي الدعوى التي يكون للدائنين الحق في طلب عدم نفاذ تصرفات المدين الضارة بضمانهم العام بتعطيل أثرها وعدم نفاذها في </a:t>
            </a:r>
            <a:r>
              <a:rPr lang="ar-SA" sz="2400" b="1" dirty="0" err="1" smtClean="0">
                <a:solidFill>
                  <a:schemeClr val="tx1"/>
                </a:solidFill>
                <a:cs typeface="+mj-cs"/>
              </a:rPr>
              <a:t>مواجهتهم.</a:t>
            </a:r>
            <a:r>
              <a:rPr lang="ar-SA" sz="2400" b="1" dirty="0" smtClean="0">
                <a:solidFill>
                  <a:schemeClr val="tx1"/>
                </a:solidFill>
                <a:cs typeface="+mj-cs"/>
              </a:rPr>
              <a:t> وهنا تكمن خطورة هذه الدعوى لأنها تمس حرية المدين في أمواله ومصلحة المتصرف إليه وسواء كانت التصرفات </a:t>
            </a:r>
            <a:r>
              <a:rPr lang="ar-SA" sz="2400" b="1" dirty="0" err="1" smtClean="0">
                <a:solidFill>
                  <a:schemeClr val="tx1"/>
                </a:solidFill>
                <a:cs typeface="+mj-cs"/>
              </a:rPr>
              <a:t>معاوضة</a:t>
            </a:r>
            <a:r>
              <a:rPr lang="ar-SA" sz="2400" b="1" dirty="0" smtClean="0">
                <a:solidFill>
                  <a:schemeClr val="tx1"/>
                </a:solidFill>
                <a:cs typeface="+mj-cs"/>
              </a:rPr>
              <a:t> أو تبرعاً</a:t>
            </a:r>
            <a:r>
              <a:rPr lang="ar-SA" sz="2400" b="1" dirty="0" smtClean="0">
                <a:solidFill>
                  <a:schemeClr val="tx1"/>
                </a:solidFill>
              </a:rPr>
              <a:t>.</a:t>
            </a:r>
            <a:endParaRPr lang="ar-DZ" sz="24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SA" sz="3200" dirty="0" smtClean="0"/>
              <a:t> </a:t>
            </a:r>
            <a:r>
              <a:rPr lang="ar-DZ" sz="3200" dirty="0" smtClean="0"/>
              <a:t>    </a:t>
            </a:r>
            <a:r>
              <a:rPr lang="ar-SA" sz="3600" b="1" dirty="0" smtClean="0">
                <a:solidFill>
                  <a:srgbClr val="FF0000"/>
                </a:solidFill>
              </a:rPr>
              <a:t>شرط الدعوى </a:t>
            </a:r>
            <a:r>
              <a:rPr lang="ar-SA" sz="3600" b="1" dirty="0" err="1" smtClean="0">
                <a:solidFill>
                  <a:srgbClr val="FF0000"/>
                </a:solidFill>
              </a:rPr>
              <a:t>البولصية</a:t>
            </a:r>
            <a:r>
              <a:rPr lang="ar-DZ" sz="3600" b="1" dirty="0" smtClean="0">
                <a:solidFill>
                  <a:srgbClr val="FF0000"/>
                </a:solidFill>
              </a:rPr>
              <a:t>: </a:t>
            </a:r>
            <a:br>
              <a:rPr lang="ar-DZ" sz="3600" b="1" dirty="0" smtClean="0">
                <a:solidFill>
                  <a:srgbClr val="FF0000"/>
                </a:solidFill>
              </a:rPr>
            </a:br>
            <a:r>
              <a:rPr lang="ar-DZ" sz="3600" b="1" dirty="0" smtClean="0">
                <a:solidFill>
                  <a:srgbClr val="FF0000"/>
                </a:solidFill>
              </a:rPr>
              <a:t/>
            </a:r>
            <a:br>
              <a:rPr lang="ar-DZ" sz="3600" b="1" dirty="0" smtClean="0">
                <a:solidFill>
                  <a:srgbClr val="FF0000"/>
                </a:solidFill>
              </a:rPr>
            </a:br>
            <a:r>
              <a:rPr lang="ar-DZ" sz="3600" b="1" dirty="0" smtClean="0">
                <a:solidFill>
                  <a:srgbClr val="FF0000"/>
                </a:solidFill>
              </a:rPr>
              <a:t> </a:t>
            </a:r>
            <a:r>
              <a:rPr lang="ar-DZ" sz="3600" b="1" dirty="0" err="1" smtClean="0">
                <a:solidFill>
                  <a:srgbClr val="0000FF"/>
                </a:solidFill>
              </a:rPr>
              <a:t>أولا:</a:t>
            </a:r>
            <a:r>
              <a:rPr lang="ar-DZ" sz="3600" b="1" dirty="0" smtClean="0">
                <a:solidFill>
                  <a:srgbClr val="0000FF"/>
                </a:solidFill>
              </a:rPr>
              <a:t> </a:t>
            </a:r>
            <a:r>
              <a:rPr lang="ar-SA" sz="3200" b="1" u="sng" dirty="0" smtClean="0">
                <a:solidFill>
                  <a:srgbClr val="0000FF"/>
                </a:solidFill>
              </a:rPr>
              <a:t>شروط تتعلق بحق الدائن</a:t>
            </a:r>
            <a:r>
              <a:rPr lang="ar-DZ" sz="3200" b="1" u="sng" dirty="0" smtClean="0">
                <a:solidFill>
                  <a:srgbClr val="0000FF"/>
                </a:solidFill>
              </a:rPr>
              <a:t>: </a:t>
            </a:r>
            <a:r>
              <a:rPr lang="fr-FR" sz="3600" dirty="0" smtClean="0">
                <a:solidFill>
                  <a:srgbClr val="FF0000"/>
                </a:solidFill>
              </a:rPr>
              <a:t/>
            </a:r>
            <a:br>
              <a:rPr lang="fr-FR" sz="3600" dirty="0" smtClean="0">
                <a:solidFill>
                  <a:srgbClr val="FF0000"/>
                </a:solidFill>
              </a:rPr>
            </a:br>
            <a:r>
              <a:rPr lang="ar-DZ" sz="3600" dirty="0" smtClean="0">
                <a:solidFill>
                  <a:srgbClr val="FF0000"/>
                </a:solidFill>
              </a:rPr>
              <a:t> </a:t>
            </a:r>
            <a:r>
              <a:rPr lang="ar-DZ" sz="3200" b="1" dirty="0" err="1" smtClean="0">
                <a:solidFill>
                  <a:schemeClr val="tx1"/>
                </a:solidFill>
              </a:rPr>
              <a:t>1-</a:t>
            </a:r>
            <a:r>
              <a:rPr lang="ar-DZ" sz="3200" b="1" dirty="0" smtClean="0">
                <a:solidFill>
                  <a:schemeClr val="tx1"/>
                </a:solidFill>
              </a:rPr>
              <a:t> </a:t>
            </a:r>
            <a:r>
              <a:rPr lang="ar-SA" sz="3200" b="1" dirty="0" smtClean="0">
                <a:solidFill>
                  <a:schemeClr val="tx1"/>
                </a:solidFill>
              </a:rPr>
              <a:t>أن يكون حق الدائن مستحق الأداء (المادة 191 ق م ج):</a:t>
            </a:r>
            <a:r>
              <a:rPr lang="fr-FR" sz="3200" dirty="0" smtClean="0">
                <a:solidFill>
                  <a:schemeClr val="tx1"/>
                </a:solidFill>
              </a:rPr>
              <a:t/>
            </a:r>
            <a:br>
              <a:rPr lang="fr-FR" sz="3200" dirty="0" smtClean="0">
                <a:solidFill>
                  <a:schemeClr val="tx1"/>
                </a:solidFill>
              </a:rPr>
            </a:br>
            <a:r>
              <a:rPr lang="ar-DZ" sz="2800" b="1" dirty="0" smtClean="0">
                <a:solidFill>
                  <a:schemeClr val="tx1"/>
                </a:solidFill>
              </a:rPr>
              <a:t>2-</a:t>
            </a:r>
            <a:r>
              <a:rPr lang="ar-SA" sz="3100" b="1" dirty="0" smtClean="0">
                <a:solidFill>
                  <a:schemeClr val="tx1"/>
                </a:solidFill>
              </a:rPr>
              <a:t>أن يكون نشوء حق الدائن وليس تاريخ استحقاقه سابقاً على التصرف المطعون فيه:</a:t>
            </a:r>
            <a:r>
              <a:rPr lang="fr-FR" sz="3100" dirty="0" smtClean="0">
                <a:solidFill>
                  <a:schemeClr val="tx1"/>
                </a:solidFill>
              </a:rPr>
              <a:t/>
            </a:r>
            <a:br>
              <a:rPr lang="fr-FR" sz="3100" dirty="0" smtClean="0">
                <a:solidFill>
                  <a:schemeClr val="tx1"/>
                </a:solidFill>
              </a:rPr>
            </a:br>
            <a:r>
              <a:rPr lang="fr-FR" sz="3200" dirty="0" smtClean="0"/>
              <a:t/>
            </a:r>
            <a:br>
              <a:rPr lang="fr-FR" sz="3200" dirty="0" smtClean="0"/>
            </a:br>
            <a:r>
              <a:rPr lang="fr-FR"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5" name="Rectangle à coins arrondis 4"/>
          <p:cNvSpPr/>
          <p:nvPr/>
        </p:nvSpPr>
        <p:spPr>
          <a:xfrm>
            <a:off x="571472" y="928670"/>
            <a:ext cx="8001024" cy="1857388"/>
          </a:xfrm>
          <a:prstGeom prst="wedgeRoundRectCallout">
            <a:avLst>
              <a:gd name="adj1" fmla="val 34644"/>
              <a:gd name="adj2" fmla="val -73704"/>
              <a:gd name="adj3" fmla="val 16667"/>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ar-SA" sz="2800" b="1" dirty="0" smtClean="0">
                <a:solidFill>
                  <a:schemeClr val="tx1"/>
                </a:solidFill>
                <a:cs typeface="+mj-cs"/>
              </a:rPr>
              <a:t>فالدعوى البوليصية ليس من شانها المفاضلة بين العقود بل هي دعوى شخصية لا يطالب فيها الدائن بحق عيني ولا يؤول إليه بمقتضاها الحق العيني إليه </a:t>
            </a:r>
            <a:r>
              <a:rPr lang="ar-SA" sz="2800" b="1" dirty="0" err="1" smtClean="0">
                <a:solidFill>
                  <a:schemeClr val="tx1"/>
                </a:solidFill>
                <a:cs typeface="+mj-cs"/>
              </a:rPr>
              <a:t>او</a:t>
            </a:r>
            <a:r>
              <a:rPr lang="ar-SA" sz="2800" b="1" dirty="0" smtClean="0">
                <a:solidFill>
                  <a:schemeClr val="tx1"/>
                </a:solidFill>
                <a:cs typeface="+mj-cs"/>
              </a:rPr>
              <a:t> إلى مدينه، بل تدخل ضمن الضمان العام فقط دون أن تعود ملكية العين إلى المدين وتبقى الملكية تحت يد المتصرف إليه</a:t>
            </a:r>
            <a:r>
              <a:rPr lang="ar-SA" sz="2000" b="1" dirty="0" smtClean="0">
                <a:solidFill>
                  <a:schemeClr val="tx1"/>
                </a:solidFill>
              </a:rPr>
              <a:t>.</a:t>
            </a:r>
            <a:endParaRPr lang="fr-FR"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buFont typeface="Wingdings" pitchFamily="2" charset="2"/>
              <a:buChar char="Ø"/>
            </a:pPr>
            <a:r>
              <a:rPr lang="ar-DZ" sz="3200" b="1" dirty="0" err="1" smtClean="0">
                <a:solidFill>
                  <a:srgbClr val="0000FF"/>
                </a:solidFill>
              </a:rPr>
              <a:t>ثانيا:</a:t>
            </a:r>
            <a:r>
              <a:rPr lang="ar-DZ" sz="3200" b="1" dirty="0" smtClean="0">
                <a:solidFill>
                  <a:srgbClr val="0000FF"/>
                </a:solidFill>
              </a:rPr>
              <a:t> </a:t>
            </a:r>
            <a:r>
              <a:rPr lang="ar-SA" sz="3200" b="1" dirty="0" smtClean="0">
                <a:solidFill>
                  <a:srgbClr val="0000FF"/>
                </a:solidFill>
              </a:rPr>
              <a:t>شروط تتعلق بتصرفات المدين محل الطعن بالدعوى</a:t>
            </a:r>
            <a:r>
              <a:rPr lang="ar-DZ" sz="3200" b="1" dirty="0" smtClean="0">
                <a:solidFill>
                  <a:srgbClr val="0000FF"/>
                </a:solidFill>
              </a:rPr>
              <a:t>: </a:t>
            </a:r>
            <a:r>
              <a:rPr lang="ar-SA" sz="3200" b="1" dirty="0" smtClean="0">
                <a:solidFill>
                  <a:srgbClr val="0000FF"/>
                </a:solidFill>
              </a:rPr>
              <a:t> </a:t>
            </a:r>
            <a:r>
              <a:rPr lang="ar-DZ" sz="3200" b="1" dirty="0" smtClean="0">
                <a:solidFill>
                  <a:srgbClr val="0000FF"/>
                </a:solidFill>
              </a:rPr>
              <a:t/>
            </a:r>
            <a:br>
              <a:rPr lang="ar-DZ" sz="3200" b="1" dirty="0" smtClean="0">
                <a:solidFill>
                  <a:srgbClr val="0000FF"/>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1- </a:t>
            </a:r>
            <a:r>
              <a:rPr lang="ar-SA" sz="3200" b="1" dirty="0" smtClean="0">
                <a:solidFill>
                  <a:srgbClr val="FF0000"/>
                </a:solidFill>
              </a:rPr>
              <a:t>يجب أن يكون التصرف المطعون فيه تصرفا قانونيا: </a:t>
            </a:r>
            <a:r>
              <a:rPr lang="fr-FR" sz="2400" b="1" dirty="0" smtClean="0">
                <a:solidFill>
                  <a:schemeClr val="tx1"/>
                </a:solidFill>
              </a:rPr>
              <a:t>Acte Juridique)</a:t>
            </a:r>
            <a:r>
              <a:rPr lang="ar-SA" sz="2400" b="1" dirty="0" smtClean="0">
                <a:solidFill>
                  <a:schemeClr val="tx1"/>
                </a:solidFill>
              </a:rPr>
              <a:t>)</a:t>
            </a:r>
            <a:r>
              <a:rPr lang="fr-FR" sz="3200" dirty="0" smtClean="0"/>
              <a:t/>
            </a:r>
            <a:br>
              <a:rPr lang="fr-FR" sz="3200" dirty="0" smtClean="0"/>
            </a:br>
            <a:r>
              <a:rPr lang="ar-SA" sz="3200" b="1" dirty="0" smtClean="0"/>
              <a:t>أ</a:t>
            </a:r>
            <a:r>
              <a:rPr lang="ar-DZ" sz="3200" b="1" dirty="0" smtClean="0">
                <a:solidFill>
                  <a:srgbClr val="FF0000"/>
                </a:solidFill>
              </a:rPr>
              <a:t>2</a:t>
            </a:r>
            <a:r>
              <a:rPr lang="ar-DZ" sz="3200" b="1" dirty="0" smtClean="0"/>
              <a:t>- </a:t>
            </a:r>
            <a:r>
              <a:rPr lang="ar-SA" sz="3200" b="1" dirty="0" smtClean="0">
                <a:solidFill>
                  <a:srgbClr val="FF0000"/>
                </a:solidFill>
              </a:rPr>
              <a:t>لا يكون التصرف متعلقا بحق متصل بشخص المدين: </a:t>
            </a:r>
            <a:r>
              <a:rPr lang="ar-SA" sz="3200" b="1" dirty="0" smtClean="0">
                <a:solidFill>
                  <a:schemeClr val="tx1"/>
                </a:solidFill>
              </a:rPr>
              <a:t>الحقوق التي لا يجوز الحجز عليها، كالنفقة والمرتبات، الحقوق غير المالية، كعقد الزواج، إقرار البنوة، ...الخ.</a:t>
            </a:r>
            <a:r>
              <a:rPr lang="fr-FR" sz="3200" b="1" dirty="0" smtClean="0"/>
              <a:t/>
            </a:r>
            <a:br>
              <a:rPr lang="fr-FR" sz="3200" b="1" dirty="0" smtClean="0"/>
            </a:br>
            <a:r>
              <a:rPr lang="ar-SA" sz="3200" b="1" dirty="0" smtClean="0"/>
              <a:t>أ</a:t>
            </a:r>
            <a:r>
              <a:rPr lang="ar-DZ" sz="3200" b="1" dirty="0" smtClean="0">
                <a:solidFill>
                  <a:srgbClr val="FF0000"/>
                </a:solidFill>
              </a:rPr>
              <a:t>3- </a:t>
            </a:r>
            <a:r>
              <a:rPr lang="ar-DZ" sz="3200" b="1" dirty="0" err="1" smtClean="0">
                <a:solidFill>
                  <a:srgbClr val="FF0000"/>
                </a:solidFill>
              </a:rPr>
              <a:t>أ</a:t>
            </a:r>
            <a:r>
              <a:rPr lang="ar-SA" sz="3200" b="1" dirty="0" smtClean="0">
                <a:solidFill>
                  <a:srgbClr val="FF0000"/>
                </a:solidFill>
              </a:rPr>
              <a:t>ن يكون التصرف مفقرا </a:t>
            </a:r>
            <a:r>
              <a:rPr lang="ar-SA" sz="3200" b="1" dirty="0" err="1" smtClean="0">
                <a:solidFill>
                  <a:srgbClr val="FF0000"/>
                </a:solidFill>
              </a:rPr>
              <a:t>و</a:t>
            </a:r>
            <a:r>
              <a:rPr lang="ar-SA" sz="3200" b="1" dirty="0" smtClean="0">
                <a:solidFill>
                  <a:srgbClr val="FF0000"/>
                </a:solidFill>
              </a:rPr>
              <a:t> يؤدي إلى إعساره </a:t>
            </a:r>
            <a:r>
              <a:rPr lang="ar-SA" sz="3200" b="1" dirty="0" err="1" smtClean="0">
                <a:solidFill>
                  <a:srgbClr val="FF0000"/>
                </a:solidFill>
              </a:rPr>
              <a:t>او</a:t>
            </a:r>
            <a:r>
              <a:rPr lang="ar-SA" sz="3200" b="1" dirty="0" smtClean="0">
                <a:solidFill>
                  <a:srgbClr val="FF0000"/>
                </a:solidFill>
              </a:rPr>
              <a:t> الزيادة في إعساره: </a:t>
            </a:r>
            <a:r>
              <a:rPr lang="fr-FR" sz="3200" b="1" dirty="0" smtClean="0"/>
              <a:t/>
            </a:r>
            <a:br>
              <a:rPr lang="fr-FR" sz="3200" b="1" dirty="0" smtClean="0"/>
            </a:br>
            <a:r>
              <a:rPr lang="ar-DZ" sz="3200" b="1" dirty="0" smtClean="0"/>
              <a:t> </a:t>
            </a:r>
            <a:r>
              <a:rPr lang="fr-FR" sz="2400" b="1" dirty="0" smtClean="0">
                <a:solidFill>
                  <a:srgbClr val="FF0000"/>
                </a:solidFill>
              </a:rPr>
              <a:t>(Acte d’appauvrissement)</a:t>
            </a:r>
            <a:r>
              <a:rPr lang="ar-DZ" sz="3200" b="1" dirty="0" smtClean="0"/>
              <a:t>: </a:t>
            </a:r>
            <a:r>
              <a:rPr lang="ar-DZ" sz="3200" b="1" dirty="0" smtClean="0">
                <a:solidFill>
                  <a:schemeClr val="tx1"/>
                </a:solidFill>
              </a:rPr>
              <a:t>فما هو التصرف المفقر؟ </a:t>
            </a:r>
            <a:r>
              <a:rPr lang="fr-FR" sz="3200" dirty="0" smtClean="0"/>
              <a:t/>
            </a:r>
            <a:br>
              <a:rPr lang="fr-FR" sz="3200" dirty="0" smtClean="0"/>
            </a:br>
            <a:r>
              <a:rPr lang="ar-DZ" sz="3200" dirty="0" smtClean="0"/>
              <a:t> </a:t>
            </a:r>
            <a:r>
              <a:rPr lang="ar-SA" sz="3200" b="1" dirty="0" smtClean="0">
                <a:solidFill>
                  <a:schemeClr val="tx1"/>
                </a:solidFill>
              </a:rPr>
              <a:t>أجابت على ذلك المادة ( 191 </a:t>
            </a:r>
            <a:r>
              <a:rPr lang="ar-SA" sz="3200" b="1" dirty="0" err="1" smtClean="0">
                <a:solidFill>
                  <a:schemeClr val="tx1"/>
                </a:solidFill>
              </a:rPr>
              <a:t>ق</a:t>
            </a:r>
            <a:r>
              <a:rPr lang="ar-SA" sz="3200" b="1" dirty="0" smtClean="0">
                <a:solidFill>
                  <a:schemeClr val="tx1"/>
                </a:solidFill>
              </a:rPr>
              <a:t> م </a:t>
            </a:r>
            <a:r>
              <a:rPr lang="ar-SA" sz="3200" b="1" dirty="0" err="1" smtClean="0">
                <a:solidFill>
                  <a:schemeClr val="tx1"/>
                </a:solidFill>
              </a:rPr>
              <a:t>ج</a:t>
            </a:r>
            <a:r>
              <a:rPr lang="ar-SA" sz="3200" b="1" dirty="0" smtClean="0">
                <a:solidFill>
                  <a:schemeClr val="tx1"/>
                </a:solidFill>
              </a:rPr>
              <a:t>)</a:t>
            </a:r>
            <a:r>
              <a:rPr lang="ar-DZ" sz="3200" b="1" dirty="0" smtClean="0">
                <a:solidFill>
                  <a:schemeClr val="tx1"/>
                </a:solidFill>
              </a:rPr>
              <a:t> + </a:t>
            </a:r>
            <a:r>
              <a:rPr lang="ar-SA" sz="3200" b="1" dirty="0" smtClean="0">
                <a:solidFill>
                  <a:schemeClr val="tx1"/>
                </a:solidFill>
              </a:rPr>
              <a:t>المادة ( 196) </a:t>
            </a:r>
            <a:r>
              <a:rPr lang="ar-SA" sz="3200" b="1" dirty="0" err="1" smtClean="0">
                <a:solidFill>
                  <a:schemeClr val="tx1"/>
                </a:solidFill>
              </a:rPr>
              <a:t>ق</a:t>
            </a:r>
            <a:r>
              <a:rPr lang="ar-SA" sz="3200" b="1" dirty="0" smtClean="0">
                <a:solidFill>
                  <a:schemeClr val="tx1"/>
                </a:solidFill>
              </a:rPr>
              <a:t> م </a:t>
            </a:r>
            <a:r>
              <a:rPr lang="ar-SA" sz="3200" b="1" dirty="0" err="1" smtClean="0">
                <a:solidFill>
                  <a:schemeClr val="tx1"/>
                </a:solidFill>
              </a:rPr>
              <a:t>ج</a:t>
            </a:r>
            <a:r>
              <a:rPr lang="ar-SA" sz="3200" dirty="0" smtClean="0">
                <a:solidFill>
                  <a:schemeClr val="tx1"/>
                </a:solidFill>
              </a:rPr>
              <a:t> </a:t>
            </a:r>
            <a:r>
              <a:rPr lang="ar-DZ" sz="3200" dirty="0" smtClean="0">
                <a:solidFill>
                  <a:schemeClr val="tx1"/>
                </a:solidFill>
              </a:rPr>
              <a:t/>
            </a:r>
            <a:br>
              <a:rPr lang="ar-DZ" sz="3200" dirty="0" smtClean="0">
                <a:solidFill>
                  <a:schemeClr val="tx1"/>
                </a:solidFill>
              </a:rPr>
            </a:br>
            <a:r>
              <a:rPr lang="ar-DZ" sz="3100" b="1" dirty="0" smtClean="0">
                <a:solidFill>
                  <a:srgbClr val="FF0000"/>
                </a:solidFill>
              </a:rPr>
              <a:t/>
            </a:r>
            <a:br>
              <a:rPr lang="ar-DZ" sz="3100" b="1" dirty="0" smtClean="0">
                <a:solidFill>
                  <a:srgbClr val="FF0000"/>
                </a:solidFill>
              </a:rPr>
            </a:br>
            <a:r>
              <a:rPr lang="ar-SA" sz="3200" dirty="0" smtClean="0"/>
              <a:t> </a:t>
            </a:r>
            <a:r>
              <a:rPr lang="ar-DZ" sz="3200" dirty="0" smtClean="0">
                <a:solidFill>
                  <a:srgbClr val="FF0000"/>
                </a:solidFill>
              </a:rPr>
              <a:t>4- </a:t>
            </a:r>
            <a:r>
              <a:rPr lang="ar-SA" sz="3200" b="1" dirty="0" smtClean="0">
                <a:solidFill>
                  <a:srgbClr val="FF0000"/>
                </a:solidFill>
              </a:rPr>
              <a:t>شرط الغش والتواطؤ ( المادة 192 </a:t>
            </a:r>
            <a:r>
              <a:rPr lang="ar-SA" sz="3200" b="1" dirty="0" err="1" smtClean="0">
                <a:solidFill>
                  <a:srgbClr val="FF0000"/>
                </a:solidFill>
              </a:rPr>
              <a:t>ق</a:t>
            </a:r>
            <a:r>
              <a:rPr lang="ar-SA" sz="3200" b="1" dirty="0" smtClean="0">
                <a:solidFill>
                  <a:srgbClr val="FF0000"/>
                </a:solidFill>
              </a:rPr>
              <a:t> م </a:t>
            </a:r>
            <a:r>
              <a:rPr lang="ar-SA" sz="3200" b="1" dirty="0" err="1" smtClean="0">
                <a:solidFill>
                  <a:srgbClr val="FF0000"/>
                </a:solidFill>
              </a:rPr>
              <a:t>ج</a:t>
            </a:r>
            <a:r>
              <a:rPr lang="ar-SA" sz="3200" b="1" dirty="0" smtClean="0">
                <a:solidFill>
                  <a:srgbClr val="FF0000"/>
                </a:solidFill>
              </a:rPr>
              <a:t>) :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r>
              <a:rPr lang="ar-SA" sz="3100" b="1" dirty="0" smtClean="0">
                <a:solidFill>
                  <a:schemeClr val="tx1"/>
                </a:solidFill>
              </a:rPr>
              <a:t>غش المدين من أهم شروط الدعوى </a:t>
            </a:r>
            <a:r>
              <a:rPr lang="ar-SA" sz="3100" b="1" dirty="0" err="1" smtClean="0">
                <a:solidFill>
                  <a:schemeClr val="tx1"/>
                </a:solidFill>
              </a:rPr>
              <a:t>البولصية</a:t>
            </a:r>
            <a:r>
              <a:rPr lang="ar-SA" sz="3100" b="1" dirty="0" smtClean="0">
                <a:solidFill>
                  <a:schemeClr val="tx1"/>
                </a:solidFill>
              </a:rPr>
              <a:t>، بل أن الدعوى لم تقرر إلا لمحاربة غش المدين، ونقصد </a:t>
            </a:r>
            <a:r>
              <a:rPr lang="ar-SA" sz="3100" b="1" dirty="0" err="1" smtClean="0">
                <a:solidFill>
                  <a:schemeClr val="tx1"/>
                </a:solidFill>
              </a:rPr>
              <a:t>به</a:t>
            </a:r>
            <a:r>
              <a:rPr lang="ar-SA" sz="3100" b="1" dirty="0" smtClean="0">
                <a:solidFill>
                  <a:schemeClr val="tx1"/>
                </a:solidFill>
              </a:rPr>
              <a:t> أن تتوافر لدى المدين نية الإضرار بالدائن، ولكن كيف يتيسر للدائن إثبات الغش والتواطؤ؟ فمجرد علم المدين بإعساره قرينة على توافر الغش وقصد الإضرار، ولكنها </a:t>
            </a:r>
            <a:r>
              <a:rPr lang="ar-SA" sz="3100" b="1" dirty="0" smtClean="0">
                <a:solidFill>
                  <a:srgbClr val="FF6600"/>
                </a:solidFill>
              </a:rPr>
              <a:t>قرينة بسيطة </a:t>
            </a:r>
            <a:r>
              <a:rPr lang="ar-SA" sz="3100" b="1" dirty="0" smtClean="0">
                <a:solidFill>
                  <a:schemeClr val="tx1"/>
                </a:solidFill>
              </a:rPr>
              <a:t>تقبل إثبات عكسها من طرف المدين.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Tx/>
              <a:buNone/>
              <a:tabLst/>
              <a:defRPr/>
            </a:pPr>
            <a:endParaRPr lang="ar-DZ" sz="3100" b="1" dirty="0" smtClean="0">
              <a:solidFill>
                <a:srgbClr val="FF0000"/>
              </a:solidFill>
              <a:effectLst>
                <a:outerShdw blurRad="38100" dist="25400" dir="5400000" algn="tl" rotWithShape="0">
                  <a:srgbClr val="000000">
                    <a:alpha val="43000"/>
                  </a:srgbClr>
                </a:outerShdw>
              </a:effectLst>
              <a:latin typeface="+mj-lt"/>
              <a:ea typeface="+mj-ea"/>
              <a:cs typeface="+mj-cs"/>
            </a:endParaRP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100" b="1" i="0" u="none" strike="noStrike" kern="1200" cap="none" spc="0" normalizeH="0" noProof="0" dirty="0" smtClean="0">
                <a:ln>
                  <a:noFill/>
                </a:ln>
                <a:solidFill>
                  <a:srgbClr val="FF0000"/>
                </a:solidFill>
                <a:effectLst>
                  <a:outerShdw blurRad="38100" dist="25400" dir="5400000" algn="tl" rotWithShape="0">
                    <a:srgbClr val="000000">
                      <a:alpha val="43000"/>
                    </a:srgbClr>
                  </a:outerShdw>
                </a:effectLst>
                <a:uLnTx/>
                <a:uFillTx/>
                <a:latin typeface="+mj-lt"/>
                <a:ea typeface="+mj-ea"/>
                <a:cs typeface="+mj-cs"/>
              </a:rPr>
              <a:t>    </a:t>
            </a:r>
            <a:endParaRPr kumimoji="0" lang="fr-FR" sz="2400" b="1" i="0" u="none" strike="noStrike" kern="1200" cap="none" spc="0" normalizeH="0" baseline="0" noProof="0" dirty="0">
              <a:ln>
                <a:noFill/>
              </a:ln>
              <a:solidFill>
                <a:schemeClr val="tx1"/>
              </a:solidFill>
              <a:effectLst>
                <a:outerShdw blurRad="38100" dist="25400" dir="5400000" algn="tl" rotWithShape="0">
                  <a:srgbClr val="000000">
                    <a:alpha val="43000"/>
                  </a:srgbClr>
                </a:outerShdw>
              </a:effectLst>
              <a:uLnTx/>
              <a:uFillTx/>
              <a:latin typeface="+mj-lt"/>
              <a:ea typeface="+mj-ea"/>
              <a:cs typeface="+mj-cs"/>
            </a:endParaRPr>
          </a:p>
        </p:txBody>
      </p:sp>
      <p:sp>
        <p:nvSpPr>
          <p:cNvPr id="5" name="Rectangle 2"/>
          <p:cNvSpPr>
            <a:spLocks noChangeArrowheads="1"/>
          </p:cNvSpPr>
          <p:nvPr/>
        </p:nvSpPr>
        <p:spPr bwMode="auto">
          <a:xfrm>
            <a:off x="179512" y="110945"/>
            <a:ext cx="871296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Char char="•"/>
              <a:tabLst>
                <a:tab pos="0" algn="r"/>
                <a:tab pos="769938" algn="l"/>
              </a:tabLst>
            </a:pPr>
            <a:r>
              <a:rPr kumimoji="0" lang="ar-SA" sz="3200" b="1" i="0" u="none" strike="noStrike" cap="none" normalizeH="0" baseline="0" dirty="0" smtClean="0">
                <a:ln>
                  <a:noFill/>
                </a:ln>
                <a:effectLst/>
                <a:latin typeface="Calibri" pitchFamily="34" charset="0"/>
                <a:ea typeface="Calibri" pitchFamily="34" charset="0"/>
                <a:cs typeface="+mj-cs"/>
              </a:rPr>
              <a:t>يشترط المشرع الجزائري غش المدين في </a:t>
            </a:r>
            <a:r>
              <a:rPr kumimoji="0" lang="ar-SA" sz="3200" b="1" i="0" u="none" strike="noStrike" cap="none" normalizeH="0" baseline="0" dirty="0" err="1" smtClean="0">
                <a:ln>
                  <a:noFill/>
                </a:ln>
                <a:effectLst/>
                <a:latin typeface="Calibri" pitchFamily="34" charset="0"/>
                <a:ea typeface="Calibri" pitchFamily="34" charset="0"/>
                <a:cs typeface="+mj-cs"/>
              </a:rPr>
              <a:t>المعاوضات</a:t>
            </a:r>
            <a:r>
              <a:rPr kumimoji="0" lang="ar-SA" sz="3200" b="1" i="0" u="none" strike="noStrike" cap="none" normalizeH="0" baseline="0" dirty="0" smtClean="0">
                <a:ln>
                  <a:noFill/>
                </a:ln>
                <a:effectLst/>
                <a:latin typeface="Calibri" pitchFamily="34" charset="0"/>
                <a:ea typeface="Calibri" pitchFamily="34" charset="0"/>
                <a:cs typeface="+mj-cs"/>
              </a:rPr>
              <a:t> دون التبرعات، وهذا ما جاء </a:t>
            </a:r>
            <a:r>
              <a:rPr kumimoji="0" lang="ar-SA" sz="3200" b="1" i="0" u="none" strike="noStrike" cap="none" normalizeH="0" baseline="0" dirty="0" err="1" smtClean="0">
                <a:ln>
                  <a:noFill/>
                </a:ln>
                <a:effectLst/>
                <a:latin typeface="Calibri" pitchFamily="34" charset="0"/>
                <a:ea typeface="Calibri" pitchFamily="34" charset="0"/>
                <a:cs typeface="+mj-cs"/>
              </a:rPr>
              <a:t>به</a:t>
            </a:r>
            <a:r>
              <a:rPr kumimoji="0" lang="ar-SA" sz="3200" b="1" i="0" u="none" strike="noStrike" cap="none" normalizeH="0" baseline="0" dirty="0" smtClean="0">
                <a:ln>
                  <a:noFill/>
                </a:ln>
                <a:effectLst/>
                <a:latin typeface="Calibri" pitchFamily="34" charset="0"/>
                <a:ea typeface="Calibri" pitchFamily="34" charset="0"/>
                <a:cs typeface="+mj-cs"/>
              </a:rPr>
              <a:t> صريح نص المادة ( 192) </a:t>
            </a:r>
            <a:r>
              <a:rPr kumimoji="0" lang="ar-SA" sz="3200" b="1" i="0" u="none" strike="noStrike" cap="none" normalizeH="0" baseline="0" dirty="0" err="1" smtClean="0">
                <a:ln>
                  <a:noFill/>
                </a:ln>
                <a:effectLst/>
                <a:latin typeface="Calibri" pitchFamily="34" charset="0"/>
                <a:ea typeface="Calibri" pitchFamily="34" charset="0"/>
                <a:cs typeface="+mj-cs"/>
              </a:rPr>
              <a:t>ق</a:t>
            </a:r>
            <a:r>
              <a:rPr kumimoji="0" lang="ar-SA" sz="3200" b="1" i="0" u="none" strike="noStrike" cap="none" normalizeH="0" baseline="0" dirty="0" smtClean="0">
                <a:ln>
                  <a:noFill/>
                </a:ln>
                <a:effectLst/>
                <a:latin typeface="Calibri" pitchFamily="34" charset="0"/>
                <a:ea typeface="Calibri" pitchFamily="34" charset="0"/>
                <a:cs typeface="+mj-cs"/>
              </a:rPr>
              <a:t> م </a:t>
            </a:r>
            <a:r>
              <a:rPr kumimoji="0" lang="ar-SA" sz="3200" b="1" i="0" u="none" strike="noStrike" cap="none" normalizeH="0" baseline="0" dirty="0" err="1" smtClean="0">
                <a:ln>
                  <a:noFill/>
                </a:ln>
                <a:effectLst/>
                <a:latin typeface="Calibri" pitchFamily="34" charset="0"/>
                <a:ea typeface="Calibri" pitchFamily="34" charset="0"/>
                <a:cs typeface="+mj-cs"/>
              </a:rPr>
              <a:t>ج</a:t>
            </a:r>
            <a:r>
              <a:rPr kumimoji="0" lang="ar-SA" sz="3200" b="1" i="0" u="none" strike="noStrike" cap="none" normalizeH="0" baseline="0" dirty="0" smtClean="0">
                <a:ln>
                  <a:noFill/>
                </a:ln>
                <a:effectLst/>
                <a:latin typeface="Calibri" pitchFamily="34" charset="0"/>
                <a:ea typeface="Calibri" pitchFamily="34" charset="0"/>
                <a:cs typeface="+mj-cs"/>
              </a:rPr>
              <a:t>. ولكن هل يشترط توافر الغش في جانب المتصرف إليه؟</a:t>
            </a:r>
            <a:endParaRPr kumimoji="0" lang="ar-DZ" sz="3200" b="1" i="0" u="none" strike="noStrike" cap="none" normalizeH="0" baseline="0" dirty="0" smtClean="0">
              <a:ln>
                <a:noFill/>
              </a:ln>
              <a:effectLst/>
              <a:latin typeface="Calibri" pitchFamily="34" charset="0"/>
              <a:ea typeface="Calibri" pitchFamily="34" charset="0"/>
              <a:cs typeface="+mj-cs"/>
            </a:endParaRPr>
          </a:p>
          <a:p>
            <a:pPr marL="0" marR="0" lvl="0" indent="0" algn="just" defTabSz="914400" rtl="1" eaLnBrk="1" fontAlgn="base" latinLnBrk="0" hangingPunct="1">
              <a:lnSpc>
                <a:spcPct val="100000"/>
              </a:lnSpc>
              <a:spcBef>
                <a:spcPct val="0"/>
              </a:spcBef>
              <a:spcAft>
                <a:spcPct val="0"/>
              </a:spcAft>
              <a:buClrTx/>
              <a:buSzTx/>
              <a:buFontTx/>
              <a:buChar char="•"/>
              <a:tabLst>
                <a:tab pos="0" algn="r"/>
                <a:tab pos="769938" algn="l"/>
              </a:tabLst>
            </a:pPr>
            <a:endParaRPr kumimoji="0" lang="fr-FR" sz="3200" b="1" i="0" u="none" strike="noStrike" cap="none" normalizeH="0" baseline="0" dirty="0" smtClean="0">
              <a:ln>
                <a:noFill/>
              </a:ln>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tab pos="0" algn="r"/>
                <a:tab pos="769938" algn="l"/>
              </a:tabLst>
            </a:pPr>
            <a:r>
              <a:rPr kumimoji="0" lang="ar-SA" sz="3200" b="1" i="0" u="none" strike="noStrike" cap="none" normalizeH="0" baseline="0" dirty="0" smtClean="0">
                <a:ln>
                  <a:noFill/>
                </a:ln>
                <a:solidFill>
                  <a:srgbClr val="0000FF"/>
                </a:solidFill>
                <a:effectLst/>
                <a:latin typeface="Calibri" pitchFamily="34" charset="0"/>
                <a:ea typeface="Calibri" pitchFamily="34" charset="0"/>
                <a:cs typeface="+mj-cs"/>
              </a:rPr>
              <a:t>هنا نميّز بين حالتين حسب نص المادة ( 192 </a:t>
            </a:r>
            <a:r>
              <a:rPr kumimoji="0" lang="ar-SA" sz="3200" b="1" i="0" u="none" strike="noStrike" cap="none" normalizeH="0" baseline="0" dirty="0" err="1" smtClean="0">
                <a:ln>
                  <a:noFill/>
                </a:ln>
                <a:solidFill>
                  <a:srgbClr val="0000FF"/>
                </a:solidFill>
                <a:effectLst/>
                <a:latin typeface="Calibri" pitchFamily="34" charset="0"/>
                <a:ea typeface="Calibri" pitchFamily="34" charset="0"/>
                <a:cs typeface="+mj-cs"/>
              </a:rPr>
              <a:t>ق</a:t>
            </a:r>
            <a:r>
              <a:rPr kumimoji="0" lang="ar-SA" sz="3200" b="1" i="0" u="none" strike="noStrike" cap="none" normalizeH="0" baseline="0" dirty="0" smtClean="0">
                <a:ln>
                  <a:noFill/>
                </a:ln>
                <a:solidFill>
                  <a:srgbClr val="0000FF"/>
                </a:solidFill>
                <a:effectLst/>
                <a:latin typeface="Calibri" pitchFamily="34" charset="0"/>
                <a:ea typeface="Calibri" pitchFamily="34" charset="0"/>
                <a:cs typeface="+mj-cs"/>
              </a:rPr>
              <a:t> م </a:t>
            </a:r>
            <a:r>
              <a:rPr kumimoji="0" lang="ar-SA" sz="3200" b="1" i="0" u="none" strike="noStrike" cap="none" normalizeH="0" baseline="0" dirty="0" err="1" smtClean="0">
                <a:ln>
                  <a:noFill/>
                </a:ln>
                <a:solidFill>
                  <a:srgbClr val="0000FF"/>
                </a:solidFill>
                <a:effectLst/>
                <a:latin typeface="Calibri" pitchFamily="34" charset="0"/>
                <a:ea typeface="Calibri" pitchFamily="34" charset="0"/>
                <a:cs typeface="+mj-cs"/>
              </a:rPr>
              <a:t>ج</a:t>
            </a:r>
            <a:r>
              <a:rPr kumimoji="0" lang="ar-SA" sz="3200" b="1" i="0" u="none" strike="noStrike" cap="none" normalizeH="0" baseline="0" dirty="0" smtClean="0">
                <a:ln>
                  <a:noFill/>
                </a:ln>
                <a:solidFill>
                  <a:srgbClr val="0000FF"/>
                </a:solidFill>
                <a:effectLst/>
                <a:latin typeface="Calibri" pitchFamily="34" charset="0"/>
                <a:ea typeface="Calibri" pitchFamily="34" charset="0"/>
                <a:cs typeface="+mj-cs"/>
              </a:rPr>
              <a:t> ):</a:t>
            </a:r>
            <a:endParaRPr kumimoji="0" lang="fr-FR" sz="3200" b="0" i="0" u="none" strike="noStrike" cap="none" normalizeH="0" baseline="0" dirty="0" smtClean="0">
              <a:ln>
                <a:noFill/>
              </a:ln>
              <a:solidFill>
                <a:srgbClr val="0000FF"/>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Char char="•"/>
              <a:tabLst>
                <a:tab pos="0" algn="r"/>
                <a:tab pos="769938" algn="l"/>
              </a:tabLst>
            </a:pPr>
            <a:r>
              <a:rPr kumimoji="0" lang="ar-SA" sz="3200" b="1" i="0" u="sng" strike="noStrike" cap="none" normalizeH="0" baseline="0" dirty="0" smtClean="0">
                <a:ln>
                  <a:noFill/>
                </a:ln>
                <a:solidFill>
                  <a:srgbClr val="FF0000"/>
                </a:solidFill>
                <a:effectLst/>
                <a:latin typeface="Calibri" pitchFamily="34" charset="0"/>
                <a:ea typeface="Calibri" pitchFamily="34" charset="0"/>
                <a:cs typeface="+mj-cs"/>
              </a:rPr>
              <a:t>في المعوضات</a:t>
            </a:r>
            <a:r>
              <a:rPr kumimoji="0" lang="ar-SA" sz="3200" b="0" i="0" u="sng" strike="noStrike" cap="none" normalizeH="0" baseline="0" dirty="0" smtClean="0">
                <a:ln>
                  <a:noFill/>
                </a:ln>
                <a:solidFill>
                  <a:srgbClr val="FF0000"/>
                </a:solidFill>
                <a:effectLst/>
                <a:latin typeface="Calibri" pitchFamily="34" charset="0"/>
                <a:ea typeface="Calibri" pitchFamily="34" charset="0"/>
                <a:cs typeface="+mj-cs"/>
              </a:rPr>
              <a:t>:</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mj-cs"/>
              </a:rPr>
              <a:t>يشترط غش المدين + غش المتصرف إليه ( مجرد علم المتصرف إليه بأن المدين معسر قرينة على غشه، ولكنه قرينة بسيطة تقبل إثبات العكس، بأن يثبت بأنه لم يقصد إضرار دائن المدين، وان التصرف من الأمور التي تقتضيه مهنة وحرفة المدين مثلا.</a:t>
            </a:r>
            <a:endParaRPr kumimoji="0" lang="fr-FR" sz="32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tab pos="0" algn="r"/>
                <a:tab pos="769938" algn="l"/>
              </a:tabLst>
            </a:pPr>
            <a:r>
              <a:rPr kumimoji="0" lang="ar-SA" sz="3200" b="1" i="0" u="sng" strike="noStrike" cap="none" normalizeH="0" baseline="0" dirty="0" smtClean="0">
                <a:ln>
                  <a:noFill/>
                </a:ln>
                <a:solidFill>
                  <a:srgbClr val="FF0000"/>
                </a:solidFill>
                <a:effectLst/>
                <a:latin typeface="Calibri" pitchFamily="34" charset="0"/>
                <a:ea typeface="Calibri" pitchFamily="34" charset="0"/>
                <a:cs typeface="+mj-cs"/>
              </a:rPr>
              <a:t>في التبرعات</a:t>
            </a:r>
            <a:r>
              <a:rPr kumimoji="0" lang="fr-FR" sz="3200" b="1" i="0" u="sng" strike="noStrike" cap="none" normalizeH="0" baseline="0" dirty="0" smtClean="0">
                <a:ln>
                  <a:noFill/>
                </a:ln>
                <a:solidFill>
                  <a:srgbClr val="FF0000"/>
                </a:solidFill>
                <a:effectLst/>
                <a:latin typeface="Calibri" pitchFamily="34" charset="0"/>
                <a:ea typeface="Calibri" pitchFamily="34" charset="0"/>
                <a:cs typeface="+mj-cs"/>
              </a:rPr>
              <a:t>:</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mj-cs"/>
              </a:rPr>
              <a:t> فلا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mj-cs"/>
              </a:rPr>
              <a:t>ينفذحق</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mj-cs"/>
              </a:rPr>
              <a:t> الدائن، حتى ولو كان من صدر له التبرع حسن النية، ولو اثبت بأنه لم يرتكب</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mj-cs"/>
              </a:rPr>
              <a:t> </a:t>
            </a:r>
            <a:endParaRPr kumimoji="0" lang="en-US" sz="3200" b="1" i="0" u="none" strike="noStrike" cap="none" normalizeH="0" baseline="0" dirty="0" smtClean="0">
              <a:ln>
                <a:noFill/>
              </a:ln>
              <a:solidFill>
                <a:schemeClr val="tx1"/>
              </a:solidFill>
              <a:effectLst/>
              <a:latin typeface="Arial" pitchFamily="34" charset="0"/>
              <a:cs typeface="+mj-cs"/>
            </a:endParaRPr>
          </a:p>
        </p:txBody>
      </p:sp>
      <p:sp>
        <p:nvSpPr>
          <p:cNvPr id="6" name="Flèche vers le bas 5"/>
          <p:cNvSpPr/>
          <p:nvPr/>
        </p:nvSpPr>
        <p:spPr>
          <a:xfrm rot="2326045">
            <a:off x="4169110" y="1322136"/>
            <a:ext cx="679169" cy="792088"/>
          </a:xfrm>
          <a:prstGeom prst="downArrow">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p>
            <a:pPr lvl="0" indent="179388" algn="r" rtl="1" fontAlgn="base">
              <a:spcBef>
                <a:spcPct val="0"/>
              </a:spcBef>
              <a:spcAft>
                <a:spcPct val="0"/>
              </a:spcAft>
              <a:tabLst>
                <a:tab pos="769938" algn="l"/>
              </a:tabLst>
            </a:pPr>
            <a:endParaRPr lang="ar-DZ" sz="3200" b="1" dirty="0" smtClean="0">
              <a:solidFill>
                <a:srgbClr val="FF0000"/>
              </a:solidFill>
              <a:latin typeface="Times New Roman" pitchFamily="18" charset="0"/>
              <a:ea typeface="Calibri" pitchFamily="34" charset="0"/>
              <a:cs typeface="+mj-cs"/>
            </a:endParaRPr>
          </a:p>
          <a:p>
            <a:pPr lvl="0" indent="179388" algn="r" rtl="1" fontAlgn="base">
              <a:spcBef>
                <a:spcPct val="0"/>
              </a:spcBef>
              <a:spcAft>
                <a:spcPct val="0"/>
              </a:spcAft>
              <a:tabLst>
                <a:tab pos="769938" algn="l"/>
              </a:tabLst>
            </a:pPr>
            <a:endParaRPr lang="ar-DZ" sz="3200" b="1" dirty="0" smtClean="0">
              <a:solidFill>
                <a:srgbClr val="FF0000"/>
              </a:solidFill>
              <a:latin typeface="Times New Roman" pitchFamily="18" charset="0"/>
              <a:ea typeface="Calibri" pitchFamily="34" charset="0"/>
              <a:cs typeface="+mj-cs"/>
            </a:endParaRPr>
          </a:p>
          <a:p>
            <a:pPr lvl="0" indent="179388" algn="r" rtl="1" fontAlgn="base">
              <a:spcBef>
                <a:spcPct val="0"/>
              </a:spcBef>
              <a:spcAft>
                <a:spcPct val="0"/>
              </a:spcAft>
              <a:tabLst>
                <a:tab pos="769938" algn="l"/>
              </a:tabLst>
            </a:pPr>
            <a:r>
              <a:rPr lang="ar-DZ" sz="3200" b="1" dirty="0" err="1" smtClean="0">
                <a:solidFill>
                  <a:srgbClr val="FF0000"/>
                </a:solidFill>
                <a:latin typeface="Times New Roman" pitchFamily="18" charset="0"/>
                <a:ea typeface="Calibri" pitchFamily="34" charset="0"/>
                <a:cs typeface="+mj-cs"/>
              </a:rPr>
              <a:t>ثالثا:</a:t>
            </a:r>
            <a:r>
              <a:rPr lang="ar-DZ" sz="3200" b="1" dirty="0" smtClean="0">
                <a:solidFill>
                  <a:srgbClr val="FF0000"/>
                </a:solidFill>
                <a:latin typeface="Times New Roman" pitchFamily="18" charset="0"/>
                <a:ea typeface="Calibri" pitchFamily="34" charset="0"/>
                <a:cs typeface="+mj-cs"/>
              </a:rPr>
              <a:t> </a:t>
            </a:r>
            <a:r>
              <a:rPr lang="ar-SA" sz="3200" b="1" dirty="0" smtClean="0">
                <a:solidFill>
                  <a:srgbClr val="FF0000"/>
                </a:solidFill>
                <a:latin typeface="Times New Roman" pitchFamily="18" charset="0"/>
                <a:ea typeface="Calibri" pitchFamily="34" charset="0"/>
                <a:cs typeface="+mj-cs"/>
              </a:rPr>
              <a:t>رفع الدعوى في الميعاد القانوني</a:t>
            </a:r>
            <a:r>
              <a:rPr lang="ar-DZ" sz="3200" b="1" dirty="0" err="1" smtClean="0">
                <a:solidFill>
                  <a:srgbClr val="FF0000"/>
                </a:solidFill>
                <a:latin typeface="Times New Roman" pitchFamily="18" charset="0"/>
                <a:ea typeface="Calibri" pitchFamily="34" charset="0"/>
                <a:cs typeface="+mj-cs"/>
              </a:rPr>
              <a:t>:</a:t>
            </a:r>
            <a:endParaRPr lang="ar-DZ" sz="3200" b="1" dirty="0" smtClean="0">
              <a:solidFill>
                <a:srgbClr val="FF0000"/>
              </a:solidFill>
              <a:latin typeface="Times New Roman" pitchFamily="18" charset="0"/>
              <a:ea typeface="Calibri" pitchFamily="34" charset="0"/>
              <a:cs typeface="+mj-cs"/>
            </a:endParaRPr>
          </a:p>
          <a:p>
            <a:pPr lvl="0" indent="179388" algn="r" rtl="1" fontAlgn="base">
              <a:spcBef>
                <a:spcPct val="0"/>
              </a:spcBef>
              <a:spcAft>
                <a:spcPct val="0"/>
              </a:spcAft>
              <a:tabLst>
                <a:tab pos="769938" algn="l"/>
              </a:tabLst>
            </a:pPr>
            <a:endParaRPr lang="fr-FR" sz="1600" dirty="0" smtClean="0">
              <a:solidFill>
                <a:srgbClr val="FF0000"/>
              </a:solidFill>
              <a:latin typeface="Arial" pitchFamily="34" charset="0"/>
              <a:cs typeface="+mj-cs"/>
            </a:endParaRPr>
          </a:p>
          <a:p>
            <a:pPr lvl="0" indent="88900" algn="r" rtl="1" eaLnBrk="0" fontAlgn="base" hangingPunct="0">
              <a:spcBef>
                <a:spcPct val="0"/>
              </a:spcBef>
              <a:spcAft>
                <a:spcPct val="0"/>
              </a:spcAft>
              <a:tabLst>
                <a:tab pos="769938" algn="l"/>
              </a:tabLst>
            </a:pPr>
            <a:r>
              <a:rPr lang="ar-SA" sz="3200" b="1" dirty="0" smtClean="0">
                <a:latin typeface="Times New Roman" pitchFamily="18" charset="0"/>
                <a:ea typeface="Calibri" pitchFamily="34" charset="0"/>
                <a:cs typeface="+mj-cs"/>
              </a:rPr>
              <a:t>يتضح من نص المادة ( 197) </a:t>
            </a:r>
            <a:r>
              <a:rPr lang="ar-SA" sz="3200" b="1" dirty="0" err="1" smtClean="0">
                <a:latin typeface="Times New Roman" pitchFamily="18" charset="0"/>
                <a:ea typeface="Calibri" pitchFamily="34" charset="0"/>
                <a:cs typeface="+mj-cs"/>
              </a:rPr>
              <a:t>ق</a:t>
            </a:r>
            <a:r>
              <a:rPr lang="ar-SA" sz="3200" b="1" dirty="0" smtClean="0">
                <a:latin typeface="Times New Roman" pitchFamily="18" charset="0"/>
                <a:ea typeface="Calibri" pitchFamily="34" charset="0"/>
                <a:cs typeface="+mj-cs"/>
              </a:rPr>
              <a:t> م </a:t>
            </a:r>
            <a:r>
              <a:rPr lang="ar-SA" sz="3200" b="1" dirty="0" err="1" smtClean="0">
                <a:latin typeface="Times New Roman" pitchFamily="18" charset="0"/>
                <a:ea typeface="Calibri" pitchFamily="34" charset="0"/>
                <a:cs typeface="+mj-cs"/>
              </a:rPr>
              <a:t>ج</a:t>
            </a:r>
            <a:r>
              <a:rPr lang="ar-SA" sz="3200" b="1" dirty="0" smtClean="0">
                <a:latin typeface="Times New Roman" pitchFamily="18" charset="0"/>
                <a:ea typeface="Calibri" pitchFamily="34" charset="0"/>
                <a:cs typeface="+mj-cs"/>
              </a:rPr>
              <a:t>، أن المشرع الجزائري جعل لتقادم الدعوى مدة قصيرة محددة بثلاث سنوات تبدأ من تاريخ العلم بسبب عدم نفاذ التصرف لا من تاريخ العلم بالتصرف ( كإعسار المدين وغشه، وغش خلفه. وفي جميع الأحوال تسقط بانقضاء خمس عشرة سنة من تاريخ التصرف، سواء لم يعلم الدائن بالتصرف أو بسبب عدم نفاذه.</a:t>
            </a:r>
            <a:endParaRPr lang="ar-DZ" sz="3200" b="1" dirty="0" smtClean="0">
              <a:latin typeface="Times New Roman" pitchFamily="18" charset="0"/>
              <a:ea typeface="Calibri" pitchFamily="34" charset="0"/>
              <a:cs typeface="+mj-cs"/>
            </a:endParaRPr>
          </a:p>
          <a:p>
            <a:pPr lvl="0" indent="88900" algn="r" rtl="1" eaLnBrk="0" fontAlgn="base" hangingPunct="0">
              <a:spcBef>
                <a:spcPct val="0"/>
              </a:spcBef>
              <a:spcAft>
                <a:spcPct val="0"/>
              </a:spcAft>
              <a:tabLst>
                <a:tab pos="769938" algn="l"/>
              </a:tabLst>
            </a:pPr>
            <a:r>
              <a:rPr lang="ar-DZ" sz="3200" b="1" dirty="0" smtClean="0">
                <a:latin typeface="Times New Roman" pitchFamily="18" charset="0"/>
                <a:cs typeface="+mj-cs"/>
              </a:rPr>
              <a:t>     </a:t>
            </a:r>
          </a:p>
          <a:p>
            <a:pPr lvl="0" indent="88900" algn="r" rtl="1" eaLnBrk="0" fontAlgn="base" hangingPunct="0">
              <a:spcBef>
                <a:spcPct val="0"/>
              </a:spcBef>
              <a:spcAft>
                <a:spcPct val="0"/>
              </a:spcAft>
              <a:tabLst>
                <a:tab pos="769938" algn="l"/>
              </a:tabLst>
            </a:pPr>
            <a:r>
              <a:rPr lang="ar-SA" sz="4000" b="1" dirty="0" smtClean="0">
                <a:solidFill>
                  <a:srgbClr val="FF0000"/>
                </a:solidFill>
                <a:cs typeface="+mj-cs"/>
              </a:rPr>
              <a:t>إذا توافرت شروط الدعوى البوليصية حكم القاضي بعدم نفاذ تصرف المدين في مواجهة الدائن، وينتج عن ذلك: </a:t>
            </a:r>
            <a:endParaRPr lang="ar-SA" sz="4000" b="1" dirty="0" smtClean="0">
              <a:solidFill>
                <a:srgbClr val="FF0000"/>
              </a:solidFill>
              <a:latin typeface="Arial" pitchFamily="34" charset="0"/>
              <a:cs typeface="+mj-cs"/>
            </a:endParaRPr>
          </a:p>
        </p:txBody>
      </p:sp>
      <p:sp>
        <p:nvSpPr>
          <p:cNvPr id="5" name="Flèche gauche 4"/>
          <p:cNvSpPr/>
          <p:nvPr/>
        </p:nvSpPr>
        <p:spPr>
          <a:xfrm rot="19002935">
            <a:off x="934822" y="5695245"/>
            <a:ext cx="613234" cy="766195"/>
          </a:xfrm>
          <a:prstGeom prst="leftArrow">
            <a:avLst/>
          </a:prstGeom>
          <a:solidFill>
            <a:srgbClr val="FFC00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lvl="0"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DZ" sz="3100" b="1" dirty="0" smtClean="0">
                <a:solidFill>
                  <a:schemeClr val="tx1"/>
                </a:solidFill>
              </a:rPr>
              <a:t/>
            </a:r>
            <a:br>
              <a:rPr lang="ar-DZ" sz="3100" b="1" dirty="0" smtClean="0">
                <a:solidFill>
                  <a:schemeClr val="tx1"/>
                </a:solidFill>
              </a:rPr>
            </a:br>
            <a:r>
              <a:rPr lang="ar-SA" sz="3200" b="1" dirty="0" smtClean="0">
                <a:solidFill>
                  <a:schemeClr val="tx1"/>
                </a:solidFill>
              </a:rPr>
              <a:t> </a:t>
            </a:r>
            <a:r>
              <a:rPr lang="ar-DZ" sz="3200" b="1" dirty="0" smtClean="0">
                <a:solidFill>
                  <a:schemeClr val="tx1"/>
                </a:solidFill>
              </a:rPr>
              <a:t>        </a:t>
            </a:r>
            <a:r>
              <a:rPr lang="ar-SA" sz="3200" b="1" dirty="0" smtClean="0">
                <a:solidFill>
                  <a:schemeClr val="tx1"/>
                </a:solidFill>
              </a:rPr>
              <a:t>أن الحق الذي تصرف فيه المدين يعتبر انه لم يخرج من الضمان العام لكافة الدائنين أي ضمن وسائل حماية الضمان العام، ولو لم يرفعوا الدعوى بشرط أن تكون حقوقهم قد نشأت قبل التصرف المطعون فيه</a:t>
            </a:r>
            <a:r>
              <a:rPr lang="ar-DZ" sz="3200" b="1" dirty="0" err="1" smtClean="0">
                <a:solidFill>
                  <a:schemeClr val="tx1"/>
                </a:solidFill>
              </a:rPr>
              <a:t>.</a:t>
            </a:r>
            <a:r>
              <a:rPr lang="ar-DZ" sz="3200" b="1" dirty="0" smtClean="0">
                <a:solidFill>
                  <a:schemeClr val="tx1"/>
                </a:solidFill>
              </a:rPr>
              <a:t/>
            </a:r>
            <a:br>
              <a:rPr lang="ar-DZ" sz="3200" b="1" dirty="0" smtClean="0">
                <a:solidFill>
                  <a:schemeClr val="tx1"/>
                </a:solidFill>
              </a:rPr>
            </a:br>
            <a:r>
              <a:rPr lang="en-US" sz="3200" b="1" dirty="0" smtClean="0">
                <a:solidFill>
                  <a:schemeClr val="tx1"/>
                </a:solidFill>
              </a:rPr>
              <a:t/>
            </a:r>
            <a:br>
              <a:rPr lang="en-US" sz="3200" b="1" dirty="0" smtClean="0">
                <a:solidFill>
                  <a:schemeClr val="tx1"/>
                </a:solidFill>
              </a:rPr>
            </a:br>
            <a:r>
              <a:rPr lang="ar-SA" sz="3200" b="1" dirty="0" smtClean="0">
                <a:solidFill>
                  <a:schemeClr val="tx1"/>
                </a:solidFill>
              </a:rPr>
              <a:t> </a:t>
            </a:r>
            <a:r>
              <a:rPr lang="ar-DZ" sz="3200" b="1" dirty="0" smtClean="0">
                <a:solidFill>
                  <a:schemeClr val="tx1"/>
                </a:solidFill>
              </a:rPr>
              <a:t>          </a:t>
            </a:r>
            <a:r>
              <a:rPr lang="ar-SA" sz="3200" b="1" dirty="0" smtClean="0">
                <a:solidFill>
                  <a:schemeClr val="tx1"/>
                </a:solidFill>
              </a:rPr>
              <a:t>وهذا يبقي التصرف صحيح بين طرفيه غير نافذ بالنسبة للدائنين.</a:t>
            </a:r>
            <a:r>
              <a:rPr lang="ar-DZ" sz="3200" b="1" dirty="0" smtClean="0">
                <a:solidFill>
                  <a:schemeClr val="tx1"/>
                </a:solidFill>
              </a:rPr>
              <a:t/>
            </a:r>
            <a:br>
              <a:rPr lang="ar-DZ" sz="3200" b="1" dirty="0" smtClean="0">
                <a:solidFill>
                  <a:schemeClr val="tx1"/>
                </a:solidFill>
              </a:rPr>
            </a:br>
            <a:r>
              <a:rPr lang="en-US" sz="3200" b="1" dirty="0" smtClean="0">
                <a:solidFill>
                  <a:schemeClr val="tx1"/>
                </a:solidFill>
              </a:rPr>
              <a:t/>
            </a:r>
            <a:br>
              <a:rPr lang="en-US" sz="3200" b="1" dirty="0" smtClean="0">
                <a:solidFill>
                  <a:schemeClr val="tx1"/>
                </a:solidFill>
              </a:rPr>
            </a:br>
            <a:r>
              <a:rPr lang="ar-DZ" sz="3200" b="1" dirty="0" smtClean="0">
                <a:solidFill>
                  <a:schemeClr val="tx1"/>
                </a:solidFill>
              </a:rPr>
              <a:t>       ا</a:t>
            </a:r>
            <a:r>
              <a:rPr lang="ar-SA" sz="3200" b="1" dirty="0" err="1" smtClean="0">
                <a:solidFill>
                  <a:schemeClr val="tx1"/>
                </a:solidFill>
              </a:rPr>
              <a:t>ستفادة</a:t>
            </a:r>
            <a:r>
              <a:rPr lang="ar-SA" sz="3200" b="1" dirty="0" smtClean="0">
                <a:solidFill>
                  <a:schemeClr val="tx1"/>
                </a:solidFill>
              </a:rPr>
              <a:t> جميع الدائنين بالحكم بعدم نفاذ التصرف وذلك من مبدأ المساواة بين الدائنين، والتي تفرضها قاعدة الضمان </a:t>
            </a:r>
            <a:r>
              <a:rPr lang="ar-SA" sz="3200" b="1" dirty="0" err="1" smtClean="0">
                <a:solidFill>
                  <a:schemeClr val="tx1"/>
                </a:solidFill>
              </a:rPr>
              <a:t>العام.</a:t>
            </a:r>
            <a:r>
              <a:rPr lang="ar-SA" sz="3200" b="1" dirty="0" smtClean="0">
                <a:solidFill>
                  <a:schemeClr val="tx1"/>
                </a:solidFill>
              </a:rPr>
              <a:t> وان عدم نفاذ التصرف لا يكون إلا بالقدر اللازم لحماية حقوقهم فقط، أي بالقدر الذي يكفي للوفاء بديونهم أما ما يزيد على ذلك، فيبقى ملكا للمتصرف </a:t>
            </a:r>
            <a:r>
              <a:rPr lang="ar-SA" sz="3200" b="1" dirty="0" err="1" smtClean="0">
                <a:solidFill>
                  <a:schemeClr val="tx1"/>
                </a:solidFill>
              </a:rPr>
              <a:t>إليه.</a:t>
            </a:r>
            <a:r>
              <a:rPr lang="ar-SA" sz="3200" b="1" dirty="0" smtClean="0">
                <a:solidFill>
                  <a:schemeClr val="tx1"/>
                </a:solidFill>
              </a:rPr>
              <a:t> فإذا حصل الدائنون على حقوقهم فإن الزيادة تكون للمتصرف إليه، الذي يستطيع أن يرجع بالضمان على المتصرف بقدر ما أخذ الدائنون وله أن يطلب الفسخ</a:t>
            </a:r>
            <a:r>
              <a:rPr lang="en-US" sz="3200" b="1" dirty="0" smtClean="0">
                <a:solidFill>
                  <a:schemeClr val="tx1"/>
                </a:solidFill>
              </a:rPr>
              <a:t/>
            </a:r>
            <a:br>
              <a:rPr lang="en-US" sz="32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3" name="Flèche gauche 2"/>
          <p:cNvSpPr/>
          <p:nvPr/>
        </p:nvSpPr>
        <p:spPr>
          <a:xfrm>
            <a:off x="8532440" y="836712"/>
            <a:ext cx="61156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5" name="Flèche gauche 4"/>
          <p:cNvSpPr/>
          <p:nvPr/>
        </p:nvSpPr>
        <p:spPr>
          <a:xfrm>
            <a:off x="8532440" y="2492896"/>
            <a:ext cx="61156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6" name="Flèche gauche 5"/>
          <p:cNvSpPr/>
          <p:nvPr/>
        </p:nvSpPr>
        <p:spPr>
          <a:xfrm>
            <a:off x="8532440" y="3429000"/>
            <a:ext cx="61156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5053</TotalTime>
  <Words>324</Words>
  <Application>Microsoft Office PowerPoint</Application>
  <PresentationFormat>Affichage à l'écran (4:3)</PresentationFormat>
  <Paragraphs>29</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 الجمهورية الجزائرية الديمقراطية الشعبية وزارةالتعليم العالي والبحث العلمي جامعة سطيف 2                                                  تقديـم : أ - رمضانـي مسيـكة                                            كلية الحقوق والعلوم السياسية                                                          قسم الحقوق                                                                        البريد الإلكتروني: ramdaniseff@gmail.com                                                                                                                                         </vt:lpstr>
      <vt:lpstr>   تعريف دعوى عدم نفاذ التصرف  أو الدعوى البوليصية:                                            تهدف إلى    * الطعن في تصرفات المدين القانونية التي قام بها إضرارا بحقوق الدائن * المحافظة على أموال المدين.  *حماية الدائن من غش المدين المعسر بتهريب أمواله من الضمان العام         </vt:lpstr>
      <vt:lpstr>               شرط الدعوى البولصية:    أولا: شروط تتعلق بحق الدائن:   1- أن يكون حق الدائن مستحق الأداء (المادة 191 ق م ج): 2-أن يكون نشوء حق الدائن وليس تاريخ استحقاقه سابقاً على التصرف المطعون فيه:              </vt:lpstr>
      <vt:lpstr>ثانيا: شروط تتعلق بتصرفات المدين محل الطعن بالدعوى:     1- يجب أن يكون التصرف المطعون فيه تصرفا قانونيا: Acte Juridique)) أ2- لا يكون التصرف متعلقا بحق متصل بشخص المدين: الحقوق التي لا يجوز الحجز عليها، كالنفقة والمرتبات، الحقوق غير المالية، كعقد الزواج، إقرار البنوة، ...الخ. أ3- أن يكون التصرف مفقرا و يؤدي إلى إعساره او الزيادة في إعساره:   (Acte d’appauvrissement): فما هو التصرف المفقر؟   أجابت على ذلك المادة ( 191 ق م ج) + المادة ( 196) ق م ج    4- شرط الغش والتواطؤ ( المادة 192 ق م ج) :   غش المدين من أهم شروط الدعوى البولصية، بل أن الدعوى لم تقرر إلا لمحاربة غش المدين، ونقصد به أن تتوافر لدى المدين نية الإضرار بالدائن، ولكن كيف يتيسر للدائن إثبات الغش والتواطؤ؟ فمجرد علم المدين بإعساره قرينة على توافر الغش وقصد الإضرار، ولكنها قرينة بسيطة تقبل إثبات عكسها من طرف المدين.           </vt:lpstr>
      <vt:lpstr>Diapositive 5</vt:lpstr>
      <vt:lpstr>Diapositive 6</vt:lpstr>
      <vt:lpstr>              أن الحق الذي تصرف فيه المدين يعتبر انه لم يخرج من الضمان العام لكافة الدائنين أي ضمن وسائل حماية الضمان العام، ولو لم يرفعوا الدعوى بشرط أن تكون حقوقهم قد نشأت قبل التصرف المطعون فيه.             وهذا يبقي التصرف صحيح بين طرفيه غير نافذ بالنسبة للدائنين.         استفادة جميع الدائنين بالحكم بعدم نفاذ التصرف وذلك من مبدأ المساواة بين الدائنين، والتي تفرضها قاعدة الضمان العام. وان عدم نفاذ التصرف لا يكون إلا بالقدر اللازم لحماية حقوقهم فقط، أي بالقدر الذي يكفي للوفاء بديونهم أما ما يزيد على ذلك، فيبقى ملكا للمتصرف إليه. فإذا حصل الدائنون على حقوقهم فإن الزيادة تكون للمتصرف إليه، الذي يستطيع أن يرجع بالضمان على المتصرف بقدر ما أخذ الدائنون وله أن يطلب الفسخ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BICHO</dc:creator>
  <cp:lastModifiedBy>صفيح</cp:lastModifiedBy>
  <cp:revision>1212</cp:revision>
  <dcterms:created xsi:type="dcterms:W3CDTF">2011-06-20T18:34:07Z</dcterms:created>
  <dcterms:modified xsi:type="dcterms:W3CDTF">2020-04-12T09:59:44Z</dcterms:modified>
</cp:coreProperties>
</file>