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6" r:id="rId11"/>
    <p:sldId id="267" r:id="rId12"/>
    <p:sldId id="265"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C2B7"/>
    <a:srgbClr val="FFB8B3"/>
    <a:srgbClr val="FFFFCC"/>
    <a:srgbClr val="FFFF99"/>
    <a:srgbClr val="FFFFFF"/>
    <a:srgbClr val="FF0066"/>
    <a:srgbClr val="AEF6A8"/>
    <a:srgbClr val="FEF2F0"/>
    <a:srgbClr val="F3ADAB"/>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4563" autoAdjust="0"/>
    <p:restoredTop sz="67954" autoAdjust="0"/>
  </p:normalViewPr>
  <p:slideViewPr>
    <p:cSldViewPr>
      <p:cViewPr>
        <p:scale>
          <a:sx n="61" d="100"/>
          <a:sy n="61" d="100"/>
        </p:scale>
        <p:origin x="-390" y="252"/>
      </p:cViewPr>
      <p:guideLst>
        <p:guide orient="horz" pos="2160"/>
        <p:guide pos="2880"/>
      </p:guideLst>
    </p:cSldViewPr>
  </p:slideViewPr>
  <p:outlineViewPr>
    <p:cViewPr>
      <p:scale>
        <a:sx n="33" d="100"/>
        <a:sy n="33" d="100"/>
      </p:scale>
      <p:origin x="294" y="19278"/>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8D2BD5-F571-40B2-89DB-0F3B2115FF77}" type="datetimeFigureOut">
              <a:rPr lang="fr-FR" smtClean="0"/>
              <a:pPr/>
              <a:t>12/04/2020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2F6B03-E567-4708-987A-51BBB7B71135}"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FA2F6B03-E567-4708-987A-51BBB7B71135}"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055BB31B-29BA-4356-9C8F-594712E13D66}"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5F42234-9AB7-438B-B54C-813D05F1CE10}" type="datetimeFigureOut">
              <a:rPr lang="fr-FR" smtClean="0"/>
              <a:pPr/>
              <a:t>12/04/2020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55BB31B-29BA-4356-9C8F-594712E13D66}"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9144000" cy="7000900"/>
          </a:xfrm>
          <a:solidFill>
            <a:schemeClr val="accent1">
              <a:lumMod val="20000"/>
              <a:lumOff val="80000"/>
            </a:schemeClr>
          </a:solidFill>
          <a:ln>
            <a:solidFill>
              <a:schemeClr val="accent6">
                <a:lumMod val="20000"/>
                <a:lumOff val="80000"/>
              </a:schemeClr>
            </a:solidFill>
          </a:ln>
          <a:effectLst>
            <a:glow rad="139700">
              <a:schemeClr val="bg1">
                <a:lumMod val="50000"/>
                <a:alpha val="40000"/>
              </a:schemeClr>
            </a:glow>
            <a:softEdge rad="63500"/>
          </a:effectLst>
        </p:spPr>
        <p:txBody>
          <a:bodyPr wrap="none" anchor="t" anchorCtr="0">
            <a:normAutofit fontScale="90000"/>
          </a:bodyPr>
          <a:lstStyle/>
          <a:p>
            <a:pPr algn="ctr" rtl="1"/>
            <a:r>
              <a:rPr lang="fr-FR" sz="1600" dirty="0" smtClean="0">
                <a:solidFill>
                  <a:schemeClr val="tx1"/>
                </a:solidFill>
              </a:rPr>
              <a:t/>
            </a:r>
            <a:br>
              <a:rPr lang="fr-FR" sz="1600" dirty="0" smtClean="0">
                <a:solidFill>
                  <a:schemeClr val="tx1"/>
                </a:solidFill>
              </a:rPr>
            </a:br>
            <a:r>
              <a:rPr lang="ar-SA" sz="3100" dirty="0" smtClean="0">
                <a:solidFill>
                  <a:schemeClr val="tx1"/>
                </a:solidFill>
              </a:rPr>
              <a:t>الجمهورية الجزائرية الديمقراطية الشعبية</a:t>
            </a:r>
            <a:r>
              <a:rPr lang="fr-FR" sz="3100" dirty="0" smtClean="0">
                <a:solidFill>
                  <a:schemeClr val="tx1"/>
                </a:solidFill>
              </a:rPr>
              <a:t/>
            </a:r>
            <a:br>
              <a:rPr lang="fr-FR" sz="3100" dirty="0" smtClean="0">
                <a:solidFill>
                  <a:schemeClr val="tx1"/>
                </a:solidFill>
              </a:rPr>
            </a:br>
            <a:r>
              <a:rPr lang="ar-SA" sz="3100" dirty="0" smtClean="0">
                <a:solidFill>
                  <a:schemeClr val="tx1"/>
                </a:solidFill>
              </a:rPr>
              <a:t>وزارةالتعليم</a:t>
            </a:r>
            <a:r>
              <a:rPr lang="ar-DZ" sz="3100" dirty="0" smtClean="0">
                <a:solidFill>
                  <a:schemeClr val="tx1"/>
                </a:solidFill>
              </a:rPr>
              <a:t> </a:t>
            </a:r>
            <a:r>
              <a:rPr lang="ar-SA" sz="3100" dirty="0" smtClean="0">
                <a:solidFill>
                  <a:schemeClr val="tx1"/>
                </a:solidFill>
              </a:rPr>
              <a:t>العالي</a:t>
            </a:r>
            <a:r>
              <a:rPr lang="ar-DZ" sz="3100" dirty="0" smtClean="0">
                <a:solidFill>
                  <a:schemeClr val="tx1"/>
                </a:solidFill>
              </a:rPr>
              <a:t> </a:t>
            </a:r>
            <a:r>
              <a:rPr lang="ar-SA" sz="3100" dirty="0" smtClean="0">
                <a:solidFill>
                  <a:schemeClr val="tx1"/>
                </a:solidFill>
              </a:rPr>
              <a:t>والبحث</a:t>
            </a:r>
            <a:r>
              <a:rPr lang="ar-DZ" sz="3100" dirty="0" smtClean="0">
                <a:solidFill>
                  <a:schemeClr val="tx1"/>
                </a:solidFill>
              </a:rPr>
              <a:t> </a:t>
            </a:r>
            <a:r>
              <a:rPr lang="ar-SA" sz="3100" dirty="0" smtClean="0">
                <a:solidFill>
                  <a:schemeClr val="tx1"/>
                </a:solidFill>
              </a:rPr>
              <a:t>العلمي</a:t>
            </a:r>
            <a:r>
              <a:rPr lang="fr-FR" sz="3100" dirty="0" smtClean="0">
                <a:solidFill>
                  <a:schemeClr val="tx1"/>
                </a:solidFill>
              </a:rPr>
              <a:t/>
            </a:r>
            <a:br>
              <a:rPr lang="fr-FR" sz="3100" dirty="0" smtClean="0">
                <a:solidFill>
                  <a:schemeClr val="tx1"/>
                </a:solidFill>
              </a:rPr>
            </a:br>
            <a:r>
              <a:rPr lang="ar-SA" sz="3100" dirty="0" smtClean="0">
                <a:solidFill>
                  <a:schemeClr val="tx1"/>
                </a:solidFill>
              </a:rPr>
              <a:t>جامعة </a:t>
            </a:r>
            <a:r>
              <a:rPr lang="ar-DZ" sz="3100" dirty="0" err="1" smtClean="0">
                <a:solidFill>
                  <a:schemeClr val="tx1"/>
                </a:solidFill>
              </a:rPr>
              <a:t>سطيف</a:t>
            </a:r>
            <a:r>
              <a:rPr lang="ar-DZ" sz="3100" dirty="0" smtClean="0">
                <a:solidFill>
                  <a:schemeClr val="tx1"/>
                </a:solidFill>
              </a:rPr>
              <a:t> 2</a:t>
            </a:r>
            <a:r>
              <a:rPr lang="fr-FR" sz="3100" dirty="0" smtClean="0">
                <a:solidFill>
                  <a:schemeClr val="tx1"/>
                </a:solidFill>
              </a:rPr>
              <a:t/>
            </a:r>
            <a:br>
              <a:rPr lang="fr-FR" sz="3100" dirty="0" smtClean="0">
                <a:solidFill>
                  <a:schemeClr val="tx1"/>
                </a:solidFill>
              </a:rPr>
            </a:br>
            <a:r>
              <a:rPr lang="fr-FR" sz="3600" dirty="0" smtClean="0">
                <a:solidFill>
                  <a:schemeClr val="tx1"/>
                </a:solidFill>
              </a:rPr>
              <a:t/>
            </a:r>
            <a:br>
              <a:rPr lang="fr-FR" sz="3600" dirty="0" smtClean="0">
                <a:solidFill>
                  <a:schemeClr val="tx1"/>
                </a:solidFill>
              </a:rPr>
            </a:br>
            <a:r>
              <a:rPr lang="fr-FR" sz="2400" dirty="0" smtClean="0"/>
              <a:t/>
            </a:r>
            <a:br>
              <a:rPr lang="fr-FR" sz="2400" dirty="0" smtClean="0"/>
            </a:br>
            <a:r>
              <a:rPr lang="ar-DZ" sz="2400" dirty="0" smtClean="0"/>
              <a:t/>
            </a:r>
            <a:br>
              <a:rPr lang="ar-DZ" sz="2400" dirty="0" smtClean="0"/>
            </a:br>
            <a:r>
              <a:rPr lang="ar-DZ" sz="2400" dirty="0" smtClean="0"/>
              <a:t/>
            </a:r>
            <a:br>
              <a:rPr lang="ar-DZ" sz="2400" dirty="0" smtClean="0"/>
            </a:br>
            <a:r>
              <a:rPr lang="ar-DZ" sz="2400" dirty="0" smtClean="0"/>
              <a:t/>
            </a:r>
            <a:br>
              <a:rPr lang="ar-DZ" sz="2400" dirty="0" smtClean="0"/>
            </a:br>
            <a:r>
              <a:rPr lang="ar-DZ" sz="2400" dirty="0" smtClean="0"/>
              <a:t/>
            </a:r>
            <a:br>
              <a:rPr lang="ar-DZ" sz="2400" dirty="0" smtClean="0"/>
            </a:br>
            <a:r>
              <a:rPr lang="ar-DZ" sz="2400" dirty="0" smtClean="0"/>
              <a:t/>
            </a:r>
            <a:br>
              <a:rPr lang="ar-DZ" sz="2400" dirty="0" smtClean="0"/>
            </a:br>
            <a:r>
              <a:rPr lang="ar-DZ" sz="2400" dirty="0" smtClean="0"/>
              <a:t>                                                   </a:t>
            </a:r>
            <a:br>
              <a:rPr lang="ar-DZ" sz="2400" dirty="0" smtClean="0"/>
            </a:br>
            <a:r>
              <a:rPr lang="ar-DZ" sz="2400" dirty="0" smtClean="0"/>
              <a:t>                                              </a:t>
            </a:r>
            <a:r>
              <a:rPr lang="ar-DZ" sz="2700" dirty="0" err="1" smtClean="0">
                <a:solidFill>
                  <a:schemeClr val="tx1"/>
                </a:solidFill>
              </a:rPr>
              <a:t>تقديـم </a:t>
            </a:r>
            <a:r>
              <a:rPr lang="ar-DZ" sz="2700" dirty="0" smtClean="0">
                <a:solidFill>
                  <a:schemeClr val="tx1"/>
                </a:solidFill>
              </a:rPr>
              <a:t>: </a:t>
            </a:r>
            <a:r>
              <a:rPr lang="ar-DZ" sz="2700" dirty="0" err="1" smtClean="0">
                <a:solidFill>
                  <a:schemeClr val="tx1"/>
                </a:solidFill>
              </a:rPr>
              <a:t>أ </a:t>
            </a:r>
            <a:r>
              <a:rPr lang="ar-DZ" sz="2700" dirty="0" smtClean="0">
                <a:solidFill>
                  <a:schemeClr val="tx1"/>
                </a:solidFill>
              </a:rPr>
              <a:t>- رمضانـي </a:t>
            </a:r>
            <a:r>
              <a:rPr lang="ar-DZ" sz="2700" dirty="0" err="1" smtClean="0">
                <a:solidFill>
                  <a:schemeClr val="tx1"/>
                </a:solidFill>
              </a:rPr>
              <a:t>مسيـكة</a:t>
            </a:r>
            <a:r>
              <a:rPr lang="ar-DZ" sz="2700" dirty="0" smtClean="0">
                <a:solidFill>
                  <a:schemeClr val="tx1"/>
                </a:solidFill>
              </a:rPr>
              <a:t>                                           </a:t>
            </a:r>
            <a:br>
              <a:rPr lang="ar-DZ" sz="2700" dirty="0" smtClean="0">
                <a:solidFill>
                  <a:schemeClr val="tx1"/>
                </a:solidFill>
              </a:rPr>
            </a:br>
            <a:r>
              <a:rPr lang="ar-DZ" sz="2700" dirty="0" smtClean="0">
                <a:solidFill>
                  <a:schemeClr val="tx1"/>
                </a:solidFill>
              </a:rPr>
              <a:t>كلية الحقوق والعلوم السياسية </a:t>
            </a:r>
            <a:br>
              <a:rPr lang="ar-DZ" sz="2700" dirty="0" smtClean="0">
                <a:solidFill>
                  <a:schemeClr val="tx1"/>
                </a:solidFill>
              </a:rPr>
            </a:br>
            <a:r>
              <a:rPr lang="ar-DZ" sz="2700" dirty="0" smtClean="0">
                <a:solidFill>
                  <a:schemeClr val="tx1"/>
                </a:solidFill>
              </a:rPr>
              <a:t>                                                                       قسم الحقوق                                                                       </a:t>
            </a:r>
            <a:br>
              <a:rPr lang="ar-DZ" sz="2700" dirty="0" smtClean="0">
                <a:solidFill>
                  <a:schemeClr val="tx1"/>
                </a:solidFill>
              </a:rPr>
            </a:br>
            <a:r>
              <a:rPr lang="ar-DZ" sz="2700" dirty="0" smtClean="0">
                <a:solidFill>
                  <a:schemeClr val="tx1"/>
                </a:solidFill>
              </a:rPr>
              <a:t>البريد </a:t>
            </a:r>
            <a:r>
              <a:rPr lang="ar-DZ" sz="2700" dirty="0" err="1" smtClean="0">
                <a:solidFill>
                  <a:schemeClr val="tx1"/>
                </a:solidFill>
              </a:rPr>
              <a:t>الإلكتروني:</a:t>
            </a:r>
            <a:r>
              <a:rPr lang="ar-DZ" sz="2700" dirty="0" smtClean="0">
                <a:solidFill>
                  <a:schemeClr val="tx1"/>
                </a:solidFill>
              </a:rPr>
              <a:t> </a:t>
            </a:r>
            <a:r>
              <a:rPr lang="fr-FR" sz="2200" dirty="0" smtClean="0">
                <a:solidFill>
                  <a:schemeClr val="tx1"/>
                </a:solidFill>
              </a:rPr>
              <a:t>ramdaniseff@gmail.com</a:t>
            </a:r>
            <a:r>
              <a:rPr lang="ar-DZ" sz="2200" dirty="0" smtClean="0"/>
              <a:t/>
            </a:r>
            <a:br>
              <a:rPr lang="ar-DZ" sz="2200" dirty="0" smtClean="0"/>
            </a:br>
            <a:r>
              <a:rPr lang="ar-DZ" sz="2400" dirty="0" smtClean="0"/>
              <a:t> </a:t>
            </a:r>
            <a:r>
              <a:rPr lang="ar-DZ" sz="2400" dirty="0" smtClean="0">
                <a:solidFill>
                  <a:schemeClr val="tx1"/>
                </a:solidFill>
                <a:cs typeface="Simplified Arabic" pitchFamily="2" charset="-78"/>
              </a:rPr>
              <a:t/>
            </a:r>
            <a:br>
              <a:rPr lang="ar-DZ" sz="2400" dirty="0" smtClean="0">
                <a:solidFill>
                  <a:schemeClr val="tx1"/>
                </a:solidFill>
                <a:cs typeface="Simplified Arabic" pitchFamily="2" charset="-78"/>
              </a:rPr>
            </a:br>
            <a:r>
              <a:rPr lang="ar-DZ" sz="2400" dirty="0" smtClean="0">
                <a:solidFill>
                  <a:schemeClr val="tx1"/>
                </a:solidFill>
                <a:cs typeface="Simplified Arabic" pitchFamily="2" charset="-78"/>
              </a:rPr>
              <a:t/>
            </a:r>
            <a:br>
              <a:rPr lang="ar-DZ" sz="2400" dirty="0" smtClean="0">
                <a:solidFill>
                  <a:schemeClr val="tx1"/>
                </a:solidFill>
                <a:cs typeface="Simplified Arabic" pitchFamily="2" charset="-78"/>
              </a:rPr>
            </a:br>
            <a:r>
              <a:rPr lang="fr-FR" sz="2000" dirty="0" smtClean="0"/>
              <a:t/>
            </a:r>
            <a:br>
              <a:rPr lang="fr-FR" sz="2000" dirty="0" smtClean="0"/>
            </a:br>
            <a:r>
              <a:rPr lang="ar-DZ" sz="2400" dirty="0" smtClean="0">
                <a:solidFill>
                  <a:schemeClr val="tx1"/>
                </a:solidFill>
                <a:cs typeface="Simplified Arabic" pitchFamily="2" charset="-78"/>
              </a:rPr>
              <a:t/>
            </a:r>
            <a:br>
              <a:rPr lang="ar-DZ" sz="2400" dirty="0" smtClean="0">
                <a:solidFill>
                  <a:schemeClr val="tx1"/>
                </a:solidFill>
                <a:cs typeface="Simplified Arabic" pitchFamily="2" charset="-78"/>
              </a:rPr>
            </a:br>
            <a:r>
              <a:rPr lang="ar-DZ" sz="2400" dirty="0" smtClean="0">
                <a:solidFill>
                  <a:schemeClr val="tx1"/>
                </a:solidFill>
              </a:rPr>
              <a:t>                                              </a:t>
            </a:r>
            <a:r>
              <a:rPr lang="ar-DZ" sz="2400" dirty="0" smtClean="0">
                <a:solidFill>
                  <a:schemeClr val="tx1"/>
                </a:solidFill>
                <a:cs typeface="Simplified Arabic" pitchFamily="2" charset="-78"/>
              </a:rPr>
              <a:t/>
            </a:r>
            <a:br>
              <a:rPr lang="ar-DZ" sz="2400" dirty="0" smtClean="0">
                <a:solidFill>
                  <a:schemeClr val="tx1"/>
                </a:solidFill>
                <a:cs typeface="Simplified Arabic" pitchFamily="2" charset="-78"/>
              </a:rPr>
            </a:br>
            <a:r>
              <a:rPr lang="ar-DZ" sz="2400" dirty="0" smtClean="0">
                <a:solidFill>
                  <a:schemeClr val="tx1"/>
                </a:solidFill>
                <a:cs typeface="Simplified Arabic" pitchFamily="2" charset="-78"/>
              </a:rPr>
              <a:t/>
            </a:r>
            <a:br>
              <a:rPr lang="ar-DZ" sz="2400" dirty="0" smtClean="0">
                <a:solidFill>
                  <a:schemeClr val="tx1"/>
                </a:solidFill>
                <a:cs typeface="Simplified Arabic" pitchFamily="2" charset="-78"/>
              </a:rPr>
            </a:br>
            <a:r>
              <a:rPr lang="ar-DZ" sz="2400" dirty="0" smtClean="0">
                <a:solidFill>
                  <a:schemeClr val="tx1"/>
                </a:solidFill>
                <a:cs typeface="Simplified Arabic" pitchFamily="2" charset="-78"/>
              </a:rPr>
              <a:t/>
            </a:r>
            <a:br>
              <a:rPr lang="ar-DZ" sz="2400" dirty="0" smtClean="0">
                <a:solidFill>
                  <a:schemeClr val="tx1"/>
                </a:solidFill>
                <a:cs typeface="Simplified Arabic" pitchFamily="2" charset="-78"/>
              </a:rPr>
            </a:br>
            <a:r>
              <a:rPr lang="ar-DZ" sz="2400" dirty="0" smtClean="0">
                <a:solidFill>
                  <a:schemeClr val="tx1"/>
                </a:solidFill>
                <a:cs typeface="Simplified Arabic" pitchFamily="2" charset="-78"/>
              </a:rPr>
              <a:t/>
            </a:r>
            <a:br>
              <a:rPr lang="ar-DZ" sz="2400" dirty="0" smtClean="0">
                <a:solidFill>
                  <a:schemeClr val="tx1"/>
                </a:solidFill>
                <a:cs typeface="Simplified Arabic" pitchFamily="2" charset="-78"/>
              </a:rPr>
            </a:br>
            <a:r>
              <a:rPr lang="ar-DZ" sz="2400" dirty="0" smtClean="0">
                <a:solidFill>
                  <a:schemeClr val="tx1"/>
                </a:solidFill>
                <a:cs typeface="Simplified Arabic" pitchFamily="2" charset="-78"/>
              </a:rPr>
              <a:t/>
            </a:r>
            <a:br>
              <a:rPr lang="ar-DZ" sz="2400" dirty="0" smtClean="0">
                <a:solidFill>
                  <a:schemeClr val="tx1"/>
                </a:solidFill>
                <a:cs typeface="Simplified Arabic" pitchFamily="2" charset="-78"/>
              </a:rPr>
            </a:br>
            <a:r>
              <a:rPr lang="ar-DZ" sz="3600" dirty="0" smtClean="0">
                <a:solidFill>
                  <a:schemeClr val="tx1"/>
                </a:solidFill>
              </a:rPr>
              <a:t>   </a:t>
            </a:r>
            <a:r>
              <a:rPr lang="ar-DZ" sz="1600" dirty="0" smtClean="0">
                <a:solidFill>
                  <a:schemeClr val="tx1"/>
                </a:solidFill>
              </a:rPr>
              <a:t/>
            </a:r>
            <a:br>
              <a:rPr lang="ar-DZ" sz="1600" dirty="0" smtClean="0">
                <a:solidFill>
                  <a:schemeClr val="tx1"/>
                </a:solidFill>
              </a:rPr>
            </a:br>
            <a:r>
              <a:rPr lang="ar-DZ" sz="2000" dirty="0" smtClean="0">
                <a:solidFill>
                  <a:schemeClr val="tx1"/>
                </a:solidFill>
              </a:rPr>
              <a:t>                                                                    </a:t>
            </a:r>
            <a:r>
              <a:rPr lang="ar-DZ" sz="2000" dirty="0" smtClean="0"/>
              <a:t> </a:t>
            </a:r>
            <a:r>
              <a:rPr lang="fr-FR" sz="2400" dirty="0" smtClean="0">
                <a:solidFill>
                  <a:schemeClr val="tx1"/>
                </a:solidFill>
                <a:effectLst>
                  <a:outerShdw blurRad="38100" dist="38100" dir="2700000" algn="tl">
                    <a:srgbClr val="000000">
                      <a:alpha val="43137"/>
                    </a:srgbClr>
                  </a:outerShdw>
                </a:effectLst>
                <a:cs typeface="Simplified Arabic" pitchFamily="2" charset="-78"/>
              </a:rPr>
              <a:t/>
            </a:r>
            <a:br>
              <a:rPr lang="fr-FR" sz="2400" dirty="0" smtClean="0">
                <a:solidFill>
                  <a:schemeClr val="tx1"/>
                </a:solidFill>
                <a:effectLst>
                  <a:outerShdw blurRad="38100" dist="38100" dir="2700000" algn="tl">
                    <a:srgbClr val="000000">
                      <a:alpha val="43137"/>
                    </a:srgbClr>
                  </a:outerShdw>
                </a:effectLst>
                <a:cs typeface="Simplified Arabic" pitchFamily="2" charset="-78"/>
              </a:rPr>
            </a:br>
            <a:r>
              <a:rPr lang="fr-FR" sz="1600" dirty="0" smtClean="0"/>
              <a:t/>
            </a:r>
            <a:br>
              <a:rPr lang="fr-FR" sz="1600" dirty="0" smtClean="0"/>
            </a:br>
            <a:r>
              <a:rPr lang="ar-DZ" sz="1600" dirty="0" smtClean="0"/>
              <a:t/>
            </a:r>
            <a:br>
              <a:rPr lang="ar-DZ" sz="1600" dirty="0" smtClean="0"/>
            </a:br>
            <a:r>
              <a:rPr lang="ar-DZ" sz="1800" dirty="0" smtClean="0">
                <a:solidFill>
                  <a:schemeClr val="tx1"/>
                </a:solidFill>
                <a:cs typeface="Simplified Arabic" pitchFamily="2" charset="-78"/>
              </a:rPr>
              <a:t/>
            </a:r>
            <a:br>
              <a:rPr lang="ar-DZ" sz="1800" dirty="0" smtClean="0">
                <a:solidFill>
                  <a:schemeClr val="tx1"/>
                </a:solidFill>
                <a:cs typeface="Simplified Arabic" pitchFamily="2" charset="-78"/>
              </a:rPr>
            </a:br>
            <a:endParaRPr lang="fr-FR" sz="1600" dirty="0">
              <a:cs typeface="Arabic Transparent" pitchFamily="2" charset="-78"/>
            </a:endParaRPr>
          </a:p>
        </p:txBody>
      </p:sp>
      <p:sp>
        <p:nvSpPr>
          <p:cNvPr id="3" name="Rectangle 2"/>
          <p:cNvSpPr>
            <a:spLocks noChangeArrowheads="1"/>
          </p:cNvSpPr>
          <p:nvPr/>
        </p:nvSpPr>
        <p:spPr bwMode="auto">
          <a:xfrm>
            <a:off x="1214414" y="2000240"/>
            <a:ext cx="6929486" cy="1785950"/>
          </a:xfrm>
          <a:prstGeom prst="rect">
            <a:avLst/>
          </a:prstGeom>
          <a:solidFill>
            <a:srgbClr val="FF0000"/>
          </a:solidFill>
          <a:ln w="9525">
            <a:solidFill>
              <a:schemeClr val="bg1"/>
            </a:solidFill>
            <a:miter lim="800000"/>
            <a:headEnd/>
            <a:tailEnd/>
          </a:ln>
          <a:effectLst>
            <a:outerShdw dist="107763" dir="135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pPr lvl="0" algn="justLow" rtl="1" fontAlgn="base">
              <a:spcBef>
                <a:spcPct val="0"/>
              </a:spcBef>
              <a:spcAft>
                <a:spcPct val="0"/>
              </a:spcAft>
              <a:tabLst>
                <a:tab pos="769938" algn="l"/>
              </a:tabLst>
            </a:pPr>
            <a:endParaRPr lang="ar-DZ" sz="1400" b="1" dirty="0" smtClean="0">
              <a:latin typeface="Times New Roman" pitchFamily="18" charset="0"/>
              <a:ea typeface="Calibri" pitchFamily="34" charset="0"/>
              <a:cs typeface="Simplified Arabic" pitchFamily="2" charset="-78"/>
            </a:endParaRPr>
          </a:p>
          <a:p>
            <a:pPr lvl="0" algn="justLow" rtl="1" fontAlgn="base">
              <a:spcBef>
                <a:spcPct val="0"/>
              </a:spcBef>
              <a:spcAft>
                <a:spcPct val="0"/>
              </a:spcAft>
              <a:tabLst>
                <a:tab pos="769938" algn="l"/>
              </a:tabLst>
            </a:pPr>
            <a:endParaRPr lang="ar-DZ" sz="1400" b="1" dirty="0" smtClean="0">
              <a:latin typeface="Times New Roman" pitchFamily="18" charset="0"/>
              <a:ea typeface="Calibri" pitchFamily="34" charset="0"/>
              <a:cs typeface="Simplified Arabic" pitchFamily="2" charset="-78"/>
            </a:endParaRPr>
          </a:p>
          <a:p>
            <a:pPr lvl="0" algn="justLow" rtl="1" fontAlgn="base">
              <a:spcBef>
                <a:spcPct val="0"/>
              </a:spcBef>
              <a:spcAft>
                <a:spcPct val="0"/>
              </a:spcAft>
              <a:tabLst>
                <a:tab pos="769938" algn="l"/>
              </a:tabLst>
            </a:pPr>
            <a:endParaRPr lang="ar-DZ" sz="1400" b="1" dirty="0" smtClean="0">
              <a:latin typeface="Times New Roman" pitchFamily="18" charset="0"/>
              <a:ea typeface="Calibri" pitchFamily="34" charset="0"/>
              <a:cs typeface="Simplified Arabic" pitchFamily="2" charset="-78"/>
            </a:endParaRPr>
          </a:p>
          <a:p>
            <a:pPr lvl="0" algn="justLow" rtl="1" fontAlgn="base">
              <a:spcBef>
                <a:spcPct val="0"/>
              </a:spcBef>
              <a:spcAft>
                <a:spcPct val="0"/>
              </a:spcAft>
              <a:tabLst>
                <a:tab pos="769938" algn="l"/>
              </a:tabLst>
            </a:pPr>
            <a:endParaRPr lang="ar-DZ" sz="1400" b="1" dirty="0" smtClean="0">
              <a:latin typeface="Times New Roman" pitchFamily="18" charset="0"/>
              <a:ea typeface="Calibri" pitchFamily="34" charset="0"/>
              <a:cs typeface="Simplified Arabic" pitchFamily="2" charset="-78"/>
            </a:endParaRPr>
          </a:p>
          <a:p>
            <a:pPr lvl="0" algn="justLow" rtl="1" fontAlgn="base">
              <a:spcBef>
                <a:spcPct val="0"/>
              </a:spcBef>
              <a:spcAft>
                <a:spcPct val="0"/>
              </a:spcAft>
              <a:tabLst>
                <a:tab pos="769938" algn="l"/>
              </a:tabLst>
            </a:pPr>
            <a:endParaRPr lang="ar-DZ" sz="2400" b="1" dirty="0" smtClean="0">
              <a:solidFill>
                <a:schemeClr val="bg1"/>
              </a:solidFill>
              <a:latin typeface="Times New Roman" pitchFamily="18" charset="0"/>
              <a:ea typeface="Calibri" pitchFamily="34" charset="0"/>
              <a:cs typeface="+mj-cs"/>
            </a:endParaRPr>
          </a:p>
          <a:p>
            <a:pPr lvl="0" algn="ctr" rtl="1" fontAlgn="base">
              <a:spcBef>
                <a:spcPct val="0"/>
              </a:spcBef>
              <a:spcAft>
                <a:spcPct val="0"/>
              </a:spcAft>
              <a:tabLst>
                <a:tab pos="769938" algn="l"/>
              </a:tabLst>
            </a:pPr>
            <a:r>
              <a:rPr lang="ar-DZ" sz="2800" b="1" dirty="0" smtClean="0">
                <a:solidFill>
                  <a:schemeClr val="bg1"/>
                </a:solidFill>
                <a:latin typeface="Times New Roman" pitchFamily="18" charset="0"/>
                <a:ea typeface="Calibri" pitchFamily="34" charset="0"/>
                <a:cs typeface="+mj-cs"/>
              </a:rPr>
              <a:t>(ا</a:t>
            </a:r>
            <a:r>
              <a:rPr lang="ar-SA" sz="2800" b="1" dirty="0" smtClean="0">
                <a:solidFill>
                  <a:schemeClr val="bg1"/>
                </a:solidFill>
                <a:latin typeface="Times New Roman" pitchFamily="18" charset="0"/>
                <a:ea typeface="Calibri" pitchFamily="34" charset="0"/>
                <a:cs typeface="+mj-cs"/>
              </a:rPr>
              <a:t>لتعويض ال</a:t>
            </a:r>
            <a:r>
              <a:rPr lang="ar-DZ" sz="2800" b="1" dirty="0" smtClean="0">
                <a:solidFill>
                  <a:schemeClr val="bg1"/>
                </a:solidFill>
                <a:latin typeface="Times New Roman" pitchFamily="18" charset="0"/>
                <a:ea typeface="Calibri" pitchFamily="34" charset="0"/>
                <a:cs typeface="+mj-cs"/>
              </a:rPr>
              <a:t>قضائي</a:t>
            </a:r>
            <a:r>
              <a:rPr lang="ar-DZ" sz="2800" b="1" dirty="0" err="1" smtClean="0">
                <a:solidFill>
                  <a:schemeClr val="bg1"/>
                </a:solidFill>
                <a:latin typeface="Times New Roman" pitchFamily="18" charset="0"/>
                <a:ea typeface="Calibri" pitchFamily="34" charset="0"/>
                <a:cs typeface="+mj-cs"/>
              </a:rPr>
              <a:t>)</a:t>
            </a:r>
            <a:endParaRPr lang="ar-SA" sz="3600" dirty="0" smtClean="0">
              <a:solidFill>
                <a:schemeClr val="bg1"/>
              </a:solidFill>
              <a:latin typeface="Arial" pitchFamily="34" charset="0"/>
              <a:cs typeface="Arial" pitchFamily="34" charset="0"/>
            </a:endParaRPr>
          </a:p>
        </p:txBody>
      </p:sp>
      <p:pic>
        <p:nvPicPr>
          <p:cNvPr id="4" name="Picture 9" descr="drap"/>
          <p:cNvPicPr>
            <a:picLocks noChangeAspect="1" noChangeArrowheads="1" noCrop="1"/>
          </p:cNvPicPr>
          <p:nvPr/>
        </p:nvPicPr>
        <p:blipFill>
          <a:blip r:embed="rId3" cstate="print"/>
          <a:srcRect/>
          <a:stretch>
            <a:fillRect/>
          </a:stretch>
        </p:blipFill>
        <p:spPr bwMode="auto">
          <a:xfrm>
            <a:off x="0" y="-1"/>
            <a:ext cx="2714612" cy="1643051"/>
          </a:xfrm>
          <a:prstGeom prst="rect">
            <a:avLst/>
          </a:prstGeom>
          <a:noFill/>
          <a:ln w="9525">
            <a:noFill/>
            <a:miter lim="800000"/>
            <a:headEnd/>
            <a:tailEnd/>
          </a:ln>
        </p:spPr>
      </p:pic>
      <p:pic>
        <p:nvPicPr>
          <p:cNvPr id="5" name="Image 4"/>
          <p:cNvPicPr/>
          <p:nvPr/>
        </p:nvPicPr>
        <p:blipFill>
          <a:blip r:embed="rId4"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6357950" y="0"/>
            <a:ext cx="2643174" cy="1571612"/>
          </a:xfrm>
          <a:prstGeom prst="rect">
            <a:avLst/>
          </a:prstGeom>
          <a:noFill/>
          <a:ln>
            <a:noFill/>
          </a:ln>
        </p:spPr>
      </p:pic>
      <p:sp>
        <p:nvSpPr>
          <p:cNvPr id="1026" name="Rectangle 2"/>
          <p:cNvSpPr>
            <a:spLocks noChangeArrowheads="1"/>
          </p:cNvSpPr>
          <p:nvPr/>
        </p:nvSpPr>
        <p:spPr bwMode="auto">
          <a:xfrm>
            <a:off x="1571604" y="2214554"/>
            <a:ext cx="6429420" cy="857256"/>
          </a:xfrm>
          <a:prstGeom prst="rect">
            <a:avLst/>
          </a:prstGeom>
          <a:solidFill>
            <a:srgbClr val="D8D8D8"/>
          </a:solidFill>
          <a:ln w="9525">
            <a:solidFill>
              <a:srgbClr val="FFFFFF"/>
            </a:solidFill>
            <a:miter lim="800000"/>
            <a:headEnd/>
            <a:tailEnd/>
          </a:ln>
          <a:effectLst>
            <a:outerShdw dist="107763" dir="135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IQ" sz="2800" b="1" i="0" u="none" strike="noStrike" cap="none" normalizeH="0" baseline="0" dirty="0" smtClean="0">
                <a:ln>
                  <a:noFill/>
                </a:ln>
                <a:solidFill>
                  <a:schemeClr val="tx1"/>
                </a:solidFill>
                <a:effectLst/>
                <a:latin typeface="Calibri" pitchFamily="34" charset="0"/>
                <a:ea typeface="Arial" pitchFamily="34" charset="0"/>
                <a:cs typeface="+mj-cs"/>
              </a:rPr>
              <a:t>تنفي</a:t>
            </a:r>
            <a:r>
              <a:rPr kumimoji="0" lang="ar-DZ" sz="2800" b="1" i="0" u="none" strike="noStrike" cap="none" normalizeH="0" baseline="0" dirty="0" smtClean="0">
                <a:ln>
                  <a:noFill/>
                </a:ln>
                <a:solidFill>
                  <a:schemeClr val="tx1"/>
                </a:solidFill>
                <a:effectLst/>
                <a:latin typeface="Calibri" pitchFamily="34" charset="0"/>
                <a:ea typeface="Arial" pitchFamily="34" charset="0"/>
                <a:cs typeface="+mj-cs"/>
              </a:rPr>
              <a:t>ـ</a:t>
            </a:r>
            <a:r>
              <a:rPr kumimoji="0" lang="ar-IQ" sz="2800" b="1" i="0" u="none" strike="noStrike" cap="none" normalizeH="0" baseline="0" dirty="0" smtClean="0">
                <a:ln>
                  <a:noFill/>
                </a:ln>
                <a:solidFill>
                  <a:schemeClr val="tx1"/>
                </a:solidFill>
                <a:effectLst/>
                <a:latin typeface="Calibri" pitchFamily="34" charset="0"/>
                <a:ea typeface="Arial" pitchFamily="34" charset="0"/>
                <a:cs typeface="+mj-cs"/>
              </a:rPr>
              <a:t>ذ الالتـزام بمقابـل </a:t>
            </a:r>
            <a:r>
              <a:rPr kumimoji="0" lang="ar-IQ" sz="2800" b="1" i="0" u="none" strike="noStrike" cap="none" normalizeH="0" baseline="0" dirty="0" err="1" smtClean="0">
                <a:ln>
                  <a:noFill/>
                </a:ln>
                <a:solidFill>
                  <a:schemeClr val="tx1"/>
                </a:solidFill>
                <a:effectLst/>
                <a:latin typeface="Calibri" pitchFamily="34" charset="0"/>
                <a:ea typeface="Arial" pitchFamily="34" charset="0"/>
                <a:cs typeface="+mj-cs"/>
              </a:rPr>
              <a:t>(</a:t>
            </a:r>
            <a:r>
              <a:rPr kumimoji="0" lang="ar-IQ" sz="2800" b="1" i="0" u="none" strike="noStrike" cap="none" normalizeH="0" baseline="0" dirty="0" smtClean="0">
                <a:ln>
                  <a:noFill/>
                </a:ln>
                <a:solidFill>
                  <a:schemeClr val="tx1"/>
                </a:solidFill>
                <a:effectLst/>
                <a:latin typeface="Calibri" pitchFamily="34" charset="0"/>
                <a:ea typeface="Arial" pitchFamily="34" charset="0"/>
                <a:cs typeface="+mj-cs"/>
              </a:rPr>
              <a:t> </a:t>
            </a:r>
            <a:r>
              <a:rPr lang="ar-DZ" sz="2800" b="1" dirty="0" smtClean="0">
                <a:latin typeface="Calibri" pitchFamily="34" charset="0"/>
                <a:ea typeface="Arial" pitchFamily="34" charset="0"/>
                <a:cs typeface="+mj-cs"/>
              </a:rPr>
              <a:t>عن </a:t>
            </a:r>
            <a:r>
              <a:rPr kumimoji="0" lang="ar-IQ" sz="2800" b="1" i="0" u="none" strike="noStrike" cap="none" normalizeH="0" baseline="0" dirty="0" smtClean="0">
                <a:ln>
                  <a:noFill/>
                </a:ln>
                <a:solidFill>
                  <a:schemeClr val="tx1"/>
                </a:solidFill>
                <a:effectLst/>
                <a:latin typeface="Calibri" pitchFamily="34" charset="0"/>
                <a:ea typeface="Arial" pitchFamily="34" charset="0"/>
                <a:cs typeface="+mj-cs"/>
              </a:rPr>
              <a:t>طريـق التعويـض)</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(Exécution par équivalent)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7" name="Rectangle 3"/>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769938" algn="l"/>
              </a:tabLst>
            </a:pP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539552" y="0"/>
            <a:ext cx="7488832" cy="1800200"/>
          </a:xfrm>
          <a:prstGeom prst="roundRect">
            <a:avLst/>
          </a:prstGeom>
          <a:solidFill>
            <a:srgbClr val="FFB8B3"/>
          </a:solidFill>
          <a:ln>
            <a:solidFill>
              <a:schemeClr val="bg1"/>
            </a:solidFill>
          </a:ln>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solidFill>
                  <a:schemeClr val="tx1"/>
                </a:solidFill>
                <a:cs typeface="+mj-cs"/>
              </a:rPr>
              <a:t>تعاقد صاحب مصنع على توريد بضاعة الى أحد التجار ولم يف صاحب المصنع بالتزامه، مما دفع التاجر الى شراء البضاعة من مصنع أخر بثمن </a:t>
            </a:r>
            <a:r>
              <a:rPr lang="ar-SA" sz="2400" b="1" dirty="0" err="1" smtClean="0">
                <a:solidFill>
                  <a:schemeClr val="tx1"/>
                </a:solidFill>
                <a:cs typeface="+mj-cs"/>
              </a:rPr>
              <a:t>مرتفع </a:t>
            </a:r>
            <a:r>
              <a:rPr lang="ar-SA" sz="2400" b="1" dirty="0" smtClean="0">
                <a:solidFill>
                  <a:schemeClr val="tx1"/>
                </a:solidFill>
                <a:cs typeface="+mj-cs"/>
              </a:rPr>
              <a:t>, فهنا يحق </a:t>
            </a:r>
            <a:r>
              <a:rPr lang="ar-SA" sz="2400" b="1" dirty="0" err="1" smtClean="0">
                <a:solidFill>
                  <a:schemeClr val="tx1"/>
                </a:solidFill>
                <a:cs typeface="+mj-cs"/>
              </a:rPr>
              <a:t>للتاجر  </a:t>
            </a:r>
            <a:r>
              <a:rPr lang="ar-SA" sz="2400" b="1" dirty="0" smtClean="0">
                <a:solidFill>
                  <a:schemeClr val="tx1"/>
                </a:solidFill>
                <a:cs typeface="+mj-cs"/>
              </a:rPr>
              <a:t>(الدائن) ان يطالب صاحب </a:t>
            </a:r>
            <a:r>
              <a:rPr lang="ar-SA" sz="2400" b="1" dirty="0" err="1" smtClean="0">
                <a:solidFill>
                  <a:schemeClr val="tx1"/>
                </a:solidFill>
                <a:cs typeface="+mj-cs"/>
              </a:rPr>
              <a:t>المصنع </a:t>
            </a:r>
            <a:r>
              <a:rPr lang="ar-SA" sz="2400" b="1" dirty="0" smtClean="0">
                <a:solidFill>
                  <a:schemeClr val="tx1"/>
                </a:solidFill>
                <a:cs typeface="+mj-cs"/>
              </a:rPr>
              <a:t>(المدين) بالتعويض عن الضرر الذي أصابه من جراء ذلك</a:t>
            </a:r>
            <a:r>
              <a:rPr lang="ar-SA" dirty="0" smtClean="0"/>
              <a:t> </a:t>
            </a:r>
            <a:endParaRPr lang="ar-DZ" dirty="0"/>
          </a:p>
        </p:txBody>
      </p:sp>
      <p:sp>
        <p:nvSpPr>
          <p:cNvPr id="5" name="Rectangle 4"/>
          <p:cNvSpPr/>
          <p:nvPr/>
        </p:nvSpPr>
        <p:spPr>
          <a:xfrm>
            <a:off x="3707904" y="1988840"/>
            <a:ext cx="1938351" cy="523220"/>
          </a:xfrm>
          <a:prstGeom prst="rect">
            <a:avLst/>
          </a:prstGeom>
        </p:spPr>
        <p:txBody>
          <a:bodyPr wrap="none">
            <a:spAutoFit/>
          </a:bodyPr>
          <a:lstStyle/>
          <a:p>
            <a:r>
              <a:rPr lang="ar-SA" sz="2800" b="1" dirty="0" smtClean="0">
                <a:cs typeface="+mj-cs"/>
              </a:rPr>
              <a:t>ويشمل </a:t>
            </a:r>
            <a:r>
              <a:rPr lang="ar-SA" sz="2800" b="1" dirty="0" err="1" smtClean="0">
                <a:cs typeface="+mj-cs"/>
              </a:rPr>
              <a:t>التعويض:</a:t>
            </a:r>
            <a:r>
              <a:rPr lang="ar-SA" sz="2800" b="1" dirty="0" smtClean="0">
                <a:cs typeface="+mj-cs"/>
              </a:rPr>
              <a:t> </a:t>
            </a:r>
            <a:endParaRPr lang="ar-DZ" sz="2800" b="1" dirty="0">
              <a:cs typeface="+mj-cs"/>
            </a:endParaRPr>
          </a:p>
        </p:txBody>
      </p:sp>
      <p:sp>
        <p:nvSpPr>
          <p:cNvPr id="6" name="Flèche à trois pointes 5"/>
          <p:cNvSpPr/>
          <p:nvPr/>
        </p:nvSpPr>
        <p:spPr>
          <a:xfrm rot="10800000">
            <a:off x="1259632" y="2420888"/>
            <a:ext cx="6624736" cy="1368152"/>
          </a:xfrm>
          <a:prstGeom prst="leftRightUpArrow">
            <a:avLst/>
          </a:prstGeom>
          <a:solidFill>
            <a:srgbClr val="FBC2B7"/>
          </a:solidFill>
          <a:ln>
            <a:solidFill>
              <a:schemeClr val="bg1"/>
            </a:solidFill>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3553" name="Rectangle 1"/>
          <p:cNvSpPr>
            <a:spLocks noChangeArrowheads="1"/>
          </p:cNvSpPr>
          <p:nvPr/>
        </p:nvSpPr>
        <p:spPr bwMode="auto">
          <a:xfrm>
            <a:off x="5076056" y="3552691"/>
            <a:ext cx="3815408" cy="1015663"/>
          </a:xfrm>
          <a:prstGeom prst="rect">
            <a:avLst/>
          </a:prstGeom>
          <a:solidFill>
            <a:schemeClr val="accent6">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pitchFamily="18" charset="-78"/>
                <a:ea typeface="Calibri" pitchFamily="34" charset="0"/>
                <a:cs typeface="+mj-cs"/>
              </a:rPr>
              <a:t>1- ما لحق </a:t>
            </a:r>
            <a:r>
              <a:rPr kumimoji="0" lang="ar-SA" sz="2000" b="1" i="0" u="none" strike="noStrike" cap="none" normalizeH="0" baseline="0" dirty="0" err="1" smtClean="0">
                <a:ln>
                  <a:noFill/>
                </a:ln>
                <a:solidFill>
                  <a:schemeClr val="tx1"/>
                </a:solidFill>
                <a:effectLst/>
                <a:latin typeface="Simplified Arabic" pitchFamily="18" charset="-78"/>
                <a:ea typeface="Calibri" pitchFamily="34" charset="0"/>
                <a:cs typeface="+mj-cs"/>
              </a:rPr>
              <a:t>بالتاجر </a:t>
            </a:r>
            <a:r>
              <a:rPr kumimoji="0" lang="ar-SA" sz="2000" b="1" i="0" u="none" strike="noStrike" cap="none" normalizeH="0" baseline="0" dirty="0" smtClean="0">
                <a:ln>
                  <a:noFill/>
                </a:ln>
                <a:solidFill>
                  <a:schemeClr val="tx1"/>
                </a:solidFill>
                <a:effectLst/>
                <a:latin typeface="Simplified Arabic" pitchFamily="18" charset="-78"/>
                <a:ea typeface="Calibri" pitchFamily="34" charset="0"/>
                <a:cs typeface="+mj-cs"/>
              </a:rPr>
              <a:t>( </a:t>
            </a:r>
            <a:r>
              <a:rPr kumimoji="0" lang="ar-SA" sz="2000" b="1" i="0" u="none" strike="noStrike" cap="none" normalizeH="0" baseline="0" dirty="0" err="1" smtClean="0">
                <a:ln>
                  <a:noFill/>
                </a:ln>
                <a:solidFill>
                  <a:schemeClr val="tx1"/>
                </a:solidFill>
                <a:effectLst/>
                <a:latin typeface="Simplified Arabic" pitchFamily="18" charset="-78"/>
                <a:ea typeface="Calibri" pitchFamily="34" charset="0"/>
                <a:cs typeface="+mj-cs"/>
              </a:rPr>
              <a:t>الدائن </a:t>
            </a:r>
            <a:r>
              <a:rPr kumimoji="0" lang="ar-SA" sz="2000" b="1" i="0" u="none" strike="noStrike" cap="none" normalizeH="0" baseline="0" dirty="0" smtClean="0">
                <a:ln>
                  <a:noFill/>
                </a:ln>
                <a:solidFill>
                  <a:schemeClr val="tx1"/>
                </a:solidFill>
                <a:effectLst/>
                <a:latin typeface="Simplified Arabic" pitchFamily="18" charset="-78"/>
                <a:ea typeface="Calibri" pitchFamily="34" charset="0"/>
                <a:cs typeface="+mj-cs"/>
              </a:rPr>
              <a:t>) من خسارة متمثله في الفرق بين ثمن البضاعة المتفق عليه وثمن شرائها من مصنع </a:t>
            </a:r>
            <a:r>
              <a:rPr kumimoji="0" lang="ar-SA" sz="2000" b="1" i="0" u="none" strike="noStrike" cap="none" normalizeH="0" baseline="0" dirty="0" err="1" smtClean="0">
                <a:ln>
                  <a:noFill/>
                </a:ln>
                <a:solidFill>
                  <a:schemeClr val="tx1"/>
                </a:solidFill>
                <a:effectLst/>
                <a:latin typeface="Simplified Arabic" pitchFamily="18" charset="-78"/>
                <a:ea typeface="Calibri" pitchFamily="34" charset="0"/>
                <a:cs typeface="+mj-cs"/>
              </a:rPr>
              <a:t>أخر .</a:t>
            </a:r>
            <a:endParaRPr kumimoji="0" lang="ar-SA" sz="2000" b="1" i="0" u="none" strike="noStrike" cap="none" normalizeH="0" baseline="0" dirty="0" smtClean="0">
              <a:ln>
                <a:noFill/>
              </a:ln>
              <a:solidFill>
                <a:schemeClr val="tx1"/>
              </a:solidFill>
              <a:effectLst/>
              <a:latin typeface="Arial" pitchFamily="34" charset="0"/>
              <a:cs typeface="+mj-cs"/>
            </a:endParaRPr>
          </a:p>
        </p:txBody>
      </p:sp>
      <p:sp>
        <p:nvSpPr>
          <p:cNvPr id="23554" name="Rectangle 2"/>
          <p:cNvSpPr>
            <a:spLocks noChangeArrowheads="1"/>
          </p:cNvSpPr>
          <p:nvPr/>
        </p:nvSpPr>
        <p:spPr bwMode="auto">
          <a:xfrm>
            <a:off x="179512" y="3573016"/>
            <a:ext cx="3888432" cy="1015663"/>
          </a:xfrm>
          <a:prstGeom prst="rect">
            <a:avLst/>
          </a:prstGeom>
          <a:solidFill>
            <a:schemeClr val="accent6">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pitchFamily="18" charset="-78"/>
                <a:ea typeface="Calibri" pitchFamily="34" charset="0"/>
                <a:cs typeface="+mj-cs"/>
              </a:rPr>
              <a:t>2- </a:t>
            </a:r>
            <a:r>
              <a:rPr kumimoji="0" lang="ar-SA" sz="2000" b="1" i="0" u="none" strike="noStrike" cap="none" normalizeH="0" baseline="0" dirty="0" err="1" smtClean="0">
                <a:ln>
                  <a:noFill/>
                </a:ln>
                <a:solidFill>
                  <a:schemeClr val="tx1"/>
                </a:solidFill>
                <a:effectLst/>
                <a:latin typeface="Simplified Arabic" pitchFamily="18" charset="-78"/>
                <a:ea typeface="Calibri" pitchFamily="34" charset="0"/>
                <a:cs typeface="+mj-cs"/>
              </a:rPr>
              <a:t>مافات</a:t>
            </a:r>
            <a:r>
              <a:rPr kumimoji="0" lang="ar-SA" sz="2000" b="1" i="0" u="none" strike="noStrike" cap="none" normalizeH="0" baseline="0" dirty="0" smtClean="0">
                <a:ln>
                  <a:noFill/>
                </a:ln>
                <a:solidFill>
                  <a:schemeClr val="tx1"/>
                </a:solidFill>
                <a:effectLst/>
                <a:latin typeface="Simplified Arabic" pitchFamily="18" charset="-78"/>
                <a:ea typeface="Calibri" pitchFamily="34" charset="0"/>
                <a:cs typeface="+mj-cs"/>
              </a:rPr>
              <a:t> الدائن من كسب، ويتمثل فيما كان سيحققه الدائن( التاجر) من ربح من صفقات ضاعت عليه في سعيه لشراء البضاعة من كان </a:t>
            </a:r>
            <a:r>
              <a:rPr kumimoji="0" lang="ar-SA" sz="2000" b="1" i="0" u="none" strike="noStrike" cap="none" normalizeH="0" baseline="0" dirty="0" err="1" smtClean="0">
                <a:ln>
                  <a:noFill/>
                </a:ln>
                <a:solidFill>
                  <a:schemeClr val="tx1"/>
                </a:solidFill>
                <a:effectLst/>
                <a:latin typeface="Simplified Arabic" pitchFamily="18" charset="-78"/>
                <a:ea typeface="Calibri" pitchFamily="34" charset="0"/>
                <a:cs typeface="+mj-cs"/>
              </a:rPr>
              <a:t>آخر .</a:t>
            </a:r>
            <a:endParaRPr kumimoji="0" lang="ar-SA" sz="2000" b="1" i="0" u="none" strike="noStrike" cap="none" normalizeH="0" baseline="0" dirty="0" smtClean="0">
              <a:ln>
                <a:noFill/>
              </a:ln>
              <a:solidFill>
                <a:schemeClr val="tx1"/>
              </a:solidFill>
              <a:effectLst/>
              <a:latin typeface="Arial" pitchFamily="34" charset="0"/>
              <a:cs typeface="+mj-cs"/>
            </a:endParaRPr>
          </a:p>
        </p:txBody>
      </p:sp>
      <p:sp>
        <p:nvSpPr>
          <p:cNvPr id="9" name="Rectangle 8"/>
          <p:cNvSpPr/>
          <p:nvPr/>
        </p:nvSpPr>
        <p:spPr>
          <a:xfrm>
            <a:off x="2771800" y="4941168"/>
            <a:ext cx="3445174" cy="400110"/>
          </a:xfrm>
          <a:prstGeom prst="rect">
            <a:avLst/>
          </a:prstGeom>
          <a:solidFill>
            <a:schemeClr val="accent6">
              <a:lumMod val="20000"/>
              <a:lumOff val="80000"/>
            </a:schemeClr>
          </a:solidFill>
        </p:spPr>
        <p:txBody>
          <a:bodyPr wrap="none">
            <a:spAutoFit/>
          </a:bodyPr>
          <a:lstStyle/>
          <a:p>
            <a:r>
              <a:rPr lang="ar-SA" sz="2000" b="1" dirty="0" smtClean="0">
                <a:cs typeface="+mj-cs"/>
              </a:rPr>
              <a:t>3- لا تجوز المطالبة سوى بالضرر الفعلي المباشر</a:t>
            </a:r>
            <a:endParaRPr lang="ar-DZ" sz="2000" b="1" dirty="0">
              <a:cs typeface="+mj-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332656"/>
            <a:ext cx="7416824" cy="830997"/>
          </a:xfrm>
          <a:prstGeom prst="rect">
            <a:avLst/>
          </a:prstGeom>
          <a:solidFill>
            <a:srgbClr val="FFFF99"/>
          </a:solidFill>
        </p:spPr>
        <p:txBody>
          <a:bodyPr wrap="square">
            <a:spAutoFit/>
          </a:bodyPr>
          <a:lstStyle/>
          <a:p>
            <a:pPr algn="r"/>
            <a:r>
              <a:rPr lang="ar-SA" sz="2400" b="1" dirty="0" smtClean="0">
                <a:solidFill>
                  <a:srgbClr val="FF0000"/>
                </a:solidFill>
                <a:cs typeface="+mj-cs"/>
              </a:rPr>
              <a:t>أيا كانت المسئولية عقدية أم </a:t>
            </a:r>
            <a:r>
              <a:rPr lang="ar-SA" sz="2400" b="1" dirty="0" err="1" smtClean="0">
                <a:solidFill>
                  <a:srgbClr val="FF0000"/>
                </a:solidFill>
                <a:cs typeface="+mj-cs"/>
              </a:rPr>
              <a:t>تقصيرية</a:t>
            </a:r>
            <a:r>
              <a:rPr lang="ar-SA" sz="2400" b="1" dirty="0" smtClean="0">
                <a:solidFill>
                  <a:srgbClr val="FF0000"/>
                </a:solidFill>
                <a:cs typeface="+mj-cs"/>
              </a:rPr>
              <a:t>، فإنه لا يجوز للدائن المطالبة سوى بالضرر الفعلي المباشر، الذي يعد نتيجة طبيعية لعدم تنفيذ المدين لالتزامه التعاقدي أو التأخير في تنفيذه</a:t>
            </a:r>
            <a:endParaRPr lang="ar-DZ" sz="2400" b="1" dirty="0">
              <a:solidFill>
                <a:srgbClr val="FF0000"/>
              </a:solidFill>
              <a:cs typeface="+mj-cs"/>
            </a:endParaRPr>
          </a:p>
        </p:txBody>
      </p:sp>
      <p:sp>
        <p:nvSpPr>
          <p:cNvPr id="5" name="Flèche vers le bas 4"/>
          <p:cNvSpPr/>
          <p:nvPr/>
        </p:nvSpPr>
        <p:spPr>
          <a:xfrm rot="2172423">
            <a:off x="3902935" y="1213253"/>
            <a:ext cx="487998" cy="576064"/>
          </a:xfrm>
          <a:prstGeom prst="downArrow">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dirty="0">
              <a:solidFill>
                <a:srgbClr val="FF0066"/>
              </a:solidFill>
            </a:endParaRPr>
          </a:p>
        </p:txBody>
      </p:sp>
      <p:sp>
        <p:nvSpPr>
          <p:cNvPr id="26625" name="Rectangle 1"/>
          <p:cNvSpPr>
            <a:spLocks noChangeArrowheads="1"/>
          </p:cNvSpPr>
          <p:nvPr/>
        </p:nvSpPr>
        <p:spPr bwMode="auto">
          <a:xfrm>
            <a:off x="251520" y="1906960"/>
            <a:ext cx="7812360" cy="1938992"/>
          </a:xfrm>
          <a:prstGeom prst="rect">
            <a:avLst/>
          </a:prstGeom>
          <a:solidFill>
            <a:srgbClr val="FFFFCC"/>
          </a:solidFill>
          <a:ln w="9525">
            <a:noFill/>
            <a:miter lim="800000"/>
            <a:headEnd/>
            <a:tailEnd/>
          </a:ln>
          <a:effectLst>
            <a:glow rad="101600">
              <a:schemeClr val="accent1">
                <a:satMod val="175000"/>
                <a:alpha val="40000"/>
              </a:schemeClr>
            </a:glow>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tab pos="769938" algn="l"/>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mj-cs"/>
              </a:rPr>
              <a:t>   </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mj-cs"/>
              </a:rPr>
              <a:t>في المسئولية العقدية، لا تجوز المطالبة إلا بالضرر المادي المتوقع المباشر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mj-cs"/>
              </a:rPr>
              <a:t>(Dommage</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mj-cs"/>
              </a:rPr>
              <a:t>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mj-cs"/>
              </a:rPr>
              <a:t>r</a:t>
            </a:r>
            <a:r>
              <a:rPr kumimoji="0" lang="fr-FR" sz="2000" b="0" i="0" u="none" strike="noStrike" cap="none" normalizeH="0" baseline="0" dirty="0" smtClean="0">
                <a:ln>
                  <a:noFill/>
                </a:ln>
                <a:solidFill>
                  <a:schemeClr val="tx1"/>
                </a:solidFill>
                <a:effectLst/>
                <a:latin typeface="Calibri"/>
                <a:ea typeface="Calibri" pitchFamily="34" charset="0"/>
                <a:cs typeface="+mj-cs"/>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mj-cs"/>
              </a:rPr>
              <a:t>alis</a:t>
            </a:r>
            <a:r>
              <a:rPr kumimoji="0" lang="fr-FR" sz="2000" b="0" i="0" u="none" strike="noStrike" cap="none" normalizeH="0" baseline="0" dirty="0" smtClean="0">
                <a:ln>
                  <a:noFill/>
                </a:ln>
                <a:solidFill>
                  <a:schemeClr val="tx1"/>
                </a:solidFill>
                <a:effectLst/>
                <a:latin typeface="Calibri"/>
                <a:ea typeface="Calibri" pitchFamily="34" charset="0"/>
                <a:cs typeface="+mj-cs"/>
              </a:rPr>
              <a:t>é</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mj-cs"/>
              </a:rPr>
              <a:t>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mj-cs"/>
              </a:rPr>
              <a:t>ou actuel)</a:t>
            </a:r>
            <a:r>
              <a:rPr kumimoji="0" lang="fr-FR" sz="2000" b="0" i="0" u="none" strike="noStrike" cap="none" normalizeH="0" baseline="0" dirty="0" smtClean="0">
                <a:ln>
                  <a:noFill/>
                </a:ln>
                <a:solidFill>
                  <a:schemeClr val="tx1"/>
                </a:solidFill>
                <a:effectLst/>
                <a:latin typeface="Simplified Arabic" pitchFamily="18" charset="-78"/>
                <a:ea typeface="Calibri" pitchFamily="34" charset="0"/>
                <a:cs typeface="+mj-cs"/>
              </a:rPr>
              <a:t> </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mj-cs"/>
              </a:rPr>
              <a:t>، أي الضرر الواقع والحاصل</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mj-cs"/>
              </a:rPr>
              <a:t>  </a:t>
            </a:r>
            <a:r>
              <a:rPr kumimoji="0" lang="fr-FR" sz="2000" b="0" i="0" u="none" strike="noStrike" cap="none" normalizeH="0" baseline="0" dirty="0" smtClean="0">
                <a:ln>
                  <a:noFill/>
                </a:ln>
                <a:solidFill>
                  <a:schemeClr val="tx1"/>
                </a:solidFill>
                <a:effectLst/>
                <a:latin typeface="Simplified Arabic" pitchFamily="18" charset="-78"/>
                <a:ea typeface="Calibri" pitchFamily="34" charset="0"/>
                <a:cs typeface="+mj-cs"/>
              </a:rPr>
              <a:t>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mj-cs"/>
              </a:rPr>
              <a:t>  (Dommage </a:t>
            </a:r>
            <a:r>
              <a:rPr kumimoji="0" lang="fr-FR" sz="2000" b="0" i="0" u="none" strike="noStrike" cap="none" normalizeH="0" baseline="0" dirty="0" err="1" smtClean="0">
                <a:ln>
                  <a:noFill/>
                </a:ln>
                <a:solidFill>
                  <a:schemeClr val="tx1"/>
                </a:solidFill>
                <a:effectLst/>
                <a:latin typeface="Times New Roman" pitchFamily="18" charset="0"/>
                <a:ea typeface="Calibri" pitchFamily="34" charset="0"/>
                <a:cs typeface="+mj-cs"/>
              </a:rPr>
              <a:t>sertain</a:t>
            </a:r>
            <a:endParaRPr kumimoji="0" lang="en-US" sz="20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tab pos="769938" algn="l"/>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mj-cs"/>
              </a:rPr>
              <a:t>( المواد 131، 182، 182 مكرر مدني جزائري</a:t>
            </a:r>
            <a:r>
              <a:rPr kumimoji="0" lang="ar-DZ" sz="2400" b="0" i="0" u="none" strike="noStrike" cap="none" normalizeH="0" baseline="0" dirty="0" err="1" smtClean="0">
                <a:ln>
                  <a:noFill/>
                </a:ln>
                <a:solidFill>
                  <a:schemeClr val="tx1"/>
                </a:solidFill>
                <a:effectLst/>
                <a:latin typeface="Simplified Arabic" pitchFamily="18" charset="-78"/>
                <a:ea typeface="Calibri" pitchFamily="34" charset="0"/>
                <a:cs typeface="+mj-cs"/>
              </a:rPr>
              <a:t>).</a:t>
            </a:r>
            <a:endParaRPr kumimoji="0" lang="en-US" sz="24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tab pos="769938" algn="l"/>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mj-cs"/>
              </a:rPr>
              <a:t> أما الضرر غير </a:t>
            </a:r>
            <a:r>
              <a:rPr kumimoji="0" lang="ar-DZ" sz="2400" b="0" i="0" u="none" strike="noStrike" cap="none" normalizeH="0" baseline="0" dirty="0" err="1" smtClean="0">
                <a:ln>
                  <a:noFill/>
                </a:ln>
                <a:solidFill>
                  <a:schemeClr val="tx1"/>
                </a:solidFill>
                <a:effectLst/>
                <a:latin typeface="Simplified Arabic" pitchFamily="18" charset="-78"/>
                <a:ea typeface="Calibri" pitchFamily="34" charset="0"/>
                <a:cs typeface="+mj-cs"/>
              </a:rPr>
              <a:t>المتوقع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mj-cs"/>
              </a:rPr>
              <a:t>(</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mj-cs"/>
              </a:rPr>
              <a:t>Dommage </a:t>
            </a:r>
            <a:r>
              <a:rPr kumimoji="0" lang="fr-FR" sz="2000" b="0" i="0" u="none" strike="noStrike" cap="none" normalizeH="0" baseline="0" dirty="0" err="1" smtClean="0">
                <a:ln>
                  <a:noFill/>
                </a:ln>
                <a:solidFill>
                  <a:schemeClr val="tx1"/>
                </a:solidFill>
                <a:effectLst/>
                <a:latin typeface="Times New Roman" pitchFamily="18" charset="0"/>
                <a:ea typeface="Calibri" pitchFamily="34" charset="0"/>
                <a:cs typeface="+mj-cs"/>
              </a:rPr>
              <a:t>insertain</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mj-cs"/>
              </a:rPr>
              <a:t>فلا تجوز المطالبة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mj-cs"/>
              </a:rPr>
              <a:t>به</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mj-cs"/>
              </a:rPr>
              <a:t> إلا في حالة الغش والخطأ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mj-cs"/>
              </a:rPr>
              <a:t>الجسيم </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mj-cs"/>
              </a:rPr>
              <a:t>( م 172/2، 178، 182 ق م ج</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mj-cs"/>
              </a:rPr>
              <a:t>).</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mj-cs"/>
              </a:rPr>
              <a:t> </a:t>
            </a:r>
            <a:endParaRPr kumimoji="0" lang="ar-SA" sz="2400" b="0" i="0" u="none" strike="noStrike" cap="none" normalizeH="0" baseline="0" dirty="0" smtClean="0">
              <a:ln>
                <a:noFill/>
              </a:ln>
              <a:solidFill>
                <a:schemeClr val="tx1"/>
              </a:solidFill>
              <a:effectLst/>
              <a:latin typeface="Arial" pitchFamily="34" charset="0"/>
              <a:cs typeface="+mj-cs"/>
            </a:endParaRPr>
          </a:p>
        </p:txBody>
      </p:sp>
      <p:sp>
        <p:nvSpPr>
          <p:cNvPr id="7" name="Flèche vers le bas 6"/>
          <p:cNvSpPr/>
          <p:nvPr/>
        </p:nvSpPr>
        <p:spPr>
          <a:xfrm rot="2172423">
            <a:off x="7935383" y="4381606"/>
            <a:ext cx="487998" cy="576064"/>
          </a:xfrm>
          <a:prstGeom prst="downArrow">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dirty="0">
              <a:solidFill>
                <a:srgbClr val="FF0066"/>
              </a:solidFill>
            </a:endParaRPr>
          </a:p>
        </p:txBody>
      </p:sp>
      <p:sp>
        <p:nvSpPr>
          <p:cNvPr id="26626" name="Rectangle 2"/>
          <p:cNvSpPr>
            <a:spLocks noChangeArrowheads="1"/>
          </p:cNvSpPr>
          <p:nvPr/>
        </p:nvSpPr>
        <p:spPr bwMode="auto">
          <a:xfrm>
            <a:off x="971600" y="4221088"/>
            <a:ext cx="6552728" cy="1200329"/>
          </a:xfrm>
          <a:prstGeom prst="rect">
            <a:avLst/>
          </a:prstGeom>
          <a:solidFill>
            <a:srgbClr val="FFFFCC"/>
          </a:solidFill>
          <a:ln w="9525">
            <a:noFill/>
            <a:miter lim="800000"/>
            <a:headEnd/>
            <a:tailEnd/>
          </a:ln>
          <a:effectLst>
            <a:glow rad="63500">
              <a:schemeClr val="accent1">
                <a:satMod val="175000"/>
                <a:alpha val="40000"/>
              </a:schemeClr>
            </a:glow>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tab pos="457200" algn="l"/>
                <a:tab pos="769938" algn="l"/>
              </a:tabLst>
            </a:pP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mj-cs"/>
              </a:rPr>
              <a:t>أما في المسئولية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mj-cs"/>
              </a:rPr>
              <a:t>التقصيرية</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mj-cs"/>
              </a:rPr>
              <a:t> عن الفعل الضار، فإنه تجوز المطالبة بالضرر المباشر كله المتوقع وغير المتوقع، ويشمل الخسارة التي لحقت الدائن والربح الفائت، بالإضافة الى الضرر المعنوي الذي يمس الشرف أو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mj-cs"/>
              </a:rPr>
              <a:t>السمعة </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mj-cs"/>
              </a:rPr>
              <a:t>( المادة 182 مكرر ق م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mj-cs"/>
              </a:rPr>
              <a:t>ج ).</a:t>
            </a:r>
            <a:endParaRPr kumimoji="0" lang="ar-SA" sz="2400" b="0" i="0" u="none" strike="noStrike" cap="none" normalizeH="0" baseline="0" dirty="0" smtClean="0">
              <a:ln>
                <a:noFill/>
              </a:ln>
              <a:solidFill>
                <a:schemeClr val="tx1"/>
              </a:solidFill>
              <a:effectLst/>
              <a:latin typeface="Arial" pitchFamily="34" charset="0"/>
              <a:cs typeface="+mj-cs"/>
            </a:endParaRPr>
          </a:p>
        </p:txBody>
      </p:sp>
      <p:sp>
        <p:nvSpPr>
          <p:cNvPr id="26627" name="Rectangle 3"/>
          <p:cNvSpPr>
            <a:spLocks noChangeArrowheads="1"/>
          </p:cNvSpPr>
          <p:nvPr/>
        </p:nvSpPr>
        <p:spPr bwMode="auto">
          <a:xfrm>
            <a:off x="214687" y="6049833"/>
            <a:ext cx="8353569"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tab pos="457200" algn="l"/>
                <a:tab pos="769938" algn="l"/>
              </a:tabLst>
            </a:pPr>
            <a:r>
              <a:rPr kumimoji="0" lang="ar-SA" sz="2000" b="1" i="0" u="none" strike="noStrike" cap="none" normalizeH="0" baseline="0" dirty="0" smtClean="0">
                <a:ln>
                  <a:noFill/>
                </a:ln>
                <a:solidFill>
                  <a:schemeClr val="tx1"/>
                </a:solidFill>
                <a:effectLst/>
                <a:latin typeface="Simplified Arabic" pitchFamily="18" charset="-78"/>
                <a:ea typeface="Calibri" pitchFamily="34" charset="0"/>
                <a:cs typeface="+mj-cs"/>
              </a:rPr>
              <a:t>تقدير قيمة الضرر يخضع الى السلطة التقديرية لقاضي الموضوع، الذي يحكم بالتعويض، ولا يخضع لرقابة محكمة </a:t>
            </a:r>
            <a:r>
              <a:rPr kumimoji="0" lang="ar-SA" sz="2000" b="1" i="0" u="none" strike="noStrike" cap="none" normalizeH="0" baseline="0" dirty="0" err="1" smtClean="0">
                <a:ln>
                  <a:noFill/>
                </a:ln>
                <a:solidFill>
                  <a:schemeClr val="tx1"/>
                </a:solidFill>
                <a:effectLst/>
                <a:latin typeface="Simplified Arabic" pitchFamily="18" charset="-78"/>
                <a:ea typeface="Calibri" pitchFamily="34" charset="0"/>
                <a:cs typeface="+mj-cs"/>
              </a:rPr>
              <a:t>النقض.</a:t>
            </a:r>
            <a:r>
              <a:rPr kumimoji="0" lang="ar-SA" sz="2000" b="1" i="0" u="none" strike="noStrike" cap="none" normalizeH="0" baseline="0" dirty="0" smtClean="0">
                <a:ln>
                  <a:noFill/>
                </a:ln>
                <a:solidFill>
                  <a:schemeClr val="tx1"/>
                </a:solidFill>
                <a:effectLst/>
                <a:latin typeface="Simplified Arabic" pitchFamily="18" charset="-78"/>
                <a:ea typeface="Calibri" pitchFamily="34" charset="0"/>
                <a:cs typeface="+mj-cs"/>
              </a:rPr>
              <a:t> </a:t>
            </a:r>
            <a:endParaRPr kumimoji="0" lang="ar-SA" sz="2000" b="1"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lipse 4"/>
          <p:cNvSpPr/>
          <p:nvPr/>
        </p:nvSpPr>
        <p:spPr>
          <a:xfrm>
            <a:off x="1979712" y="1484784"/>
            <a:ext cx="5112568" cy="1296144"/>
          </a:xfrm>
          <a:prstGeom prst="ellipse">
            <a:avLst/>
          </a:prstGeom>
          <a:solidFill>
            <a:srgbClr val="FBC2B7"/>
          </a:solidFill>
          <a:ln>
            <a:solidFill>
              <a:schemeClr val="bg1"/>
            </a:solidFill>
          </a:ln>
          <a:effectLst>
            <a:glow rad="101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solidFill>
                  <a:schemeClr val="tx1"/>
                </a:solidFill>
                <a:cs typeface="+mj-cs"/>
              </a:rPr>
              <a:t>مفهوم وحالات التنفيذ بمقابل أو عن طريق التعويض:</a:t>
            </a:r>
            <a:endParaRPr lang="en-US" sz="2800" dirty="0" smtClean="0">
              <a:solidFill>
                <a:schemeClr val="tx1"/>
              </a:solidFill>
              <a:cs typeface="+mj-cs"/>
            </a:endParaRPr>
          </a:p>
          <a:p>
            <a:pPr algn="ctr"/>
            <a:endParaRPr lang="ar-DZ" dirty="0">
              <a:solidFill>
                <a:schemeClr val="tx1"/>
              </a:solidFill>
            </a:endParaRPr>
          </a:p>
        </p:txBody>
      </p:sp>
      <p:sp>
        <p:nvSpPr>
          <p:cNvPr id="1025" name="Rectangle 1"/>
          <p:cNvSpPr>
            <a:spLocks noChangeArrowheads="1"/>
          </p:cNvSpPr>
          <p:nvPr/>
        </p:nvSpPr>
        <p:spPr bwMode="auto">
          <a:xfrm>
            <a:off x="899592" y="3284984"/>
            <a:ext cx="7740352"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79388" algn="justLow"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mj-cs"/>
              </a:rPr>
              <a:t>من المعلوم أن التنفيذ العيني هو الأصل والتنفيذ بمقابل او عن طريق التعويض يعد بديل عن التنفيذ العيني، وهناك حالات يتحتم فيها اللجوء إلى التنفيذ بمقابل، حيث يستحيل أو يتعذر الحصول على التنفيذ العيني للالتزام، وهذه الأحوال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mj-cs"/>
              </a:rPr>
              <a:t>كالتالي:</a:t>
            </a:r>
            <a:endParaRPr kumimoji="0" lang="ar-SA" sz="2800" b="0" i="0" u="none" strike="noStrike" cap="none" normalizeH="0" baseline="0" dirty="0" smtClean="0">
              <a:ln>
                <a:noFill/>
              </a:ln>
              <a:solidFill>
                <a:schemeClr val="tx1"/>
              </a:solidFill>
              <a:effectLst/>
              <a:latin typeface="Arial" pitchFamily="34" charset="0"/>
              <a:cs typeface="+mj-cs"/>
            </a:endParaRPr>
          </a:p>
        </p:txBody>
      </p:sp>
      <p:sp>
        <p:nvSpPr>
          <p:cNvPr id="7" name="Flèche vers le bas 6"/>
          <p:cNvSpPr/>
          <p:nvPr/>
        </p:nvSpPr>
        <p:spPr>
          <a:xfrm rot="1797070">
            <a:off x="1562318" y="4772226"/>
            <a:ext cx="780062" cy="1132734"/>
          </a:xfrm>
          <a:prstGeom prst="downArrow">
            <a:avLst/>
          </a:prstGeom>
          <a:solidFill>
            <a:srgbClr val="FFB8B3"/>
          </a:solidFill>
          <a:ln>
            <a:solidFill>
              <a:schemeClr val="bg1"/>
            </a:solidFill>
          </a:ln>
          <a:effectLst>
            <a:glow rad="101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251520" y="1131418"/>
            <a:ext cx="7812360" cy="4955203"/>
          </a:xfrm>
          <a:prstGeom prst="rect">
            <a:avLst/>
          </a:prstGeom>
          <a:solidFill>
            <a:schemeClr val="bg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mj-cs"/>
              </a:rPr>
              <a:t>1- إذا كان التنفيذ العيني مستحيلا بخطأ المدين: والاستحالة هنا متصورة بالنسبة لجميع أنواع الالتزام، أيا كان مصدره ونوعه، عدا الالتزام بدفع مبلغ من النقود، وذلك لأن الالتزام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mj-cs"/>
              </a:rPr>
              <a:t>به</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mj-cs"/>
              </a:rPr>
              <a:t> يمكن دائما تنفيذه عينا، إلا أنه يجوز التعويض عن التأخر في التنفيذ.</a:t>
            </a:r>
            <a:endPar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mj-cs"/>
            </a:endParaRPr>
          </a:p>
          <a:p>
            <a:pPr marL="0" marR="0" lvl="0" indent="0" algn="just" defTabSz="914400" rtl="1"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mj-cs"/>
              </a:rPr>
              <a:t>2- إذا كان التنفيذ غير ممكن إلا بتدخل المدين شخصيا أو غير ملائم إلا بهذا التدخل ولم تفلح الغرامة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mj-cs"/>
              </a:rPr>
              <a:t>التهديدية</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mj-cs"/>
              </a:rPr>
              <a:t> في الوصول إلى التنفيذ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mj-cs"/>
              </a:rPr>
              <a:t>العيني .</a:t>
            </a:r>
            <a:endPar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mj-cs"/>
            </a:endParaRPr>
          </a:p>
          <a:p>
            <a:pPr marL="0" marR="0" lvl="0" indent="0" algn="just" defTabSz="914400" rtl="1"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mj-cs"/>
              </a:rPr>
              <a:t>3- </a:t>
            </a:r>
            <a:r>
              <a:rPr kumimoji="0" lang="ar-SA" sz="2800" b="0" i="0" u="none" strike="noStrike" cap="none" normalizeH="0" baseline="0" dirty="0" smtClean="0">
                <a:ln>
                  <a:noFill/>
                </a:ln>
                <a:solidFill>
                  <a:srgbClr val="FF0000"/>
                </a:solidFill>
                <a:effectLst/>
                <a:latin typeface="Simplified Arabic" pitchFamily="18" charset="-78"/>
                <a:ea typeface="Calibri" pitchFamily="34" charset="0"/>
                <a:cs typeface="+mj-cs"/>
              </a:rPr>
              <a:t>إ</a:t>
            </a:r>
            <a:r>
              <a:rPr kumimoji="0" lang="ar-SA" sz="2800" b="0" i="0" u="none" strike="noStrike" cap="none" normalizeH="0" baseline="0" dirty="0" smtClean="0">
                <a:ln>
                  <a:noFill/>
                </a:ln>
                <a:effectLst/>
                <a:latin typeface="Simplified Arabic" pitchFamily="18" charset="-78"/>
                <a:ea typeface="Calibri" pitchFamily="34" charset="0"/>
                <a:cs typeface="+mj-cs"/>
              </a:rPr>
              <a:t>ذا كان التنفيذ مرهقا للمدين رغم إمكانه</a:t>
            </a:r>
            <a:r>
              <a:rPr lang="ar-DZ" sz="2800" dirty="0" err="1" smtClean="0">
                <a:latin typeface="Simplified Arabic" pitchFamily="18" charset="-78"/>
                <a:ea typeface="Calibri" pitchFamily="34" charset="0"/>
                <a:cs typeface="+mj-cs"/>
              </a:rPr>
              <a:t>،</a:t>
            </a:r>
            <a:r>
              <a:rPr kumimoji="0" lang="ar-SA" sz="2800" b="0" i="0" u="none" strike="noStrike" cap="none" normalizeH="0" baseline="0" dirty="0" smtClean="0">
                <a:ln>
                  <a:noFill/>
                </a:ln>
                <a:effectLst/>
                <a:latin typeface="Simplified Arabic" pitchFamily="18" charset="-78"/>
                <a:ea typeface="Calibri" pitchFamily="34" charset="0"/>
                <a:cs typeface="+mj-cs"/>
              </a:rPr>
              <a:t> أي سوف يصيب المدين ضررا جراء لتنفيذ العيني اكبر من الضرر الذي يصيب الدائن جراء عدم التنفيذ العيني، وهنا يجوز الاقتصار على التنفيذ بمقابل منعا للتعسف في استعمال الحق.</a:t>
            </a:r>
            <a:endParaRPr kumimoji="0" lang="en-US" sz="2800" b="0" i="0" u="none" strike="noStrike" cap="none" normalizeH="0" baseline="0" dirty="0" smtClean="0">
              <a:ln>
                <a:noFill/>
              </a:ln>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410" name="Rectangle 2"/>
          <p:cNvSpPr>
            <a:spLocks noChangeArrowheads="1"/>
          </p:cNvSpPr>
          <p:nvPr/>
        </p:nvSpPr>
        <p:spPr bwMode="auto">
          <a:xfrm>
            <a:off x="0" y="457200"/>
            <a:ext cx="3017838" cy="11113"/>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ar-DZ"/>
          </a:p>
        </p:txBody>
      </p:sp>
      <p:sp>
        <p:nvSpPr>
          <p:cNvPr id="7" name="Flèche gauche 6"/>
          <p:cNvSpPr/>
          <p:nvPr/>
        </p:nvSpPr>
        <p:spPr>
          <a:xfrm>
            <a:off x="8316416" y="1124744"/>
            <a:ext cx="576064" cy="504056"/>
          </a:xfrm>
          <a:prstGeom prst="leftArrow">
            <a:avLst/>
          </a:prstGeom>
          <a:solidFill>
            <a:srgbClr val="F1B3AD"/>
          </a:solidFill>
          <a:ln>
            <a:solidFill>
              <a:schemeClr val="bg1"/>
            </a:solid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8" name="Flèche gauche 7"/>
          <p:cNvSpPr/>
          <p:nvPr/>
        </p:nvSpPr>
        <p:spPr>
          <a:xfrm>
            <a:off x="8316416" y="2780928"/>
            <a:ext cx="576064" cy="504056"/>
          </a:xfrm>
          <a:prstGeom prst="leftArrow">
            <a:avLst/>
          </a:prstGeom>
          <a:solidFill>
            <a:srgbClr val="F1B3AD"/>
          </a:solidFill>
          <a:ln>
            <a:solidFill>
              <a:schemeClr val="bg1"/>
            </a:solid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9" name="Flèche gauche 8"/>
          <p:cNvSpPr/>
          <p:nvPr/>
        </p:nvSpPr>
        <p:spPr>
          <a:xfrm>
            <a:off x="8172400" y="4365104"/>
            <a:ext cx="576064" cy="504056"/>
          </a:xfrm>
          <a:prstGeom prst="leftArrow">
            <a:avLst/>
          </a:prstGeom>
          <a:solidFill>
            <a:srgbClr val="F1B3AD"/>
          </a:solidFill>
          <a:ln>
            <a:solidFill>
              <a:schemeClr val="bg1"/>
            </a:solid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2627784" y="188640"/>
            <a:ext cx="3888432" cy="936104"/>
          </a:xfrm>
          <a:prstGeom prst="ellipse">
            <a:avLst/>
          </a:prstGeom>
          <a:solidFill>
            <a:srgbClr val="FBC2B7"/>
          </a:solidFill>
          <a:ln>
            <a:solidFill>
              <a:schemeClr val="bg1"/>
            </a:solidFill>
          </a:ln>
          <a:effectLst>
            <a:glow rad="101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b="1" dirty="0" smtClean="0">
                <a:solidFill>
                  <a:schemeClr val="tx1"/>
                </a:solidFill>
                <a:cs typeface="+mj-cs"/>
              </a:rPr>
              <a:t>صـــور</a:t>
            </a:r>
            <a:r>
              <a:rPr lang="ar-SA" sz="2800" b="1" dirty="0" smtClean="0">
                <a:solidFill>
                  <a:schemeClr val="tx1"/>
                </a:solidFill>
                <a:cs typeface="+mj-cs"/>
              </a:rPr>
              <a:t> التعويض:</a:t>
            </a:r>
            <a:endParaRPr lang="en-US" sz="2800" dirty="0" smtClean="0">
              <a:solidFill>
                <a:schemeClr val="tx1"/>
              </a:solidFill>
              <a:cs typeface="+mj-cs"/>
            </a:endParaRPr>
          </a:p>
          <a:p>
            <a:pPr algn="ctr"/>
            <a:endParaRPr lang="ar-DZ" dirty="0">
              <a:solidFill>
                <a:schemeClr val="tx1"/>
              </a:solidFill>
            </a:endParaRPr>
          </a:p>
        </p:txBody>
      </p:sp>
      <p:sp>
        <p:nvSpPr>
          <p:cNvPr id="18433" name="Rectangle 1"/>
          <p:cNvSpPr>
            <a:spLocks noChangeArrowheads="1"/>
          </p:cNvSpPr>
          <p:nvPr/>
        </p:nvSpPr>
        <p:spPr bwMode="auto">
          <a:xfrm>
            <a:off x="3131840" y="1268760"/>
            <a:ext cx="5364088"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mj-cs"/>
              </a:rPr>
              <a:t>هناك صورتان لتنفيذ الالتزام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mj-cs"/>
              </a:rPr>
              <a:t>بمقابل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mj-cs"/>
              </a:rPr>
              <a:t>( عن طريق التعويض</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mj-cs"/>
              </a:rPr>
              <a:t>)</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mj-cs"/>
              </a:rPr>
              <a:t> </a:t>
            </a:r>
            <a:endParaRPr kumimoji="0" lang="ar-SA" sz="2800" b="0" i="0" u="none" strike="noStrike" cap="none" normalizeH="0" baseline="0" dirty="0" smtClean="0">
              <a:ln>
                <a:noFill/>
              </a:ln>
              <a:solidFill>
                <a:schemeClr val="tx1"/>
              </a:solidFill>
              <a:effectLst/>
              <a:latin typeface="Arial" pitchFamily="34" charset="0"/>
              <a:cs typeface="+mj-cs"/>
            </a:endParaRPr>
          </a:p>
        </p:txBody>
      </p:sp>
      <p:sp>
        <p:nvSpPr>
          <p:cNvPr id="6" name="Rectangle 5"/>
          <p:cNvSpPr/>
          <p:nvPr/>
        </p:nvSpPr>
        <p:spPr>
          <a:xfrm>
            <a:off x="5148064" y="1916832"/>
            <a:ext cx="3240360" cy="461665"/>
          </a:xfrm>
          <a:prstGeom prst="rect">
            <a:avLst/>
          </a:prstGeom>
          <a:solidFill>
            <a:schemeClr val="bg2"/>
          </a:solidFill>
        </p:spPr>
        <p:txBody>
          <a:bodyPr wrap="square">
            <a:spAutoFit/>
          </a:bodyPr>
          <a:lstStyle/>
          <a:p>
            <a:pPr algn="r" rtl="1"/>
            <a:r>
              <a:rPr lang="ar-SA" sz="2400" b="1" dirty="0" smtClean="0">
                <a:cs typeface="+mj-cs"/>
              </a:rPr>
              <a:t>التعويض عن عدم </a:t>
            </a:r>
            <a:r>
              <a:rPr lang="ar-SA" sz="2400" b="1" dirty="0" err="1" smtClean="0">
                <a:cs typeface="+mj-cs"/>
              </a:rPr>
              <a:t>التنفيذ :</a:t>
            </a:r>
            <a:endParaRPr lang="ar-DZ" sz="2000" dirty="0">
              <a:cs typeface="+mj-cs"/>
            </a:endParaRPr>
          </a:p>
        </p:txBody>
      </p:sp>
      <p:sp>
        <p:nvSpPr>
          <p:cNvPr id="7" name="Rectangle 6"/>
          <p:cNvSpPr/>
          <p:nvPr/>
        </p:nvSpPr>
        <p:spPr>
          <a:xfrm>
            <a:off x="467544" y="2492896"/>
            <a:ext cx="8064896" cy="954107"/>
          </a:xfrm>
          <a:prstGeom prst="rect">
            <a:avLst/>
          </a:prstGeom>
        </p:spPr>
        <p:txBody>
          <a:bodyPr wrap="square">
            <a:spAutoFit/>
          </a:bodyPr>
          <a:lstStyle/>
          <a:p>
            <a:pPr algn="r"/>
            <a:r>
              <a:rPr lang="ar-DZ" sz="2800" dirty="0" smtClean="0">
                <a:cs typeface="+mj-cs"/>
              </a:rPr>
              <a:t>في هذه الصورة،</a:t>
            </a:r>
            <a:r>
              <a:rPr lang="ar-SA" sz="2800" dirty="0" smtClean="0">
                <a:cs typeface="+mj-cs"/>
              </a:rPr>
              <a:t> المدين لم ينفذ التزامه أصلا, فيلجأ الدائن إلى المطالبة بالتعويض عن عدم التنفيذ، أي أن التعويض يحل محل التنفيذ العيني </a:t>
            </a:r>
            <a:r>
              <a:rPr lang="ar-SA" sz="2800" dirty="0" err="1" smtClean="0">
                <a:cs typeface="+mj-cs"/>
              </a:rPr>
              <a:t>للالتزام </a:t>
            </a:r>
            <a:r>
              <a:rPr lang="ar-SA" sz="2400" dirty="0" err="1" smtClean="0">
                <a:cs typeface="+mj-cs"/>
              </a:rPr>
              <a:t>.</a:t>
            </a:r>
            <a:r>
              <a:rPr lang="ar-SA" sz="2400" dirty="0" smtClean="0">
                <a:cs typeface="+mj-cs"/>
              </a:rPr>
              <a:t> </a:t>
            </a:r>
            <a:endParaRPr lang="ar-DZ" sz="2400" dirty="0">
              <a:cs typeface="+mj-cs"/>
            </a:endParaRPr>
          </a:p>
        </p:txBody>
      </p:sp>
      <p:sp>
        <p:nvSpPr>
          <p:cNvPr id="8" name="Rectangle 7"/>
          <p:cNvSpPr/>
          <p:nvPr/>
        </p:nvSpPr>
        <p:spPr>
          <a:xfrm>
            <a:off x="5364088" y="3501008"/>
            <a:ext cx="3011474" cy="461665"/>
          </a:xfrm>
          <a:prstGeom prst="rect">
            <a:avLst/>
          </a:prstGeom>
          <a:solidFill>
            <a:schemeClr val="bg2"/>
          </a:solidFill>
        </p:spPr>
        <p:txBody>
          <a:bodyPr wrap="square">
            <a:spAutoFit/>
          </a:bodyPr>
          <a:lstStyle/>
          <a:p>
            <a:pPr algn="r"/>
            <a:r>
              <a:rPr lang="ar-SA" sz="2400" b="1" dirty="0" smtClean="0">
                <a:cs typeface="+mj-cs"/>
              </a:rPr>
              <a:t>التعويض عن التأخر في التنفيذ</a:t>
            </a:r>
            <a:r>
              <a:rPr lang="ar-DZ" sz="2400" b="1" dirty="0" err="1" smtClean="0">
                <a:cs typeface="+mj-cs"/>
              </a:rPr>
              <a:t>:</a:t>
            </a:r>
            <a:r>
              <a:rPr lang="ar-SA" sz="2400" b="1" dirty="0" smtClean="0">
                <a:cs typeface="+mj-cs"/>
              </a:rPr>
              <a:t> </a:t>
            </a:r>
            <a:endParaRPr lang="ar-DZ" sz="2400" b="1" dirty="0">
              <a:cs typeface="+mj-cs"/>
            </a:endParaRPr>
          </a:p>
        </p:txBody>
      </p:sp>
      <p:sp>
        <p:nvSpPr>
          <p:cNvPr id="9" name="Rectangle 8"/>
          <p:cNvSpPr/>
          <p:nvPr/>
        </p:nvSpPr>
        <p:spPr>
          <a:xfrm>
            <a:off x="611560" y="4180344"/>
            <a:ext cx="7956376" cy="2677656"/>
          </a:xfrm>
          <a:prstGeom prst="rect">
            <a:avLst/>
          </a:prstGeom>
        </p:spPr>
        <p:txBody>
          <a:bodyPr wrap="square">
            <a:spAutoFit/>
          </a:bodyPr>
          <a:lstStyle/>
          <a:p>
            <a:pPr algn="just" rtl="1"/>
            <a:r>
              <a:rPr lang="ar-DZ" sz="2800" dirty="0" smtClean="0">
                <a:cs typeface="+mj-cs"/>
              </a:rPr>
              <a:t>في هذه </a:t>
            </a:r>
            <a:r>
              <a:rPr lang="ar-DZ" sz="2800" dirty="0" err="1" smtClean="0">
                <a:cs typeface="+mj-cs"/>
              </a:rPr>
              <a:t>الصورة،</a:t>
            </a:r>
            <a:r>
              <a:rPr lang="ar-DZ" sz="2800" dirty="0" smtClean="0">
                <a:cs typeface="+mj-cs"/>
              </a:rPr>
              <a:t> </a:t>
            </a:r>
            <a:r>
              <a:rPr lang="ar-SA" sz="2800" dirty="0" smtClean="0">
                <a:cs typeface="+mj-cs"/>
              </a:rPr>
              <a:t>المدين قد نفذ التزامه متأخرا, أي هنا يوجد التنفيذ العيني، ويوجد التعويض معا، فالتعويض عن </a:t>
            </a:r>
            <a:r>
              <a:rPr lang="ar-SA" sz="2800" dirty="0" err="1" smtClean="0">
                <a:cs typeface="+mj-cs"/>
              </a:rPr>
              <a:t>التأخير </a:t>
            </a:r>
            <a:r>
              <a:rPr lang="ar-SA" sz="2800" dirty="0" smtClean="0">
                <a:cs typeface="+mj-cs"/>
              </a:rPr>
              <a:t>= تنفيذ </a:t>
            </a:r>
            <a:r>
              <a:rPr lang="ar-SA" sz="2800" dirty="0" err="1" smtClean="0">
                <a:cs typeface="+mj-cs"/>
              </a:rPr>
              <a:t>عيني </a:t>
            </a:r>
            <a:r>
              <a:rPr lang="ar-SA" sz="2800" dirty="0" smtClean="0">
                <a:cs typeface="+mj-cs"/>
              </a:rPr>
              <a:t>+ </a:t>
            </a:r>
            <a:r>
              <a:rPr lang="ar-SA" sz="2800" dirty="0" err="1" smtClean="0">
                <a:cs typeface="+mj-cs"/>
              </a:rPr>
              <a:t>تعويض.</a:t>
            </a:r>
            <a:r>
              <a:rPr lang="ar-SA" sz="2800" dirty="0" smtClean="0">
                <a:cs typeface="+mj-cs"/>
              </a:rPr>
              <a:t> بمعنى يجتمع التنفيذ العيني مع التعويض عن التأخير في </a:t>
            </a:r>
            <a:r>
              <a:rPr lang="ar-SA" sz="2800" dirty="0" err="1" smtClean="0">
                <a:cs typeface="+mj-cs"/>
              </a:rPr>
              <a:t>التنفيذ </a:t>
            </a:r>
            <a:r>
              <a:rPr lang="ar-SA" sz="2800" dirty="0" smtClean="0">
                <a:cs typeface="+mj-cs"/>
              </a:rPr>
              <a:t>( الذي يهدف إلى تعويض الدائن عن الضرر الذي أصابه نتيجة التأخر في التنفيذ)، على خلاف الصورة الأولى، كما انه يحل مجتمعاً مع التنفيذ العيني الجزئي للالتزام فيقرر التعويض عن عدم التنفيذ وتعويض عن التأخر في الوفاء</a:t>
            </a:r>
            <a:r>
              <a:rPr lang="ar-SA" sz="2800" dirty="0" err="1" smtClean="0">
                <a:cs typeface="+mj-cs"/>
              </a:rPr>
              <a:t>) .</a:t>
            </a:r>
            <a:r>
              <a:rPr lang="ar-SA" sz="2800" dirty="0" smtClean="0"/>
              <a:t> </a:t>
            </a:r>
            <a:r>
              <a:rPr lang="ar-SA" sz="2800" dirty="0" smtClean="0">
                <a:cs typeface="+mj-cs"/>
              </a:rPr>
              <a:t>ويجتمع </a:t>
            </a:r>
            <a:r>
              <a:rPr lang="ar-SA" sz="2800" dirty="0" err="1" smtClean="0">
                <a:cs typeface="+mj-cs"/>
              </a:rPr>
              <a:t>أيضا</a:t>
            </a:r>
            <a:r>
              <a:rPr lang="ar-SA" sz="2800" b="1" dirty="0" err="1" smtClean="0">
                <a:cs typeface="+mj-cs"/>
              </a:rPr>
              <a:t> </a:t>
            </a:r>
            <a:r>
              <a:rPr lang="ar-SA" sz="2800" dirty="0" smtClean="0">
                <a:cs typeface="+mj-cs"/>
              </a:rPr>
              <a:t>(التعويض عن التأخر في </a:t>
            </a:r>
            <a:r>
              <a:rPr lang="ar-SA" sz="2800" dirty="0" err="1" smtClean="0">
                <a:cs typeface="+mj-cs"/>
              </a:rPr>
              <a:t>التنفيذ </a:t>
            </a:r>
            <a:r>
              <a:rPr lang="ar-SA" sz="2800" dirty="0" smtClean="0">
                <a:cs typeface="+mj-cs"/>
              </a:rPr>
              <a:t>) مع التعويض عن عدم التنفيذ.</a:t>
            </a:r>
            <a:endParaRPr lang="ar-DZ" sz="2800" dirty="0">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764704"/>
            <a:ext cx="8568952" cy="954107"/>
          </a:xfrm>
          <a:prstGeom prst="rect">
            <a:avLst/>
          </a:prstGeom>
        </p:spPr>
        <p:txBody>
          <a:bodyPr wrap="square">
            <a:spAutoFit/>
          </a:bodyPr>
          <a:lstStyle/>
          <a:p>
            <a:pPr algn="r"/>
            <a:r>
              <a:rPr lang="ar-SA" sz="2800" dirty="0" smtClean="0">
                <a:cs typeface="+mj-cs"/>
              </a:rPr>
              <a:t>الجدير بالملاحظة، أن الدائن لا يستطيع الحصول على التعويض رغم توافر الحالات </a:t>
            </a:r>
            <a:r>
              <a:rPr lang="ar-SA" sz="2800" dirty="0" err="1" smtClean="0">
                <a:cs typeface="+mj-cs"/>
              </a:rPr>
              <a:t>السابقة،</a:t>
            </a:r>
            <a:r>
              <a:rPr lang="ar-SA" sz="2800" dirty="0" smtClean="0">
                <a:cs typeface="+mj-cs"/>
              </a:rPr>
              <a:t> </a:t>
            </a:r>
            <a:r>
              <a:rPr lang="fr-FR" sz="2800" dirty="0" smtClean="0">
                <a:cs typeface="+mj-cs"/>
              </a:rPr>
              <a:t> </a:t>
            </a:r>
            <a:r>
              <a:rPr lang="ar-DZ" sz="2800" dirty="0" smtClean="0">
                <a:cs typeface="+mj-cs"/>
              </a:rPr>
              <a:t>إلا بعد توفر الشروط </a:t>
            </a:r>
            <a:r>
              <a:rPr lang="ar-DZ" sz="2800" dirty="0" err="1" smtClean="0">
                <a:cs typeface="+mj-cs"/>
              </a:rPr>
              <a:t>التالية:</a:t>
            </a:r>
            <a:r>
              <a:rPr lang="ar-DZ" sz="2800" dirty="0" smtClean="0">
                <a:cs typeface="+mj-cs"/>
              </a:rPr>
              <a:t> </a:t>
            </a:r>
            <a:endParaRPr lang="ar-DZ" sz="2800" dirty="0">
              <a:cs typeface="+mj-cs"/>
            </a:endParaRPr>
          </a:p>
        </p:txBody>
      </p:sp>
      <p:sp>
        <p:nvSpPr>
          <p:cNvPr id="19457" name="Rectangle 1"/>
          <p:cNvSpPr>
            <a:spLocks noChangeArrowheads="1"/>
          </p:cNvSpPr>
          <p:nvPr/>
        </p:nvSpPr>
        <p:spPr bwMode="auto">
          <a:xfrm>
            <a:off x="467544" y="1988840"/>
            <a:ext cx="8352928"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endPar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mj-cs"/>
            </a:endParaRPr>
          </a:p>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mj-cs"/>
              </a:rPr>
              <a:t>وهي شروط قيام المسؤولية المدنية بنوع</a:t>
            </a:r>
            <a:r>
              <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mj-cs"/>
              </a:rPr>
              <a:t>ي</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mj-cs"/>
              </a:rPr>
              <a:t>ها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mj-cs"/>
              </a:rPr>
              <a:t>( عقدية أو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mj-cs"/>
              </a:rPr>
              <a:t>تقصيرية</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mj-cs"/>
              </a:rPr>
              <a:t>، وسبق بيان ذلك في مصادر الالتزام، فنحيل اليها</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mj-cs"/>
              </a:rPr>
              <a:t>)</a:t>
            </a:r>
            <a:r>
              <a:rPr kumimoji="0" lang="ar-SA" sz="2800" b="1" i="0" u="none" strike="noStrike" cap="none" normalizeH="0" baseline="0" dirty="0" err="1" smtClean="0">
                <a:ln>
                  <a:noFill/>
                </a:ln>
                <a:solidFill>
                  <a:schemeClr val="tx1"/>
                </a:solidFill>
                <a:effectLst/>
                <a:latin typeface="Simplified Arabic" pitchFamily="18" charset="-78"/>
                <a:ea typeface="Calibri" pitchFamily="34" charset="0"/>
                <a:cs typeface="+mj-cs"/>
              </a:rPr>
              <a:t>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mj-cs"/>
              </a:rPr>
              <a:t>:</a:t>
            </a: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mj-cs"/>
              </a:rPr>
              <a:t>1- عدم قيام المدين بالتنفيذ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mj-cs"/>
              </a:rPr>
              <a:t>العيني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mj-cs"/>
              </a:rPr>
              <a:t>'' عدم الوفاء، التأخر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mj-cs"/>
              </a:rPr>
              <a:t>فيه"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mj-cs"/>
              </a:rPr>
              <a:t>(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mj-cs"/>
              </a:rPr>
              <a:t>الخطأ ).</a:t>
            </a: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mj-cs"/>
              </a:rPr>
              <a:t>2- إصابة الدائن بضرر.</a:t>
            </a: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mj-cs"/>
              </a:rPr>
              <a:t>3- علاقة السببية بين الضرر وعدم قيام المدين بالتنفيذ العيني، أي أن يكون الضرر الذي أصاب الدائن نتيجة عدم قيام المدين بالتنفيذ العيني.</a:t>
            </a:r>
            <a:endPar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lang="ar-DZ" sz="2800" b="1" dirty="0" smtClean="0">
                <a:latin typeface="Simplified Arabic" pitchFamily="18" charset="-78"/>
                <a:cs typeface="+mj-cs"/>
              </a:rPr>
              <a:t>                           : </a:t>
            </a:r>
            <a:r>
              <a:rPr lang="ar-DZ" sz="2800" b="1" dirty="0" err="1" smtClean="0">
                <a:latin typeface="Simplified Arabic" pitchFamily="18" charset="-78"/>
                <a:cs typeface="+mj-cs"/>
              </a:rPr>
              <a:t>الإعذار</a:t>
            </a:r>
            <a:r>
              <a:rPr lang="ar-DZ" sz="2800" b="1" dirty="0" smtClean="0">
                <a:latin typeface="Simplified Arabic" pitchFamily="18" charset="-78"/>
                <a:cs typeface="+mj-cs"/>
              </a:rPr>
              <a:t> (سبق التطرق إليه في المحاضرة الأولى</a:t>
            </a:r>
            <a:r>
              <a:rPr lang="ar-DZ" sz="2800" b="1" dirty="0" err="1" smtClean="0">
                <a:latin typeface="Simplified Arabic" pitchFamily="18" charset="-78"/>
                <a:cs typeface="+mj-cs"/>
              </a:rPr>
              <a:t>).</a:t>
            </a:r>
            <a:endParaRPr kumimoji="0" lang="ar-SA" sz="2800" b="1" i="0" u="none" strike="noStrike" cap="none" normalizeH="0" baseline="0" dirty="0" smtClean="0">
              <a:ln>
                <a:noFill/>
              </a:ln>
              <a:solidFill>
                <a:schemeClr val="tx1"/>
              </a:solidFill>
              <a:effectLst/>
              <a:latin typeface="Arial" pitchFamily="34" charset="0"/>
              <a:cs typeface="+mj-cs"/>
            </a:endParaRPr>
          </a:p>
        </p:txBody>
      </p:sp>
      <p:sp>
        <p:nvSpPr>
          <p:cNvPr id="5" name="Rectangle 4"/>
          <p:cNvSpPr/>
          <p:nvPr/>
        </p:nvSpPr>
        <p:spPr>
          <a:xfrm>
            <a:off x="6300192" y="1772816"/>
            <a:ext cx="2376264" cy="576064"/>
          </a:xfrm>
          <a:prstGeom prst="rect">
            <a:avLst/>
          </a:prstGeom>
          <a:solidFill>
            <a:srgbClr val="F3ADAB"/>
          </a:solidFill>
          <a:ln>
            <a:solidFill>
              <a:schemeClr val="bg1"/>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b="1" dirty="0" smtClean="0">
                <a:solidFill>
                  <a:schemeClr val="tx1"/>
                </a:solidFill>
                <a:latin typeface="Simplified Arabic" pitchFamily="18" charset="-78"/>
                <a:ea typeface="Calibri" pitchFamily="34" charset="0"/>
              </a:rPr>
              <a:t>ا</a:t>
            </a:r>
            <a:r>
              <a:rPr lang="ar-DZ" sz="2800" b="1" dirty="0" smtClean="0">
                <a:solidFill>
                  <a:schemeClr val="tx1"/>
                </a:solidFill>
                <a:latin typeface="Simplified Arabic" pitchFamily="18" charset="-78"/>
                <a:ea typeface="Calibri" pitchFamily="34" charset="0"/>
                <a:cs typeface="+mj-cs"/>
              </a:rPr>
              <a:t>لشروط الموضوعية</a:t>
            </a:r>
            <a:endParaRPr lang="ar-DZ" dirty="0">
              <a:ln>
                <a:solidFill>
                  <a:schemeClr val="bg1">
                    <a:lumMod val="95000"/>
                  </a:schemeClr>
                </a:solidFill>
              </a:ln>
              <a:solidFill>
                <a:srgbClr val="AEF6A8"/>
              </a:solidFill>
            </a:endParaRPr>
          </a:p>
        </p:txBody>
      </p:sp>
      <p:sp>
        <p:nvSpPr>
          <p:cNvPr id="6" name="Rectangle 5"/>
          <p:cNvSpPr/>
          <p:nvPr/>
        </p:nvSpPr>
        <p:spPr>
          <a:xfrm>
            <a:off x="6444208" y="5373216"/>
            <a:ext cx="2376264" cy="576064"/>
          </a:xfrm>
          <a:prstGeom prst="rect">
            <a:avLst/>
          </a:prstGeom>
          <a:solidFill>
            <a:srgbClr val="F3ADAB"/>
          </a:solidFill>
          <a:ln>
            <a:solidFill>
              <a:schemeClr val="bg1"/>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b="1" dirty="0" smtClean="0">
                <a:solidFill>
                  <a:schemeClr val="tx1"/>
                </a:solidFill>
                <a:latin typeface="Simplified Arabic" pitchFamily="18" charset="-78"/>
                <a:ea typeface="Calibri" pitchFamily="34" charset="0"/>
              </a:rPr>
              <a:t>ا</a:t>
            </a:r>
            <a:r>
              <a:rPr lang="ar-DZ" sz="2800" b="1" dirty="0" smtClean="0">
                <a:solidFill>
                  <a:schemeClr val="tx1"/>
                </a:solidFill>
                <a:latin typeface="Simplified Arabic" pitchFamily="18" charset="-78"/>
                <a:ea typeface="Calibri" pitchFamily="34" charset="0"/>
                <a:cs typeface="+mj-cs"/>
              </a:rPr>
              <a:t>لشروط الشكلية</a:t>
            </a:r>
            <a:endParaRPr lang="ar-DZ" dirty="0">
              <a:ln>
                <a:solidFill>
                  <a:schemeClr val="bg1">
                    <a:lumMod val="95000"/>
                  </a:schemeClr>
                </a:solidFill>
              </a:ln>
              <a:solidFill>
                <a:srgbClr val="AEF6A8"/>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2195736" y="1052736"/>
            <a:ext cx="4536504" cy="864096"/>
          </a:xfrm>
          <a:prstGeom prst="ellipse">
            <a:avLst/>
          </a:prstGeom>
          <a:ln>
            <a:solidFill>
              <a:schemeClr val="bg1"/>
            </a:solidFill>
          </a:ln>
          <a:effectLst>
            <a:glow rad="101600">
              <a:srgbClr val="0000FF">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cs typeface="+mj-cs"/>
              </a:rPr>
              <a:t>كيفية تقدير التعويض</a:t>
            </a:r>
            <a:endParaRPr lang="ar-DZ" sz="2800" dirty="0">
              <a:cs typeface="+mj-cs"/>
            </a:endParaRPr>
          </a:p>
        </p:txBody>
      </p:sp>
      <p:sp>
        <p:nvSpPr>
          <p:cNvPr id="20481" name="Rectangle 1"/>
          <p:cNvSpPr>
            <a:spLocks noChangeArrowheads="1"/>
          </p:cNvSpPr>
          <p:nvPr/>
        </p:nvSpPr>
        <p:spPr bwMode="auto">
          <a:xfrm>
            <a:off x="395536" y="2456892"/>
            <a:ext cx="8496944"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79388" algn="justLow" defTabSz="914400" rtl="1" eaLnBrk="1" fontAlgn="base" latinLnBrk="0" hangingPunct="1">
              <a:lnSpc>
                <a:spcPct val="100000"/>
              </a:lnSpc>
              <a:spcBef>
                <a:spcPct val="0"/>
              </a:spcBef>
              <a:spcAft>
                <a:spcPct val="0"/>
              </a:spcAft>
              <a:buClrTx/>
              <a:buSzTx/>
              <a:buFont typeface="Wingdings" pitchFamily="2" charset="2"/>
              <a:buChar char="Ø"/>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mj-cs"/>
              </a:rPr>
              <a:t>الأصل أن القضاء يختص بالفصل في المنازعات المتعلقة بالتعويض، بحيث يقوم القاضي بتقدير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mj-cs"/>
              </a:rPr>
              <a:t>التعويض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mj-cs"/>
              </a:rPr>
              <a:t>( التعويض القضائي</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mj-cs"/>
              </a:rPr>
              <a:t>).</a:t>
            </a:r>
            <a:endPar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mj-cs"/>
            </a:endParaRPr>
          </a:p>
          <a:p>
            <a:pPr marL="0" marR="0" lvl="0" indent="179388" algn="justLow" defTabSz="914400" rtl="1"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179388" algn="justLow" defTabSz="914400" rtl="1" eaLnBrk="0" fontAlgn="base" latinLnBrk="0" hangingPunct="0">
              <a:lnSpc>
                <a:spcPct val="100000"/>
              </a:lnSpc>
              <a:spcBef>
                <a:spcPct val="0"/>
              </a:spcBef>
              <a:spcAft>
                <a:spcPct val="0"/>
              </a:spcAft>
              <a:buClrTx/>
              <a:buSzTx/>
              <a:buFont typeface="Wingdings" pitchFamily="2" charset="2"/>
              <a:buChar char="Ø"/>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mj-cs"/>
              </a:rPr>
              <a:t>وقد يتم اتفاق بين الدائن والمدين على مقدار التعويض الذي يحصل عليه الدائن حال عدم التنفيذ أو التأخير فيه</a:t>
            </a:r>
            <a:r>
              <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mj-cs"/>
              </a:rPr>
              <a:t> ( التعويض </a:t>
            </a:r>
            <a:r>
              <a:rPr kumimoji="0" lang="ar-DZ" sz="2800" b="0" i="0" u="none" strike="noStrike" cap="none" normalizeH="0" baseline="0" dirty="0" err="1" smtClean="0">
                <a:ln>
                  <a:noFill/>
                </a:ln>
                <a:solidFill>
                  <a:schemeClr val="tx1"/>
                </a:solidFill>
                <a:effectLst/>
                <a:latin typeface="Simplified Arabic" pitchFamily="18" charset="-78"/>
                <a:ea typeface="Calibri" pitchFamily="34" charset="0"/>
                <a:cs typeface="+mj-cs"/>
              </a:rPr>
              <a:t>الإتفاقي</a:t>
            </a:r>
            <a:r>
              <a:rPr lang="ar-DZ" sz="2800" dirty="0" smtClean="0">
                <a:latin typeface="Simplified Arabic" pitchFamily="18" charset="-78"/>
                <a:ea typeface="Calibri" pitchFamily="34" charset="0"/>
                <a:cs typeface="+mj-cs"/>
              </a:rPr>
              <a:t> او الشرط الجزائي</a:t>
            </a:r>
            <a:r>
              <a:rPr lang="ar-DZ" sz="2800" dirty="0" err="1" smtClean="0">
                <a:latin typeface="Simplified Arabic" pitchFamily="18" charset="-78"/>
                <a:ea typeface="Calibri" pitchFamily="34" charset="0"/>
                <a:cs typeface="+mj-cs"/>
              </a:rPr>
              <a:t>).</a:t>
            </a:r>
            <a:endParaRPr lang="ar-DZ" sz="2800" dirty="0" smtClean="0">
              <a:latin typeface="Simplified Arabic" pitchFamily="18" charset="-78"/>
              <a:ea typeface="Calibri" pitchFamily="34" charset="0"/>
              <a:cs typeface="+mj-cs"/>
            </a:endParaRPr>
          </a:p>
          <a:p>
            <a:pPr marL="0" marR="0" lvl="0" indent="179388" algn="justLow" defTabSz="914400" rtl="1" eaLnBrk="0" fontAlgn="base" latinLnBrk="0" hangingPunct="0">
              <a:lnSpc>
                <a:spcPct val="100000"/>
              </a:lnSpc>
              <a:spcBef>
                <a:spcPct val="0"/>
              </a:spcBef>
              <a:spcAft>
                <a:spcPct val="0"/>
              </a:spcAft>
              <a:buClrTx/>
              <a:buSzTx/>
              <a:buFontTx/>
              <a:buNone/>
              <a:tabLst/>
            </a:pPr>
            <a:endParaRPr lang="ar-DZ" sz="2800" dirty="0" smtClean="0">
              <a:latin typeface="Simplified Arabic" pitchFamily="18" charset="-78"/>
              <a:ea typeface="Calibri" pitchFamily="34" charset="0"/>
              <a:cs typeface="+mj-cs"/>
            </a:endParaRPr>
          </a:p>
          <a:p>
            <a:pPr lvl="0" indent="179388" algn="justLow" rtl="1" eaLnBrk="0" fontAlgn="base" hangingPunct="0">
              <a:spcBef>
                <a:spcPct val="0"/>
              </a:spcBef>
              <a:spcAft>
                <a:spcPct val="0"/>
              </a:spcAft>
              <a:buFont typeface="Wingdings" pitchFamily="2" charset="2"/>
              <a:buChar char="Ø"/>
            </a:pPr>
            <a:r>
              <a:rPr lang="ar-DZ" sz="2800" dirty="0" smtClean="0">
                <a:cs typeface="+mj-cs"/>
              </a:rPr>
              <a:t>وقد يتولى النص القانوني تحديد مقداره، و يحدد الأسس التي يتم الاستناد إليها في تحديده.</a:t>
            </a:r>
            <a:endParaRPr kumimoji="0" lang="ar-SA" sz="2800" b="0" i="0" u="none" strike="noStrike" cap="none" normalizeH="0" baseline="0" dirty="0" smtClean="0">
              <a:ln>
                <a:noFill/>
              </a:ln>
              <a:solidFill>
                <a:schemeClr val="tx1"/>
              </a:solidFill>
              <a:effectLst/>
              <a:latin typeface="Arial" pitchFamily="34" charset="0"/>
              <a:cs typeface="+mj-cs"/>
            </a:endParaRPr>
          </a:p>
        </p:txBody>
      </p:sp>
      <p:sp>
        <p:nvSpPr>
          <p:cNvPr id="7" name="Rectangle 6"/>
          <p:cNvSpPr/>
          <p:nvPr/>
        </p:nvSpPr>
        <p:spPr>
          <a:xfrm>
            <a:off x="755576" y="6021288"/>
            <a:ext cx="8136904" cy="523220"/>
          </a:xfrm>
          <a:prstGeom prst="rect">
            <a:avLst/>
          </a:prstGeom>
        </p:spPr>
        <p:txBody>
          <a:bodyPr wrap="square">
            <a:spAutoFit/>
          </a:bodyPr>
          <a:lstStyle/>
          <a:p>
            <a:pPr algn="r"/>
            <a:r>
              <a:rPr lang="ar-SA" sz="2800" dirty="0" smtClean="0">
                <a:cs typeface="+mj-cs"/>
              </a:rPr>
              <a:t>انطلاقا مما سبق</a:t>
            </a:r>
            <a:r>
              <a:rPr lang="ar-DZ" sz="2800" dirty="0" smtClean="0">
                <a:cs typeface="+mj-cs"/>
              </a:rPr>
              <a:t> سيتم تناول </a:t>
            </a:r>
            <a:r>
              <a:rPr lang="ar-SA" sz="2800" dirty="0" smtClean="0">
                <a:cs typeface="+mj-cs"/>
              </a:rPr>
              <a:t>كل نوع من أنواع تقدير </a:t>
            </a:r>
            <a:r>
              <a:rPr lang="ar-SA" sz="2800" dirty="0" err="1" smtClean="0">
                <a:cs typeface="+mj-cs"/>
              </a:rPr>
              <a:t>التعويض :</a:t>
            </a:r>
            <a:endParaRPr lang="ar-DZ" sz="2800" dirty="0">
              <a:cs typeface="+mj-cs"/>
            </a:endParaRPr>
          </a:p>
        </p:txBody>
      </p:sp>
      <p:sp>
        <p:nvSpPr>
          <p:cNvPr id="8" name="Flèche gauche 7"/>
          <p:cNvSpPr/>
          <p:nvPr/>
        </p:nvSpPr>
        <p:spPr>
          <a:xfrm rot="20006590">
            <a:off x="1800335" y="6092543"/>
            <a:ext cx="682284" cy="647074"/>
          </a:xfrm>
          <a:prstGeom prst="leftArrow">
            <a:avLst/>
          </a:prstGeom>
          <a:solidFill>
            <a:srgbClr val="F1B3AD"/>
          </a:solidFill>
          <a:ln>
            <a:solidFill>
              <a:schemeClr val="bg1"/>
            </a:solidFill>
          </a:ln>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6" name="Rectangle 5"/>
          <p:cNvSpPr/>
          <p:nvPr/>
        </p:nvSpPr>
        <p:spPr>
          <a:xfrm>
            <a:off x="3203848" y="5589240"/>
            <a:ext cx="2941831" cy="400110"/>
          </a:xfrm>
          <a:prstGeom prst="rect">
            <a:avLst/>
          </a:prstGeom>
          <a:solidFill>
            <a:srgbClr val="F3ADAB"/>
          </a:solidFill>
          <a:ln>
            <a:solidFill>
              <a:schemeClr val="bg1"/>
            </a:solidFill>
          </a:ln>
        </p:spPr>
        <p:txBody>
          <a:bodyPr wrap="none">
            <a:spAutoFit/>
          </a:bodyPr>
          <a:lstStyle/>
          <a:p>
            <a:r>
              <a:rPr lang="ar-SA" dirty="0" smtClean="0"/>
              <a:t>(</a:t>
            </a:r>
            <a:r>
              <a:rPr lang="ar-SA" sz="2000" b="1" dirty="0" smtClean="0">
                <a:cs typeface="+mj-cs"/>
              </a:rPr>
              <a:t>المادة 182) من القانون المدني الجزائري</a:t>
            </a:r>
            <a:endParaRPr lang="ar-DZ" sz="2000" b="1" dirty="0">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2843808" y="620688"/>
            <a:ext cx="3384376" cy="864096"/>
          </a:xfrm>
          <a:prstGeom prst="roundRect">
            <a:avLst/>
          </a:prstGeom>
          <a:solidFill>
            <a:srgbClr val="F1B3AD"/>
          </a:solidFill>
          <a:ln>
            <a:solidFill>
              <a:schemeClr val="bg1"/>
            </a:solid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solidFill>
                  <a:schemeClr val="tx1"/>
                </a:solidFill>
                <a:cs typeface="+mj-cs"/>
              </a:rPr>
              <a:t>التعويض القضائي</a:t>
            </a:r>
            <a:endParaRPr lang="ar-DZ" sz="2800" b="1" dirty="0">
              <a:solidFill>
                <a:schemeClr val="tx1"/>
              </a:solidFill>
              <a:cs typeface="+mj-cs"/>
            </a:endParaRPr>
          </a:p>
        </p:txBody>
      </p:sp>
      <p:sp>
        <p:nvSpPr>
          <p:cNvPr id="5" name="Flèche courbée vers le bas 4"/>
          <p:cNvSpPr/>
          <p:nvPr/>
        </p:nvSpPr>
        <p:spPr>
          <a:xfrm>
            <a:off x="2195736" y="1772816"/>
            <a:ext cx="2160240" cy="79208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solidFill>
                <a:schemeClr val="tx1"/>
              </a:solidFill>
            </a:endParaRPr>
          </a:p>
        </p:txBody>
      </p:sp>
      <p:sp>
        <p:nvSpPr>
          <p:cNvPr id="6" name="Nuage 5"/>
          <p:cNvSpPr/>
          <p:nvPr/>
        </p:nvSpPr>
        <p:spPr>
          <a:xfrm>
            <a:off x="827584" y="2636912"/>
            <a:ext cx="7560840" cy="2448272"/>
          </a:xfrm>
          <a:prstGeom prst="cloud">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ln>
            <a:solidFill>
              <a:schemeClr val="bg1"/>
            </a:solidFill>
          </a:ln>
          <a:effectLst>
            <a:glow rad="101600">
              <a:srgbClr val="0000FF">
                <a:alpha val="60000"/>
              </a:srgbClr>
            </a:glow>
            <a:outerShdw blurRad="50800" dist="38100" dir="18900000" algn="bl"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t>بمعنى أن القاضي هو الذي يحدد التعويض في طبيعته وفي مداه، وفقاً لضوابط وأسس قانونية محددة </a:t>
            </a:r>
            <a:r>
              <a:rPr lang="ar-SA" sz="2000" b="1" dirty="0" err="1" smtClean="0"/>
              <a:t>ومعينة.</a:t>
            </a:r>
            <a:r>
              <a:rPr lang="ar-SA" sz="2000" b="1" dirty="0" smtClean="0"/>
              <a:t> ويشترط لاستحقاق التعويض القضائي توافر شروط قانونية وهي شروط تحقق الخطأ المدني عقدي كان أو تقصيري والضرر وعلاقة السببية </a:t>
            </a:r>
            <a:r>
              <a:rPr lang="ar-SA" sz="2000" b="1" dirty="0" err="1" smtClean="0"/>
              <a:t>بينهما.</a:t>
            </a:r>
            <a:r>
              <a:rPr lang="ar-SA" sz="2000" b="1" dirty="0" smtClean="0"/>
              <a:t> ويشترط أيضا ضرورة </a:t>
            </a:r>
            <a:r>
              <a:rPr lang="ar-SA" sz="2000" b="1" dirty="0" err="1" smtClean="0"/>
              <a:t>إعذار</a:t>
            </a:r>
            <a:r>
              <a:rPr lang="ar-SA" sz="2000" b="1" dirty="0" smtClean="0"/>
              <a:t> المدين ما لم يوجد نص يقضي بخلاف </a:t>
            </a:r>
            <a:r>
              <a:rPr lang="ar-SA" sz="2000" b="1" dirty="0" err="1" smtClean="0"/>
              <a:t>هذا.</a:t>
            </a:r>
            <a:r>
              <a:rPr lang="ar-SA" sz="2000" b="1" dirty="0" smtClean="0"/>
              <a:t> </a:t>
            </a:r>
            <a:endParaRPr lang="ar-DZ" sz="20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71800" y="188640"/>
            <a:ext cx="3672408" cy="523220"/>
          </a:xfrm>
          <a:prstGeom prst="rect">
            <a:avLst/>
          </a:prstGeom>
          <a:solidFill>
            <a:srgbClr val="F3ADAB"/>
          </a:solidFill>
          <a:ln>
            <a:solidFill>
              <a:schemeClr val="bg1"/>
            </a:solidFill>
          </a:ln>
          <a:effectLst>
            <a:glow rad="101600">
              <a:srgbClr val="F3ADAB">
                <a:alpha val="60000"/>
              </a:srgbClr>
            </a:glow>
          </a:effectLst>
        </p:spPr>
        <p:txBody>
          <a:bodyPr wrap="square">
            <a:spAutoFit/>
          </a:bodyPr>
          <a:lstStyle/>
          <a:p>
            <a:pPr algn="ctr"/>
            <a:r>
              <a:rPr lang="en-US" b="1" dirty="0" smtClean="0"/>
              <a:t> </a:t>
            </a:r>
            <a:r>
              <a:rPr lang="ar-SA" sz="2800" b="1" dirty="0" smtClean="0">
                <a:cs typeface="+mj-cs"/>
              </a:rPr>
              <a:t>أسس التعويض القضائي</a:t>
            </a:r>
            <a:endParaRPr lang="ar-DZ" sz="2800" dirty="0">
              <a:cs typeface="+mj-cs"/>
            </a:endParaRPr>
          </a:p>
        </p:txBody>
      </p:sp>
      <p:sp>
        <p:nvSpPr>
          <p:cNvPr id="5" name="Flèche à trois pointes 4"/>
          <p:cNvSpPr/>
          <p:nvPr/>
        </p:nvSpPr>
        <p:spPr>
          <a:xfrm rot="10800000">
            <a:off x="1187624" y="1412776"/>
            <a:ext cx="6624736" cy="1368152"/>
          </a:xfrm>
          <a:prstGeom prst="leftRightUpArrow">
            <a:avLst/>
          </a:prstGeom>
          <a:solidFill>
            <a:schemeClr val="accent6">
              <a:lumMod val="60000"/>
              <a:lumOff val="40000"/>
            </a:schemeClr>
          </a:solidFill>
          <a:ln>
            <a:solidFill>
              <a:schemeClr val="bg1"/>
            </a:solidFill>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6" name="Rectangle 5"/>
          <p:cNvSpPr/>
          <p:nvPr/>
        </p:nvSpPr>
        <p:spPr>
          <a:xfrm>
            <a:off x="1043608" y="836712"/>
            <a:ext cx="6840760" cy="461665"/>
          </a:xfrm>
          <a:prstGeom prst="rect">
            <a:avLst/>
          </a:prstGeom>
        </p:spPr>
        <p:txBody>
          <a:bodyPr wrap="square">
            <a:spAutoFit/>
          </a:bodyPr>
          <a:lstStyle/>
          <a:p>
            <a:r>
              <a:rPr lang="ar-SA" sz="2400" b="1" dirty="0" smtClean="0">
                <a:cs typeface="+mj-cs"/>
              </a:rPr>
              <a:t>عندما يحكم القاضي بالتعويض، فإنه يأخذ في اعتباره عند الحكم بالتعويض ما </a:t>
            </a:r>
            <a:r>
              <a:rPr lang="ar-SA" sz="2400" b="1" dirty="0" err="1" smtClean="0">
                <a:cs typeface="+mj-cs"/>
              </a:rPr>
              <a:t>يلي :</a:t>
            </a:r>
            <a:r>
              <a:rPr lang="ar-SA" b="1" dirty="0" smtClean="0"/>
              <a:t> </a:t>
            </a:r>
            <a:endParaRPr lang="ar-DZ" b="1" dirty="0"/>
          </a:p>
        </p:txBody>
      </p:sp>
      <p:sp>
        <p:nvSpPr>
          <p:cNvPr id="7" name="Rectangle 6"/>
          <p:cNvSpPr/>
          <p:nvPr/>
        </p:nvSpPr>
        <p:spPr>
          <a:xfrm>
            <a:off x="5796136" y="2276872"/>
            <a:ext cx="2603598" cy="369332"/>
          </a:xfrm>
          <a:prstGeom prst="rect">
            <a:avLst/>
          </a:prstGeom>
          <a:solidFill>
            <a:schemeClr val="accent6">
              <a:lumMod val="40000"/>
              <a:lumOff val="60000"/>
            </a:schemeClr>
          </a:solidFill>
          <a:ln>
            <a:solidFill>
              <a:schemeClr val="bg1"/>
            </a:solidFill>
          </a:ln>
          <a:effectLst>
            <a:glow rad="101600">
              <a:schemeClr val="accent6">
                <a:lumMod val="75000"/>
                <a:alpha val="60000"/>
              </a:schemeClr>
            </a:glow>
          </a:effectLst>
        </p:spPr>
        <p:txBody>
          <a:bodyPr wrap="square">
            <a:spAutoFit/>
          </a:bodyPr>
          <a:lstStyle/>
          <a:p>
            <a:r>
              <a:rPr lang="ar-SA" b="1" dirty="0" smtClean="0"/>
              <a:t>أولاً: تحديد التعويض في طبيعته </a:t>
            </a:r>
            <a:endParaRPr lang="ar-DZ" dirty="0"/>
          </a:p>
        </p:txBody>
      </p:sp>
      <p:sp>
        <p:nvSpPr>
          <p:cNvPr id="8" name="Rectangle 7"/>
          <p:cNvSpPr/>
          <p:nvPr/>
        </p:nvSpPr>
        <p:spPr>
          <a:xfrm>
            <a:off x="251520" y="2276872"/>
            <a:ext cx="2355132" cy="369332"/>
          </a:xfrm>
          <a:prstGeom prst="rect">
            <a:avLst/>
          </a:prstGeom>
          <a:solidFill>
            <a:schemeClr val="accent6">
              <a:lumMod val="40000"/>
              <a:lumOff val="60000"/>
            </a:schemeClr>
          </a:solidFill>
          <a:ln>
            <a:solidFill>
              <a:schemeClr val="bg1"/>
            </a:solidFill>
          </a:ln>
          <a:effectLst>
            <a:glow rad="101600">
              <a:schemeClr val="accent6">
                <a:lumMod val="75000"/>
                <a:alpha val="60000"/>
              </a:schemeClr>
            </a:glow>
          </a:effectLst>
        </p:spPr>
        <p:txBody>
          <a:bodyPr wrap="none">
            <a:spAutoFit/>
          </a:bodyPr>
          <a:lstStyle/>
          <a:p>
            <a:r>
              <a:rPr lang="ar-SA" b="1" dirty="0" smtClean="0"/>
              <a:t>ثانيا: تحديد مقدار </a:t>
            </a:r>
            <a:r>
              <a:rPr lang="ar-SA" b="1" dirty="0" err="1" smtClean="0"/>
              <a:t>التعويض:</a:t>
            </a:r>
            <a:r>
              <a:rPr lang="ar-SA" b="1" dirty="0" smtClean="0"/>
              <a:t> </a:t>
            </a:r>
            <a:endParaRPr lang="ar-DZ" dirty="0"/>
          </a:p>
        </p:txBody>
      </p:sp>
      <p:sp>
        <p:nvSpPr>
          <p:cNvPr id="1025" name="Rectangle 1"/>
          <p:cNvSpPr>
            <a:spLocks noChangeArrowheads="1"/>
          </p:cNvSpPr>
          <p:nvPr/>
        </p:nvSpPr>
        <p:spPr bwMode="auto">
          <a:xfrm>
            <a:off x="5399584" y="3284984"/>
            <a:ext cx="3744416" cy="2554545"/>
          </a:xfrm>
          <a:prstGeom prst="rect">
            <a:avLst/>
          </a:prstGeom>
          <a:solidFill>
            <a:srgbClr val="FBC2B7"/>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79388" algn="justLow"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pitchFamily="18" charset="-78"/>
                <a:ea typeface="Calibri" pitchFamily="34" charset="0"/>
                <a:cs typeface="+mj-cs"/>
              </a:rPr>
              <a:t>يحكم القاضي بالتعويض العيني إن طلبه الدائن وكان ممكناً من غير إرهاق كبير </a:t>
            </a:r>
            <a:r>
              <a:rPr kumimoji="0" lang="ar-SA" sz="2000" b="1" i="0" u="none" strike="noStrike" cap="none" normalizeH="0" baseline="0" dirty="0" err="1" smtClean="0">
                <a:ln>
                  <a:noFill/>
                </a:ln>
                <a:solidFill>
                  <a:schemeClr val="tx1"/>
                </a:solidFill>
                <a:effectLst/>
                <a:latin typeface="Simplified Arabic" pitchFamily="18" charset="-78"/>
                <a:ea typeface="Calibri" pitchFamily="34" charset="0"/>
                <a:cs typeface="+mj-cs"/>
              </a:rPr>
              <a:t>للمدين.</a:t>
            </a:r>
            <a:r>
              <a:rPr kumimoji="0" lang="ar-SA" sz="2000" b="1" i="0" u="none" strike="noStrike" cap="none" normalizeH="0" baseline="0" dirty="0" smtClean="0">
                <a:ln>
                  <a:noFill/>
                </a:ln>
                <a:solidFill>
                  <a:schemeClr val="tx1"/>
                </a:solidFill>
                <a:effectLst/>
                <a:latin typeface="Simplified Arabic" pitchFamily="18" charset="-78"/>
                <a:ea typeface="Calibri" pitchFamily="34" charset="0"/>
                <a:cs typeface="+mj-cs"/>
              </a:rPr>
              <a:t> مثل أن يحكم القاضي بإزالة بناء أقامه المدين مخالفة لالتزام يمنعه من إقامته.</a:t>
            </a:r>
            <a:endParaRPr kumimoji="0" lang="en-US" sz="2000" b="1" i="0" u="none" strike="noStrike" cap="none" normalizeH="0" baseline="0" dirty="0" smtClean="0">
              <a:ln>
                <a:noFill/>
              </a:ln>
              <a:solidFill>
                <a:schemeClr val="tx1"/>
              </a:solidFill>
              <a:effectLst/>
              <a:latin typeface="Arial" pitchFamily="34" charset="0"/>
              <a:cs typeface="+mj-cs"/>
            </a:endParaRPr>
          </a:p>
          <a:p>
            <a:pPr marL="0" marR="0" lvl="0" indent="179388"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pitchFamily="18" charset="-78"/>
                <a:ea typeface="Calibri" pitchFamily="34" charset="0"/>
                <a:cs typeface="+mj-cs"/>
              </a:rPr>
              <a:t> أما إن كان التعويض العيني غير ممكن أو مرهق للمدين أو غير مجد بالنسبة للدائن لفوات وقته أو مرتبط بشخص المدين فليس أمام الدائن إلا طلب التعويض </a:t>
            </a:r>
            <a:r>
              <a:rPr kumimoji="0" lang="ar-SA" sz="2000" b="1" i="0" u="none" strike="noStrike" cap="none" normalizeH="0" baseline="0" dirty="0" err="1" smtClean="0">
                <a:ln>
                  <a:noFill/>
                </a:ln>
                <a:solidFill>
                  <a:schemeClr val="tx1"/>
                </a:solidFill>
                <a:effectLst/>
                <a:latin typeface="Simplified Arabic" pitchFamily="18" charset="-78"/>
                <a:ea typeface="Calibri" pitchFamily="34" charset="0"/>
                <a:cs typeface="+mj-cs"/>
              </a:rPr>
              <a:t>النقدي </a:t>
            </a:r>
            <a:r>
              <a:rPr kumimoji="0" lang="ar-SA" sz="2000" b="1" i="0" u="none" strike="noStrike" cap="none" normalizeH="0" baseline="0" dirty="0" smtClean="0">
                <a:ln>
                  <a:noFill/>
                </a:ln>
                <a:solidFill>
                  <a:schemeClr val="tx1"/>
                </a:solidFill>
                <a:effectLst/>
                <a:latin typeface="Simplified Arabic" pitchFamily="18" charset="-78"/>
                <a:ea typeface="Calibri" pitchFamily="34" charset="0"/>
                <a:cs typeface="+mj-cs"/>
              </a:rPr>
              <a:t>( وهو الغالب في الحياة العملية</a:t>
            </a:r>
            <a:r>
              <a:rPr kumimoji="0" lang="ar-SA" sz="2000" b="1" i="0" u="none" strike="noStrike" cap="none" normalizeH="0" baseline="0" dirty="0" err="1" smtClean="0">
                <a:ln>
                  <a:noFill/>
                </a:ln>
                <a:solidFill>
                  <a:schemeClr val="tx1"/>
                </a:solidFill>
                <a:effectLst/>
                <a:latin typeface="Simplified Arabic" pitchFamily="18" charset="-78"/>
                <a:ea typeface="Calibri" pitchFamily="34" charset="0"/>
                <a:cs typeface="+mj-cs"/>
              </a:rPr>
              <a:t>).</a:t>
            </a:r>
            <a:endParaRPr kumimoji="0" lang="ar-SA" sz="2000" b="1" i="0" u="none" strike="noStrike" cap="none" normalizeH="0" baseline="0" dirty="0" smtClean="0">
              <a:ln>
                <a:noFill/>
              </a:ln>
              <a:solidFill>
                <a:schemeClr val="tx1"/>
              </a:solidFill>
              <a:effectLst/>
              <a:latin typeface="Arial" pitchFamily="34" charset="0"/>
              <a:cs typeface="+mj-cs"/>
            </a:endParaRPr>
          </a:p>
        </p:txBody>
      </p:sp>
      <p:sp>
        <p:nvSpPr>
          <p:cNvPr id="1026" name="Rectangle 2"/>
          <p:cNvSpPr>
            <a:spLocks noChangeArrowheads="1"/>
          </p:cNvSpPr>
          <p:nvPr/>
        </p:nvSpPr>
        <p:spPr bwMode="auto">
          <a:xfrm>
            <a:off x="0" y="3284984"/>
            <a:ext cx="3816424" cy="2246769"/>
          </a:xfrm>
          <a:prstGeom prst="rect">
            <a:avLst/>
          </a:prstGeom>
          <a:solidFill>
            <a:srgbClr val="FBC2B7"/>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pitchFamily="18" charset="-78"/>
                <a:ea typeface="Calibri" pitchFamily="34" charset="0"/>
                <a:cs typeface="+mj-cs"/>
              </a:rPr>
              <a:t>ويتحدد التعويض </a:t>
            </a:r>
            <a:r>
              <a:rPr kumimoji="0" lang="ar-SA" sz="2000" b="1" i="0" u="none" strike="noStrike" cap="none" normalizeH="0" baseline="0" dirty="0" err="1" smtClean="0">
                <a:ln>
                  <a:noFill/>
                </a:ln>
                <a:solidFill>
                  <a:schemeClr val="tx1"/>
                </a:solidFill>
                <a:effectLst/>
                <a:latin typeface="Simplified Arabic" pitchFamily="18" charset="-78"/>
                <a:ea typeface="Calibri" pitchFamily="34" charset="0"/>
                <a:cs typeface="+mj-cs"/>
              </a:rPr>
              <a:t>بـ:</a:t>
            </a:r>
            <a:r>
              <a:rPr kumimoji="0" lang="ar-SA" sz="2000" b="1" i="0" u="none" strike="noStrike" cap="none" normalizeH="0" baseline="0" dirty="0" smtClean="0">
                <a:ln>
                  <a:noFill/>
                </a:ln>
                <a:solidFill>
                  <a:schemeClr val="tx1"/>
                </a:solidFill>
                <a:effectLst/>
                <a:latin typeface="Simplified Arabic" pitchFamily="18" charset="-78"/>
                <a:ea typeface="Calibri" pitchFamily="34" charset="0"/>
                <a:cs typeface="+mj-cs"/>
              </a:rPr>
              <a:t> </a:t>
            </a:r>
            <a:endParaRPr kumimoji="0" lang="en-US" sz="2000" b="1" i="0" u="none" strike="noStrike" cap="none" normalizeH="0" baseline="0" dirty="0" smtClean="0">
              <a:ln>
                <a:noFill/>
              </a:ln>
              <a:solidFill>
                <a:schemeClr val="tx1"/>
              </a:solidFill>
              <a:effectLst/>
              <a:latin typeface="Arial" pitchFamily="34" charset="0"/>
              <a:cs typeface="+mj-cs"/>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pitchFamily="18" charset="-78"/>
                <a:ea typeface="Calibri" pitchFamily="34" charset="0"/>
                <a:cs typeface="+mj-cs"/>
              </a:rPr>
              <a:t>1- ما لحق الدائن من خسارة.</a:t>
            </a: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pitchFamily="18" charset="-78"/>
                <a:ea typeface="Calibri" pitchFamily="34" charset="0"/>
                <a:cs typeface="+mj-cs"/>
              </a:rPr>
              <a:t>2- </a:t>
            </a:r>
            <a:r>
              <a:rPr kumimoji="0" lang="ar-SA" sz="2000" b="1" i="0" u="none" strike="noStrike" cap="none" normalizeH="0" baseline="0" dirty="0" err="1" smtClean="0">
                <a:ln>
                  <a:noFill/>
                </a:ln>
                <a:solidFill>
                  <a:schemeClr val="tx1"/>
                </a:solidFill>
                <a:effectLst/>
                <a:latin typeface="Simplified Arabic" pitchFamily="18" charset="-78"/>
                <a:ea typeface="Calibri" pitchFamily="34" charset="0"/>
                <a:cs typeface="+mj-cs"/>
              </a:rPr>
              <a:t>مافات</a:t>
            </a:r>
            <a:r>
              <a:rPr kumimoji="0" lang="ar-SA" sz="2000" b="1" i="0" u="none" strike="noStrike" cap="none" normalizeH="0" baseline="0" dirty="0" smtClean="0">
                <a:ln>
                  <a:noFill/>
                </a:ln>
                <a:solidFill>
                  <a:schemeClr val="tx1"/>
                </a:solidFill>
                <a:effectLst/>
                <a:latin typeface="Simplified Arabic" pitchFamily="18" charset="-78"/>
                <a:ea typeface="Calibri" pitchFamily="34" charset="0"/>
                <a:cs typeface="+mj-cs"/>
              </a:rPr>
              <a:t> الدائن من كسب، وهو مدى الضرر المباشر الذي لحق  الدائن جراء إخلال المدين بالتزامه، باشتراط ان يكون الضرر مؤكد ومحقق ناجم عن الضرر الواقع فعلا بسبب عدم تنفيذ الالتزام كلياً او جزئياً او التأخير في </a:t>
            </a:r>
            <a:r>
              <a:rPr kumimoji="0" lang="ar-SA" sz="2000" b="1" i="0" u="none" strike="noStrike" cap="none" normalizeH="0" baseline="0" dirty="0" err="1" smtClean="0">
                <a:ln>
                  <a:noFill/>
                </a:ln>
                <a:solidFill>
                  <a:schemeClr val="tx1"/>
                </a:solidFill>
                <a:effectLst/>
                <a:latin typeface="Simplified Arabic" pitchFamily="18" charset="-78"/>
                <a:ea typeface="Calibri" pitchFamily="34" charset="0"/>
                <a:cs typeface="+mj-cs"/>
              </a:rPr>
              <a:t>تنفيذه.</a:t>
            </a:r>
            <a:r>
              <a:rPr kumimoji="0" lang="ar-SA"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Rectangle 10"/>
          <p:cNvSpPr/>
          <p:nvPr/>
        </p:nvSpPr>
        <p:spPr>
          <a:xfrm>
            <a:off x="3779912" y="4077072"/>
            <a:ext cx="1584176" cy="369332"/>
          </a:xfrm>
          <a:prstGeom prst="rect">
            <a:avLst/>
          </a:prstGeom>
          <a:solidFill>
            <a:schemeClr val="accent6">
              <a:lumMod val="40000"/>
              <a:lumOff val="60000"/>
            </a:schemeClr>
          </a:solidFill>
        </p:spPr>
        <p:txBody>
          <a:bodyPr wrap="square">
            <a:spAutoFit/>
          </a:bodyPr>
          <a:lstStyle/>
          <a:p>
            <a:r>
              <a:rPr lang="ar-SA" dirty="0" smtClean="0"/>
              <a:t>المادة 122/2 ق.م</a:t>
            </a:r>
            <a:endParaRPr lang="ar-D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19872" y="404664"/>
            <a:ext cx="2664296" cy="523220"/>
          </a:xfrm>
          <a:prstGeom prst="rect">
            <a:avLst/>
          </a:prstGeom>
          <a:solidFill>
            <a:srgbClr val="FF0066"/>
          </a:solidFill>
        </p:spPr>
        <p:txBody>
          <a:bodyPr wrap="square">
            <a:spAutoFit/>
          </a:bodyPr>
          <a:lstStyle/>
          <a:p>
            <a:pPr algn="ctr"/>
            <a:r>
              <a:rPr lang="ar-DZ" sz="2800" b="1" dirty="0" smtClean="0">
                <a:solidFill>
                  <a:schemeClr val="bg1"/>
                </a:solidFill>
                <a:cs typeface="+mj-cs"/>
              </a:rPr>
              <a:t>ما هو </a:t>
            </a:r>
            <a:r>
              <a:rPr lang="ar-SA" sz="2800" b="1" dirty="0" smtClean="0">
                <a:solidFill>
                  <a:schemeClr val="bg1"/>
                </a:solidFill>
                <a:cs typeface="+mj-cs"/>
              </a:rPr>
              <a:t>الضرر الفعلي</a:t>
            </a:r>
            <a:r>
              <a:rPr lang="ar-DZ" sz="2800" b="1" dirty="0" err="1" smtClean="0">
                <a:solidFill>
                  <a:schemeClr val="bg1"/>
                </a:solidFill>
                <a:cs typeface="+mj-cs"/>
              </a:rPr>
              <a:t>؟</a:t>
            </a:r>
            <a:r>
              <a:rPr lang="ar-DZ" sz="2400" b="1" dirty="0" smtClean="0">
                <a:solidFill>
                  <a:schemeClr val="bg1"/>
                </a:solidFill>
                <a:cs typeface="+mj-cs"/>
              </a:rPr>
              <a:t> </a:t>
            </a:r>
            <a:endParaRPr lang="ar-DZ" sz="2400" b="1" dirty="0">
              <a:solidFill>
                <a:schemeClr val="bg1"/>
              </a:solidFill>
              <a:cs typeface="+mj-cs"/>
            </a:endParaRPr>
          </a:p>
        </p:txBody>
      </p:sp>
      <p:pic>
        <p:nvPicPr>
          <p:cNvPr id="5" name="Image 4"/>
          <p:cNvPicPr/>
          <p:nvPr/>
        </p:nvPicPr>
        <p:blipFill>
          <a:blip r:embed="rId2" cstate="print"/>
          <a:stretch>
            <a:fillRect/>
          </a:stretch>
        </p:blipFill>
        <p:spPr>
          <a:xfrm>
            <a:off x="899592" y="0"/>
            <a:ext cx="2476500" cy="1499989"/>
          </a:xfrm>
          <a:prstGeom prst="rect">
            <a:avLst/>
          </a:prstGeom>
        </p:spPr>
      </p:pic>
      <p:sp>
        <p:nvSpPr>
          <p:cNvPr id="6" name="Rectangle 5"/>
          <p:cNvSpPr/>
          <p:nvPr/>
        </p:nvSpPr>
        <p:spPr>
          <a:xfrm>
            <a:off x="2555776" y="1412776"/>
            <a:ext cx="4608512" cy="461665"/>
          </a:xfrm>
          <a:prstGeom prst="rect">
            <a:avLst/>
          </a:prstGeom>
        </p:spPr>
        <p:txBody>
          <a:bodyPr wrap="square">
            <a:spAutoFit/>
          </a:bodyPr>
          <a:lstStyle/>
          <a:p>
            <a:r>
              <a:rPr lang="ar-SA" sz="2400" b="1" dirty="0" smtClean="0">
                <a:cs typeface="+mj-cs"/>
              </a:rPr>
              <a:t>يقوم </a:t>
            </a:r>
            <a:r>
              <a:rPr lang="ar-DZ" sz="2400" b="1" dirty="0" smtClean="0">
                <a:cs typeface="+mj-cs"/>
              </a:rPr>
              <a:t>الضرر الفعلي </a:t>
            </a:r>
            <a:r>
              <a:rPr lang="ar-SA" sz="2400" b="1" dirty="0" smtClean="0">
                <a:cs typeface="+mj-cs"/>
              </a:rPr>
              <a:t>على عنصرين أساسيين </a:t>
            </a:r>
            <a:r>
              <a:rPr lang="ar-SA" sz="2400" b="1" dirty="0" err="1" smtClean="0">
                <a:cs typeface="+mj-cs"/>
              </a:rPr>
              <a:t>هما:</a:t>
            </a:r>
            <a:r>
              <a:rPr lang="ar-SA" sz="2400" b="1" dirty="0" smtClean="0"/>
              <a:t> </a:t>
            </a:r>
            <a:endParaRPr lang="ar-DZ" sz="2400" b="1" dirty="0"/>
          </a:p>
        </p:txBody>
      </p:sp>
      <p:sp>
        <p:nvSpPr>
          <p:cNvPr id="8" name="Rectangle avec flèche vers le haut 7"/>
          <p:cNvSpPr/>
          <p:nvPr/>
        </p:nvSpPr>
        <p:spPr>
          <a:xfrm>
            <a:off x="1547664" y="1988840"/>
            <a:ext cx="5832648" cy="2520280"/>
          </a:xfrm>
          <a:prstGeom prst="upArrowCallout">
            <a:avLst/>
          </a:prstGeom>
          <a:gradFill flip="none" rotWithShape="1">
            <a:gsLst>
              <a:gs pos="0">
                <a:srgbClr val="FF0066">
                  <a:tint val="66000"/>
                  <a:satMod val="160000"/>
                </a:srgbClr>
              </a:gs>
              <a:gs pos="50000">
                <a:srgbClr val="FF0066">
                  <a:tint val="44500"/>
                  <a:satMod val="160000"/>
                </a:srgbClr>
              </a:gs>
              <a:gs pos="100000">
                <a:srgbClr val="FF0066">
                  <a:tint val="23500"/>
                  <a:satMod val="160000"/>
                </a:srgbClr>
              </a:gs>
            </a:gsLst>
            <a:path path="circle">
              <a:fillToRect l="50000" t="50000" r="50000" b="50000"/>
            </a:path>
            <a:tileRect/>
          </a:gradFill>
          <a:ln>
            <a:solidFill>
              <a:schemeClr val="bg1"/>
            </a:solidFill>
          </a:ln>
          <a:effectLst>
            <a:glow rad="101600">
              <a:srgbClr val="FF0066">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solidFill>
                  <a:srgbClr val="FF0000"/>
                </a:solidFill>
                <a:cs typeface="+mj-cs"/>
              </a:rPr>
              <a:t>الخسارة </a:t>
            </a:r>
            <a:r>
              <a:rPr lang="ar-SA" sz="2400" b="1" dirty="0" err="1" smtClean="0">
                <a:solidFill>
                  <a:srgbClr val="FF0000"/>
                </a:solidFill>
                <a:cs typeface="+mj-cs"/>
              </a:rPr>
              <a:t>الحقيقية</a:t>
            </a:r>
            <a:r>
              <a:rPr lang="ar-SA" sz="2400" b="1" dirty="0" smtClean="0">
                <a:solidFill>
                  <a:srgbClr val="FF0000"/>
                </a:solidFill>
                <a:cs typeface="+mj-cs"/>
              </a:rPr>
              <a:t> التي لحقت بالدائن والكسب المؤكد الذي </a:t>
            </a:r>
            <a:r>
              <a:rPr lang="ar-SA" sz="2400" b="1" dirty="0" err="1" smtClean="0">
                <a:solidFill>
                  <a:srgbClr val="FF0000"/>
                </a:solidFill>
                <a:cs typeface="+mj-cs"/>
              </a:rPr>
              <a:t>فاته</a:t>
            </a:r>
            <a:r>
              <a:rPr lang="ar-SA" sz="2400" b="1" dirty="0" smtClean="0">
                <a:solidFill>
                  <a:srgbClr val="FF0000"/>
                </a:solidFill>
                <a:cs typeface="+mj-cs"/>
              </a:rPr>
              <a:t>، متى كان ذلك ناتج مباشرة عن عدم الوفاء بالالتزام أو التأخير </a:t>
            </a:r>
            <a:r>
              <a:rPr lang="ar-SA" sz="2400" b="1" dirty="0" err="1" smtClean="0">
                <a:solidFill>
                  <a:srgbClr val="FF0000"/>
                </a:solidFill>
                <a:cs typeface="+mj-cs"/>
              </a:rPr>
              <a:t>فيه.</a:t>
            </a:r>
            <a:r>
              <a:rPr lang="ar-SA" sz="2400" b="1" dirty="0" smtClean="0">
                <a:solidFill>
                  <a:srgbClr val="FF0000"/>
                </a:solidFill>
                <a:cs typeface="+mj-cs"/>
              </a:rPr>
              <a:t> وتقدير الظروف الخاصة بكل حالة موكول لقضاة الموضوع، حسب خطأ المدين أو تدليسه</a:t>
            </a:r>
            <a:endParaRPr lang="ar-DZ" sz="2400" b="1" dirty="0">
              <a:solidFill>
                <a:srgbClr val="FF0000"/>
              </a:solidFill>
              <a:cs typeface="+mj-cs"/>
            </a:endParaRPr>
          </a:p>
        </p:txBody>
      </p:sp>
      <p:sp>
        <p:nvSpPr>
          <p:cNvPr id="9" name="Rectangle 8"/>
          <p:cNvSpPr/>
          <p:nvPr/>
        </p:nvSpPr>
        <p:spPr>
          <a:xfrm>
            <a:off x="1331640" y="4869160"/>
            <a:ext cx="6156176" cy="707886"/>
          </a:xfrm>
          <a:prstGeom prst="rect">
            <a:avLst/>
          </a:prstGeom>
          <a:solidFill>
            <a:srgbClr val="FEF2F0"/>
          </a:solidFill>
        </p:spPr>
        <p:txBody>
          <a:bodyPr wrap="square">
            <a:spAutoFit/>
          </a:bodyPr>
          <a:lstStyle/>
          <a:p>
            <a:pPr algn="r"/>
            <a:r>
              <a:rPr lang="ar-DZ" sz="2000" b="1" dirty="0" smtClean="0">
                <a:cs typeface="+mj-cs"/>
              </a:rPr>
              <a:t>و</a:t>
            </a:r>
            <a:r>
              <a:rPr lang="ar-SA" sz="2000" b="1" dirty="0" smtClean="0">
                <a:cs typeface="+mj-cs"/>
              </a:rPr>
              <a:t>يجوز المطالبة بالفوائد القانونية عن التأخير في تنفيذ الالتزام إن كان محله نقود لكنه في القانون الوضعي بخلاف الفقه الاسلامي الذي لم  يجز الفوائد القانونية لأنها تفضي الى الربا</a:t>
            </a:r>
            <a:endParaRPr lang="ar-DZ" sz="2000" b="1" dirty="0">
              <a:cs typeface="+mj-cs"/>
            </a:endParaRPr>
          </a:p>
        </p:txBody>
      </p:sp>
      <p:sp>
        <p:nvSpPr>
          <p:cNvPr id="10" name="Rectangle 9"/>
          <p:cNvSpPr/>
          <p:nvPr/>
        </p:nvSpPr>
        <p:spPr>
          <a:xfrm>
            <a:off x="1115616" y="5661248"/>
            <a:ext cx="1800200" cy="523220"/>
          </a:xfrm>
          <a:prstGeom prst="rect">
            <a:avLst/>
          </a:prstGeom>
          <a:solidFill>
            <a:srgbClr val="AEF6A8"/>
          </a:solidFill>
        </p:spPr>
        <p:txBody>
          <a:bodyPr wrap="square">
            <a:spAutoFit/>
          </a:bodyPr>
          <a:lstStyle/>
          <a:p>
            <a:pPr algn="ctr"/>
            <a:r>
              <a:rPr lang="ar-SA" sz="2800" b="1" dirty="0" smtClean="0">
                <a:cs typeface="+mj-cs"/>
              </a:rPr>
              <a:t>مثال</a:t>
            </a:r>
            <a:endParaRPr lang="ar-DZ" sz="2800" b="1" dirty="0">
              <a:cs typeface="+mj-cs"/>
            </a:endParaRPr>
          </a:p>
        </p:txBody>
      </p:sp>
      <p:sp>
        <p:nvSpPr>
          <p:cNvPr id="11" name="Flèche droite à entaille 10"/>
          <p:cNvSpPr/>
          <p:nvPr/>
        </p:nvSpPr>
        <p:spPr>
          <a:xfrm rot="8171062">
            <a:off x="651519" y="5951839"/>
            <a:ext cx="648072" cy="792088"/>
          </a:xfrm>
          <a:prstGeom prst="notchedRightArrow">
            <a:avLst/>
          </a:prstGeom>
          <a:solidFill>
            <a:srgbClr val="AEF6A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5378</TotalTime>
  <Words>1082</Words>
  <Application>Microsoft Office PowerPoint</Application>
  <PresentationFormat>Affichage à l'écran (4:3)</PresentationFormat>
  <Paragraphs>70</Paragraphs>
  <Slides>12</Slides>
  <Notes>1</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Débit</vt:lpstr>
      <vt:lpstr> الجمهورية الجزائرية الديمقراطية الشعبية وزارةالتعليم العالي والبحث العلمي جامعة سطيف 2                                                                                                          تقديـم : أ - رمضانـي مسيـكة                                            كلية الحقوق والعلوم السياسية                                                                         قسم الحقوق                                                                        البريد الإلكتروني: ramdaniseff@gmail.com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BICHO</dc:creator>
  <cp:lastModifiedBy>صفيح</cp:lastModifiedBy>
  <cp:revision>1243</cp:revision>
  <dcterms:created xsi:type="dcterms:W3CDTF">2011-06-20T18:34:07Z</dcterms:created>
  <dcterms:modified xsi:type="dcterms:W3CDTF">2020-04-12T09:56:06Z</dcterms:modified>
</cp:coreProperties>
</file>