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autoAdjust="0"/>
    <p:restoredTop sz="94667" autoAdjust="0"/>
  </p:normalViewPr>
  <p:slideViewPr>
    <p:cSldViewPr snapToGrid="0" snapToObjects="1">
      <p:cViewPr varScale="1">
        <p:scale>
          <a:sx n="108" d="100"/>
          <a:sy n="108" d="100"/>
        </p:scale>
        <p:origin x="-706"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solidFill>
        <a:effectLst/>
      </p:bgPr>
    </p:bg>
    <p:spTree>
      <p:nvGrpSpPr>
        <p:cNvPr id="1" name=""/>
        <p:cNvGrpSpPr/>
        <p:nvPr/>
      </p:nvGrpSpPr>
      <p:grpSpPr>
        <a:xfrm>
          <a:off x="0" y="0"/>
          <a:ext cx="0" cy="0"/>
          <a:chOff x="0" y="0"/>
          <a:chExt cx="0" cy="0"/>
        </a:xfrm>
      </p:grpSpPr>
      <p:sp>
        <p:nvSpPr>
          <p:cNvPr id="6" name="Text 4"/>
          <p:cNvSpPr/>
          <p:nvPr/>
        </p:nvSpPr>
        <p:spPr>
          <a:xfrm>
            <a:off x="640080" y="1280160"/>
            <a:ext cx="5943600" cy="1005840"/>
          </a:xfrm>
          <a:prstGeom prst="rect">
            <a:avLst/>
          </a:prstGeom>
        </p:spPr>
        <p:style>
          <a:lnRef idx="2">
            <a:schemeClr val="accent1"/>
          </a:lnRef>
          <a:fillRef idx="0">
            <a:srgbClr val="FFFFFF"/>
          </a:fillRef>
          <a:effectRef idx="0">
            <a:srgbClr val="FFFFFF"/>
          </a:effectRef>
          <a:fontRef idx="minor">
            <a:schemeClr val="tx1"/>
          </a:fontRef>
        </p:style>
        <p:txBody>
          <a:bodyPr vert="horz" wrap="square" rtlCol="0" anchor="ctr"/>
          <a:lstStyle/>
          <a:p>
            <a:pPr marL="1485900" lvl="2" indent="-571500" algn="l" fontAlgn="t">
              <a:lnSpc>
                <a:spcPct val="110000"/>
              </a:lnSpc>
            </a:pPr>
            <a:r>
              <a:rPr lang="en-US" sz="3800" b="1" dirty="0">
                <a:solidFill>
                  <a:srgbClr val="FFFFFF"/>
                </a:solidFill>
                <a:latin typeface="Arial" panose="020B0604020202020204" pitchFamily="34" charset="0"/>
                <a:ea typeface="Arial" panose="020B0604020202020204" pitchFamily="34" charset="-122"/>
                <a:cs typeface="Arial" panose="020B0604020202020204" pitchFamily="34" charset="-120"/>
              </a:rPr>
              <a:t>العلمانية في الفكر العربي</a:t>
            </a:r>
            <a:endParaRPr lang="en-US" sz="3800" dirty="0"/>
          </a:p>
        </p:txBody>
      </p:sp>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5943600" y="274320"/>
            <a:ext cx="4114800" cy="4114800"/>
          </a:xfrm>
          <a:prstGeom prst="ellipse">
            <a:avLst/>
          </a:prstGeom>
          <a:solidFill>
            <a:srgbClr val="243456">
              <a:alpha val="50000"/>
            </a:srgbClr>
          </a:solidFill>
          <a:ln w="12700">
            <a:solidFill>
              <a:srgbClr val="C9A84C"/>
            </a:solidFill>
            <a:prstDash val="solid"/>
          </a:ln>
        </p:spPr>
      </p:sp>
      <p:sp>
        <p:nvSpPr>
          <p:cNvPr id="4" name="Shape 2"/>
          <p:cNvSpPr/>
          <p:nvPr/>
        </p:nvSpPr>
        <p:spPr>
          <a:xfrm>
            <a:off x="6583680" y="731520"/>
            <a:ext cx="2926080" cy="2926080"/>
          </a:xfrm>
          <a:prstGeom prst="ellipse">
            <a:avLst/>
          </a:prstGeom>
          <a:solidFill>
            <a:srgbClr val="243456">
              <a:alpha val="60000"/>
            </a:srgbClr>
          </a:solidFill>
          <a:ln w="6350">
            <a:solidFill>
              <a:srgbClr val="E8C97A"/>
            </a:solidFill>
            <a:prstDash val="solid"/>
          </a:ln>
        </p:spPr>
      </p:sp>
      <p:sp>
        <p:nvSpPr>
          <p:cNvPr id="7" name="Text 5"/>
          <p:cNvSpPr/>
          <p:nvPr/>
        </p:nvSpPr>
        <p:spPr>
          <a:xfrm>
            <a:off x="640080" y="2331720"/>
            <a:ext cx="5943600" cy="548640"/>
          </a:xfrm>
          <a:prstGeom prst="rect">
            <a:avLst/>
          </a:prstGeom>
          <a:noFill/>
        </p:spPr>
        <p:txBody>
          <a:bodyPr wrap="square" rtlCol="0" anchor="ctr"/>
          <a:lstStyle/>
          <a:p>
            <a:pPr marL="0" indent="0" algn="r" rtl="1">
              <a:buNone/>
            </a:pPr>
            <a:r>
              <a:rPr lang="en-US" sz="2000" dirty="0">
                <a:solidFill>
                  <a:srgbClr val="E8C97A"/>
                </a:solidFill>
                <a:latin typeface="Arial" panose="020B0604020202020204" pitchFamily="34" charset="0"/>
                <a:ea typeface="Arial" panose="020B0604020202020204" pitchFamily="34" charset="-122"/>
                <a:cs typeface="Arial" panose="020B0604020202020204" pitchFamily="34" charset="-120"/>
              </a:rPr>
              <a:t>الجذور، الإشكاليات، والمآلات</a:t>
            </a:r>
            <a:endParaRPr lang="en-US" sz="2000" dirty="0"/>
          </a:p>
        </p:txBody>
      </p:sp>
      <p:sp>
        <p:nvSpPr>
          <p:cNvPr id="9" name="Text 7"/>
          <p:cNvSpPr/>
          <p:nvPr/>
        </p:nvSpPr>
        <p:spPr>
          <a:xfrm>
            <a:off x="640080" y="3108960"/>
            <a:ext cx="5486400" cy="411480"/>
          </a:xfrm>
          <a:prstGeom prst="rect">
            <a:avLst/>
          </a:prstGeom>
          <a:noFill/>
        </p:spPr>
        <p:txBody>
          <a:bodyPr wrap="square" rtlCol="0" anchor="ctr"/>
          <a:lstStyle/>
          <a:p>
            <a:pPr marL="0" indent="0" algn="r" rtl="1">
              <a:buNone/>
            </a:pPr>
            <a:r>
              <a:rPr lang="en-US" sz="1300" b="1" dirty="0">
                <a:solidFill>
                  <a:srgbClr val="FFC000"/>
                </a:solidFill>
                <a:latin typeface="Arial" panose="020B0604020202020204" pitchFamily="34" charset="0"/>
                <a:ea typeface="Arial" panose="020B0604020202020204" pitchFamily="34" charset="-122"/>
                <a:cs typeface="Arial" panose="020B0604020202020204" pitchFamily="34" charset="-120"/>
              </a:rPr>
              <a:t>محاضرة </a:t>
            </a:r>
            <a:r>
              <a:rPr lang="en-US" sz="1300" b="1" dirty="0" err="1">
                <a:solidFill>
                  <a:srgbClr val="FFC000"/>
                </a:solidFill>
                <a:latin typeface="Arial" panose="020B0604020202020204" pitchFamily="34" charset="0"/>
                <a:ea typeface="Arial" panose="020B0604020202020204" pitchFamily="34" charset="-122"/>
                <a:cs typeface="Arial" panose="020B0604020202020204" pitchFamily="34" charset="-120"/>
              </a:rPr>
              <a:t>أكاديمية</a:t>
            </a:r>
            <a:r>
              <a:rPr lang="en-US" sz="1300" b="1" dirty="0">
                <a:solidFill>
                  <a:srgbClr val="FFC000"/>
                </a:solidFill>
                <a:latin typeface="Arial" panose="020B0604020202020204" pitchFamily="34" charset="0"/>
                <a:ea typeface="Arial" panose="020B0604020202020204" pitchFamily="34" charset="-122"/>
                <a:cs typeface="Arial" panose="020B0604020202020204" pitchFamily="34" charset="-120"/>
              </a:rPr>
              <a:t> </a:t>
            </a:r>
            <a:r>
              <a:rPr lang="ar-DZ" sz="1300" b="1" dirty="0" smtClean="0">
                <a:solidFill>
                  <a:srgbClr val="FFC000"/>
                </a:solidFill>
                <a:latin typeface="Arial" panose="020B0604020202020204" pitchFamily="34" charset="0"/>
                <a:ea typeface="Arial" panose="020B0604020202020204" pitchFamily="34" charset="-122"/>
                <a:cs typeface="Arial" panose="020B0604020202020204" pitchFamily="34" charset="-120"/>
              </a:rPr>
              <a:t>مقياس </a:t>
            </a:r>
            <a:r>
              <a:rPr lang="ar-DZ" sz="1300" b="1" dirty="0" smtClean="0">
                <a:solidFill>
                  <a:srgbClr val="FFC000"/>
                </a:solidFill>
                <a:latin typeface="Arial" panose="020B0604020202020204" pitchFamily="34" charset="0"/>
                <a:ea typeface="Arial" panose="020B0604020202020204" pitchFamily="34" charset="-122"/>
                <a:cs typeface="Arial" panose="020B0604020202020204" pitchFamily="34" charset="-120"/>
              </a:rPr>
              <a:t>إشكاليات الفكر العربي </a:t>
            </a:r>
            <a:endParaRPr lang="ar-DZ" sz="1300" b="1" dirty="0" smtClean="0">
              <a:solidFill>
                <a:srgbClr val="FFC000"/>
              </a:solidFill>
              <a:latin typeface="Arial" panose="020B0604020202020204" pitchFamily="34" charset="0"/>
              <a:ea typeface="Arial" panose="020B0604020202020204" pitchFamily="34" charset="-122"/>
              <a:cs typeface="Arial" panose="020B0604020202020204" pitchFamily="34" charset="-120"/>
            </a:endParaRPr>
          </a:p>
          <a:p>
            <a:pPr marL="0" indent="0" algn="r" rtl="1">
              <a:buNone/>
            </a:pPr>
            <a:endParaRPr lang="en-US" sz="1300" dirty="0"/>
          </a:p>
        </p:txBody>
      </p:sp>
      <p:sp>
        <p:nvSpPr>
          <p:cNvPr id="10" name="Shape 8"/>
          <p:cNvSpPr/>
          <p:nvPr/>
        </p:nvSpPr>
        <p:spPr>
          <a:xfrm>
            <a:off x="0" y="4873752"/>
            <a:ext cx="9144000" cy="274320"/>
          </a:xfrm>
          <a:prstGeom prst="rect">
            <a:avLst/>
          </a:prstGeom>
          <a:solidFill>
            <a:srgbClr val="0F1C33"/>
          </a:solidFill>
          <a:ln w="12700">
            <a:solidFill>
              <a:srgbClr val="0F1C33"/>
            </a:solidFill>
            <a:prstDash val="solid"/>
          </a:ln>
        </p:spPr>
      </p:sp>
      <p:sp>
        <p:nvSpPr>
          <p:cNvPr id="11" name="Text 9"/>
          <p:cNvSpPr/>
          <p:nvPr/>
        </p:nvSpPr>
        <p:spPr>
          <a:xfrm>
            <a:off x="274320" y="4864608"/>
            <a:ext cx="8595360" cy="274320"/>
          </a:xfrm>
          <a:prstGeom prst="rect">
            <a:avLst/>
          </a:prstGeom>
          <a:noFill/>
        </p:spPr>
        <p:txBody>
          <a:bodyPr wrap="square" rtlCol="0" anchor="ctr"/>
          <a:lstStyle/>
          <a:p>
            <a:pPr marL="0" indent="0" algn="ctr" rtl="1">
              <a:buNone/>
            </a:pPr>
            <a:r>
              <a:rPr lang="en-US" sz="1000" dirty="0">
                <a:solidFill>
                  <a:srgbClr val="C9A84C"/>
                </a:solidFill>
                <a:latin typeface="Arial" panose="020B0604020202020204" pitchFamily="34" charset="0"/>
                <a:ea typeface="Arial" panose="020B0604020202020204" pitchFamily="34" charset="-122"/>
                <a:cs typeface="Arial" panose="020B0604020202020204" pitchFamily="34" charset="-120"/>
              </a:rPr>
              <a:t>الفكر العربي الحديث  |  العلمانية والدين والدولة</a:t>
            </a:r>
            <a:endParaRPr lang="en-US" sz="1000" dirty="0"/>
          </a:p>
        </p:txBody>
      </p:sp>
      <p:sp>
        <p:nvSpPr>
          <p:cNvPr id="12" name="Text Box 11"/>
          <p:cNvSpPr txBox="1"/>
          <p:nvPr/>
        </p:nvSpPr>
        <p:spPr>
          <a:xfrm>
            <a:off x="3048000" y="2388150"/>
            <a:ext cx="3048000" cy="297180"/>
          </a:xfrm>
          <a:prstGeom prst="rect">
            <a:avLst/>
          </a:prstGeom>
        </p:spPr>
        <p:txBody>
          <a:bodyPr>
            <a:spAutoFit/>
            <a:extLst>
              <a:ext uri="{4A0BC546-FE56-4ADE-93B0-CB8AF2F6F144}">
                <wpsdc:textFrameExt xmlns:wpsdc="http://www.wps.cn/officeDocument/2022/drawingmlCustomData" type="text"/>
              </a:ext>
            </a:extLst>
          </a:bodyPr>
          <a:lstStyle/>
          <a:p>
            <a:pPr algn="l"/>
            <a:endParaRPr lang="en-US" sz="1350">
              <a:latin typeface="Arial" panose="020B0604020202020204" pitchFamily="34" charset="0"/>
              <a:ea typeface="Microsoft YaHei" panose="020B0503020204020204" charset="-122"/>
            </a:endParaRPr>
          </a:p>
        </p:txBody>
      </p:sp>
      <p:sp>
        <p:nvSpPr>
          <p:cNvPr id="13" name="ZoneTexte 12"/>
          <p:cNvSpPr txBox="1"/>
          <p:nvPr/>
        </p:nvSpPr>
        <p:spPr>
          <a:xfrm>
            <a:off x="879231" y="3657600"/>
            <a:ext cx="1599451"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ar-DZ" b="1" dirty="0" smtClean="0"/>
              <a:t>الأستاذة بوطغان نصيرة </a:t>
            </a:r>
            <a:endParaRPr lang="en-US" b="1" dirty="0"/>
          </a:p>
        </p:txBody>
      </p:sp>
      <p:sp>
        <p:nvSpPr>
          <p:cNvPr id="8" name="Text Box 7"/>
          <p:cNvSpPr txBox="1"/>
          <p:nvPr/>
        </p:nvSpPr>
        <p:spPr>
          <a:xfrm>
            <a:off x="3196590" y="2536740"/>
            <a:ext cx="3048000" cy="297180"/>
          </a:xfrm>
          <a:prstGeom prst="rect">
            <a:avLst/>
          </a:prstGeom>
        </p:spPr>
        <p:txBody>
          <a:bodyPr>
            <a:spAutoFit/>
            <a:extLst>
              <a:ext uri="{4A0BC546-FE56-4ADE-93B0-CB8AF2F6F144}">
                <wpsdc:textFrameExt xmlns:wpsdc="http://www.wps.cn/officeDocument/2022/drawingmlCustomData" type="text"/>
              </a:ext>
            </a:extLst>
          </a:bodyPr>
          <a:p>
            <a:pPr algn="l"/>
            <a:endParaRPr lang="en-US" sz="1350">
              <a:latin typeface="Arial" panose="020B0604020202020204" pitchFamily="34" charset="0"/>
              <a:ea typeface="Microsoft YaHei" panose="020B0503020204020204" charset="-122"/>
            </a:endParaRPr>
          </a:p>
        </p:txBody>
      </p:sp>
      <p:sp>
        <p:nvSpPr>
          <p:cNvPr id="14" name="Text Box 13"/>
          <p:cNvSpPr txBox="1"/>
          <p:nvPr/>
        </p:nvSpPr>
        <p:spPr>
          <a:xfrm>
            <a:off x="1578610" y="1339850"/>
            <a:ext cx="3032125" cy="433070"/>
          </a:xfrm>
          <a:prstGeom prst="rect">
            <a:avLst/>
          </a:prstGeom>
          <a:noFill/>
        </p:spPr>
        <p:txBody>
          <a:bodyPr wrap="square" rtlCol="0">
            <a:noAutofit/>
          </a:bodyPr>
          <a:p>
            <a:pPr algn="l"/>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0" y="0"/>
            <a:ext cx="2926080" cy="5143500"/>
          </a:xfrm>
          <a:prstGeom prst="rect">
            <a:avLst/>
          </a:prstGeom>
          <a:solidFill>
            <a:srgbClr val="1B2A4A"/>
          </a:solidFill>
          <a:ln w="12700">
            <a:solidFill>
              <a:srgbClr val="1B2A4A"/>
            </a:solidFill>
            <a:prstDash val="solid"/>
          </a:ln>
        </p:spPr>
      </p:sp>
      <p:sp>
        <p:nvSpPr>
          <p:cNvPr id="4" name="Text 2"/>
          <p:cNvSpPr/>
          <p:nvPr/>
        </p:nvSpPr>
        <p:spPr>
          <a:xfrm>
            <a:off x="91440" y="1371600"/>
            <a:ext cx="2743200" cy="1371600"/>
          </a:xfrm>
          <a:prstGeom prst="rect">
            <a:avLst/>
          </a:prstGeom>
          <a:noFill/>
        </p:spPr>
        <p:txBody>
          <a:bodyPr wrap="square" rtlCol="0" anchor="ctr"/>
          <a:lstStyle/>
          <a:p>
            <a:pPr marL="0" indent="0" algn="ctr" rtl="1">
              <a:buNone/>
            </a:pPr>
            <a:r>
              <a:rPr lang="en-US" sz="3000" b="1" dirty="0">
                <a:solidFill>
                  <a:srgbClr val="FFFFFF"/>
                </a:solidFill>
                <a:latin typeface="Arial" panose="020B0604020202020204" pitchFamily="34" charset="0"/>
                <a:ea typeface="Arial" panose="020B0604020202020204" pitchFamily="34" charset="-122"/>
                <a:cs typeface="Arial" panose="020B0604020202020204" pitchFamily="34" charset="-120"/>
              </a:rPr>
              <a:t>محاور</a:t>
            </a:r>
            <a:endParaRPr lang="en-US" sz="3000" dirty="0"/>
          </a:p>
          <a:p>
            <a:pPr marL="0" indent="0" algn="ctr" rtl="1">
              <a:buNone/>
            </a:pPr>
            <a:r>
              <a:rPr lang="en-US" sz="3000" b="1" dirty="0">
                <a:solidFill>
                  <a:srgbClr val="FFFFFF"/>
                </a:solidFill>
                <a:latin typeface="Arial" panose="020B0604020202020204" pitchFamily="34" charset="0"/>
                <a:ea typeface="Arial" panose="020B0604020202020204" pitchFamily="34" charset="-122"/>
                <a:cs typeface="Arial" panose="020B0604020202020204" pitchFamily="34" charset="-120"/>
              </a:rPr>
              <a:t>المحاضرة</a:t>
            </a:r>
            <a:endParaRPr lang="en-US" sz="3000" dirty="0"/>
          </a:p>
        </p:txBody>
      </p:sp>
      <p:sp>
        <p:nvSpPr>
          <p:cNvPr id="6" name="Text 4"/>
          <p:cNvSpPr/>
          <p:nvPr/>
        </p:nvSpPr>
        <p:spPr>
          <a:xfrm>
            <a:off x="91440" y="2926080"/>
            <a:ext cx="2743200" cy="457200"/>
          </a:xfrm>
          <a:prstGeom prst="rect">
            <a:avLst/>
          </a:prstGeom>
          <a:noFill/>
        </p:spPr>
        <p:txBody>
          <a:bodyPr wrap="square" rtlCol="0" anchor="ctr"/>
          <a:lstStyle/>
          <a:p>
            <a:pPr marL="0" indent="0" algn="ctr" rtl="1">
              <a:buNone/>
            </a:pPr>
            <a:endParaRPr lang="en-US" sz="1200" dirty="0"/>
          </a:p>
        </p:txBody>
      </p:sp>
      <p:sp>
        <p:nvSpPr>
          <p:cNvPr id="7" name="Shape 5"/>
          <p:cNvSpPr/>
          <p:nvPr/>
        </p:nvSpPr>
        <p:spPr>
          <a:xfrm>
            <a:off x="3200400" y="640080"/>
            <a:ext cx="5486400" cy="658368"/>
          </a:xfrm>
          <a:prstGeom prst="rect">
            <a:avLst/>
          </a:prstGeom>
          <a:solidFill>
            <a:srgbClr val="FFFFFF"/>
          </a:solidFill>
          <a:ln w="6350">
            <a:solidFill>
              <a:srgbClr val="DDDDDD"/>
            </a:solidFill>
            <a:prstDash val="solid"/>
          </a:ln>
          <a:effectLst>
            <a:outerShdw blurRad="101600" dist="38100" dir="8100000" algn="bl" rotWithShape="0">
              <a:srgbClr val="000000">
                <a:alpha val="12000"/>
              </a:srgbClr>
            </a:outerShdw>
          </a:effectLst>
        </p:spPr>
      </p:sp>
      <p:sp>
        <p:nvSpPr>
          <p:cNvPr id="8" name="Shape 6"/>
          <p:cNvSpPr/>
          <p:nvPr/>
        </p:nvSpPr>
        <p:spPr>
          <a:xfrm>
            <a:off x="3200400" y="640080"/>
            <a:ext cx="457200" cy="658368"/>
          </a:xfrm>
          <a:prstGeom prst="rect">
            <a:avLst/>
          </a:prstGeom>
          <a:solidFill>
            <a:srgbClr val="1B2A4A"/>
          </a:solidFill>
          <a:ln w="12700">
            <a:solidFill>
              <a:srgbClr val="1B2A4A"/>
            </a:solidFill>
            <a:prstDash val="solid"/>
          </a:ln>
        </p:spPr>
      </p:sp>
      <p:sp>
        <p:nvSpPr>
          <p:cNvPr id="9" name="Text 7"/>
          <p:cNvSpPr/>
          <p:nvPr/>
        </p:nvSpPr>
        <p:spPr>
          <a:xfrm>
            <a:off x="3200400" y="640080"/>
            <a:ext cx="457200" cy="658368"/>
          </a:xfrm>
          <a:prstGeom prst="rect">
            <a:avLst/>
          </a:prstGeom>
          <a:noFill/>
        </p:spPr>
        <p:txBody>
          <a:bodyPr wrap="square" rtlCol="0" anchor="ctr"/>
          <a:lstStyle/>
          <a:p>
            <a:pPr marL="0" indent="0" algn="ctr">
              <a:buNone/>
            </a:pPr>
            <a:r>
              <a:rPr lang="ar-DZ" sz="1400" b="1" dirty="0" smtClean="0">
                <a:solidFill>
                  <a:srgbClr val="C9A84C"/>
                </a:solidFill>
                <a:latin typeface="Arial" panose="020B0604020202020204" pitchFamily="34" charset="0"/>
                <a:cs typeface="Arial" panose="020B0604020202020204" pitchFamily="34" charset="-120"/>
              </a:rPr>
              <a:t>1</a:t>
            </a:r>
            <a:endParaRPr lang="ar-DZ" sz="1400" b="1" dirty="0" smtClean="0">
              <a:solidFill>
                <a:srgbClr val="C9A84C"/>
              </a:solidFill>
              <a:latin typeface="Arial" panose="020B0604020202020204" pitchFamily="34" charset="0"/>
              <a:cs typeface="Arial" panose="020B0604020202020204" pitchFamily="34" charset="-120"/>
            </a:endParaRPr>
          </a:p>
          <a:p>
            <a:pPr marL="0" indent="0" algn="ctr">
              <a:buNone/>
            </a:pPr>
            <a:endParaRPr lang="en-US" sz="1400" dirty="0"/>
          </a:p>
        </p:txBody>
      </p:sp>
      <p:sp>
        <p:nvSpPr>
          <p:cNvPr id="10" name="Text 8"/>
          <p:cNvSpPr/>
          <p:nvPr/>
        </p:nvSpPr>
        <p:spPr>
          <a:xfrm>
            <a:off x="3749040" y="640080"/>
            <a:ext cx="4846320" cy="658368"/>
          </a:xfrm>
          <a:prstGeom prst="rect">
            <a:avLst/>
          </a:prstGeom>
          <a:solidFill>
            <a:srgbClr val="FFFF00"/>
          </a:solidFill>
        </p:spPr>
        <p:txBody>
          <a:bodyPr wrap="square" rtlCol="0" anchor="ctr"/>
          <a:lstStyle/>
          <a:p>
            <a:pPr marL="0" indent="0" algn="r" rtl="1">
              <a:buNone/>
            </a:pPr>
            <a:r>
              <a:rPr lang="en-US" b="1" dirty="0">
                <a:solidFill>
                  <a:srgbClr val="1B2A4A"/>
                </a:solidFill>
                <a:latin typeface="Arial" panose="020B0604020202020204" pitchFamily="34" charset="0"/>
                <a:ea typeface="Arial" panose="020B0604020202020204" pitchFamily="34" charset="-122"/>
                <a:cs typeface="Arial" panose="020B0604020202020204" pitchFamily="34" charset="-120"/>
              </a:rPr>
              <a:t>تعريف العلمانية ومفهومها</a:t>
            </a:r>
            <a:endParaRPr lang="en-US" b="1" dirty="0"/>
          </a:p>
        </p:txBody>
      </p:sp>
      <p:sp>
        <p:nvSpPr>
          <p:cNvPr id="11" name="Shape 9"/>
          <p:cNvSpPr/>
          <p:nvPr/>
        </p:nvSpPr>
        <p:spPr>
          <a:xfrm>
            <a:off x="3200400" y="1444752"/>
            <a:ext cx="5486400" cy="658368"/>
          </a:xfrm>
          <a:prstGeom prst="rect">
            <a:avLst/>
          </a:prstGeom>
          <a:solidFill>
            <a:srgbClr val="EEF1F8"/>
          </a:solidFill>
          <a:ln w="6350">
            <a:solidFill>
              <a:srgbClr val="DDDDDD"/>
            </a:solidFill>
            <a:prstDash val="solid"/>
          </a:ln>
          <a:effectLst>
            <a:outerShdw blurRad="101600" dist="38100" dir="8100000" algn="bl" rotWithShape="0">
              <a:srgbClr val="000000">
                <a:alpha val="12000"/>
              </a:srgbClr>
            </a:outerShdw>
          </a:effectLst>
        </p:spPr>
      </p:sp>
      <p:sp>
        <p:nvSpPr>
          <p:cNvPr id="12" name="Shape 10"/>
          <p:cNvSpPr/>
          <p:nvPr/>
        </p:nvSpPr>
        <p:spPr>
          <a:xfrm>
            <a:off x="3200400" y="1444752"/>
            <a:ext cx="457200" cy="658368"/>
          </a:xfrm>
          <a:prstGeom prst="rect">
            <a:avLst/>
          </a:prstGeom>
          <a:solidFill>
            <a:srgbClr val="002060"/>
          </a:solidFill>
          <a:ln w="12700">
            <a:noFill/>
            <a:prstDash val="solid"/>
          </a:ln>
        </p:spPr>
        <p:txBody>
          <a:bodyPr/>
          <a:lstStyle/>
          <a:p>
            <a:r>
              <a:rPr lang="ar-DZ" sz="1400" dirty="0" smtClean="0">
                <a:solidFill>
                  <a:srgbClr val="FFC000"/>
                </a:solidFill>
              </a:rPr>
              <a:t>2</a:t>
            </a:r>
            <a:endParaRPr lang="en-US" sz="1400" dirty="0">
              <a:solidFill>
                <a:srgbClr val="FFC000"/>
              </a:solidFill>
            </a:endParaRPr>
          </a:p>
        </p:txBody>
      </p:sp>
      <p:sp>
        <p:nvSpPr>
          <p:cNvPr id="14" name="Text 12"/>
          <p:cNvSpPr/>
          <p:nvPr/>
        </p:nvSpPr>
        <p:spPr>
          <a:xfrm>
            <a:off x="3749040" y="1444752"/>
            <a:ext cx="4846320" cy="658368"/>
          </a:xfrm>
          <a:prstGeom prst="rect">
            <a:avLst/>
          </a:prstGeom>
          <a:solidFill>
            <a:srgbClr val="FFFF00"/>
          </a:solidFill>
        </p:spPr>
        <p:txBody>
          <a:bodyPr wrap="square" rtlCol="0" anchor="ctr"/>
          <a:lstStyle/>
          <a:p>
            <a:pPr marL="0" indent="0" algn="r" rtl="1">
              <a:buNone/>
            </a:pPr>
            <a:r>
              <a:rPr lang="en-US" sz="2000" b="1" dirty="0">
                <a:solidFill>
                  <a:srgbClr val="1B2A4A"/>
                </a:solidFill>
                <a:latin typeface="Arial" panose="020B0604020202020204" pitchFamily="34" charset="0"/>
                <a:ea typeface="Arial" panose="020B0604020202020204" pitchFamily="34" charset="-122"/>
                <a:cs typeface="Arial" panose="020B0604020202020204" pitchFamily="34" charset="-120"/>
              </a:rPr>
              <a:t>التاريخ والنشأة في السياق الغربي</a:t>
            </a:r>
            <a:endParaRPr lang="en-US" sz="2000" b="1" dirty="0"/>
          </a:p>
        </p:txBody>
      </p:sp>
      <p:sp>
        <p:nvSpPr>
          <p:cNvPr id="15" name="Shape 13"/>
          <p:cNvSpPr/>
          <p:nvPr/>
        </p:nvSpPr>
        <p:spPr>
          <a:xfrm>
            <a:off x="3200400" y="2249424"/>
            <a:ext cx="5486400" cy="658368"/>
          </a:xfrm>
          <a:prstGeom prst="rect">
            <a:avLst/>
          </a:prstGeom>
          <a:solidFill>
            <a:srgbClr val="FFFFFF"/>
          </a:solidFill>
          <a:ln w="6350">
            <a:solidFill>
              <a:srgbClr val="DDDDDD"/>
            </a:solidFill>
            <a:prstDash val="solid"/>
          </a:ln>
          <a:effectLst>
            <a:outerShdw blurRad="101600" dist="38100" dir="8100000" algn="bl" rotWithShape="0">
              <a:srgbClr val="000000">
                <a:alpha val="12000"/>
              </a:srgbClr>
            </a:outerShdw>
          </a:effectLst>
        </p:spPr>
      </p:sp>
      <p:sp>
        <p:nvSpPr>
          <p:cNvPr id="16" name="Shape 14"/>
          <p:cNvSpPr/>
          <p:nvPr/>
        </p:nvSpPr>
        <p:spPr>
          <a:xfrm>
            <a:off x="3200400" y="2249424"/>
            <a:ext cx="457200" cy="658368"/>
          </a:xfrm>
          <a:prstGeom prst="rect">
            <a:avLst/>
          </a:prstGeom>
          <a:solidFill>
            <a:srgbClr val="1B2A4A"/>
          </a:solidFill>
          <a:ln w="12700">
            <a:solidFill>
              <a:srgbClr val="1B2A4A"/>
            </a:solidFill>
            <a:prstDash val="solid"/>
          </a:ln>
        </p:spPr>
      </p:sp>
      <p:sp>
        <p:nvSpPr>
          <p:cNvPr id="17" name="Text 15"/>
          <p:cNvSpPr/>
          <p:nvPr/>
        </p:nvSpPr>
        <p:spPr>
          <a:xfrm>
            <a:off x="3200400" y="2249424"/>
            <a:ext cx="457200" cy="658368"/>
          </a:xfrm>
          <a:prstGeom prst="rect">
            <a:avLst/>
          </a:prstGeom>
          <a:noFill/>
        </p:spPr>
        <p:txBody>
          <a:bodyPr wrap="square" rtlCol="0" anchor="ctr"/>
          <a:lstStyle/>
          <a:p>
            <a:pPr marL="0" indent="0" algn="ctr">
              <a:buNone/>
            </a:pPr>
            <a:r>
              <a:rPr lang="ar-DZ" sz="1400" b="1" dirty="0" smtClean="0">
                <a:solidFill>
                  <a:srgbClr val="C9A84C"/>
                </a:solidFill>
                <a:latin typeface="Arial" panose="020B0604020202020204" pitchFamily="34" charset="0"/>
                <a:ea typeface="Arial" panose="020B0604020202020204" pitchFamily="34" charset="-122"/>
                <a:cs typeface="Arial" panose="020B0604020202020204" pitchFamily="34" charset="-120"/>
              </a:rPr>
              <a:t>3</a:t>
            </a:r>
            <a:endParaRPr lang="ar-DZ" sz="1400" b="1" dirty="0" smtClean="0">
              <a:solidFill>
                <a:srgbClr val="C9A84C"/>
              </a:solidFill>
              <a:latin typeface="Arial" panose="020B0604020202020204" pitchFamily="34" charset="0"/>
              <a:ea typeface="Arial" panose="020B0604020202020204" pitchFamily="34" charset="-122"/>
              <a:cs typeface="Arial" panose="020B0604020202020204" pitchFamily="34" charset="-120"/>
            </a:endParaRPr>
          </a:p>
        </p:txBody>
      </p:sp>
      <p:sp>
        <p:nvSpPr>
          <p:cNvPr id="18" name="Text 16"/>
          <p:cNvSpPr/>
          <p:nvPr/>
        </p:nvSpPr>
        <p:spPr>
          <a:xfrm>
            <a:off x="3749040" y="2249424"/>
            <a:ext cx="4846320" cy="658368"/>
          </a:xfrm>
          <a:prstGeom prst="rect">
            <a:avLst/>
          </a:prstGeom>
          <a:solidFill>
            <a:srgbClr val="FFFF00"/>
          </a:solidFill>
        </p:spPr>
        <p:txBody>
          <a:bodyPr wrap="square" rtlCol="0" anchor="ctr"/>
          <a:lstStyle/>
          <a:p>
            <a:pPr marL="0" indent="0" algn="r" rtl="1">
              <a:buNone/>
            </a:pPr>
            <a:r>
              <a:rPr lang="en-US" sz="1500" b="1" dirty="0">
                <a:solidFill>
                  <a:srgbClr val="1B2A4A"/>
                </a:solidFill>
                <a:latin typeface="Arial" panose="020B0604020202020204" pitchFamily="34" charset="0"/>
                <a:ea typeface="Arial" panose="020B0604020202020204" pitchFamily="34" charset="-122"/>
                <a:cs typeface="Arial" panose="020B0604020202020204" pitchFamily="34" charset="-120"/>
              </a:rPr>
              <a:t>دخول </a:t>
            </a:r>
            <a:r>
              <a:rPr lang="en-US" b="1" dirty="0">
                <a:solidFill>
                  <a:srgbClr val="1B2A4A"/>
                </a:solidFill>
                <a:latin typeface="Arial" panose="020B0604020202020204" pitchFamily="34" charset="0"/>
                <a:ea typeface="Arial" panose="020B0604020202020204" pitchFamily="34" charset="-122"/>
                <a:cs typeface="Arial" panose="020B0604020202020204" pitchFamily="34" charset="-120"/>
              </a:rPr>
              <a:t>العلمانية</a:t>
            </a:r>
            <a:r>
              <a:rPr lang="en-US" sz="1500" b="1" dirty="0">
                <a:solidFill>
                  <a:srgbClr val="1B2A4A"/>
                </a:solidFill>
                <a:latin typeface="Arial" panose="020B0604020202020204" pitchFamily="34" charset="0"/>
                <a:ea typeface="Arial" panose="020B0604020202020204" pitchFamily="34" charset="-122"/>
                <a:cs typeface="Arial" panose="020B0604020202020204" pitchFamily="34" charset="-120"/>
              </a:rPr>
              <a:t> إلى الفكر العربي</a:t>
            </a:r>
            <a:endParaRPr lang="en-US" sz="1500" b="1" dirty="0"/>
          </a:p>
        </p:txBody>
      </p:sp>
      <p:sp>
        <p:nvSpPr>
          <p:cNvPr id="19" name="Shape 17"/>
          <p:cNvSpPr/>
          <p:nvPr/>
        </p:nvSpPr>
        <p:spPr>
          <a:xfrm>
            <a:off x="3200400" y="3054096"/>
            <a:ext cx="5486400" cy="658368"/>
          </a:xfrm>
          <a:prstGeom prst="rect">
            <a:avLst/>
          </a:prstGeom>
          <a:solidFill>
            <a:srgbClr val="EEF1F8"/>
          </a:solidFill>
          <a:ln w="6350">
            <a:solidFill>
              <a:srgbClr val="DDDDDD"/>
            </a:solidFill>
            <a:prstDash val="solid"/>
          </a:ln>
          <a:effectLst>
            <a:outerShdw blurRad="101600" dist="38100" dir="8100000" algn="bl" rotWithShape="0">
              <a:srgbClr val="000000">
                <a:alpha val="12000"/>
              </a:srgbClr>
            </a:outerShdw>
          </a:effectLst>
        </p:spPr>
      </p:sp>
      <p:sp>
        <p:nvSpPr>
          <p:cNvPr id="20" name="Shape 18"/>
          <p:cNvSpPr/>
          <p:nvPr/>
        </p:nvSpPr>
        <p:spPr>
          <a:xfrm>
            <a:off x="3200400" y="3054096"/>
            <a:ext cx="457200" cy="658368"/>
          </a:xfrm>
          <a:prstGeom prst="rect">
            <a:avLst/>
          </a:prstGeom>
          <a:solidFill>
            <a:srgbClr val="1B2A4A"/>
          </a:solidFill>
          <a:ln w="12700">
            <a:solidFill>
              <a:srgbClr val="1B2A4A"/>
            </a:solidFill>
            <a:prstDash val="solid"/>
          </a:ln>
        </p:spPr>
      </p:sp>
      <p:sp>
        <p:nvSpPr>
          <p:cNvPr id="21" name="Text 19"/>
          <p:cNvSpPr/>
          <p:nvPr/>
        </p:nvSpPr>
        <p:spPr>
          <a:xfrm>
            <a:off x="3200400" y="3054096"/>
            <a:ext cx="457200" cy="658368"/>
          </a:xfrm>
          <a:prstGeom prst="rect">
            <a:avLst/>
          </a:prstGeom>
          <a:noFill/>
        </p:spPr>
        <p:txBody>
          <a:bodyPr wrap="square" rtlCol="0" anchor="ctr"/>
          <a:lstStyle/>
          <a:p>
            <a:pPr marL="0" indent="0" algn="ctr">
              <a:buNone/>
            </a:pPr>
            <a:r>
              <a:rPr lang="ar-DZ" sz="1400" b="1" dirty="0" smtClean="0">
                <a:solidFill>
                  <a:srgbClr val="C9A84C"/>
                </a:solidFill>
                <a:latin typeface="Arial" panose="020B0604020202020204" pitchFamily="34" charset="0"/>
                <a:cs typeface="Arial" panose="020B0604020202020204" pitchFamily="34" charset="-120"/>
              </a:rPr>
              <a:t>4</a:t>
            </a:r>
            <a:endParaRPr lang="en-US" sz="1400" dirty="0"/>
          </a:p>
        </p:txBody>
      </p:sp>
      <p:sp>
        <p:nvSpPr>
          <p:cNvPr id="22" name="Text 20"/>
          <p:cNvSpPr/>
          <p:nvPr/>
        </p:nvSpPr>
        <p:spPr>
          <a:xfrm>
            <a:off x="3749040" y="3054096"/>
            <a:ext cx="4846320" cy="658368"/>
          </a:xfrm>
          <a:prstGeom prst="rect">
            <a:avLst/>
          </a:prstGeom>
          <a:solidFill>
            <a:srgbClr val="FFFF00"/>
          </a:solidFill>
        </p:spPr>
        <p:txBody>
          <a:bodyPr wrap="square" rtlCol="0" anchor="ctr"/>
          <a:lstStyle/>
          <a:p>
            <a:pPr marL="0" indent="0" algn="r" rtl="1">
              <a:buNone/>
            </a:pPr>
            <a:r>
              <a:rPr lang="en-US" sz="1500" b="1" dirty="0">
                <a:solidFill>
                  <a:srgbClr val="1B2A4A"/>
                </a:solidFill>
                <a:latin typeface="Arial" panose="020B0604020202020204" pitchFamily="34" charset="0"/>
                <a:ea typeface="Arial" panose="020B0604020202020204" pitchFamily="34" charset="-122"/>
                <a:cs typeface="Arial" panose="020B0604020202020204" pitchFamily="34" charset="-120"/>
              </a:rPr>
              <a:t>أبرز </a:t>
            </a:r>
            <a:r>
              <a:rPr lang="en-US" sz="2000" b="1" dirty="0">
                <a:solidFill>
                  <a:srgbClr val="1B2A4A"/>
                </a:solidFill>
                <a:latin typeface="Arial" panose="020B0604020202020204" pitchFamily="34" charset="0"/>
                <a:ea typeface="Arial" panose="020B0604020202020204" pitchFamily="34" charset="-122"/>
                <a:cs typeface="Arial" panose="020B0604020202020204" pitchFamily="34" charset="-120"/>
              </a:rPr>
              <a:t>المفكرين</a:t>
            </a:r>
            <a:r>
              <a:rPr lang="en-US" sz="1500" b="1" dirty="0">
                <a:solidFill>
                  <a:srgbClr val="1B2A4A"/>
                </a:solidFill>
                <a:latin typeface="Arial" panose="020B0604020202020204" pitchFamily="34" charset="0"/>
                <a:ea typeface="Arial" panose="020B0604020202020204" pitchFamily="34" charset="-122"/>
                <a:cs typeface="Arial" panose="020B0604020202020204" pitchFamily="34" charset="-120"/>
              </a:rPr>
              <a:t> والتيارات</a:t>
            </a:r>
            <a:endParaRPr lang="en-US" sz="1500" b="1" dirty="0"/>
          </a:p>
        </p:txBody>
      </p:sp>
      <p:sp>
        <p:nvSpPr>
          <p:cNvPr id="23" name="Shape 21"/>
          <p:cNvSpPr/>
          <p:nvPr/>
        </p:nvSpPr>
        <p:spPr>
          <a:xfrm>
            <a:off x="3200400" y="3858768"/>
            <a:ext cx="5486400" cy="658368"/>
          </a:xfrm>
          <a:prstGeom prst="rect">
            <a:avLst/>
          </a:prstGeom>
          <a:solidFill>
            <a:srgbClr val="FFFF00"/>
          </a:solidFill>
          <a:ln w="6350">
            <a:solidFill>
              <a:srgbClr val="DDDDDD"/>
            </a:solidFill>
            <a:prstDash val="solid"/>
          </a:ln>
          <a:effectLst>
            <a:outerShdw blurRad="101600" dist="38100" dir="8100000" algn="bl" rotWithShape="0">
              <a:srgbClr val="000000">
                <a:alpha val="12000"/>
              </a:srgbClr>
            </a:outerShdw>
          </a:effectLst>
        </p:spPr>
      </p:sp>
      <p:sp>
        <p:nvSpPr>
          <p:cNvPr id="24" name="Shape 22"/>
          <p:cNvSpPr/>
          <p:nvPr/>
        </p:nvSpPr>
        <p:spPr>
          <a:xfrm>
            <a:off x="3200400" y="3858768"/>
            <a:ext cx="457200" cy="658368"/>
          </a:xfrm>
          <a:prstGeom prst="rect">
            <a:avLst/>
          </a:prstGeom>
          <a:solidFill>
            <a:srgbClr val="1B2A4A"/>
          </a:solidFill>
          <a:ln w="12700">
            <a:solidFill>
              <a:srgbClr val="1B2A4A"/>
            </a:solidFill>
            <a:prstDash val="solid"/>
          </a:ln>
        </p:spPr>
      </p:sp>
      <p:sp>
        <p:nvSpPr>
          <p:cNvPr id="25" name="Text 23"/>
          <p:cNvSpPr/>
          <p:nvPr/>
        </p:nvSpPr>
        <p:spPr>
          <a:xfrm>
            <a:off x="3200400" y="3858768"/>
            <a:ext cx="457200" cy="658368"/>
          </a:xfrm>
          <a:prstGeom prst="rect">
            <a:avLst/>
          </a:prstGeom>
          <a:noFill/>
        </p:spPr>
        <p:txBody>
          <a:bodyPr wrap="square" rtlCol="0" anchor="ctr"/>
          <a:lstStyle/>
          <a:p>
            <a:pPr marL="0" indent="0" algn="ctr">
              <a:buNone/>
            </a:pPr>
            <a:r>
              <a:rPr lang="ar-DZ" sz="1400" b="1" dirty="0" smtClean="0">
                <a:solidFill>
                  <a:srgbClr val="C9A84C"/>
                </a:solidFill>
                <a:latin typeface="Arial" panose="020B0604020202020204" pitchFamily="34" charset="0"/>
                <a:cs typeface="Arial" panose="020B0604020202020204" pitchFamily="34" charset="-120"/>
              </a:rPr>
              <a:t>5</a:t>
            </a:r>
            <a:endParaRPr lang="en-US" sz="1400" dirty="0"/>
          </a:p>
        </p:txBody>
      </p:sp>
      <p:sp>
        <p:nvSpPr>
          <p:cNvPr id="26" name="Text 24"/>
          <p:cNvSpPr/>
          <p:nvPr/>
        </p:nvSpPr>
        <p:spPr>
          <a:xfrm>
            <a:off x="3749040" y="3858768"/>
            <a:ext cx="4937760" cy="658368"/>
          </a:xfrm>
          <a:prstGeom prst="rect">
            <a:avLst/>
          </a:prstGeom>
          <a:noFill/>
        </p:spPr>
        <p:txBody>
          <a:bodyPr wrap="square" rtlCol="0" anchor="ctr"/>
          <a:lstStyle/>
          <a:p>
            <a:pPr marL="0" indent="0" algn="r" rtl="1">
              <a:buNone/>
            </a:pPr>
            <a:r>
              <a:rPr lang="en-US" sz="2000" b="1" dirty="0">
                <a:solidFill>
                  <a:srgbClr val="1B2A4A"/>
                </a:solidFill>
                <a:latin typeface="Arial" panose="020B0604020202020204" pitchFamily="34" charset="0"/>
                <a:ea typeface="Arial" panose="020B0604020202020204" pitchFamily="34" charset="-122"/>
                <a:cs typeface="Arial" panose="020B0604020202020204" pitchFamily="34" charset="-120"/>
              </a:rPr>
              <a:t>الجدل المعاصر ومآلات العلمانية</a:t>
            </a:r>
            <a:endParaRPr lang="en-US"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0" y="73152"/>
            <a:ext cx="9144000" cy="822960"/>
          </a:xfrm>
          <a:prstGeom prst="rect">
            <a:avLst/>
          </a:prstGeom>
          <a:solidFill>
            <a:srgbClr val="1B2A4A"/>
          </a:solidFill>
          <a:ln w="12700">
            <a:solidFill>
              <a:srgbClr val="1B2A4A"/>
            </a:solidFill>
            <a:prstDash val="solid"/>
          </a:ln>
        </p:spPr>
      </p:sp>
      <p:sp>
        <p:nvSpPr>
          <p:cNvPr id="4" name="Text 2"/>
          <p:cNvSpPr/>
          <p:nvPr/>
        </p:nvSpPr>
        <p:spPr>
          <a:xfrm>
            <a:off x="274320" y="73152"/>
            <a:ext cx="8595360" cy="822960"/>
          </a:xfrm>
          <a:prstGeom prst="rect">
            <a:avLst/>
          </a:prstGeom>
          <a:noFill/>
        </p:spPr>
        <p:txBody>
          <a:bodyPr wrap="square" rtlCol="0" anchor="ctr"/>
          <a:lstStyle/>
          <a:p>
            <a:pPr marL="0" indent="0" algn="r" rtl="1">
              <a:buNone/>
            </a:pPr>
            <a:r>
              <a:rPr lang="en-US" sz="2400" b="1" dirty="0">
                <a:solidFill>
                  <a:srgbClr val="FFFFFF"/>
                </a:solidFill>
                <a:latin typeface="Arial" panose="020B0604020202020204" pitchFamily="34" charset="0"/>
                <a:ea typeface="Arial" panose="020B0604020202020204" pitchFamily="34" charset="-122"/>
                <a:cs typeface="Arial" panose="020B0604020202020204" pitchFamily="34" charset="-120"/>
              </a:rPr>
              <a:t>أولاً: تعريف العلمانية ومفهومها</a:t>
            </a:r>
            <a:endParaRPr lang="en-US" sz="2400" dirty="0"/>
          </a:p>
        </p:txBody>
      </p:sp>
      <p:sp>
        <p:nvSpPr>
          <p:cNvPr id="5" name="Shape 3"/>
          <p:cNvSpPr/>
          <p:nvPr/>
        </p:nvSpPr>
        <p:spPr>
          <a:xfrm>
            <a:off x="365760" y="1024128"/>
            <a:ext cx="8412480" cy="1280160"/>
          </a:xfrm>
          <a:prstGeom prst="rect">
            <a:avLst/>
          </a:prstGeom>
          <a:solidFill>
            <a:srgbClr val="EEF1F8"/>
          </a:solidFill>
          <a:ln w="25400">
            <a:solidFill>
              <a:srgbClr val="C9A84C"/>
            </a:solidFill>
            <a:prstDash val="solid"/>
          </a:ln>
          <a:effectLst>
            <a:outerShdw blurRad="101600" dist="38100" dir="8100000" algn="bl" rotWithShape="0">
              <a:srgbClr val="000000">
                <a:alpha val="12000"/>
              </a:srgbClr>
            </a:outerShdw>
          </a:effectLst>
        </p:spPr>
      </p:sp>
      <p:sp>
        <p:nvSpPr>
          <p:cNvPr id="6" name="Shape 4"/>
          <p:cNvSpPr/>
          <p:nvPr/>
        </p:nvSpPr>
        <p:spPr>
          <a:xfrm>
            <a:off x="365760" y="1051560"/>
            <a:ext cx="91440" cy="1280160"/>
          </a:xfrm>
          <a:prstGeom prst="rect">
            <a:avLst/>
          </a:prstGeom>
          <a:solidFill>
            <a:srgbClr val="C9A84C"/>
          </a:solidFill>
          <a:ln w="12700">
            <a:solidFill>
              <a:srgbClr val="C9A84C"/>
            </a:solidFill>
            <a:prstDash val="solid"/>
          </a:ln>
        </p:spPr>
      </p:sp>
      <p:sp>
        <p:nvSpPr>
          <p:cNvPr id="7" name="Text 5"/>
          <p:cNvSpPr/>
          <p:nvPr/>
        </p:nvSpPr>
        <p:spPr>
          <a:xfrm>
            <a:off x="548640" y="1078992"/>
            <a:ext cx="8229600" cy="1225296"/>
          </a:xfrm>
          <a:prstGeom prst="rect">
            <a:avLst/>
          </a:prstGeom>
          <a:noFill/>
        </p:spPr>
        <p:txBody>
          <a:bodyPr wrap="square" rtlCol="0" anchor="ctr"/>
          <a:lstStyle/>
          <a:p>
            <a:pPr marL="0" indent="0" algn="r" rtl="1">
              <a:buNone/>
            </a:pPr>
            <a:r>
              <a:rPr lang="en-US" sz="2000" b="1" dirty="0">
                <a:solidFill>
                  <a:srgbClr val="1B2A4A"/>
                </a:solidFill>
                <a:latin typeface="Arial" panose="020B0604020202020204" pitchFamily="34" charset="0"/>
                <a:ea typeface="Arial" panose="020B0604020202020204" pitchFamily="34" charset="-122"/>
                <a:cs typeface="Arial" panose="020B0604020202020204" pitchFamily="34" charset="-120"/>
              </a:rPr>
              <a:t>العلمانية (Secularism) مصطلح مشتق من الكلمة اللاتينية «saeculum» بمعنى العصر أو الزمان الدنيوي، وتعني في جوهرها الفصل بين السلطة الدينية والسلطة السياسية، وإقامة نظام حكم يستند إلى العقل والقانون لا إلى النص الديني</a:t>
            </a:r>
            <a:r>
              <a:rPr lang="en-US" sz="1400" dirty="0">
                <a:solidFill>
                  <a:srgbClr val="1B2A4A"/>
                </a:solidFill>
                <a:latin typeface="Arial" panose="020B0604020202020204" pitchFamily="34" charset="0"/>
                <a:ea typeface="Arial" panose="020B0604020202020204" pitchFamily="34" charset="-122"/>
                <a:cs typeface="Arial" panose="020B0604020202020204" pitchFamily="34" charset="-120"/>
              </a:rPr>
              <a:t>.</a:t>
            </a:r>
            <a:endParaRPr lang="en-US" sz="1400" dirty="0"/>
          </a:p>
        </p:txBody>
      </p:sp>
      <p:sp>
        <p:nvSpPr>
          <p:cNvPr id="8" name="Shape 6"/>
          <p:cNvSpPr/>
          <p:nvPr/>
        </p:nvSpPr>
        <p:spPr>
          <a:xfrm>
            <a:off x="4754880" y="2514600"/>
            <a:ext cx="4023360" cy="2194560"/>
          </a:xfrm>
          <a:prstGeom prst="rect">
            <a:avLst/>
          </a:prstGeom>
          <a:solidFill>
            <a:srgbClr val="243456"/>
          </a:solidFill>
          <a:ln w="12700">
            <a:solidFill>
              <a:srgbClr val="243456"/>
            </a:solidFill>
            <a:prstDash val="solid"/>
          </a:ln>
          <a:effectLst>
            <a:outerShdw blurRad="101600" dist="38100" dir="8100000" algn="bl" rotWithShape="0">
              <a:srgbClr val="000000">
                <a:alpha val="12000"/>
              </a:srgbClr>
            </a:outerShdw>
          </a:effectLst>
        </p:spPr>
      </p:sp>
      <p:sp>
        <p:nvSpPr>
          <p:cNvPr id="9" name="Text 7"/>
          <p:cNvSpPr/>
          <p:nvPr/>
        </p:nvSpPr>
        <p:spPr>
          <a:xfrm>
            <a:off x="4892040" y="2606040"/>
            <a:ext cx="3749040" cy="502920"/>
          </a:xfrm>
          <a:prstGeom prst="rect">
            <a:avLst/>
          </a:prstGeom>
          <a:noFill/>
        </p:spPr>
        <p:txBody>
          <a:bodyPr wrap="square" rtlCol="0" anchor="ctr"/>
          <a:lstStyle/>
          <a:p>
            <a:pPr marL="0" indent="0" algn="r" rtl="1">
              <a:buNone/>
            </a:pPr>
            <a:r>
              <a:rPr lang="en-US" sz="1600" b="1" dirty="0">
                <a:solidFill>
                  <a:srgbClr val="C9A84C"/>
                </a:solidFill>
                <a:latin typeface="Arial" panose="020B0604020202020204" pitchFamily="34" charset="0"/>
                <a:ea typeface="Arial" panose="020B0604020202020204" pitchFamily="34" charset="-122"/>
                <a:cs typeface="Arial" panose="020B0604020202020204" pitchFamily="34" charset="-120"/>
              </a:rPr>
              <a:t>العلمانية الجزئية</a:t>
            </a:r>
            <a:endParaRPr lang="en-US" sz="1600" dirty="0"/>
          </a:p>
        </p:txBody>
      </p:sp>
      <p:sp>
        <p:nvSpPr>
          <p:cNvPr id="10" name="Shape 8"/>
          <p:cNvSpPr/>
          <p:nvPr/>
        </p:nvSpPr>
        <p:spPr>
          <a:xfrm>
            <a:off x="4937760" y="3127248"/>
            <a:ext cx="3383280" cy="0"/>
          </a:xfrm>
          <a:prstGeom prst="line">
            <a:avLst/>
          </a:prstGeom>
          <a:noFill/>
          <a:ln w="6350">
            <a:solidFill>
              <a:srgbClr val="E8C97A"/>
            </a:solidFill>
            <a:prstDash val="solid"/>
          </a:ln>
        </p:spPr>
      </p:sp>
      <p:sp>
        <p:nvSpPr>
          <p:cNvPr id="11" name="Text 9"/>
          <p:cNvSpPr/>
          <p:nvPr/>
        </p:nvSpPr>
        <p:spPr>
          <a:xfrm>
            <a:off x="4892040" y="3200400"/>
            <a:ext cx="3749040" cy="1325880"/>
          </a:xfrm>
          <a:prstGeom prst="rect">
            <a:avLst/>
          </a:prstGeom>
          <a:noFill/>
        </p:spPr>
        <p:txBody>
          <a:bodyPr wrap="square" rtlCol="0" anchor="t"/>
          <a:lstStyle/>
          <a:p>
            <a:pPr marL="0" indent="0" algn="r" rtl="1">
              <a:buNone/>
            </a:pPr>
            <a:r>
              <a:rPr lang="en-US" sz="1300" dirty="0">
                <a:solidFill>
                  <a:srgbClr val="F5F0E8"/>
                </a:solidFill>
                <a:latin typeface="Arial" panose="020B0604020202020204" pitchFamily="34" charset="0"/>
                <a:ea typeface="Arial" panose="020B0604020202020204" pitchFamily="34" charset="-122"/>
                <a:cs typeface="Arial" panose="020B0604020202020204" pitchFamily="34" charset="-120"/>
              </a:rPr>
              <a:t>فصل الدين عن الدولة مع الإبقاء على دور اجتماعي للدين في الفضاء العام</a:t>
            </a:r>
            <a:endParaRPr lang="en-US" sz="1300" dirty="0"/>
          </a:p>
        </p:txBody>
      </p:sp>
      <p:sp>
        <p:nvSpPr>
          <p:cNvPr id="12" name="Shape 10"/>
          <p:cNvSpPr/>
          <p:nvPr/>
        </p:nvSpPr>
        <p:spPr>
          <a:xfrm>
            <a:off x="365760" y="2514600"/>
            <a:ext cx="4023360" cy="2194560"/>
          </a:xfrm>
          <a:prstGeom prst="rect">
            <a:avLst/>
          </a:prstGeom>
          <a:solidFill>
            <a:srgbClr val="1B2A4A"/>
          </a:solidFill>
          <a:ln w="12700">
            <a:solidFill>
              <a:srgbClr val="1B2A4A"/>
            </a:solidFill>
            <a:prstDash val="solid"/>
          </a:ln>
          <a:effectLst>
            <a:outerShdw blurRad="101600" dist="38100" dir="8100000" algn="bl" rotWithShape="0">
              <a:srgbClr val="000000">
                <a:alpha val="12000"/>
              </a:srgbClr>
            </a:outerShdw>
          </a:effectLst>
        </p:spPr>
      </p:sp>
      <p:sp>
        <p:nvSpPr>
          <p:cNvPr id="13" name="Text 11"/>
          <p:cNvSpPr/>
          <p:nvPr/>
        </p:nvSpPr>
        <p:spPr>
          <a:xfrm>
            <a:off x="502920" y="2606040"/>
            <a:ext cx="3749040" cy="502920"/>
          </a:xfrm>
          <a:prstGeom prst="rect">
            <a:avLst/>
          </a:prstGeom>
          <a:noFill/>
        </p:spPr>
        <p:txBody>
          <a:bodyPr wrap="square" rtlCol="0" anchor="ctr"/>
          <a:lstStyle/>
          <a:p>
            <a:pPr marL="0" indent="0" algn="r" rtl="1">
              <a:buNone/>
            </a:pPr>
            <a:r>
              <a:rPr lang="en-US" sz="1600" b="1" dirty="0">
                <a:solidFill>
                  <a:srgbClr val="C9A84C"/>
                </a:solidFill>
                <a:latin typeface="Arial" panose="020B0604020202020204" pitchFamily="34" charset="0"/>
                <a:ea typeface="Arial" panose="020B0604020202020204" pitchFamily="34" charset="-122"/>
                <a:cs typeface="Arial" panose="020B0604020202020204" pitchFamily="34" charset="-120"/>
              </a:rPr>
              <a:t>العلمانية الشاملة</a:t>
            </a:r>
            <a:endParaRPr lang="en-US" sz="1600" dirty="0"/>
          </a:p>
        </p:txBody>
      </p:sp>
      <p:sp>
        <p:nvSpPr>
          <p:cNvPr id="14" name="Shape 12"/>
          <p:cNvSpPr/>
          <p:nvPr/>
        </p:nvSpPr>
        <p:spPr>
          <a:xfrm>
            <a:off x="548640" y="3127248"/>
            <a:ext cx="3383280" cy="0"/>
          </a:xfrm>
          <a:prstGeom prst="line">
            <a:avLst/>
          </a:prstGeom>
          <a:noFill/>
          <a:ln w="6350">
            <a:solidFill>
              <a:srgbClr val="E8C97A"/>
            </a:solidFill>
            <a:prstDash val="solid"/>
          </a:ln>
        </p:spPr>
      </p:sp>
      <p:sp>
        <p:nvSpPr>
          <p:cNvPr id="15" name="Text 13"/>
          <p:cNvSpPr/>
          <p:nvPr/>
        </p:nvSpPr>
        <p:spPr>
          <a:xfrm>
            <a:off x="502920" y="3200400"/>
            <a:ext cx="3749040" cy="1325880"/>
          </a:xfrm>
          <a:prstGeom prst="rect">
            <a:avLst/>
          </a:prstGeom>
          <a:noFill/>
        </p:spPr>
        <p:txBody>
          <a:bodyPr wrap="square" rtlCol="0" anchor="t"/>
          <a:lstStyle/>
          <a:p>
            <a:pPr marL="0" indent="0" algn="r" rtl="1">
              <a:buNone/>
            </a:pPr>
            <a:r>
              <a:rPr lang="en-US" sz="1300" dirty="0">
                <a:solidFill>
                  <a:srgbClr val="F5F0E8"/>
                </a:solidFill>
                <a:latin typeface="Arial" panose="020B0604020202020204" pitchFamily="34" charset="0"/>
                <a:ea typeface="Arial" panose="020B0604020202020204" pitchFamily="34" charset="-122"/>
                <a:cs typeface="Arial" panose="020B0604020202020204" pitchFamily="34" charset="-120"/>
              </a:rPr>
              <a:t>إقصاء الدين من الفضاء العام بأسره وحصره في نطاق الضمير الفردي</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0" y="73152"/>
            <a:ext cx="9144000" cy="822960"/>
          </a:xfrm>
          <a:prstGeom prst="rect">
            <a:avLst/>
          </a:prstGeom>
          <a:solidFill>
            <a:srgbClr val="0F1C33"/>
          </a:solidFill>
          <a:ln w="12700">
            <a:solidFill>
              <a:srgbClr val="0F1C33"/>
            </a:solidFill>
            <a:prstDash val="solid"/>
          </a:ln>
        </p:spPr>
      </p:sp>
      <p:sp>
        <p:nvSpPr>
          <p:cNvPr id="4" name="Text 2"/>
          <p:cNvSpPr/>
          <p:nvPr/>
        </p:nvSpPr>
        <p:spPr>
          <a:xfrm>
            <a:off x="274320" y="73152"/>
            <a:ext cx="8595360" cy="822960"/>
          </a:xfrm>
          <a:prstGeom prst="rect">
            <a:avLst/>
          </a:prstGeom>
          <a:noFill/>
        </p:spPr>
        <p:txBody>
          <a:bodyPr wrap="square" rtlCol="0" anchor="ctr"/>
          <a:lstStyle/>
          <a:p>
            <a:pPr marL="0" indent="0" algn="r" rtl="1">
              <a:buNone/>
            </a:pPr>
            <a:r>
              <a:rPr lang="en-US" sz="2200" b="1" dirty="0">
                <a:solidFill>
                  <a:srgbClr val="FFFFFF"/>
                </a:solidFill>
                <a:latin typeface="Arial" panose="020B0604020202020204" pitchFamily="34" charset="0"/>
                <a:ea typeface="Arial" panose="020B0604020202020204" pitchFamily="34" charset="-122"/>
                <a:cs typeface="Arial" panose="020B0604020202020204" pitchFamily="34" charset="-120"/>
              </a:rPr>
              <a:t>ثانياً: النشأة التاريخية في السياق الغربي</a:t>
            </a:r>
            <a:endParaRPr lang="en-US" sz="2200" dirty="0"/>
          </a:p>
        </p:txBody>
      </p:sp>
      <p:sp>
        <p:nvSpPr>
          <p:cNvPr id="5" name="Shape 3"/>
          <p:cNvSpPr/>
          <p:nvPr/>
        </p:nvSpPr>
        <p:spPr>
          <a:xfrm>
            <a:off x="4572000" y="1097280"/>
            <a:ext cx="0" cy="3474720"/>
          </a:xfrm>
          <a:prstGeom prst="line">
            <a:avLst/>
          </a:prstGeom>
          <a:noFill/>
          <a:ln w="25400">
            <a:solidFill>
              <a:srgbClr val="C9A84C"/>
            </a:solidFill>
            <a:prstDash val="solid"/>
          </a:ln>
        </p:spPr>
      </p:sp>
      <p:sp>
        <p:nvSpPr>
          <p:cNvPr id="6" name="Shape 4"/>
          <p:cNvSpPr/>
          <p:nvPr/>
        </p:nvSpPr>
        <p:spPr>
          <a:xfrm>
            <a:off x="4370832" y="1234440"/>
            <a:ext cx="402336" cy="402336"/>
          </a:xfrm>
          <a:prstGeom prst="ellipse">
            <a:avLst/>
          </a:prstGeom>
          <a:solidFill>
            <a:srgbClr val="C9A84C"/>
          </a:solidFill>
          <a:ln w="12700">
            <a:solidFill>
              <a:srgbClr val="C9A84C"/>
            </a:solidFill>
            <a:prstDash val="solid"/>
          </a:ln>
        </p:spPr>
      </p:sp>
      <p:sp>
        <p:nvSpPr>
          <p:cNvPr id="7" name="Text 5"/>
          <p:cNvSpPr/>
          <p:nvPr/>
        </p:nvSpPr>
        <p:spPr>
          <a:xfrm>
            <a:off x="4370832" y="1234440"/>
            <a:ext cx="402336" cy="402336"/>
          </a:xfrm>
          <a:prstGeom prst="rect">
            <a:avLst/>
          </a:prstGeom>
          <a:noFill/>
        </p:spPr>
        <p:txBody>
          <a:bodyPr wrap="square" rtlCol="0" anchor="ctr"/>
          <a:lstStyle/>
          <a:p>
            <a:pPr marL="0" indent="0" algn="ctr">
              <a:buNone/>
            </a:pPr>
            <a:r>
              <a:rPr lang="en-US" sz="800" b="1" dirty="0" err="1">
                <a:solidFill>
                  <a:srgbClr val="1B2A4A"/>
                </a:solidFill>
                <a:latin typeface="Arial" panose="020B0604020202020204" pitchFamily="34" charset="0"/>
                <a:ea typeface="Arial" panose="020B0604020202020204" pitchFamily="34" charset="-122"/>
                <a:cs typeface="Arial" panose="020B0604020202020204" pitchFamily="34" charset="-120"/>
              </a:rPr>
              <a:t>القرن</a:t>
            </a:r>
            <a:r>
              <a:rPr lang="en-US" sz="800" b="1" dirty="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ar-DZ" sz="8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16</a:t>
            </a:r>
            <a:endParaRPr lang="en-US" sz="800" dirty="0"/>
          </a:p>
        </p:txBody>
      </p:sp>
      <p:sp>
        <p:nvSpPr>
          <p:cNvPr id="8" name="Shape 6"/>
          <p:cNvSpPr/>
          <p:nvPr/>
        </p:nvSpPr>
        <p:spPr>
          <a:xfrm>
            <a:off x="274320" y="1188720"/>
            <a:ext cx="3840480" cy="594360"/>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9" name="Text 7"/>
          <p:cNvSpPr/>
          <p:nvPr/>
        </p:nvSpPr>
        <p:spPr>
          <a:xfrm>
            <a:off x="365760" y="1188720"/>
            <a:ext cx="3657600" cy="594360"/>
          </a:xfrm>
          <a:prstGeom prst="rect">
            <a:avLst/>
          </a:prstGeom>
        </p:spPr>
        <p:style>
          <a:lnRef idx="0">
            <a:schemeClr val="accent6"/>
          </a:lnRef>
          <a:fillRef idx="3">
            <a:schemeClr val="accent6"/>
          </a:fillRef>
          <a:effectRef idx="3">
            <a:schemeClr val="accent6"/>
          </a:effectRef>
          <a:fontRef idx="minor">
            <a:schemeClr val="lt1"/>
          </a:fontRef>
        </p:style>
        <p:txBody>
          <a:bodyPr wrap="square" rtlCol="0" anchor="ctr"/>
          <a:lstStyle/>
          <a:p>
            <a:pPr marL="0" indent="0" algn="r" rtl="1">
              <a:buNone/>
            </a:pPr>
            <a:r>
              <a:rPr lang="en-US" sz="1600" b="1" dirty="0">
                <a:solidFill>
                  <a:srgbClr val="FFFFFF"/>
                </a:solidFill>
                <a:latin typeface="Arial" panose="020B0604020202020204" pitchFamily="34" charset="0"/>
                <a:ea typeface="Arial" panose="020B0604020202020204" pitchFamily="34" charset="-122"/>
                <a:cs typeface="Arial" panose="020B0604020202020204" pitchFamily="34" charset="-120"/>
              </a:rPr>
              <a:t>حروب الدين الأوروبية ومعاهدة </a:t>
            </a:r>
            <a:r>
              <a:rPr lang="en-US" sz="1600" b="1" dirty="0" err="1">
                <a:solidFill>
                  <a:srgbClr val="FFFFFF"/>
                </a:solidFill>
                <a:latin typeface="Arial" panose="020B0604020202020204" pitchFamily="34" charset="0"/>
                <a:ea typeface="Arial" panose="020B0604020202020204" pitchFamily="34" charset="-122"/>
                <a:cs typeface="Arial" panose="020B0604020202020204" pitchFamily="34" charset="-120"/>
              </a:rPr>
              <a:t>وستفاليا</a:t>
            </a:r>
            <a:r>
              <a:rPr lang="en-US" sz="1600" b="1" dirty="0">
                <a:solidFill>
                  <a:srgbClr val="FFFFFF"/>
                </a:solidFill>
                <a:latin typeface="Arial" panose="020B0604020202020204" pitchFamily="34" charset="0"/>
                <a:ea typeface="Arial" panose="020B0604020202020204" pitchFamily="34" charset="-122"/>
                <a:cs typeface="Arial" panose="020B0604020202020204" pitchFamily="34" charset="-120"/>
              </a:rPr>
              <a:t> </a:t>
            </a:r>
            <a:r>
              <a:rPr lang="ar-DZ" sz="1600" b="1" dirty="0" smtClean="0">
                <a:solidFill>
                  <a:srgbClr val="FFFFFF"/>
                </a:solidFill>
                <a:latin typeface="Arial" panose="020B0604020202020204" pitchFamily="34" charset="0"/>
                <a:ea typeface="Arial" panose="020B0604020202020204" pitchFamily="34" charset="-122"/>
                <a:cs typeface="Arial" panose="020B0604020202020204" pitchFamily="34" charset="-120"/>
              </a:rPr>
              <a:t>1648</a:t>
            </a:r>
            <a:endParaRPr lang="en-US" sz="1600" b="1" dirty="0"/>
          </a:p>
        </p:txBody>
      </p:sp>
      <p:sp>
        <p:nvSpPr>
          <p:cNvPr id="10" name="Shape 8"/>
          <p:cNvSpPr/>
          <p:nvPr/>
        </p:nvSpPr>
        <p:spPr>
          <a:xfrm>
            <a:off x="4370832" y="2075688"/>
            <a:ext cx="402336" cy="402336"/>
          </a:xfrm>
          <a:prstGeom prst="ellipse">
            <a:avLst/>
          </a:prstGeom>
          <a:solidFill>
            <a:srgbClr val="C9A84C"/>
          </a:solidFill>
          <a:ln w="12700">
            <a:solidFill>
              <a:srgbClr val="C9A84C"/>
            </a:solidFill>
            <a:prstDash val="solid"/>
          </a:ln>
        </p:spPr>
      </p:sp>
      <p:sp>
        <p:nvSpPr>
          <p:cNvPr id="11" name="Text 9"/>
          <p:cNvSpPr/>
          <p:nvPr/>
        </p:nvSpPr>
        <p:spPr>
          <a:xfrm>
            <a:off x="4370832" y="2075688"/>
            <a:ext cx="402336" cy="402336"/>
          </a:xfrm>
          <a:prstGeom prst="rect">
            <a:avLst/>
          </a:prstGeom>
          <a:noFill/>
        </p:spPr>
        <p:txBody>
          <a:bodyPr wrap="square" rtlCol="0" anchor="ctr"/>
          <a:lstStyle/>
          <a:p>
            <a:pPr marL="0" indent="0" algn="ctr">
              <a:buNone/>
            </a:pPr>
            <a:r>
              <a:rPr lang="en-US" sz="800" b="1" dirty="0" err="1">
                <a:solidFill>
                  <a:srgbClr val="1B2A4A"/>
                </a:solidFill>
                <a:latin typeface="Arial" panose="020B0604020202020204" pitchFamily="34" charset="0"/>
                <a:ea typeface="Arial" panose="020B0604020202020204" pitchFamily="34" charset="-122"/>
                <a:cs typeface="Arial" panose="020B0604020202020204" pitchFamily="34" charset="-120"/>
              </a:rPr>
              <a:t>القرن</a:t>
            </a:r>
            <a:r>
              <a:rPr lang="en-US" sz="800" b="1" dirty="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ar-DZ" sz="8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17</a:t>
            </a:r>
            <a:endParaRPr lang="en-US" sz="800" dirty="0"/>
          </a:p>
        </p:txBody>
      </p:sp>
      <p:sp>
        <p:nvSpPr>
          <p:cNvPr id="12" name="Shape 10"/>
          <p:cNvSpPr/>
          <p:nvPr/>
        </p:nvSpPr>
        <p:spPr>
          <a:xfrm>
            <a:off x="5029200" y="2029968"/>
            <a:ext cx="3840480" cy="594360"/>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13" name="Text 11"/>
          <p:cNvSpPr/>
          <p:nvPr/>
        </p:nvSpPr>
        <p:spPr>
          <a:xfrm>
            <a:off x="5120640" y="2029968"/>
            <a:ext cx="3657600" cy="59436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nchor="ctr"/>
          <a:lstStyle/>
          <a:p>
            <a:pPr marL="0" indent="0" algn="r" rtl="1">
              <a:buNone/>
            </a:pPr>
            <a:r>
              <a:rPr lang="en-US" b="1" dirty="0">
                <a:solidFill>
                  <a:srgbClr val="FFFFFF"/>
                </a:solidFill>
                <a:latin typeface="Arial" panose="020B0604020202020204" pitchFamily="34" charset="0"/>
                <a:ea typeface="Arial" panose="020B0604020202020204" pitchFamily="34" charset="-122"/>
                <a:cs typeface="Arial" panose="020B0604020202020204" pitchFamily="34" charset="-120"/>
              </a:rPr>
              <a:t>فلسفة العقد الاجتماعي: لوك، هوبز، روسو</a:t>
            </a:r>
            <a:endParaRPr lang="en-US" b="1" dirty="0"/>
          </a:p>
        </p:txBody>
      </p:sp>
      <p:sp>
        <p:nvSpPr>
          <p:cNvPr id="14" name="Shape 12"/>
          <p:cNvSpPr/>
          <p:nvPr/>
        </p:nvSpPr>
        <p:spPr>
          <a:xfrm>
            <a:off x="4370832" y="2916936"/>
            <a:ext cx="402336" cy="402336"/>
          </a:xfrm>
          <a:prstGeom prst="ellipse">
            <a:avLst/>
          </a:prstGeom>
          <a:solidFill>
            <a:srgbClr val="C9A84C"/>
          </a:solidFill>
          <a:ln w="12700">
            <a:solidFill>
              <a:srgbClr val="C9A84C"/>
            </a:solidFill>
            <a:prstDash val="solid"/>
          </a:ln>
        </p:spPr>
      </p:sp>
      <p:sp>
        <p:nvSpPr>
          <p:cNvPr id="15" name="Text 13"/>
          <p:cNvSpPr/>
          <p:nvPr/>
        </p:nvSpPr>
        <p:spPr>
          <a:xfrm>
            <a:off x="4370832" y="2916936"/>
            <a:ext cx="402336" cy="402336"/>
          </a:xfrm>
          <a:prstGeom prst="rect">
            <a:avLst/>
          </a:prstGeom>
          <a:noFill/>
        </p:spPr>
        <p:txBody>
          <a:bodyPr wrap="square" rtlCol="0" anchor="ctr"/>
          <a:lstStyle/>
          <a:p>
            <a:pPr marL="0" indent="0" algn="ctr">
              <a:buNone/>
            </a:pPr>
            <a:r>
              <a:rPr lang="en-US" sz="800" b="1" dirty="0" err="1">
                <a:solidFill>
                  <a:srgbClr val="1B2A4A"/>
                </a:solidFill>
                <a:latin typeface="Arial" panose="020B0604020202020204" pitchFamily="34" charset="0"/>
                <a:ea typeface="Arial" panose="020B0604020202020204" pitchFamily="34" charset="-122"/>
                <a:cs typeface="Arial" panose="020B0604020202020204" pitchFamily="34" charset="-120"/>
              </a:rPr>
              <a:t>القرن</a:t>
            </a:r>
            <a:r>
              <a:rPr lang="en-US" sz="800" b="1" dirty="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ar-DZ" sz="8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18</a:t>
            </a:r>
            <a:endParaRPr lang="en-US" sz="800" dirty="0"/>
          </a:p>
        </p:txBody>
      </p:sp>
      <p:sp>
        <p:nvSpPr>
          <p:cNvPr id="16" name="Shape 14"/>
          <p:cNvSpPr/>
          <p:nvPr/>
        </p:nvSpPr>
        <p:spPr>
          <a:xfrm>
            <a:off x="274320" y="2871216"/>
            <a:ext cx="3840480" cy="594360"/>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17" name="Text 15"/>
          <p:cNvSpPr/>
          <p:nvPr/>
        </p:nvSpPr>
        <p:spPr>
          <a:xfrm>
            <a:off x="365760" y="2871216"/>
            <a:ext cx="3657600" cy="594360"/>
          </a:xfrm>
          <a:prstGeom prst="rect">
            <a:avLst/>
          </a:prstGeom>
        </p:spPr>
        <p:style>
          <a:lnRef idx="0">
            <a:schemeClr val="accent6"/>
          </a:lnRef>
          <a:fillRef idx="3">
            <a:schemeClr val="accent6"/>
          </a:fillRef>
          <a:effectRef idx="3">
            <a:schemeClr val="accent6"/>
          </a:effectRef>
          <a:fontRef idx="minor">
            <a:schemeClr val="lt1"/>
          </a:fontRef>
        </p:style>
        <p:txBody>
          <a:bodyPr wrap="square" rtlCol="0" anchor="ctr"/>
          <a:lstStyle/>
          <a:p>
            <a:pPr marL="0" indent="0" algn="r" rtl="1">
              <a:buNone/>
            </a:pPr>
            <a:r>
              <a:rPr lang="en-US" b="1" dirty="0">
                <a:solidFill>
                  <a:srgbClr val="FFFFFF"/>
                </a:solidFill>
                <a:latin typeface="Arial" panose="020B0604020202020204" pitchFamily="34" charset="0"/>
                <a:ea typeface="Arial" panose="020B0604020202020204" pitchFamily="34" charset="-122"/>
                <a:cs typeface="Arial" panose="020B0604020202020204" pitchFamily="34" charset="-120"/>
              </a:rPr>
              <a:t>عصر التنوير والثورة </a:t>
            </a:r>
            <a:r>
              <a:rPr lang="en-US" b="1" dirty="0" err="1">
                <a:solidFill>
                  <a:srgbClr val="FFFFFF"/>
                </a:solidFill>
                <a:latin typeface="Arial" panose="020B0604020202020204" pitchFamily="34" charset="0"/>
                <a:ea typeface="Arial" panose="020B0604020202020204" pitchFamily="34" charset="-122"/>
                <a:cs typeface="Arial" panose="020B0604020202020204" pitchFamily="34" charset="-120"/>
              </a:rPr>
              <a:t>الفرنسية</a:t>
            </a:r>
            <a:r>
              <a:rPr lang="en-US" b="1" dirty="0">
                <a:solidFill>
                  <a:srgbClr val="FFFFFF"/>
                </a:solidFill>
                <a:latin typeface="Arial" panose="020B0604020202020204" pitchFamily="34" charset="0"/>
                <a:ea typeface="Arial" panose="020B0604020202020204" pitchFamily="34" charset="-122"/>
                <a:cs typeface="Arial" panose="020B0604020202020204" pitchFamily="34" charset="-120"/>
              </a:rPr>
              <a:t> </a:t>
            </a:r>
            <a:r>
              <a:rPr lang="ar-DZ" b="1" dirty="0" smtClean="0">
                <a:solidFill>
                  <a:srgbClr val="FFFFFF"/>
                </a:solidFill>
                <a:latin typeface="Arial" panose="020B0604020202020204" pitchFamily="34" charset="0"/>
                <a:ea typeface="Arial" panose="020B0604020202020204" pitchFamily="34" charset="-122"/>
                <a:cs typeface="Arial" panose="020B0604020202020204" pitchFamily="34" charset="-120"/>
              </a:rPr>
              <a:t>1798</a:t>
            </a:r>
            <a:endParaRPr lang="en-US" b="1" dirty="0"/>
          </a:p>
        </p:txBody>
      </p:sp>
      <p:sp>
        <p:nvSpPr>
          <p:cNvPr id="18" name="Shape 16"/>
          <p:cNvSpPr/>
          <p:nvPr/>
        </p:nvSpPr>
        <p:spPr>
          <a:xfrm>
            <a:off x="4370832" y="3758184"/>
            <a:ext cx="402336" cy="402336"/>
          </a:xfrm>
          <a:prstGeom prst="ellipse">
            <a:avLst/>
          </a:prstGeom>
          <a:solidFill>
            <a:srgbClr val="C9A84C"/>
          </a:solidFill>
          <a:ln w="12700">
            <a:solidFill>
              <a:srgbClr val="C9A84C"/>
            </a:solidFill>
            <a:prstDash val="solid"/>
          </a:ln>
        </p:spPr>
      </p:sp>
      <p:sp>
        <p:nvSpPr>
          <p:cNvPr id="19" name="Text 17"/>
          <p:cNvSpPr/>
          <p:nvPr/>
        </p:nvSpPr>
        <p:spPr>
          <a:xfrm>
            <a:off x="4370832" y="3758184"/>
            <a:ext cx="402336" cy="402336"/>
          </a:xfrm>
          <a:prstGeom prst="rect">
            <a:avLst/>
          </a:prstGeom>
          <a:noFill/>
        </p:spPr>
        <p:txBody>
          <a:bodyPr wrap="square" rtlCol="0" anchor="ctr"/>
          <a:lstStyle/>
          <a:p>
            <a:pPr marL="0" indent="0" algn="ctr">
              <a:buNone/>
            </a:pPr>
            <a:r>
              <a:rPr lang="en-US" sz="800" b="1" dirty="0" err="1">
                <a:solidFill>
                  <a:srgbClr val="1B2A4A"/>
                </a:solidFill>
                <a:latin typeface="Arial" panose="020B0604020202020204" pitchFamily="34" charset="0"/>
                <a:ea typeface="Arial" panose="020B0604020202020204" pitchFamily="34" charset="-122"/>
                <a:cs typeface="Arial" panose="020B0604020202020204" pitchFamily="34" charset="-120"/>
              </a:rPr>
              <a:t>القرن</a:t>
            </a:r>
            <a:r>
              <a:rPr lang="en-US" sz="800" b="1" dirty="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ar-DZ" sz="8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19</a:t>
            </a:r>
            <a:endParaRPr lang="en-US" sz="800" dirty="0"/>
          </a:p>
        </p:txBody>
      </p:sp>
      <p:sp>
        <p:nvSpPr>
          <p:cNvPr id="20" name="Shape 18"/>
          <p:cNvSpPr/>
          <p:nvPr/>
        </p:nvSpPr>
        <p:spPr>
          <a:xfrm>
            <a:off x="5029200" y="3712464"/>
            <a:ext cx="3840480" cy="594360"/>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21" name="Text 19"/>
          <p:cNvSpPr/>
          <p:nvPr/>
        </p:nvSpPr>
        <p:spPr>
          <a:xfrm>
            <a:off x="5120640" y="3712464"/>
            <a:ext cx="3657600" cy="594360"/>
          </a:xfrm>
          <a:prstGeom prst="rect">
            <a:avLst/>
          </a:prstGeom>
        </p:spPr>
        <p:style>
          <a:lnRef idx="0">
            <a:schemeClr val="accent6"/>
          </a:lnRef>
          <a:fillRef idx="3">
            <a:schemeClr val="accent6"/>
          </a:fillRef>
          <a:effectRef idx="3">
            <a:schemeClr val="accent6"/>
          </a:effectRef>
          <a:fontRef idx="minor">
            <a:schemeClr val="lt1"/>
          </a:fontRef>
        </p:style>
        <p:txBody>
          <a:bodyPr wrap="square" rtlCol="0" anchor="ctr"/>
          <a:lstStyle/>
          <a:p>
            <a:pPr marL="0" indent="0" algn="r" rtl="1">
              <a:buNone/>
            </a:pPr>
            <a:r>
              <a:rPr lang="en-US" b="1" dirty="0">
                <a:solidFill>
                  <a:srgbClr val="FFFFFF"/>
                </a:solidFill>
                <a:latin typeface="Arial" panose="020B0604020202020204" pitchFamily="34" charset="0"/>
                <a:ea typeface="Arial" panose="020B0604020202020204" pitchFamily="34" charset="-122"/>
                <a:cs typeface="Arial" panose="020B0604020202020204" pitchFamily="34" charset="-120"/>
              </a:rPr>
              <a:t>تكريس الدولة القومية العلمانية في أوروبا</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0" y="73152"/>
            <a:ext cx="9144000" cy="822960"/>
          </a:xfrm>
          <a:prstGeom prst="rect">
            <a:avLst/>
          </a:prstGeom>
          <a:solidFill>
            <a:srgbClr val="1B2A4A"/>
          </a:solidFill>
          <a:ln w="12700">
            <a:solidFill>
              <a:srgbClr val="1B2A4A"/>
            </a:solidFill>
            <a:prstDash val="solid"/>
          </a:ln>
        </p:spPr>
      </p:sp>
      <p:sp>
        <p:nvSpPr>
          <p:cNvPr id="4" name="Text 2"/>
          <p:cNvSpPr/>
          <p:nvPr/>
        </p:nvSpPr>
        <p:spPr>
          <a:xfrm>
            <a:off x="274320" y="73152"/>
            <a:ext cx="8595360" cy="822960"/>
          </a:xfrm>
          <a:prstGeom prst="rect">
            <a:avLst/>
          </a:prstGeom>
          <a:noFill/>
        </p:spPr>
        <p:txBody>
          <a:bodyPr wrap="square" rtlCol="0" anchor="ctr"/>
          <a:lstStyle/>
          <a:p>
            <a:pPr marL="0" indent="0" algn="r" rtl="1">
              <a:buNone/>
            </a:pPr>
            <a:r>
              <a:rPr lang="en-US" sz="2200" b="1" dirty="0">
                <a:solidFill>
                  <a:srgbClr val="FFFFFF"/>
                </a:solidFill>
                <a:latin typeface="Arial" panose="020B0604020202020204" pitchFamily="34" charset="0"/>
                <a:ea typeface="Arial" panose="020B0604020202020204" pitchFamily="34" charset="-122"/>
                <a:cs typeface="Arial" panose="020B0604020202020204" pitchFamily="34" charset="-120"/>
              </a:rPr>
              <a:t>ثالثاً: دخول العلمانية إلى الفكر العربي</a:t>
            </a:r>
            <a:endParaRPr lang="en-US" sz="2200" dirty="0"/>
          </a:p>
        </p:txBody>
      </p:sp>
      <p:sp>
        <p:nvSpPr>
          <p:cNvPr id="5" name="Shape 3"/>
          <p:cNvSpPr/>
          <p:nvPr/>
        </p:nvSpPr>
        <p:spPr>
          <a:xfrm>
            <a:off x="274320" y="1097280"/>
            <a:ext cx="2788920" cy="3566160"/>
          </a:xfrm>
          <a:prstGeom prst="rect">
            <a:avLst/>
          </a:prstGeom>
          <a:solidFill>
            <a:srgbClr val="FFFFFF"/>
          </a:solidFill>
          <a:ln w="12700">
            <a:solidFill>
              <a:srgbClr val="DDDDDD"/>
            </a:solidFill>
            <a:prstDash val="solid"/>
          </a:ln>
          <a:effectLst>
            <a:outerShdw blurRad="101600" dist="38100" dir="8100000" algn="bl" rotWithShape="0">
              <a:srgbClr val="000000">
                <a:alpha val="12000"/>
              </a:srgbClr>
            </a:outerShdw>
          </a:effectLst>
        </p:spPr>
      </p:sp>
      <p:sp>
        <p:nvSpPr>
          <p:cNvPr id="6" name="Shape 4"/>
          <p:cNvSpPr/>
          <p:nvPr/>
        </p:nvSpPr>
        <p:spPr>
          <a:xfrm>
            <a:off x="274320" y="1097280"/>
            <a:ext cx="2788920" cy="685800"/>
          </a:xfrm>
          <a:prstGeom prst="rect">
            <a:avLst/>
          </a:prstGeom>
        </p:spPr>
        <p:style>
          <a:lnRef idx="2">
            <a:schemeClr val="accent3">
              <a:shade val="50000"/>
            </a:schemeClr>
          </a:lnRef>
          <a:fillRef idx="1">
            <a:schemeClr val="accent3"/>
          </a:fillRef>
          <a:effectRef idx="0">
            <a:schemeClr val="accent3"/>
          </a:effectRef>
          <a:fontRef idx="minor">
            <a:schemeClr val="lt1"/>
          </a:fontRef>
        </p:style>
      </p:sp>
      <p:sp>
        <p:nvSpPr>
          <p:cNvPr id="7" name="Text 5"/>
          <p:cNvSpPr/>
          <p:nvPr/>
        </p:nvSpPr>
        <p:spPr>
          <a:xfrm>
            <a:off x="274320" y="1115568"/>
            <a:ext cx="2788920" cy="640080"/>
          </a:xfrm>
          <a:prstGeom prst="rect">
            <a:avLst/>
          </a:prstGeom>
          <a:noFill/>
        </p:spPr>
        <p:txBody>
          <a:bodyPr wrap="square" rtlCol="0" anchor="ctr"/>
          <a:lstStyle/>
          <a:p>
            <a:pPr marL="0" indent="0" algn="ctr">
              <a:buNone/>
            </a:pPr>
            <a:r>
              <a:rPr lang="en-US" sz="2400" dirty="0">
                <a:solidFill>
                  <a:srgbClr val="000000"/>
                </a:solidFill>
              </a:rPr>
              <a:t>🌍</a:t>
            </a:r>
            <a:endParaRPr lang="en-US" sz="2400" dirty="0"/>
          </a:p>
        </p:txBody>
      </p:sp>
      <p:sp>
        <p:nvSpPr>
          <p:cNvPr id="8" name="Text 6"/>
          <p:cNvSpPr/>
          <p:nvPr/>
        </p:nvSpPr>
        <p:spPr>
          <a:xfrm>
            <a:off x="365760" y="1874520"/>
            <a:ext cx="2606040" cy="640080"/>
          </a:xfrm>
          <a:prstGeom prst="rect">
            <a:avLst/>
          </a:prstGeom>
          <a:noFill/>
        </p:spPr>
        <p:txBody>
          <a:bodyPr wrap="square" rtlCol="0" anchor="ctr"/>
          <a:lstStyle/>
          <a:p>
            <a:pPr marL="0" indent="0" algn="r" rtl="1">
              <a:buNone/>
            </a:pPr>
            <a:r>
              <a:rPr lang="ar-DZ" sz="16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en-US" sz="1600" b="1" dirty="0" err="1" smtClean="0">
                <a:solidFill>
                  <a:srgbClr val="1B2A4A"/>
                </a:solidFill>
                <a:latin typeface="Arial" panose="020B0604020202020204" pitchFamily="34" charset="0"/>
                <a:ea typeface="Arial" panose="020B0604020202020204" pitchFamily="34" charset="-122"/>
                <a:cs typeface="Arial" panose="020B0604020202020204" pitchFamily="34" charset="-120"/>
              </a:rPr>
              <a:t>الاحتكاك</a:t>
            </a:r>
            <a:r>
              <a:rPr lang="en-US" sz="16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en-US" sz="1600" b="1" dirty="0">
                <a:solidFill>
                  <a:srgbClr val="1B2A4A"/>
                </a:solidFill>
                <a:latin typeface="Arial" panose="020B0604020202020204" pitchFamily="34" charset="0"/>
                <a:ea typeface="Arial" panose="020B0604020202020204" pitchFamily="34" charset="-122"/>
                <a:cs typeface="Arial" panose="020B0604020202020204" pitchFamily="34" charset="-120"/>
              </a:rPr>
              <a:t>مع الغرب</a:t>
            </a:r>
            <a:endParaRPr lang="en-US" sz="1600" dirty="0"/>
          </a:p>
        </p:txBody>
      </p:sp>
      <p:sp>
        <p:nvSpPr>
          <p:cNvPr id="9" name="Shape 7"/>
          <p:cNvSpPr/>
          <p:nvPr/>
        </p:nvSpPr>
        <p:spPr>
          <a:xfrm>
            <a:off x="411480" y="2514600"/>
            <a:ext cx="2377440" cy="0"/>
          </a:xfrm>
          <a:prstGeom prst="line">
            <a:avLst/>
          </a:prstGeom>
          <a:noFill/>
          <a:ln w="19050">
            <a:solidFill>
              <a:srgbClr val="C9A84C"/>
            </a:solidFill>
            <a:prstDash val="solid"/>
          </a:ln>
        </p:spPr>
      </p:sp>
      <p:sp>
        <p:nvSpPr>
          <p:cNvPr id="10" name="Text 8"/>
          <p:cNvSpPr/>
          <p:nvPr/>
        </p:nvSpPr>
        <p:spPr>
          <a:xfrm>
            <a:off x="384048" y="2606040"/>
            <a:ext cx="2578608" cy="1828800"/>
          </a:xfrm>
          <a:prstGeom prst="rect">
            <a:avLst/>
          </a:prstGeom>
          <a:noFill/>
        </p:spPr>
        <p:txBody>
          <a:bodyPr wrap="square" rtlCol="0" anchor="t"/>
          <a:lstStyle/>
          <a:p>
            <a:pPr marL="0" indent="0" algn="r" rtl="1">
              <a:buNone/>
            </a:pP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الحملة الفرنسية على </a:t>
            </a:r>
            <a:r>
              <a:rPr lang="en-US" sz="1600" b="1" dirty="0" err="1">
                <a:solidFill>
                  <a:srgbClr val="444444"/>
                </a:solidFill>
                <a:latin typeface="Arial" panose="020B0604020202020204" pitchFamily="34" charset="0"/>
                <a:ea typeface="Arial" panose="020B0604020202020204" pitchFamily="34" charset="-122"/>
                <a:cs typeface="Arial" panose="020B0604020202020204" pitchFamily="34" charset="-120"/>
              </a:rPr>
              <a:t>مصر</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ar-DZ"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1798</a:t>
            </a:r>
            <a:r>
              <a:rPr lang="en-US"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وبعثات الطلاب إلى أوروبا فتحت الباب أمام الأفكار الحديثة</a:t>
            </a:r>
            <a:endParaRPr lang="en-US" sz="1600" b="1" dirty="0"/>
          </a:p>
        </p:txBody>
      </p:sp>
      <p:sp>
        <p:nvSpPr>
          <p:cNvPr id="11" name="Shape 9"/>
          <p:cNvSpPr/>
          <p:nvPr/>
        </p:nvSpPr>
        <p:spPr>
          <a:xfrm>
            <a:off x="3246120" y="1097280"/>
            <a:ext cx="2788920" cy="3566160"/>
          </a:xfrm>
          <a:prstGeom prst="rect">
            <a:avLst/>
          </a:prstGeom>
          <a:solidFill>
            <a:srgbClr val="FFFFFF"/>
          </a:solidFill>
          <a:ln w="12700">
            <a:solidFill>
              <a:srgbClr val="DDDDDD"/>
            </a:solidFill>
            <a:prstDash val="solid"/>
          </a:ln>
          <a:effectLst>
            <a:outerShdw blurRad="101600" dist="38100" dir="8100000" algn="bl" rotWithShape="0">
              <a:srgbClr val="000000">
                <a:alpha val="12000"/>
              </a:srgbClr>
            </a:outerShdw>
          </a:effectLst>
        </p:spPr>
      </p:sp>
      <p:sp>
        <p:nvSpPr>
          <p:cNvPr id="12" name="Shape 10"/>
          <p:cNvSpPr/>
          <p:nvPr/>
        </p:nvSpPr>
        <p:spPr>
          <a:xfrm>
            <a:off x="3246120" y="1097280"/>
            <a:ext cx="2788920" cy="685800"/>
          </a:xfrm>
          <a:prstGeom prst="rect">
            <a:avLst/>
          </a:prstGeom>
          <a:solidFill>
            <a:srgbClr val="1B2A4A"/>
          </a:solidFill>
          <a:ln w="12700">
            <a:solidFill>
              <a:srgbClr val="1B2A4A"/>
            </a:solidFill>
            <a:prstDash val="solid"/>
          </a:ln>
        </p:spPr>
      </p:sp>
      <p:sp>
        <p:nvSpPr>
          <p:cNvPr id="13" name="Text 11"/>
          <p:cNvSpPr/>
          <p:nvPr/>
        </p:nvSpPr>
        <p:spPr>
          <a:xfrm>
            <a:off x="3246120" y="1115568"/>
            <a:ext cx="2788920" cy="64008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nchor="ctr"/>
          <a:lstStyle/>
          <a:p>
            <a:pPr marL="0" indent="0" algn="ctr">
              <a:buNone/>
            </a:pPr>
            <a:r>
              <a:rPr lang="en-US" sz="2400" b="1" dirty="0">
                <a:solidFill>
                  <a:schemeClr val="tx1"/>
                </a:solidFill>
              </a:rPr>
              <a:t>✏️</a:t>
            </a:r>
            <a:endParaRPr lang="en-US" sz="2400" b="1" dirty="0">
              <a:solidFill>
                <a:schemeClr val="tx1"/>
              </a:solidFill>
            </a:endParaRPr>
          </a:p>
        </p:txBody>
      </p:sp>
      <p:sp>
        <p:nvSpPr>
          <p:cNvPr id="14" name="Text 12"/>
          <p:cNvSpPr/>
          <p:nvPr/>
        </p:nvSpPr>
        <p:spPr>
          <a:xfrm>
            <a:off x="3337560" y="1874520"/>
            <a:ext cx="2606040" cy="640080"/>
          </a:xfrm>
          <a:prstGeom prst="rect">
            <a:avLst/>
          </a:prstGeom>
          <a:noFill/>
        </p:spPr>
        <p:txBody>
          <a:bodyPr wrap="square" rtlCol="0" anchor="ctr"/>
          <a:lstStyle/>
          <a:p>
            <a:pPr marL="0" indent="0" algn="r" rtl="1">
              <a:buNone/>
            </a:pPr>
            <a:r>
              <a:rPr lang="ar-DZ" sz="14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en-US" sz="1600" b="1" dirty="0" err="1" smtClean="0">
                <a:solidFill>
                  <a:srgbClr val="1B2A4A"/>
                </a:solidFill>
                <a:latin typeface="Arial" panose="020B0604020202020204" pitchFamily="34" charset="0"/>
                <a:ea typeface="Arial" panose="020B0604020202020204" pitchFamily="34" charset="-122"/>
                <a:cs typeface="Arial" panose="020B0604020202020204" pitchFamily="34" charset="-120"/>
              </a:rPr>
              <a:t>عصر</a:t>
            </a:r>
            <a:r>
              <a:rPr lang="en-US" sz="16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en-US" sz="1600" b="1" dirty="0">
                <a:solidFill>
                  <a:srgbClr val="1B2A4A"/>
                </a:solidFill>
                <a:latin typeface="Arial" panose="020B0604020202020204" pitchFamily="34" charset="0"/>
                <a:ea typeface="Arial" panose="020B0604020202020204" pitchFamily="34" charset="-122"/>
                <a:cs typeface="Arial" panose="020B0604020202020204" pitchFamily="34" charset="-120"/>
              </a:rPr>
              <a:t>النهضة العربية</a:t>
            </a:r>
            <a:endParaRPr lang="en-US" sz="1600" dirty="0"/>
          </a:p>
        </p:txBody>
      </p:sp>
      <p:sp>
        <p:nvSpPr>
          <p:cNvPr id="15" name="Shape 13"/>
          <p:cNvSpPr/>
          <p:nvPr/>
        </p:nvSpPr>
        <p:spPr>
          <a:xfrm>
            <a:off x="3383280" y="2514600"/>
            <a:ext cx="2377440" cy="0"/>
          </a:xfrm>
          <a:prstGeom prst="line">
            <a:avLst/>
          </a:prstGeom>
          <a:noFill/>
          <a:ln w="19050">
            <a:solidFill>
              <a:srgbClr val="C9A84C"/>
            </a:solidFill>
            <a:prstDash val="solid"/>
          </a:ln>
        </p:spPr>
      </p:sp>
      <p:sp>
        <p:nvSpPr>
          <p:cNvPr id="16" name="Text 14"/>
          <p:cNvSpPr/>
          <p:nvPr/>
        </p:nvSpPr>
        <p:spPr>
          <a:xfrm>
            <a:off x="3355848" y="2606040"/>
            <a:ext cx="2578608" cy="1828800"/>
          </a:xfrm>
          <a:prstGeom prst="rect">
            <a:avLst/>
          </a:prstGeom>
          <a:noFill/>
        </p:spPr>
        <p:txBody>
          <a:bodyPr wrap="square" rtlCol="0" anchor="t"/>
          <a:lstStyle/>
          <a:p>
            <a:pPr marL="0" indent="0" algn="r" rtl="1">
              <a:buNone/>
            </a:pPr>
            <a:r>
              <a:rPr lang="en-US" sz="1600" b="1" dirty="0" err="1">
                <a:solidFill>
                  <a:srgbClr val="444444"/>
                </a:solidFill>
                <a:latin typeface="Arial" panose="020B0604020202020204" pitchFamily="34" charset="0"/>
                <a:ea typeface="Arial" panose="020B0604020202020204" pitchFamily="34" charset="-122"/>
                <a:cs typeface="Arial" panose="020B0604020202020204" pitchFamily="34" charset="-120"/>
              </a:rPr>
              <a:t>القرن</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ar-DZ"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19</a:t>
            </a:r>
            <a:r>
              <a:rPr lang="en-US"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وأوائل </a:t>
            </a:r>
            <a:r>
              <a:rPr lang="en-US" sz="1600" b="1" dirty="0" err="1">
                <a:solidFill>
                  <a:srgbClr val="444444"/>
                </a:solidFill>
                <a:latin typeface="Arial" panose="020B0604020202020204" pitchFamily="34" charset="0"/>
                <a:ea typeface="Arial" panose="020B0604020202020204" pitchFamily="34" charset="-122"/>
                <a:cs typeface="Arial" panose="020B0604020202020204" pitchFamily="34" charset="-120"/>
              </a:rPr>
              <a:t>القرن</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ar-DZ"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20</a:t>
            </a:r>
            <a:r>
              <a:rPr lang="en-US"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رفاعة الطهطاوي، خير الدين التونسي </a:t>
            </a:r>
            <a:r>
              <a:rPr lang="en-US" sz="1600" b="1" dirty="0" err="1">
                <a:solidFill>
                  <a:srgbClr val="444444"/>
                </a:solidFill>
                <a:latin typeface="Arial" panose="020B0604020202020204" pitchFamily="34" charset="0"/>
                <a:ea typeface="Arial" panose="020B0604020202020204" pitchFamily="34" charset="-122"/>
                <a:cs typeface="Arial" panose="020B0604020202020204" pitchFamily="34" charset="-120"/>
              </a:rPr>
              <a:t>وسواهم</a:t>
            </a:r>
            <a:r>
              <a:rPr lang="en-US" sz="1600" b="1" dirty="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ar-DZ"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ممن </a:t>
            </a:r>
            <a:r>
              <a:rPr lang="ar-DZ" sz="1600" b="1" dirty="0" err="1" smtClean="0">
                <a:solidFill>
                  <a:srgbClr val="444444"/>
                </a:solidFill>
                <a:latin typeface="Arial" panose="020B0604020202020204" pitchFamily="34" charset="0"/>
                <a:ea typeface="Arial" panose="020B0604020202020204" pitchFamily="34" charset="-122"/>
                <a:cs typeface="Arial" panose="020B0604020202020204" pitchFamily="34" charset="-120"/>
              </a:rPr>
              <a:t>طرحو</a:t>
            </a:r>
            <a:r>
              <a:rPr lang="ar-DZ" sz="1600"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 فكرة الإصلاح</a:t>
            </a:r>
            <a:endParaRPr lang="en-US" sz="1600" b="1" dirty="0"/>
          </a:p>
        </p:txBody>
      </p:sp>
      <p:sp>
        <p:nvSpPr>
          <p:cNvPr id="17" name="Shape 15"/>
          <p:cNvSpPr/>
          <p:nvPr/>
        </p:nvSpPr>
        <p:spPr>
          <a:xfrm>
            <a:off x="6126480" y="1115568"/>
            <a:ext cx="2788920" cy="3566160"/>
          </a:xfrm>
          <a:prstGeom prst="rect">
            <a:avLst/>
          </a:prstGeom>
          <a:solidFill>
            <a:srgbClr val="FFFFFF"/>
          </a:solidFill>
          <a:ln w="12700">
            <a:solidFill>
              <a:srgbClr val="DDDDDD"/>
            </a:solidFill>
            <a:prstDash val="solid"/>
          </a:ln>
          <a:effectLst>
            <a:outerShdw blurRad="101600" dist="38100" dir="8100000" algn="bl" rotWithShape="0">
              <a:srgbClr val="000000">
                <a:alpha val="12000"/>
              </a:srgbClr>
            </a:outerShdw>
          </a:effectLst>
        </p:spPr>
      </p:sp>
      <p:sp>
        <p:nvSpPr>
          <p:cNvPr id="18" name="Shape 16"/>
          <p:cNvSpPr/>
          <p:nvPr/>
        </p:nvSpPr>
        <p:spPr>
          <a:xfrm>
            <a:off x="6217920" y="1097280"/>
            <a:ext cx="2788920" cy="685800"/>
          </a:xfrm>
          <a:prstGeom prst="rect">
            <a:avLst/>
          </a:prstGeom>
        </p:spPr>
        <p:style>
          <a:lnRef idx="2">
            <a:schemeClr val="accent4">
              <a:shade val="50000"/>
            </a:schemeClr>
          </a:lnRef>
          <a:fillRef idx="1">
            <a:schemeClr val="accent4"/>
          </a:fillRef>
          <a:effectRef idx="0">
            <a:schemeClr val="accent4"/>
          </a:effectRef>
          <a:fontRef idx="minor">
            <a:schemeClr val="lt1"/>
          </a:fontRef>
        </p:style>
      </p:sp>
      <p:sp>
        <p:nvSpPr>
          <p:cNvPr id="19" name="Text 17"/>
          <p:cNvSpPr/>
          <p:nvPr/>
        </p:nvSpPr>
        <p:spPr>
          <a:xfrm>
            <a:off x="6217920" y="1115568"/>
            <a:ext cx="2788920" cy="640080"/>
          </a:xfrm>
          <a:prstGeom prst="rect">
            <a:avLst/>
          </a:prstGeom>
          <a:noFill/>
        </p:spPr>
        <p:txBody>
          <a:bodyPr wrap="square" rtlCol="0" anchor="ctr"/>
          <a:lstStyle/>
          <a:p>
            <a:pPr marL="0" indent="0" algn="ctr">
              <a:buNone/>
            </a:pPr>
            <a:r>
              <a:rPr lang="en-US" sz="2400" dirty="0">
                <a:solidFill>
                  <a:srgbClr val="000000"/>
                </a:solidFill>
              </a:rPr>
              <a:t>🏛️</a:t>
            </a:r>
            <a:endParaRPr lang="en-US" sz="2400" dirty="0"/>
          </a:p>
        </p:txBody>
      </p:sp>
      <p:sp>
        <p:nvSpPr>
          <p:cNvPr id="21" name="Shape 19"/>
          <p:cNvSpPr/>
          <p:nvPr/>
        </p:nvSpPr>
        <p:spPr>
          <a:xfrm>
            <a:off x="6355080" y="2514600"/>
            <a:ext cx="2377440" cy="0"/>
          </a:xfrm>
          <a:prstGeom prst="line">
            <a:avLst/>
          </a:prstGeom>
          <a:noFill/>
          <a:ln w="19050">
            <a:solidFill>
              <a:srgbClr val="C9A84C"/>
            </a:solidFill>
            <a:prstDash val="solid"/>
          </a:ln>
        </p:spPr>
      </p:sp>
      <p:sp>
        <p:nvSpPr>
          <p:cNvPr id="22" name="Text 20"/>
          <p:cNvSpPr/>
          <p:nvPr/>
        </p:nvSpPr>
        <p:spPr>
          <a:xfrm>
            <a:off x="6327648" y="2606040"/>
            <a:ext cx="2578608" cy="1828800"/>
          </a:xfrm>
          <a:prstGeom prst="rect">
            <a:avLst/>
          </a:prstGeom>
          <a:noFill/>
        </p:spPr>
        <p:txBody>
          <a:bodyPr wrap="square" rtlCol="0" anchor="t"/>
          <a:lstStyle/>
          <a:p>
            <a:pPr marL="0" indent="0" algn="r" rtl="1">
              <a:buNone/>
            </a:pPr>
            <a:r>
              <a:rPr lang="en-US" b="1" dirty="0">
                <a:solidFill>
                  <a:srgbClr val="444444"/>
                </a:solidFill>
                <a:latin typeface="Arial" panose="020B0604020202020204" pitchFamily="34" charset="0"/>
                <a:ea typeface="Arial" panose="020B0604020202020204" pitchFamily="34" charset="-122"/>
                <a:cs typeface="Arial" panose="020B0604020202020204" pitchFamily="34" charset="-120"/>
              </a:rPr>
              <a:t>الإصلاحات </a:t>
            </a:r>
            <a:r>
              <a:rPr lang="en-US" b="1" dirty="0" err="1">
                <a:solidFill>
                  <a:srgbClr val="444444"/>
                </a:solidFill>
                <a:latin typeface="Arial" panose="020B0604020202020204" pitchFamily="34" charset="0"/>
                <a:ea typeface="Arial" panose="020B0604020202020204" pitchFamily="34" charset="-122"/>
                <a:cs typeface="Arial" panose="020B0604020202020204" pitchFamily="34" charset="-120"/>
              </a:rPr>
              <a:t>العثمانية</a:t>
            </a:r>
            <a:r>
              <a:rPr lang="en-US" b="1" dirty="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ar-DZ"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a:t>
            </a:r>
            <a:r>
              <a:rPr lang="en-US" b="1" dirty="0" err="1" smtClean="0">
                <a:solidFill>
                  <a:srgbClr val="444444"/>
                </a:solidFill>
                <a:latin typeface="Arial" panose="020B0604020202020204" pitchFamily="34" charset="0"/>
                <a:ea typeface="Arial" panose="020B0604020202020204" pitchFamily="34" charset="-122"/>
                <a:cs typeface="Arial" panose="020B0604020202020204" pitchFamily="34" charset="-120"/>
              </a:rPr>
              <a:t>التنظيمات</a:t>
            </a:r>
            <a:r>
              <a:rPr lang="ar-DZ"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a:t>
            </a:r>
            <a:r>
              <a:rPr lang="en-US" b="1" dirty="0" smtClean="0">
                <a:solidFill>
                  <a:srgbClr val="444444"/>
                </a:solidFill>
                <a:latin typeface="Arial" panose="020B0604020202020204" pitchFamily="34" charset="0"/>
                <a:ea typeface="Arial" panose="020B0604020202020204" pitchFamily="34" charset="-122"/>
                <a:cs typeface="Arial" panose="020B0604020202020204" pitchFamily="34" charset="-120"/>
              </a:rPr>
              <a:t> </a:t>
            </a:r>
            <a:r>
              <a:rPr lang="en-US" b="1" dirty="0">
                <a:solidFill>
                  <a:srgbClr val="444444"/>
                </a:solidFill>
                <a:latin typeface="Arial" panose="020B0604020202020204" pitchFamily="34" charset="0"/>
                <a:ea typeface="Arial" panose="020B0604020202020204" pitchFamily="34" charset="-122"/>
                <a:cs typeface="Arial" panose="020B0604020202020204" pitchFamily="34" charset="-120"/>
              </a:rPr>
              <a:t>وتجربة أتاتورك نموذجاً في الفصل الفوقي بين الدين والدولة</a:t>
            </a:r>
            <a:endParaRPr lang="en-US" b="1" dirty="0"/>
          </a:p>
        </p:txBody>
      </p:sp>
      <p:sp>
        <p:nvSpPr>
          <p:cNvPr id="20" name="Text 18"/>
          <p:cNvSpPr/>
          <p:nvPr/>
        </p:nvSpPr>
        <p:spPr>
          <a:xfrm>
            <a:off x="6309360" y="1874520"/>
            <a:ext cx="2606040" cy="640080"/>
          </a:xfrm>
          <a:prstGeom prst="rect">
            <a:avLst/>
          </a:prstGeom>
        </p:spPr>
        <p:style>
          <a:lnRef idx="2">
            <a:schemeClr val="accent3"/>
          </a:lnRef>
          <a:fillRef idx="1">
            <a:schemeClr val="lt1"/>
          </a:fillRef>
          <a:effectRef idx="0">
            <a:schemeClr val="accent3"/>
          </a:effectRef>
          <a:fontRef idx="minor">
            <a:schemeClr val="dk1"/>
          </a:fontRef>
        </p:style>
        <p:txBody>
          <a:bodyPr wrap="square" rtlCol="0" anchor="ctr"/>
          <a:lstStyle/>
          <a:p>
            <a:pPr marL="0" indent="0" algn="r" rtl="1">
              <a:buNone/>
            </a:pPr>
            <a:r>
              <a:rPr lang="ar-DZ" sz="16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en-US" sz="1600" b="1" dirty="0" err="1" smtClean="0">
                <a:solidFill>
                  <a:srgbClr val="1B2A4A"/>
                </a:solidFill>
                <a:latin typeface="Arial" panose="020B0604020202020204" pitchFamily="34" charset="0"/>
                <a:ea typeface="Arial" panose="020B0604020202020204" pitchFamily="34" charset="-122"/>
                <a:cs typeface="Arial" panose="020B0604020202020204" pitchFamily="34" charset="-120"/>
              </a:rPr>
              <a:t>التحديث</a:t>
            </a:r>
            <a:r>
              <a:rPr lang="en-US" sz="1600" b="1" dirty="0" smtClean="0">
                <a:solidFill>
                  <a:srgbClr val="1B2A4A"/>
                </a:solidFill>
                <a:latin typeface="Arial" panose="020B0604020202020204" pitchFamily="34" charset="0"/>
                <a:ea typeface="Arial" panose="020B0604020202020204" pitchFamily="34" charset="-122"/>
                <a:cs typeface="Arial" panose="020B0604020202020204" pitchFamily="34" charset="-120"/>
              </a:rPr>
              <a:t> </a:t>
            </a:r>
            <a:r>
              <a:rPr lang="en-US" sz="1600" b="1" dirty="0">
                <a:solidFill>
                  <a:srgbClr val="1B2A4A"/>
                </a:solidFill>
                <a:latin typeface="Arial" panose="020B0604020202020204" pitchFamily="34" charset="0"/>
                <a:ea typeface="Arial" panose="020B0604020202020204" pitchFamily="34" charset="-122"/>
                <a:cs typeface="Arial" panose="020B0604020202020204" pitchFamily="34" charset="-120"/>
              </a:rPr>
              <a:t>القسري</a:t>
            </a:r>
            <a:endParaRPr lang="en-US" sz="1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0" y="73152"/>
            <a:ext cx="9144000" cy="822960"/>
          </a:xfrm>
          <a:prstGeom prst="rect">
            <a:avLst/>
          </a:prstGeom>
          <a:solidFill>
            <a:srgbClr val="1B2A4A"/>
          </a:solidFill>
          <a:ln w="12700">
            <a:solidFill>
              <a:srgbClr val="1B2A4A"/>
            </a:solidFill>
            <a:prstDash val="solid"/>
          </a:ln>
        </p:spPr>
      </p:sp>
      <p:sp>
        <p:nvSpPr>
          <p:cNvPr id="4" name="Text 2"/>
          <p:cNvSpPr/>
          <p:nvPr/>
        </p:nvSpPr>
        <p:spPr>
          <a:xfrm>
            <a:off x="274320" y="73152"/>
            <a:ext cx="8595360" cy="822960"/>
          </a:xfrm>
          <a:prstGeom prst="rect">
            <a:avLst/>
          </a:prstGeom>
          <a:noFill/>
        </p:spPr>
        <p:txBody>
          <a:bodyPr wrap="square" rtlCol="0" anchor="ctr"/>
          <a:lstStyle/>
          <a:p>
            <a:pPr marL="0" indent="0" algn="r" rtl="1">
              <a:buNone/>
            </a:pPr>
            <a:r>
              <a:rPr lang="en-US" sz="2200" b="1" dirty="0">
                <a:solidFill>
                  <a:srgbClr val="FFFFFF"/>
                </a:solidFill>
                <a:latin typeface="Arial" panose="020B0604020202020204" pitchFamily="34" charset="0"/>
                <a:ea typeface="Arial" panose="020B0604020202020204" pitchFamily="34" charset="-122"/>
                <a:cs typeface="Arial" panose="020B0604020202020204" pitchFamily="34" charset="-120"/>
              </a:rPr>
              <a:t>رابعاً: أبرز المفكرين والتيارات</a:t>
            </a:r>
            <a:endParaRPr lang="en-US" sz="2200" dirty="0"/>
          </a:p>
        </p:txBody>
      </p:sp>
      <p:sp>
        <p:nvSpPr>
          <p:cNvPr id="5" name="Shape 3"/>
          <p:cNvSpPr/>
          <p:nvPr/>
        </p:nvSpPr>
        <p:spPr>
          <a:xfrm>
            <a:off x="4709160" y="992124"/>
            <a:ext cx="4160520" cy="1143000"/>
          </a:xfrm>
          <a:prstGeom prst="rect">
            <a:avLst/>
          </a:prstGeom>
          <a:solidFill>
            <a:srgbClr val="1B2A4A"/>
          </a:solidFill>
          <a:ln w="12700">
            <a:solidFill>
              <a:srgbClr val="1B2A4A"/>
            </a:solidFill>
            <a:prstDash val="solid"/>
          </a:ln>
          <a:effectLst>
            <a:outerShdw blurRad="101600" dist="38100" dir="8100000" algn="bl" rotWithShape="0">
              <a:srgbClr val="000000">
                <a:alpha val="12000"/>
              </a:srgbClr>
            </a:outerShdw>
          </a:effectLst>
        </p:spPr>
      </p:sp>
      <p:sp>
        <p:nvSpPr>
          <p:cNvPr id="6" name="Shape 4"/>
          <p:cNvSpPr/>
          <p:nvPr/>
        </p:nvSpPr>
        <p:spPr>
          <a:xfrm>
            <a:off x="4663440" y="1078992"/>
            <a:ext cx="73152" cy="1143000"/>
          </a:xfrm>
          <a:prstGeom prst="rect">
            <a:avLst/>
          </a:prstGeom>
          <a:solidFill>
            <a:srgbClr val="C9A84C"/>
          </a:solidFill>
          <a:ln w="12700">
            <a:solidFill>
              <a:srgbClr val="C9A84C"/>
            </a:solidFill>
            <a:prstDash val="solid"/>
          </a:ln>
        </p:spPr>
      </p:sp>
      <p:sp>
        <p:nvSpPr>
          <p:cNvPr id="7" name="Text 5"/>
          <p:cNvSpPr/>
          <p:nvPr/>
        </p:nvSpPr>
        <p:spPr>
          <a:xfrm>
            <a:off x="4828032" y="1152144"/>
            <a:ext cx="3886200" cy="411480"/>
          </a:xfrm>
          <a:prstGeom prst="rect">
            <a:avLst/>
          </a:prstGeom>
          <a:noFill/>
        </p:spPr>
        <p:txBody>
          <a:bodyPr wrap="square" rtlCol="0" anchor="ctr"/>
          <a:lstStyle/>
          <a:p>
            <a:pPr marL="0" indent="0" algn="r" rtl="1">
              <a:buNone/>
            </a:pPr>
            <a:r>
              <a:rPr lang="en-US" sz="1500" b="1" dirty="0">
                <a:solidFill>
                  <a:srgbClr val="C9A84C"/>
                </a:solidFill>
                <a:latin typeface="Arial" panose="020B0604020202020204" pitchFamily="34" charset="0"/>
                <a:ea typeface="Arial" panose="020B0604020202020204" pitchFamily="34" charset="-122"/>
                <a:cs typeface="Arial" panose="020B0604020202020204" pitchFamily="34" charset="-120"/>
              </a:rPr>
              <a:t>فرح أنطون</a:t>
            </a:r>
            <a:endParaRPr lang="en-US" sz="1500" dirty="0"/>
          </a:p>
        </p:txBody>
      </p:sp>
      <p:sp>
        <p:nvSpPr>
          <p:cNvPr id="8" name="Text 6"/>
          <p:cNvSpPr/>
          <p:nvPr/>
        </p:nvSpPr>
        <p:spPr>
          <a:xfrm>
            <a:off x="4828032" y="1554480"/>
            <a:ext cx="3886200" cy="594360"/>
          </a:xfrm>
          <a:prstGeom prst="rect">
            <a:avLst/>
          </a:prstGeom>
          <a:noFill/>
        </p:spPr>
        <p:txBody>
          <a:bodyPr wrap="square" rtlCol="0" anchor="ctr"/>
          <a:lstStyle/>
          <a:p>
            <a:pPr marL="0" indent="0" algn="r" rtl="1">
              <a:buNone/>
            </a:pPr>
            <a:r>
              <a:rPr lang="en-US" sz="1600" b="1" dirty="0">
                <a:solidFill>
                  <a:srgbClr val="F5F0E8"/>
                </a:solidFill>
                <a:latin typeface="Arial" panose="020B0604020202020204" pitchFamily="34" charset="0"/>
                <a:ea typeface="Arial" panose="020B0604020202020204" pitchFamily="34" charset="-122"/>
                <a:cs typeface="Arial" panose="020B0604020202020204" pitchFamily="34" charset="-120"/>
              </a:rPr>
              <a:t>دعا إلى الفصل التام بين الدين والعلم والفلسفة</a:t>
            </a:r>
            <a:endParaRPr lang="en-US" sz="1600" b="1" dirty="0"/>
          </a:p>
        </p:txBody>
      </p:sp>
      <p:sp>
        <p:nvSpPr>
          <p:cNvPr id="9" name="Shape 7"/>
          <p:cNvSpPr/>
          <p:nvPr/>
        </p:nvSpPr>
        <p:spPr>
          <a:xfrm>
            <a:off x="274320" y="1078992"/>
            <a:ext cx="4160520" cy="1143000"/>
          </a:xfrm>
          <a:prstGeom prst="rect">
            <a:avLst/>
          </a:prstGeom>
          <a:solidFill>
            <a:srgbClr val="1D4E6B"/>
          </a:solidFill>
          <a:ln w="12700">
            <a:solidFill>
              <a:srgbClr val="1D4E6B"/>
            </a:solidFill>
            <a:prstDash val="solid"/>
          </a:ln>
          <a:effectLst>
            <a:outerShdw blurRad="101600" dist="38100" dir="8100000" algn="bl" rotWithShape="0">
              <a:srgbClr val="000000">
                <a:alpha val="12000"/>
              </a:srgbClr>
            </a:outerShdw>
          </a:effectLst>
        </p:spPr>
      </p:sp>
      <p:sp>
        <p:nvSpPr>
          <p:cNvPr id="10" name="Shape 8"/>
          <p:cNvSpPr/>
          <p:nvPr/>
        </p:nvSpPr>
        <p:spPr>
          <a:xfrm>
            <a:off x="274320" y="1078992"/>
            <a:ext cx="73152" cy="1143000"/>
          </a:xfrm>
          <a:prstGeom prst="rect">
            <a:avLst/>
          </a:prstGeom>
          <a:solidFill>
            <a:srgbClr val="C9A84C"/>
          </a:solidFill>
          <a:ln w="12700">
            <a:solidFill>
              <a:srgbClr val="C9A84C"/>
            </a:solidFill>
            <a:prstDash val="solid"/>
          </a:ln>
        </p:spPr>
      </p:sp>
      <p:sp>
        <p:nvSpPr>
          <p:cNvPr id="11" name="Text 9"/>
          <p:cNvSpPr/>
          <p:nvPr/>
        </p:nvSpPr>
        <p:spPr>
          <a:xfrm>
            <a:off x="438912" y="1152144"/>
            <a:ext cx="3886200" cy="411480"/>
          </a:xfrm>
          <a:prstGeom prst="rect">
            <a:avLst/>
          </a:prstGeom>
          <a:noFill/>
        </p:spPr>
        <p:txBody>
          <a:bodyPr wrap="square" rtlCol="0" anchor="ctr"/>
          <a:lstStyle/>
          <a:p>
            <a:pPr marL="0" indent="0" algn="r" rtl="1">
              <a:buNone/>
            </a:pPr>
            <a:r>
              <a:rPr lang="en-US" sz="1500" b="1" dirty="0">
                <a:solidFill>
                  <a:srgbClr val="C9A84C"/>
                </a:solidFill>
                <a:latin typeface="Arial" panose="020B0604020202020204" pitchFamily="34" charset="0"/>
                <a:ea typeface="Arial" panose="020B0604020202020204" pitchFamily="34" charset="-122"/>
                <a:cs typeface="Arial" panose="020B0604020202020204" pitchFamily="34" charset="-120"/>
              </a:rPr>
              <a:t>علي عبد الرازق</a:t>
            </a:r>
            <a:endParaRPr lang="en-US" sz="1500" dirty="0"/>
          </a:p>
        </p:txBody>
      </p:sp>
      <p:sp>
        <p:nvSpPr>
          <p:cNvPr id="12" name="Text 10"/>
          <p:cNvSpPr/>
          <p:nvPr/>
        </p:nvSpPr>
        <p:spPr>
          <a:xfrm>
            <a:off x="438912" y="1554480"/>
            <a:ext cx="3886200" cy="594360"/>
          </a:xfrm>
          <a:prstGeom prst="rect">
            <a:avLst/>
          </a:prstGeom>
          <a:noFill/>
        </p:spPr>
        <p:txBody>
          <a:bodyPr wrap="square" rtlCol="0" anchor="ctr"/>
          <a:lstStyle/>
          <a:p>
            <a:pPr marL="0" indent="0" algn="r" rtl="1">
              <a:buNone/>
            </a:pPr>
            <a:r>
              <a:rPr lang="en-US" sz="1600" dirty="0">
                <a:solidFill>
                  <a:srgbClr val="F5F0E8"/>
                </a:solidFill>
                <a:latin typeface="Arial" panose="020B0604020202020204" pitchFamily="34" charset="0"/>
                <a:ea typeface="Arial" panose="020B0604020202020204" pitchFamily="34" charset="-122"/>
                <a:cs typeface="Arial" panose="020B0604020202020204" pitchFamily="34" charset="-120"/>
              </a:rPr>
              <a:t>أثبت أن الخلافة ليست ضرورة دينية </a:t>
            </a:r>
            <a:r>
              <a:rPr lang="en-US" sz="1600" dirty="0" err="1">
                <a:solidFill>
                  <a:srgbClr val="F5F0E8"/>
                </a:solidFill>
                <a:latin typeface="Arial" panose="020B0604020202020204" pitchFamily="34" charset="0"/>
                <a:ea typeface="Arial" panose="020B0604020202020204" pitchFamily="34" charset="-122"/>
                <a:cs typeface="Arial" panose="020B0604020202020204" pitchFamily="34" charset="-120"/>
              </a:rPr>
              <a:t>في</a:t>
            </a:r>
            <a:r>
              <a:rPr lang="en-US" sz="1600" dirty="0">
                <a:solidFill>
                  <a:srgbClr val="F5F0E8"/>
                </a:solidFill>
                <a:latin typeface="Arial" panose="020B0604020202020204" pitchFamily="34" charset="0"/>
                <a:ea typeface="Arial" panose="020B0604020202020204" pitchFamily="34" charset="-122"/>
                <a:cs typeface="Arial" panose="020B0604020202020204" pitchFamily="34" charset="-120"/>
              </a:rPr>
              <a:t> </a:t>
            </a:r>
            <a:r>
              <a:rPr lang="en-US" sz="1600" dirty="0" err="1" smtClean="0">
                <a:solidFill>
                  <a:srgbClr val="F5F0E8"/>
                </a:solidFill>
                <a:latin typeface="Arial" panose="020B0604020202020204" pitchFamily="34" charset="0"/>
                <a:ea typeface="Arial" panose="020B0604020202020204" pitchFamily="34" charset="-122"/>
                <a:cs typeface="Arial" panose="020B0604020202020204" pitchFamily="34" charset="-120"/>
              </a:rPr>
              <a:t>الإسلام</a:t>
            </a:r>
            <a:r>
              <a:rPr lang="en-US" sz="1600" dirty="0" smtClean="0">
                <a:solidFill>
                  <a:srgbClr val="F5F0E8"/>
                </a:solidFill>
                <a:latin typeface="Arial" panose="020B0604020202020204" pitchFamily="34" charset="0"/>
                <a:ea typeface="Arial" panose="020B0604020202020204" pitchFamily="34" charset="-122"/>
                <a:cs typeface="Arial" panose="020B0604020202020204" pitchFamily="34" charset="-120"/>
              </a:rPr>
              <a:t> </a:t>
            </a:r>
            <a:r>
              <a:rPr lang="en-US" sz="1600" dirty="0" err="1">
                <a:solidFill>
                  <a:srgbClr val="F5F0E8"/>
                </a:solidFill>
                <a:latin typeface="Arial" panose="020B0604020202020204" pitchFamily="34" charset="0"/>
                <a:ea typeface="Arial" panose="020B0604020202020204" pitchFamily="34" charset="-122"/>
                <a:cs typeface="Arial" panose="020B0604020202020204" pitchFamily="34" charset="-120"/>
              </a:rPr>
              <a:t>وأصول</a:t>
            </a:r>
            <a:r>
              <a:rPr lang="en-US" sz="1600" dirty="0">
                <a:solidFill>
                  <a:srgbClr val="F5F0E8"/>
                </a:solidFill>
                <a:latin typeface="Arial" panose="020B0604020202020204" pitchFamily="34" charset="0"/>
                <a:ea typeface="Arial" panose="020B0604020202020204" pitchFamily="34" charset="-122"/>
                <a:cs typeface="Arial" panose="020B0604020202020204" pitchFamily="34" charset="-120"/>
              </a:rPr>
              <a:t> </a:t>
            </a:r>
            <a:r>
              <a:rPr lang="en-US" sz="1600" dirty="0" err="1" smtClean="0">
                <a:solidFill>
                  <a:srgbClr val="F5F0E8"/>
                </a:solidFill>
                <a:latin typeface="Arial" panose="020B0604020202020204" pitchFamily="34" charset="0"/>
                <a:ea typeface="Arial" panose="020B0604020202020204" pitchFamily="34" charset="-122"/>
                <a:cs typeface="Arial" panose="020B0604020202020204" pitchFamily="34" charset="-120"/>
              </a:rPr>
              <a:t>الحكم</a:t>
            </a:r>
            <a:endParaRPr lang="en-US" sz="1200" dirty="0"/>
          </a:p>
        </p:txBody>
      </p:sp>
      <p:sp>
        <p:nvSpPr>
          <p:cNvPr id="13" name="Shape 11"/>
          <p:cNvSpPr/>
          <p:nvPr/>
        </p:nvSpPr>
        <p:spPr>
          <a:xfrm>
            <a:off x="4663440" y="2377440"/>
            <a:ext cx="4160520" cy="1143000"/>
          </a:xfrm>
          <a:prstGeom prst="rect">
            <a:avLst/>
          </a:prstGeom>
          <a:solidFill>
            <a:srgbClr val="2C5F2D"/>
          </a:solidFill>
          <a:ln w="12700">
            <a:solidFill>
              <a:srgbClr val="2C5F2D"/>
            </a:solidFill>
            <a:prstDash val="solid"/>
          </a:ln>
          <a:effectLst>
            <a:outerShdw blurRad="101600" dist="38100" dir="8100000" algn="bl" rotWithShape="0">
              <a:srgbClr val="000000">
                <a:alpha val="12000"/>
              </a:srgbClr>
            </a:outerShdw>
          </a:effectLst>
        </p:spPr>
      </p:sp>
      <p:sp>
        <p:nvSpPr>
          <p:cNvPr id="14" name="Shape 12"/>
          <p:cNvSpPr/>
          <p:nvPr/>
        </p:nvSpPr>
        <p:spPr>
          <a:xfrm>
            <a:off x="4663440" y="2377440"/>
            <a:ext cx="73152" cy="1143000"/>
          </a:xfrm>
          <a:prstGeom prst="rect">
            <a:avLst/>
          </a:prstGeom>
          <a:solidFill>
            <a:srgbClr val="C9A84C"/>
          </a:solidFill>
          <a:ln w="12700">
            <a:solidFill>
              <a:srgbClr val="C9A84C"/>
            </a:solidFill>
            <a:prstDash val="solid"/>
          </a:ln>
        </p:spPr>
      </p:sp>
      <p:sp>
        <p:nvSpPr>
          <p:cNvPr id="15" name="Text 13"/>
          <p:cNvSpPr/>
          <p:nvPr/>
        </p:nvSpPr>
        <p:spPr>
          <a:xfrm>
            <a:off x="4828032" y="2450592"/>
            <a:ext cx="3886200" cy="411480"/>
          </a:xfrm>
          <a:prstGeom prst="rect">
            <a:avLst/>
          </a:prstGeom>
          <a:noFill/>
        </p:spPr>
        <p:txBody>
          <a:bodyPr wrap="square" rtlCol="0" anchor="ctr"/>
          <a:lstStyle/>
          <a:p>
            <a:pPr marL="0" indent="0" algn="r" rtl="1">
              <a:buNone/>
            </a:pPr>
            <a:r>
              <a:rPr lang="en-US" sz="1500" b="1" dirty="0">
                <a:solidFill>
                  <a:srgbClr val="C9A84C"/>
                </a:solidFill>
                <a:latin typeface="Arial" panose="020B0604020202020204" pitchFamily="34" charset="0"/>
                <a:ea typeface="Arial" panose="020B0604020202020204" pitchFamily="34" charset="-122"/>
                <a:cs typeface="Arial" panose="020B0604020202020204" pitchFamily="34" charset="-120"/>
              </a:rPr>
              <a:t>طه حسين</a:t>
            </a:r>
            <a:endParaRPr lang="en-US" sz="1500" dirty="0"/>
          </a:p>
        </p:txBody>
      </p:sp>
      <p:sp>
        <p:nvSpPr>
          <p:cNvPr id="16" name="Text 14"/>
          <p:cNvSpPr/>
          <p:nvPr/>
        </p:nvSpPr>
        <p:spPr>
          <a:xfrm>
            <a:off x="4828032" y="2852928"/>
            <a:ext cx="3886200" cy="594360"/>
          </a:xfrm>
          <a:prstGeom prst="rect">
            <a:avLst/>
          </a:prstGeom>
          <a:noFill/>
        </p:spPr>
        <p:txBody>
          <a:bodyPr wrap="square" rtlCol="0" anchor="ctr"/>
          <a:lstStyle/>
          <a:p>
            <a:pPr marL="0" indent="0" algn="r" rtl="1">
              <a:buNone/>
            </a:pPr>
            <a:r>
              <a:rPr lang="en-US" sz="1600" dirty="0">
                <a:solidFill>
                  <a:srgbClr val="F5F0E8"/>
                </a:solidFill>
                <a:latin typeface="Arial" panose="020B0604020202020204" pitchFamily="34" charset="0"/>
                <a:ea typeface="Arial" panose="020B0604020202020204" pitchFamily="34" charset="-122"/>
                <a:cs typeface="Arial" panose="020B0604020202020204" pitchFamily="34" charset="-120"/>
              </a:rPr>
              <a:t>نادى بتبني المناهج العلمانية في الفكر والأدب والتعليم</a:t>
            </a:r>
            <a:endParaRPr lang="en-US" sz="1600" dirty="0"/>
          </a:p>
        </p:txBody>
      </p:sp>
      <p:sp>
        <p:nvSpPr>
          <p:cNvPr id="17" name="Shape 15"/>
          <p:cNvSpPr/>
          <p:nvPr/>
        </p:nvSpPr>
        <p:spPr>
          <a:xfrm>
            <a:off x="274320" y="2377440"/>
            <a:ext cx="4160520" cy="1143000"/>
          </a:xfrm>
          <a:prstGeom prst="rect">
            <a:avLst/>
          </a:prstGeom>
          <a:solidFill>
            <a:srgbClr val="6B3A2A"/>
          </a:solidFill>
          <a:ln w="12700">
            <a:solidFill>
              <a:srgbClr val="6B3A2A"/>
            </a:solidFill>
            <a:prstDash val="solid"/>
          </a:ln>
          <a:effectLst>
            <a:outerShdw blurRad="101600" dist="38100" dir="8100000" algn="bl" rotWithShape="0">
              <a:srgbClr val="000000">
                <a:alpha val="12000"/>
              </a:srgbClr>
            </a:outerShdw>
          </a:effectLst>
        </p:spPr>
      </p:sp>
      <p:sp>
        <p:nvSpPr>
          <p:cNvPr id="18" name="Shape 16"/>
          <p:cNvSpPr/>
          <p:nvPr/>
        </p:nvSpPr>
        <p:spPr>
          <a:xfrm>
            <a:off x="274320" y="2377440"/>
            <a:ext cx="73152" cy="1143000"/>
          </a:xfrm>
          <a:prstGeom prst="rect">
            <a:avLst/>
          </a:prstGeom>
          <a:solidFill>
            <a:srgbClr val="C9A84C"/>
          </a:solidFill>
          <a:ln w="12700">
            <a:solidFill>
              <a:srgbClr val="C9A84C"/>
            </a:solidFill>
            <a:prstDash val="solid"/>
          </a:ln>
        </p:spPr>
      </p:sp>
      <p:sp>
        <p:nvSpPr>
          <p:cNvPr id="19" name="Text 17"/>
          <p:cNvSpPr/>
          <p:nvPr/>
        </p:nvSpPr>
        <p:spPr>
          <a:xfrm>
            <a:off x="438912" y="2450592"/>
            <a:ext cx="3886200" cy="411480"/>
          </a:xfrm>
          <a:prstGeom prst="rect">
            <a:avLst/>
          </a:prstGeom>
          <a:noFill/>
        </p:spPr>
        <p:txBody>
          <a:bodyPr wrap="square" rtlCol="0" anchor="ctr"/>
          <a:lstStyle/>
          <a:p>
            <a:pPr marL="0" indent="0" algn="r" rtl="1">
              <a:buNone/>
            </a:pPr>
            <a:r>
              <a:rPr lang="en-US" sz="1500" b="1" dirty="0">
                <a:solidFill>
                  <a:srgbClr val="C9A84C"/>
                </a:solidFill>
                <a:latin typeface="Arial" panose="020B0604020202020204" pitchFamily="34" charset="0"/>
                <a:ea typeface="Arial" panose="020B0604020202020204" pitchFamily="34" charset="-122"/>
                <a:cs typeface="Arial" panose="020B0604020202020204" pitchFamily="34" charset="-120"/>
              </a:rPr>
              <a:t>عبد الله العروي</a:t>
            </a:r>
            <a:endParaRPr lang="en-US" sz="1500" dirty="0"/>
          </a:p>
        </p:txBody>
      </p:sp>
      <p:sp>
        <p:nvSpPr>
          <p:cNvPr id="20" name="Text 18"/>
          <p:cNvSpPr/>
          <p:nvPr/>
        </p:nvSpPr>
        <p:spPr>
          <a:xfrm>
            <a:off x="438912" y="2852928"/>
            <a:ext cx="3886200" cy="594360"/>
          </a:xfrm>
          <a:prstGeom prst="rect">
            <a:avLst/>
          </a:prstGeom>
          <a:noFill/>
        </p:spPr>
        <p:txBody>
          <a:bodyPr wrap="square" rtlCol="0" anchor="ctr"/>
          <a:lstStyle/>
          <a:p>
            <a:pPr marL="0" indent="0" algn="r" rtl="1">
              <a:buNone/>
            </a:pPr>
            <a:r>
              <a:rPr lang="en-US" sz="1600" b="1" dirty="0">
                <a:solidFill>
                  <a:srgbClr val="F5F0E8"/>
                </a:solidFill>
                <a:latin typeface="Arial" panose="020B0604020202020204" pitchFamily="34" charset="0"/>
                <a:ea typeface="Arial" panose="020B0604020202020204" pitchFamily="34" charset="-122"/>
                <a:cs typeface="Arial" panose="020B0604020202020204" pitchFamily="34" charset="-120"/>
              </a:rPr>
              <a:t>قارب العلمانية كضرورة تاريخية لا مجرد خيار أيديولوجي</a:t>
            </a:r>
            <a:endParaRPr lang="en-US" sz="1600" b="1" dirty="0"/>
          </a:p>
        </p:txBody>
      </p:sp>
      <p:sp>
        <p:nvSpPr>
          <p:cNvPr id="21" name="Shape 19"/>
          <p:cNvSpPr/>
          <p:nvPr/>
        </p:nvSpPr>
        <p:spPr>
          <a:xfrm>
            <a:off x="4663440" y="3675888"/>
            <a:ext cx="4160520" cy="1143000"/>
          </a:xfrm>
          <a:prstGeom prst="rect">
            <a:avLst/>
          </a:prstGeom>
          <a:solidFill>
            <a:srgbClr val="4A3060"/>
          </a:solidFill>
          <a:ln w="12700">
            <a:solidFill>
              <a:srgbClr val="4A3060"/>
            </a:solidFill>
            <a:prstDash val="solid"/>
          </a:ln>
          <a:effectLst>
            <a:outerShdw blurRad="101600" dist="38100" dir="8100000" algn="bl" rotWithShape="0">
              <a:srgbClr val="000000">
                <a:alpha val="12000"/>
              </a:srgbClr>
            </a:outerShdw>
          </a:effectLst>
        </p:spPr>
      </p:sp>
      <p:sp>
        <p:nvSpPr>
          <p:cNvPr id="22" name="Shape 20"/>
          <p:cNvSpPr/>
          <p:nvPr/>
        </p:nvSpPr>
        <p:spPr>
          <a:xfrm>
            <a:off x="4663440" y="3675888"/>
            <a:ext cx="73152" cy="1143000"/>
          </a:xfrm>
          <a:prstGeom prst="rect">
            <a:avLst/>
          </a:prstGeom>
          <a:solidFill>
            <a:srgbClr val="C9A84C"/>
          </a:solidFill>
          <a:ln w="12700">
            <a:solidFill>
              <a:srgbClr val="C9A84C"/>
            </a:solidFill>
            <a:prstDash val="solid"/>
          </a:ln>
        </p:spPr>
      </p:sp>
      <p:sp>
        <p:nvSpPr>
          <p:cNvPr id="23" name="Text 21"/>
          <p:cNvSpPr/>
          <p:nvPr/>
        </p:nvSpPr>
        <p:spPr>
          <a:xfrm>
            <a:off x="4828032" y="3749040"/>
            <a:ext cx="3886200" cy="411480"/>
          </a:xfrm>
          <a:prstGeom prst="rect">
            <a:avLst/>
          </a:prstGeom>
          <a:noFill/>
        </p:spPr>
        <p:txBody>
          <a:bodyPr wrap="square" rtlCol="0" anchor="ctr"/>
          <a:lstStyle/>
          <a:p>
            <a:pPr marL="0" indent="0" algn="r" rtl="1">
              <a:buNone/>
            </a:pPr>
            <a:r>
              <a:rPr lang="en-US" sz="1500" b="1" dirty="0">
                <a:solidFill>
                  <a:srgbClr val="C9A84C"/>
                </a:solidFill>
                <a:latin typeface="Arial" panose="020B0604020202020204" pitchFamily="34" charset="0"/>
                <a:ea typeface="Arial" panose="020B0604020202020204" pitchFamily="34" charset="-122"/>
                <a:cs typeface="Arial" panose="020B0604020202020204" pitchFamily="34" charset="-120"/>
              </a:rPr>
              <a:t>محمد أركون</a:t>
            </a:r>
            <a:endParaRPr lang="en-US" sz="1500" dirty="0"/>
          </a:p>
        </p:txBody>
      </p:sp>
      <p:sp>
        <p:nvSpPr>
          <p:cNvPr id="24" name="Text 22"/>
          <p:cNvSpPr/>
          <p:nvPr/>
        </p:nvSpPr>
        <p:spPr>
          <a:xfrm>
            <a:off x="4828032" y="4151376"/>
            <a:ext cx="3886200" cy="594360"/>
          </a:xfrm>
          <a:prstGeom prst="rect">
            <a:avLst/>
          </a:prstGeom>
          <a:noFill/>
        </p:spPr>
        <p:txBody>
          <a:bodyPr wrap="square" rtlCol="0" anchor="ctr"/>
          <a:lstStyle/>
          <a:p>
            <a:pPr marL="0" indent="0" algn="r" rtl="1">
              <a:buNone/>
            </a:pPr>
            <a:r>
              <a:rPr lang="en-US" sz="1600" b="1" dirty="0">
                <a:solidFill>
                  <a:srgbClr val="F5F0E8"/>
                </a:solidFill>
                <a:latin typeface="Arial" panose="020B0604020202020204" pitchFamily="34" charset="0"/>
                <a:ea typeface="Arial" panose="020B0604020202020204" pitchFamily="34" charset="-122"/>
                <a:cs typeface="Arial" panose="020B0604020202020204" pitchFamily="34" charset="-120"/>
              </a:rPr>
              <a:t>مشروع نقد العقل الإسلامي وتاريخية النص الديني</a:t>
            </a:r>
            <a:endParaRPr lang="en-US" sz="1600" b="1" dirty="0"/>
          </a:p>
        </p:txBody>
      </p:sp>
      <p:sp>
        <p:nvSpPr>
          <p:cNvPr id="25" name="Shape 23"/>
          <p:cNvSpPr/>
          <p:nvPr/>
        </p:nvSpPr>
        <p:spPr>
          <a:xfrm>
            <a:off x="274320" y="3675888"/>
            <a:ext cx="4160520" cy="1143000"/>
          </a:xfrm>
          <a:prstGeom prst="rect">
            <a:avLst/>
          </a:prstGeom>
          <a:solidFill>
            <a:srgbClr val="1A4A5A"/>
          </a:solidFill>
          <a:ln w="12700">
            <a:solidFill>
              <a:srgbClr val="1A4A5A"/>
            </a:solidFill>
            <a:prstDash val="solid"/>
          </a:ln>
          <a:effectLst>
            <a:outerShdw blurRad="101600" dist="38100" dir="8100000" algn="bl" rotWithShape="0">
              <a:srgbClr val="000000">
                <a:alpha val="12000"/>
              </a:srgbClr>
            </a:outerShdw>
          </a:effectLst>
        </p:spPr>
      </p:sp>
      <p:sp>
        <p:nvSpPr>
          <p:cNvPr id="26" name="Shape 24"/>
          <p:cNvSpPr/>
          <p:nvPr/>
        </p:nvSpPr>
        <p:spPr>
          <a:xfrm>
            <a:off x="274320" y="3675888"/>
            <a:ext cx="73152" cy="1143000"/>
          </a:xfrm>
          <a:prstGeom prst="rect">
            <a:avLst/>
          </a:prstGeom>
          <a:solidFill>
            <a:srgbClr val="C9A84C"/>
          </a:solidFill>
          <a:ln w="12700">
            <a:solidFill>
              <a:srgbClr val="C9A84C"/>
            </a:solidFill>
            <a:prstDash val="solid"/>
          </a:ln>
        </p:spPr>
      </p:sp>
      <p:sp>
        <p:nvSpPr>
          <p:cNvPr id="27" name="Text 25"/>
          <p:cNvSpPr/>
          <p:nvPr/>
        </p:nvSpPr>
        <p:spPr>
          <a:xfrm>
            <a:off x="438912" y="3749040"/>
            <a:ext cx="3886200" cy="411480"/>
          </a:xfrm>
          <a:prstGeom prst="rect">
            <a:avLst/>
          </a:prstGeom>
          <a:noFill/>
        </p:spPr>
        <p:txBody>
          <a:bodyPr wrap="square" rtlCol="0" anchor="ctr"/>
          <a:lstStyle/>
          <a:p>
            <a:pPr marL="0" indent="0" algn="r" rtl="1">
              <a:buNone/>
            </a:pPr>
            <a:r>
              <a:rPr lang="en-US" sz="1500" b="1" dirty="0">
                <a:solidFill>
                  <a:srgbClr val="C9A84C"/>
                </a:solidFill>
                <a:latin typeface="Arial" panose="020B0604020202020204" pitchFamily="34" charset="0"/>
                <a:ea typeface="Arial" panose="020B0604020202020204" pitchFamily="34" charset="-122"/>
                <a:cs typeface="Arial" panose="020B0604020202020204" pitchFamily="34" charset="-120"/>
              </a:rPr>
              <a:t>جورج طرابيشي</a:t>
            </a:r>
            <a:endParaRPr lang="en-US" sz="1500" dirty="0"/>
          </a:p>
        </p:txBody>
      </p:sp>
      <p:sp>
        <p:nvSpPr>
          <p:cNvPr id="28" name="Text 26"/>
          <p:cNvSpPr/>
          <p:nvPr/>
        </p:nvSpPr>
        <p:spPr>
          <a:xfrm>
            <a:off x="438912" y="4151376"/>
            <a:ext cx="3886200" cy="594360"/>
          </a:xfrm>
          <a:prstGeom prst="rect">
            <a:avLst/>
          </a:prstGeom>
          <a:noFill/>
        </p:spPr>
        <p:txBody>
          <a:bodyPr wrap="square" rtlCol="0" anchor="ctr"/>
          <a:lstStyle/>
          <a:p>
            <a:pPr marL="0" indent="0" algn="r" rtl="1">
              <a:buNone/>
            </a:pPr>
            <a:r>
              <a:rPr lang="en-US" sz="1600" b="1" dirty="0">
                <a:solidFill>
                  <a:srgbClr val="F5F0E8"/>
                </a:solidFill>
                <a:latin typeface="Arial" panose="020B0604020202020204" pitchFamily="34" charset="0"/>
                <a:ea typeface="Arial" panose="020B0604020202020204" pitchFamily="34" charset="-122"/>
                <a:cs typeface="Arial" panose="020B0604020202020204" pitchFamily="34" charset="-120"/>
              </a:rPr>
              <a:t>نقد الحداثة العربية والعلاقة بين العلمانية والتراث</a:t>
            </a:r>
            <a:endParaRPr lang="en-US" sz="1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0" y="73152"/>
            <a:ext cx="9144000" cy="822960"/>
          </a:xfrm>
          <a:prstGeom prst="rect">
            <a:avLst/>
          </a:prstGeom>
          <a:solidFill>
            <a:srgbClr val="0F1C33"/>
          </a:solidFill>
          <a:ln w="12700">
            <a:solidFill>
              <a:srgbClr val="0F1C33"/>
            </a:solidFill>
            <a:prstDash val="solid"/>
          </a:ln>
        </p:spPr>
      </p:sp>
      <p:sp>
        <p:nvSpPr>
          <p:cNvPr id="4" name="Text 2"/>
          <p:cNvSpPr/>
          <p:nvPr/>
        </p:nvSpPr>
        <p:spPr>
          <a:xfrm>
            <a:off x="274320" y="73152"/>
            <a:ext cx="8595360" cy="822960"/>
          </a:xfrm>
          <a:prstGeom prst="rect">
            <a:avLst/>
          </a:prstGeom>
          <a:noFill/>
        </p:spPr>
        <p:txBody>
          <a:bodyPr wrap="square" rtlCol="0" anchor="ctr"/>
          <a:lstStyle/>
          <a:p>
            <a:pPr marL="0" indent="0" algn="r" rtl="1">
              <a:buNone/>
            </a:pPr>
            <a:r>
              <a:rPr lang="en-US" sz="2200" b="1" dirty="0">
                <a:solidFill>
                  <a:srgbClr val="FFFFFF"/>
                </a:solidFill>
                <a:latin typeface="Arial" panose="020B0604020202020204" pitchFamily="34" charset="0"/>
                <a:ea typeface="Arial" panose="020B0604020202020204" pitchFamily="34" charset="-122"/>
                <a:cs typeface="Arial" panose="020B0604020202020204" pitchFamily="34" charset="-120"/>
              </a:rPr>
              <a:t>خامساً: الجدل المعاصر ومآلات العلمانية</a:t>
            </a:r>
            <a:endParaRPr lang="en-US" sz="2200" dirty="0"/>
          </a:p>
        </p:txBody>
      </p:sp>
      <p:sp>
        <p:nvSpPr>
          <p:cNvPr id="5" name="Shape 3"/>
          <p:cNvSpPr/>
          <p:nvPr/>
        </p:nvSpPr>
        <p:spPr>
          <a:xfrm>
            <a:off x="4754880" y="1051560"/>
            <a:ext cx="4114800" cy="3749040"/>
          </a:xfrm>
          <a:prstGeom prst="rect">
            <a:avLst/>
          </a:prstGeom>
          <a:solidFill>
            <a:srgbClr val="243456"/>
          </a:solidFill>
          <a:ln w="12700">
            <a:solidFill>
              <a:srgbClr val="C9A84C"/>
            </a:solidFill>
            <a:prstDash val="solid"/>
          </a:ln>
          <a:effectLst>
            <a:outerShdw blurRad="101600" dist="38100" dir="8100000" algn="bl" rotWithShape="0">
              <a:srgbClr val="000000">
                <a:alpha val="12000"/>
              </a:srgbClr>
            </a:outerShdw>
          </a:effectLst>
        </p:spPr>
      </p:sp>
      <p:sp>
        <p:nvSpPr>
          <p:cNvPr id="6" name="Text 4"/>
          <p:cNvSpPr/>
          <p:nvPr/>
        </p:nvSpPr>
        <p:spPr>
          <a:xfrm>
            <a:off x="4892040" y="1143000"/>
            <a:ext cx="3840480" cy="502920"/>
          </a:xfrm>
          <a:prstGeom prst="rect">
            <a:avLst/>
          </a:prstGeom>
          <a:noFill/>
        </p:spPr>
        <p:txBody>
          <a:bodyPr wrap="square" rtlCol="0" anchor="ctr"/>
          <a:lstStyle/>
          <a:p>
            <a:pPr marL="0" indent="0" algn="r" rtl="1">
              <a:buNone/>
            </a:pPr>
            <a:r>
              <a:rPr lang="en-US" sz="1600" b="1" dirty="0">
                <a:solidFill>
                  <a:srgbClr val="C9A84C"/>
                </a:solidFill>
                <a:latin typeface="Arial" panose="020B0604020202020204" pitchFamily="34" charset="0"/>
                <a:ea typeface="Arial" panose="020B0604020202020204" pitchFamily="34" charset="-122"/>
                <a:cs typeface="Arial" panose="020B0604020202020204" pitchFamily="34" charset="-120"/>
              </a:rPr>
              <a:t>الحجج المؤيدة</a:t>
            </a:r>
            <a:endParaRPr lang="en-US" sz="1600" dirty="0"/>
          </a:p>
        </p:txBody>
      </p:sp>
      <p:sp>
        <p:nvSpPr>
          <p:cNvPr id="7" name="Shape 5"/>
          <p:cNvSpPr/>
          <p:nvPr/>
        </p:nvSpPr>
        <p:spPr>
          <a:xfrm>
            <a:off x="4937760" y="1664208"/>
            <a:ext cx="3566160" cy="0"/>
          </a:xfrm>
          <a:prstGeom prst="line">
            <a:avLst/>
          </a:prstGeom>
          <a:noFill/>
          <a:ln w="6350">
            <a:solidFill>
              <a:srgbClr val="E8C97A"/>
            </a:solidFill>
            <a:prstDash val="solid"/>
          </a:ln>
        </p:spPr>
      </p:sp>
      <p:sp>
        <p:nvSpPr>
          <p:cNvPr id="8" name="Shape 6"/>
          <p:cNvSpPr/>
          <p:nvPr/>
        </p:nvSpPr>
        <p:spPr>
          <a:xfrm>
            <a:off x="8458200" y="1892808"/>
            <a:ext cx="109728" cy="109728"/>
          </a:xfrm>
          <a:prstGeom prst="ellipse">
            <a:avLst/>
          </a:prstGeom>
          <a:solidFill>
            <a:srgbClr val="C9A84C"/>
          </a:solidFill>
          <a:ln w="12700">
            <a:solidFill>
              <a:srgbClr val="C9A84C"/>
            </a:solidFill>
            <a:prstDash val="solid"/>
          </a:ln>
        </p:spPr>
      </p:sp>
      <p:sp>
        <p:nvSpPr>
          <p:cNvPr id="9" name="Text 7"/>
          <p:cNvSpPr/>
          <p:nvPr/>
        </p:nvSpPr>
        <p:spPr>
          <a:xfrm>
            <a:off x="4892040" y="1801368"/>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ضمان حرية المعتقد وحقوق الأقليات</a:t>
            </a:r>
            <a:endParaRPr lang="en-US" sz="1250" dirty="0"/>
          </a:p>
        </p:txBody>
      </p:sp>
      <p:sp>
        <p:nvSpPr>
          <p:cNvPr id="10" name="Shape 8"/>
          <p:cNvSpPr/>
          <p:nvPr/>
        </p:nvSpPr>
        <p:spPr>
          <a:xfrm>
            <a:off x="8458200" y="2560320"/>
            <a:ext cx="109728" cy="109728"/>
          </a:xfrm>
          <a:prstGeom prst="ellipse">
            <a:avLst/>
          </a:prstGeom>
          <a:solidFill>
            <a:srgbClr val="C9A84C"/>
          </a:solidFill>
          <a:ln w="12700">
            <a:solidFill>
              <a:srgbClr val="C9A84C"/>
            </a:solidFill>
            <a:prstDash val="solid"/>
          </a:ln>
        </p:spPr>
      </p:sp>
      <p:sp>
        <p:nvSpPr>
          <p:cNvPr id="11" name="Text 9"/>
          <p:cNvSpPr/>
          <p:nvPr/>
        </p:nvSpPr>
        <p:spPr>
          <a:xfrm>
            <a:off x="4892040" y="2468880"/>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إنهاء توظيف الدين في الصراعات السياسية</a:t>
            </a:r>
            <a:endParaRPr lang="en-US" sz="1250" dirty="0"/>
          </a:p>
        </p:txBody>
      </p:sp>
      <p:sp>
        <p:nvSpPr>
          <p:cNvPr id="12" name="Shape 10"/>
          <p:cNvSpPr/>
          <p:nvPr/>
        </p:nvSpPr>
        <p:spPr>
          <a:xfrm>
            <a:off x="8458200" y="3227832"/>
            <a:ext cx="109728" cy="109728"/>
          </a:xfrm>
          <a:prstGeom prst="ellipse">
            <a:avLst/>
          </a:prstGeom>
          <a:solidFill>
            <a:srgbClr val="C9A84C"/>
          </a:solidFill>
          <a:ln w="12700">
            <a:solidFill>
              <a:srgbClr val="C9A84C"/>
            </a:solidFill>
            <a:prstDash val="solid"/>
          </a:ln>
        </p:spPr>
      </p:sp>
      <p:sp>
        <p:nvSpPr>
          <p:cNvPr id="13" name="Text 11"/>
          <p:cNvSpPr/>
          <p:nvPr/>
        </p:nvSpPr>
        <p:spPr>
          <a:xfrm>
            <a:off x="4892040" y="3136392"/>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شرط لازم للتقدم العلمي والتنمية</a:t>
            </a:r>
            <a:endParaRPr lang="en-US" sz="1250" dirty="0"/>
          </a:p>
        </p:txBody>
      </p:sp>
      <p:sp>
        <p:nvSpPr>
          <p:cNvPr id="14" name="Shape 12"/>
          <p:cNvSpPr/>
          <p:nvPr/>
        </p:nvSpPr>
        <p:spPr>
          <a:xfrm>
            <a:off x="8458200" y="3895344"/>
            <a:ext cx="109728" cy="109728"/>
          </a:xfrm>
          <a:prstGeom prst="ellipse">
            <a:avLst/>
          </a:prstGeom>
          <a:solidFill>
            <a:srgbClr val="C9A84C"/>
          </a:solidFill>
          <a:ln w="12700">
            <a:solidFill>
              <a:srgbClr val="C9A84C"/>
            </a:solidFill>
            <a:prstDash val="solid"/>
          </a:ln>
        </p:spPr>
      </p:sp>
      <p:sp>
        <p:nvSpPr>
          <p:cNvPr id="15" name="Text 13"/>
          <p:cNvSpPr/>
          <p:nvPr/>
        </p:nvSpPr>
        <p:spPr>
          <a:xfrm>
            <a:off x="4892040" y="3803904"/>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تحقيق المواطنة المتساوية بصرف النظر عن الدين</a:t>
            </a:r>
            <a:endParaRPr lang="en-US" sz="1250" dirty="0"/>
          </a:p>
        </p:txBody>
      </p:sp>
      <p:sp>
        <p:nvSpPr>
          <p:cNvPr id="16" name="Shape 14"/>
          <p:cNvSpPr/>
          <p:nvPr/>
        </p:nvSpPr>
        <p:spPr>
          <a:xfrm>
            <a:off x="274320" y="1051560"/>
            <a:ext cx="4114800" cy="3749040"/>
          </a:xfrm>
          <a:prstGeom prst="rect">
            <a:avLst/>
          </a:prstGeom>
          <a:solidFill>
            <a:srgbClr val="182D50"/>
          </a:solidFill>
          <a:ln w="12700">
            <a:solidFill>
              <a:srgbClr val="C9A84C"/>
            </a:solidFill>
            <a:prstDash val="solid"/>
          </a:ln>
          <a:effectLst>
            <a:outerShdw blurRad="101600" dist="38100" dir="8100000" algn="bl" rotWithShape="0">
              <a:srgbClr val="000000">
                <a:alpha val="12000"/>
              </a:srgbClr>
            </a:outerShdw>
          </a:effectLst>
        </p:spPr>
      </p:sp>
      <p:sp>
        <p:nvSpPr>
          <p:cNvPr id="17" name="Text 15"/>
          <p:cNvSpPr/>
          <p:nvPr/>
        </p:nvSpPr>
        <p:spPr>
          <a:xfrm>
            <a:off x="411480" y="1143000"/>
            <a:ext cx="3840480" cy="502920"/>
          </a:xfrm>
          <a:prstGeom prst="rect">
            <a:avLst/>
          </a:prstGeom>
          <a:noFill/>
        </p:spPr>
        <p:txBody>
          <a:bodyPr wrap="square" rtlCol="0" anchor="ctr"/>
          <a:lstStyle/>
          <a:p>
            <a:pPr marL="0" indent="0" algn="r" rtl="1">
              <a:buNone/>
            </a:pPr>
            <a:r>
              <a:rPr lang="en-US" sz="1600" b="1" dirty="0">
                <a:solidFill>
                  <a:srgbClr val="E8C97A"/>
                </a:solidFill>
                <a:latin typeface="Arial" panose="020B0604020202020204" pitchFamily="34" charset="0"/>
                <a:ea typeface="Arial" panose="020B0604020202020204" pitchFamily="34" charset="-122"/>
                <a:cs typeface="Arial" panose="020B0604020202020204" pitchFamily="34" charset="-120"/>
              </a:rPr>
              <a:t>الحجج المعارضة</a:t>
            </a:r>
            <a:endParaRPr lang="en-US" sz="1600" dirty="0"/>
          </a:p>
        </p:txBody>
      </p:sp>
      <p:sp>
        <p:nvSpPr>
          <p:cNvPr id="18" name="Shape 16"/>
          <p:cNvSpPr/>
          <p:nvPr/>
        </p:nvSpPr>
        <p:spPr>
          <a:xfrm>
            <a:off x="457200" y="1664208"/>
            <a:ext cx="3566160" cy="0"/>
          </a:xfrm>
          <a:prstGeom prst="line">
            <a:avLst/>
          </a:prstGeom>
          <a:noFill/>
          <a:ln w="6350">
            <a:solidFill>
              <a:srgbClr val="E8C97A"/>
            </a:solidFill>
            <a:prstDash val="solid"/>
          </a:ln>
        </p:spPr>
      </p:sp>
      <p:sp>
        <p:nvSpPr>
          <p:cNvPr id="19" name="Shape 17"/>
          <p:cNvSpPr/>
          <p:nvPr/>
        </p:nvSpPr>
        <p:spPr>
          <a:xfrm>
            <a:off x="3977640" y="1892808"/>
            <a:ext cx="109728" cy="109728"/>
          </a:xfrm>
          <a:prstGeom prst="ellipse">
            <a:avLst/>
          </a:prstGeom>
          <a:solidFill>
            <a:srgbClr val="C9A84C"/>
          </a:solidFill>
          <a:ln w="12700">
            <a:solidFill>
              <a:srgbClr val="C9A84C"/>
            </a:solidFill>
            <a:prstDash val="solid"/>
          </a:ln>
        </p:spPr>
      </p:sp>
      <p:sp>
        <p:nvSpPr>
          <p:cNvPr id="20" name="Text 18"/>
          <p:cNvSpPr/>
          <p:nvPr/>
        </p:nvSpPr>
        <p:spPr>
          <a:xfrm>
            <a:off x="411480" y="1801368"/>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إشكالية النقل من سياق غربي مغاير</a:t>
            </a:r>
            <a:endParaRPr lang="en-US" sz="1250" dirty="0"/>
          </a:p>
        </p:txBody>
      </p:sp>
      <p:sp>
        <p:nvSpPr>
          <p:cNvPr id="21" name="Shape 19"/>
          <p:cNvSpPr/>
          <p:nvPr/>
        </p:nvSpPr>
        <p:spPr>
          <a:xfrm>
            <a:off x="3977640" y="2560320"/>
            <a:ext cx="109728" cy="109728"/>
          </a:xfrm>
          <a:prstGeom prst="ellipse">
            <a:avLst/>
          </a:prstGeom>
          <a:solidFill>
            <a:srgbClr val="C9A84C"/>
          </a:solidFill>
          <a:ln w="12700">
            <a:solidFill>
              <a:srgbClr val="C9A84C"/>
            </a:solidFill>
            <a:prstDash val="solid"/>
          </a:ln>
        </p:spPr>
      </p:sp>
      <p:sp>
        <p:nvSpPr>
          <p:cNvPr id="22" name="Text 20"/>
          <p:cNvSpPr/>
          <p:nvPr/>
        </p:nvSpPr>
        <p:spPr>
          <a:xfrm>
            <a:off x="411480" y="2468880"/>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الدين ركيزة هوياتية راسخة في المجتمع العربي</a:t>
            </a:r>
            <a:endParaRPr lang="en-US" sz="1250" dirty="0"/>
          </a:p>
        </p:txBody>
      </p:sp>
      <p:sp>
        <p:nvSpPr>
          <p:cNvPr id="23" name="Shape 21"/>
          <p:cNvSpPr/>
          <p:nvPr/>
        </p:nvSpPr>
        <p:spPr>
          <a:xfrm>
            <a:off x="3977640" y="3227832"/>
            <a:ext cx="109728" cy="109728"/>
          </a:xfrm>
          <a:prstGeom prst="ellipse">
            <a:avLst/>
          </a:prstGeom>
          <a:solidFill>
            <a:srgbClr val="C9A84C"/>
          </a:solidFill>
          <a:ln w="12700">
            <a:solidFill>
              <a:srgbClr val="C9A84C"/>
            </a:solidFill>
            <a:prstDash val="solid"/>
          </a:ln>
        </p:spPr>
      </p:sp>
      <p:sp>
        <p:nvSpPr>
          <p:cNvPr id="24" name="Text 22"/>
          <p:cNvSpPr/>
          <p:nvPr/>
        </p:nvSpPr>
        <p:spPr>
          <a:xfrm>
            <a:off x="411480" y="3136392"/>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العلمانية لا تعني الحياد بل إقصاء الدين</a:t>
            </a:r>
            <a:endParaRPr lang="en-US" sz="1250" dirty="0"/>
          </a:p>
        </p:txBody>
      </p:sp>
      <p:sp>
        <p:nvSpPr>
          <p:cNvPr id="25" name="Shape 23"/>
          <p:cNvSpPr/>
          <p:nvPr/>
        </p:nvSpPr>
        <p:spPr>
          <a:xfrm>
            <a:off x="3977640" y="3895344"/>
            <a:ext cx="109728" cy="109728"/>
          </a:xfrm>
          <a:prstGeom prst="ellipse">
            <a:avLst/>
          </a:prstGeom>
          <a:solidFill>
            <a:srgbClr val="C9A84C"/>
          </a:solidFill>
          <a:ln w="12700">
            <a:solidFill>
              <a:srgbClr val="C9A84C"/>
            </a:solidFill>
            <a:prstDash val="solid"/>
          </a:ln>
        </p:spPr>
      </p:sp>
      <p:sp>
        <p:nvSpPr>
          <p:cNvPr id="26" name="Text 24"/>
          <p:cNvSpPr/>
          <p:nvPr/>
        </p:nvSpPr>
        <p:spPr>
          <a:xfrm>
            <a:off x="411480" y="3803904"/>
            <a:ext cx="3520440" cy="594360"/>
          </a:xfrm>
          <a:prstGeom prst="rect">
            <a:avLst/>
          </a:prstGeom>
          <a:noFill/>
        </p:spPr>
        <p:txBody>
          <a:bodyPr wrap="square" rtlCol="0" anchor="ctr"/>
          <a:lstStyle/>
          <a:p>
            <a:pPr marL="0" indent="0" algn="r" rtl="1">
              <a:buNone/>
            </a:pPr>
            <a:r>
              <a:rPr lang="en-US" sz="1250" dirty="0">
                <a:solidFill>
                  <a:srgbClr val="F5F0E8"/>
                </a:solidFill>
                <a:latin typeface="Arial" panose="020B0604020202020204" pitchFamily="34" charset="0"/>
                <a:ea typeface="Arial" panose="020B0604020202020204" pitchFamily="34" charset="-122"/>
                <a:cs typeface="Arial" panose="020B0604020202020204" pitchFamily="34" charset="-120"/>
              </a:rPr>
              <a:t>تجارب الاستبداد باسم العلمانية (أتاتورك، بورقيبة)</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84C"/>
          </a:solidFill>
          <a:ln w="12700">
            <a:solidFill>
              <a:srgbClr val="C9A84C"/>
            </a:solidFill>
            <a:prstDash val="solid"/>
          </a:ln>
        </p:spPr>
      </p:sp>
      <p:sp>
        <p:nvSpPr>
          <p:cNvPr id="3" name="Shape 1"/>
          <p:cNvSpPr/>
          <p:nvPr/>
        </p:nvSpPr>
        <p:spPr>
          <a:xfrm>
            <a:off x="-1371600" y="457200"/>
            <a:ext cx="5029200" cy="5029200"/>
          </a:xfrm>
          <a:prstGeom prst="ellipse">
            <a:avLst/>
          </a:prstGeom>
          <a:solidFill>
            <a:srgbClr val="243456">
              <a:alpha val="50000"/>
            </a:srgbClr>
          </a:solidFill>
          <a:ln w="12700">
            <a:solidFill>
              <a:srgbClr val="C9A84C"/>
            </a:solidFill>
            <a:prstDash val="solid"/>
          </a:ln>
        </p:spPr>
      </p:sp>
      <p:sp>
        <p:nvSpPr>
          <p:cNvPr id="4" name="Text 2"/>
          <p:cNvSpPr/>
          <p:nvPr/>
        </p:nvSpPr>
        <p:spPr>
          <a:xfrm>
            <a:off x="457200" y="640080"/>
            <a:ext cx="8229600" cy="731520"/>
          </a:xfrm>
          <a:prstGeom prst="rect">
            <a:avLst/>
          </a:prstGeom>
          <a:noFill/>
        </p:spPr>
        <p:txBody>
          <a:bodyPr wrap="square" rtlCol="0" anchor="ctr"/>
          <a:lstStyle/>
          <a:p>
            <a:pPr marL="0" indent="0" algn="r" rtl="1">
              <a:buNone/>
            </a:pPr>
            <a:r>
              <a:rPr lang="en-US" sz="3000" b="1" dirty="0">
                <a:solidFill>
                  <a:srgbClr val="C9A84C"/>
                </a:solidFill>
                <a:latin typeface="Arial" panose="020B0604020202020204" pitchFamily="34" charset="0"/>
                <a:ea typeface="Arial" panose="020B0604020202020204" pitchFamily="34" charset="-122"/>
                <a:cs typeface="Arial" panose="020B0604020202020204" pitchFamily="34" charset="-120"/>
              </a:rPr>
              <a:t>خلاصة واستنتاجات</a:t>
            </a:r>
            <a:endParaRPr lang="en-US" sz="3000" dirty="0"/>
          </a:p>
        </p:txBody>
      </p:sp>
      <p:sp>
        <p:nvSpPr>
          <p:cNvPr id="5" name="Shape 3"/>
          <p:cNvSpPr/>
          <p:nvPr/>
        </p:nvSpPr>
        <p:spPr>
          <a:xfrm>
            <a:off x="457200" y="1417320"/>
            <a:ext cx="8229600" cy="0"/>
          </a:xfrm>
          <a:prstGeom prst="line">
            <a:avLst/>
          </a:prstGeom>
          <a:noFill/>
          <a:ln w="12700">
            <a:solidFill>
              <a:srgbClr val="C9A84C"/>
            </a:solidFill>
            <a:prstDash val="solid"/>
          </a:ln>
        </p:spPr>
      </p:sp>
      <p:sp>
        <p:nvSpPr>
          <p:cNvPr id="6" name="Shape 4"/>
          <p:cNvSpPr/>
          <p:nvPr/>
        </p:nvSpPr>
        <p:spPr>
          <a:xfrm>
            <a:off x="365760" y="1554480"/>
            <a:ext cx="8412480" cy="713232"/>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7" name="Shape 5"/>
          <p:cNvSpPr/>
          <p:nvPr/>
        </p:nvSpPr>
        <p:spPr>
          <a:xfrm>
            <a:off x="8412480" y="1709928"/>
            <a:ext cx="402336" cy="402336"/>
          </a:xfrm>
          <a:prstGeom prst="ellipse">
            <a:avLst/>
          </a:prstGeom>
          <a:solidFill>
            <a:srgbClr val="C9A84C"/>
          </a:solidFill>
          <a:ln w="12700">
            <a:solidFill>
              <a:srgbClr val="C9A84C"/>
            </a:solidFill>
            <a:prstDash val="solid"/>
          </a:ln>
        </p:spPr>
      </p:sp>
      <p:sp>
        <p:nvSpPr>
          <p:cNvPr id="8" name="Text 6"/>
          <p:cNvSpPr/>
          <p:nvPr/>
        </p:nvSpPr>
        <p:spPr>
          <a:xfrm>
            <a:off x="8412480" y="1709928"/>
            <a:ext cx="402336" cy="402336"/>
          </a:xfrm>
          <a:prstGeom prst="rect">
            <a:avLst/>
          </a:prstGeom>
          <a:noFill/>
        </p:spPr>
        <p:txBody>
          <a:bodyPr wrap="square" rtlCol="0" anchor="ctr"/>
          <a:lstStyle/>
          <a:p>
            <a:pPr marL="0" indent="0" algn="ctr">
              <a:buNone/>
            </a:pPr>
            <a:r>
              <a:rPr lang="en-US" sz="1300" b="1" dirty="0">
                <a:solidFill>
                  <a:srgbClr val="1B2A4A"/>
                </a:solidFill>
                <a:latin typeface="Arial" panose="020B0604020202020204" pitchFamily="34" charset="0"/>
                <a:ea typeface="Arial" panose="020B0604020202020204" pitchFamily="34" charset="-122"/>
                <a:cs typeface="Arial" panose="020B0604020202020204" pitchFamily="34" charset="-120"/>
              </a:rPr>
              <a:t>1</a:t>
            </a:r>
            <a:endParaRPr lang="en-US" sz="1300" dirty="0"/>
          </a:p>
        </p:txBody>
      </p:sp>
      <p:sp>
        <p:nvSpPr>
          <p:cNvPr id="9" name="Text 7"/>
          <p:cNvSpPr/>
          <p:nvPr/>
        </p:nvSpPr>
        <p:spPr>
          <a:xfrm>
            <a:off x="548640" y="1554480"/>
            <a:ext cx="7772400" cy="713232"/>
          </a:xfrm>
          <a:prstGeom prst="rect">
            <a:avLst/>
          </a:prstGeom>
          <a:noFill/>
        </p:spPr>
        <p:txBody>
          <a:bodyPr wrap="square" rtlCol="0" anchor="ctr"/>
          <a:lstStyle/>
          <a:p>
            <a:pPr marL="0" indent="0" algn="r" rtl="1">
              <a:buNone/>
            </a:pPr>
            <a:r>
              <a:rPr lang="en-US" sz="1600" b="1" dirty="0">
                <a:solidFill>
                  <a:srgbClr val="FFFFFF"/>
                </a:solidFill>
                <a:latin typeface="Arial" panose="020B0604020202020204" pitchFamily="34" charset="0"/>
                <a:ea typeface="Arial" panose="020B0604020202020204" pitchFamily="34" charset="-122"/>
                <a:cs typeface="Arial" panose="020B0604020202020204" pitchFamily="34" charset="-120"/>
              </a:rPr>
              <a:t>العلمانية ليست نقيضاً للدين بل نظام لتنظيم العلاقة بين الديني والسياسي</a:t>
            </a:r>
            <a:endParaRPr lang="en-US" sz="1600" b="1" dirty="0"/>
          </a:p>
        </p:txBody>
      </p:sp>
      <p:sp>
        <p:nvSpPr>
          <p:cNvPr id="10" name="Shape 8"/>
          <p:cNvSpPr/>
          <p:nvPr/>
        </p:nvSpPr>
        <p:spPr>
          <a:xfrm>
            <a:off x="365760" y="2395728"/>
            <a:ext cx="8412480" cy="713232"/>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11" name="Shape 9"/>
          <p:cNvSpPr/>
          <p:nvPr/>
        </p:nvSpPr>
        <p:spPr>
          <a:xfrm>
            <a:off x="8412480" y="2551176"/>
            <a:ext cx="402336" cy="402336"/>
          </a:xfrm>
          <a:prstGeom prst="ellipse">
            <a:avLst/>
          </a:prstGeom>
          <a:solidFill>
            <a:srgbClr val="C9A84C"/>
          </a:solidFill>
          <a:ln w="12700">
            <a:solidFill>
              <a:srgbClr val="C9A84C"/>
            </a:solidFill>
            <a:prstDash val="solid"/>
          </a:ln>
        </p:spPr>
      </p:sp>
      <p:sp>
        <p:nvSpPr>
          <p:cNvPr id="12" name="Text 10"/>
          <p:cNvSpPr/>
          <p:nvPr/>
        </p:nvSpPr>
        <p:spPr>
          <a:xfrm>
            <a:off x="8412480" y="2551176"/>
            <a:ext cx="402336" cy="402336"/>
          </a:xfrm>
          <a:prstGeom prst="rect">
            <a:avLst/>
          </a:prstGeom>
          <a:noFill/>
        </p:spPr>
        <p:txBody>
          <a:bodyPr wrap="square" rtlCol="0" anchor="ctr"/>
          <a:lstStyle/>
          <a:p>
            <a:pPr marL="0" indent="0" algn="ctr">
              <a:buNone/>
            </a:pPr>
            <a:r>
              <a:rPr lang="en-US" sz="1300" b="1" dirty="0">
                <a:solidFill>
                  <a:srgbClr val="1B2A4A"/>
                </a:solidFill>
                <a:latin typeface="Arial" panose="020B0604020202020204" pitchFamily="34" charset="0"/>
                <a:ea typeface="Arial" panose="020B0604020202020204" pitchFamily="34" charset="-122"/>
                <a:cs typeface="Arial" panose="020B0604020202020204" pitchFamily="34" charset="-120"/>
              </a:rPr>
              <a:t>2</a:t>
            </a:r>
            <a:endParaRPr lang="en-US" sz="1300" dirty="0"/>
          </a:p>
        </p:txBody>
      </p:sp>
      <p:sp>
        <p:nvSpPr>
          <p:cNvPr id="13" name="Text 11"/>
          <p:cNvSpPr/>
          <p:nvPr/>
        </p:nvSpPr>
        <p:spPr>
          <a:xfrm>
            <a:off x="548640" y="2395728"/>
            <a:ext cx="7772400" cy="713232"/>
          </a:xfrm>
          <a:prstGeom prst="rect">
            <a:avLst/>
          </a:prstGeom>
          <a:noFill/>
        </p:spPr>
        <p:txBody>
          <a:bodyPr wrap="square" rtlCol="0" anchor="ctr"/>
          <a:lstStyle/>
          <a:p>
            <a:pPr marL="0" indent="0" algn="r" rtl="1">
              <a:buNone/>
            </a:pPr>
            <a:r>
              <a:rPr lang="en-US" sz="1600" b="1" dirty="0">
                <a:solidFill>
                  <a:srgbClr val="FFFFFF"/>
                </a:solidFill>
                <a:latin typeface="Arial" panose="020B0604020202020204" pitchFamily="34" charset="0"/>
                <a:ea typeface="Arial" panose="020B0604020202020204" pitchFamily="34" charset="-122"/>
                <a:cs typeface="Arial" panose="020B0604020202020204" pitchFamily="34" charset="-120"/>
              </a:rPr>
              <a:t>قضية العلمانية في الفكر العربي ليست مستوردة بل أنتجتها التجربة التاريخية الداخلية أيضاً</a:t>
            </a:r>
            <a:endParaRPr lang="en-US" sz="1600" b="1" dirty="0"/>
          </a:p>
        </p:txBody>
      </p:sp>
      <p:sp>
        <p:nvSpPr>
          <p:cNvPr id="14" name="Shape 12"/>
          <p:cNvSpPr/>
          <p:nvPr/>
        </p:nvSpPr>
        <p:spPr>
          <a:xfrm>
            <a:off x="365760" y="3236976"/>
            <a:ext cx="8412480" cy="713232"/>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15" name="Shape 13"/>
          <p:cNvSpPr/>
          <p:nvPr/>
        </p:nvSpPr>
        <p:spPr>
          <a:xfrm>
            <a:off x="8412480" y="3392424"/>
            <a:ext cx="402336" cy="402336"/>
          </a:xfrm>
          <a:prstGeom prst="ellipse">
            <a:avLst/>
          </a:prstGeom>
          <a:solidFill>
            <a:srgbClr val="C9A84C"/>
          </a:solidFill>
          <a:ln w="12700">
            <a:solidFill>
              <a:srgbClr val="C9A84C"/>
            </a:solidFill>
            <a:prstDash val="solid"/>
          </a:ln>
        </p:spPr>
      </p:sp>
      <p:sp>
        <p:nvSpPr>
          <p:cNvPr id="16" name="Text 14"/>
          <p:cNvSpPr/>
          <p:nvPr/>
        </p:nvSpPr>
        <p:spPr>
          <a:xfrm>
            <a:off x="8412480" y="3392424"/>
            <a:ext cx="402336" cy="402336"/>
          </a:xfrm>
          <a:prstGeom prst="rect">
            <a:avLst/>
          </a:prstGeom>
          <a:noFill/>
        </p:spPr>
        <p:txBody>
          <a:bodyPr wrap="square" rtlCol="0" anchor="ctr"/>
          <a:lstStyle/>
          <a:p>
            <a:pPr marL="0" indent="0" algn="ctr">
              <a:buNone/>
            </a:pPr>
            <a:r>
              <a:rPr lang="en-US" sz="1300" b="1" dirty="0">
                <a:solidFill>
                  <a:srgbClr val="1B2A4A"/>
                </a:solidFill>
                <a:latin typeface="Arial" panose="020B0604020202020204" pitchFamily="34" charset="0"/>
                <a:ea typeface="Arial" panose="020B0604020202020204" pitchFamily="34" charset="-122"/>
                <a:cs typeface="Arial" panose="020B0604020202020204" pitchFamily="34" charset="-120"/>
              </a:rPr>
              <a:t>3</a:t>
            </a:r>
            <a:endParaRPr lang="en-US" sz="1300" dirty="0"/>
          </a:p>
        </p:txBody>
      </p:sp>
      <p:sp>
        <p:nvSpPr>
          <p:cNvPr id="17" name="Text 15"/>
          <p:cNvSpPr/>
          <p:nvPr/>
        </p:nvSpPr>
        <p:spPr>
          <a:xfrm>
            <a:off x="548640" y="3236976"/>
            <a:ext cx="7772400" cy="713232"/>
          </a:xfrm>
          <a:prstGeom prst="rect">
            <a:avLst/>
          </a:prstGeom>
          <a:noFill/>
        </p:spPr>
        <p:txBody>
          <a:bodyPr wrap="square" rtlCol="0" anchor="ctr"/>
          <a:lstStyle/>
          <a:p>
            <a:pPr marL="0" indent="0" algn="r" rtl="1">
              <a:buNone/>
            </a:pPr>
            <a:r>
              <a:rPr lang="en-US" sz="1300" b="1" dirty="0">
                <a:solidFill>
                  <a:srgbClr val="FFFFFF"/>
                </a:solidFill>
                <a:latin typeface="Arial" panose="020B0604020202020204" pitchFamily="34" charset="0"/>
                <a:ea typeface="Arial" panose="020B0604020202020204" pitchFamily="34" charset="-122"/>
                <a:cs typeface="Arial" panose="020B0604020202020204" pitchFamily="34" charset="-120"/>
              </a:rPr>
              <a:t>الإشكالية الحقيقية ليست «مع أو ضد» بل «أي علمانية ملائمة للسياق العربي </a:t>
            </a:r>
            <a:r>
              <a:rPr lang="en-US" sz="1300" b="1" dirty="0" err="1">
                <a:solidFill>
                  <a:srgbClr val="FFFFFF"/>
                </a:solidFill>
                <a:latin typeface="Arial" panose="020B0604020202020204" pitchFamily="34" charset="0"/>
                <a:ea typeface="Arial" panose="020B0604020202020204" pitchFamily="34" charset="-122"/>
                <a:cs typeface="Arial" panose="020B0604020202020204" pitchFamily="34" charset="-120"/>
              </a:rPr>
              <a:t>الإسلامي</a:t>
            </a:r>
            <a:r>
              <a:rPr lang="en-US" sz="1300" dirty="0" smtClean="0">
                <a:solidFill>
                  <a:srgbClr val="FFFFFF"/>
                </a:solidFill>
                <a:latin typeface="Arial" panose="020B0604020202020204" pitchFamily="34" charset="0"/>
                <a:ea typeface="Arial" panose="020B0604020202020204" pitchFamily="34" charset="-122"/>
                <a:cs typeface="Arial" panose="020B0604020202020204" pitchFamily="34" charset="-120"/>
              </a:rPr>
              <a:t>؟</a:t>
            </a:r>
            <a:endParaRPr lang="en-US" sz="1300" dirty="0"/>
          </a:p>
        </p:txBody>
      </p:sp>
      <p:sp>
        <p:nvSpPr>
          <p:cNvPr id="18" name="Shape 16"/>
          <p:cNvSpPr/>
          <p:nvPr/>
        </p:nvSpPr>
        <p:spPr>
          <a:xfrm>
            <a:off x="365760" y="4078224"/>
            <a:ext cx="8412480" cy="713232"/>
          </a:xfrm>
          <a:prstGeom prst="rect">
            <a:avLst/>
          </a:prstGeom>
          <a:solidFill>
            <a:srgbClr val="243456"/>
          </a:solidFill>
          <a:ln w="6350">
            <a:solidFill>
              <a:srgbClr val="E8C97A"/>
            </a:solidFill>
            <a:prstDash val="solid"/>
          </a:ln>
          <a:effectLst>
            <a:outerShdw blurRad="101600" dist="38100" dir="8100000" algn="bl" rotWithShape="0">
              <a:srgbClr val="000000">
                <a:alpha val="12000"/>
              </a:srgbClr>
            </a:outerShdw>
          </a:effectLst>
        </p:spPr>
      </p:sp>
      <p:sp>
        <p:nvSpPr>
          <p:cNvPr id="19" name="Shape 17"/>
          <p:cNvSpPr/>
          <p:nvPr/>
        </p:nvSpPr>
        <p:spPr>
          <a:xfrm>
            <a:off x="8412480" y="4233672"/>
            <a:ext cx="402336" cy="402336"/>
          </a:xfrm>
          <a:prstGeom prst="ellipse">
            <a:avLst/>
          </a:prstGeom>
          <a:solidFill>
            <a:srgbClr val="C9A84C"/>
          </a:solidFill>
          <a:ln w="12700">
            <a:solidFill>
              <a:srgbClr val="C9A84C"/>
            </a:solidFill>
            <a:prstDash val="solid"/>
          </a:ln>
        </p:spPr>
      </p:sp>
      <p:sp>
        <p:nvSpPr>
          <p:cNvPr id="20" name="Text 18"/>
          <p:cNvSpPr/>
          <p:nvPr/>
        </p:nvSpPr>
        <p:spPr>
          <a:xfrm>
            <a:off x="8412480" y="4233672"/>
            <a:ext cx="402336" cy="402336"/>
          </a:xfrm>
          <a:prstGeom prst="rect">
            <a:avLst/>
          </a:prstGeom>
          <a:noFill/>
        </p:spPr>
        <p:txBody>
          <a:bodyPr wrap="square" rtlCol="0" anchor="ctr"/>
          <a:lstStyle/>
          <a:p>
            <a:pPr marL="0" indent="0" algn="ctr">
              <a:buNone/>
            </a:pPr>
            <a:r>
              <a:rPr lang="en-US" sz="1300" b="1" dirty="0">
                <a:solidFill>
                  <a:srgbClr val="1B2A4A"/>
                </a:solidFill>
                <a:latin typeface="Arial" panose="020B0604020202020204" pitchFamily="34" charset="0"/>
                <a:ea typeface="Arial" panose="020B0604020202020204" pitchFamily="34" charset="-122"/>
                <a:cs typeface="Arial" panose="020B0604020202020204" pitchFamily="34" charset="-120"/>
              </a:rPr>
              <a:t>4</a:t>
            </a:r>
            <a:endParaRPr lang="en-US" sz="1300" dirty="0"/>
          </a:p>
        </p:txBody>
      </p:sp>
      <p:sp>
        <p:nvSpPr>
          <p:cNvPr id="21" name="Text 19"/>
          <p:cNvSpPr/>
          <p:nvPr/>
        </p:nvSpPr>
        <p:spPr>
          <a:xfrm>
            <a:off x="548640" y="4078224"/>
            <a:ext cx="7772400" cy="713232"/>
          </a:xfrm>
          <a:prstGeom prst="rect">
            <a:avLst/>
          </a:prstGeom>
          <a:noFill/>
        </p:spPr>
        <p:txBody>
          <a:bodyPr wrap="square" rtlCol="0" anchor="ctr"/>
          <a:lstStyle/>
          <a:p>
            <a:pPr marL="0" indent="0" algn="r" rtl="1">
              <a:buNone/>
            </a:pPr>
            <a:r>
              <a:rPr lang="en-US" sz="1600" b="1" dirty="0">
                <a:solidFill>
                  <a:srgbClr val="FFFFFF"/>
                </a:solidFill>
                <a:latin typeface="Arial" panose="020B0604020202020204" pitchFamily="34" charset="0"/>
                <a:ea typeface="Arial" panose="020B0604020202020204" pitchFamily="34" charset="-122"/>
                <a:cs typeface="Arial" panose="020B0604020202020204" pitchFamily="34" charset="-120"/>
              </a:rPr>
              <a:t>المشروع الفكري العربي الراهن يتطلع إلى التوفيق بين الحداثة والخصوصية الحضارية</a:t>
            </a:r>
            <a:endParaRPr lang="en-US" sz="1600" b="1" dirty="0"/>
          </a:p>
        </p:txBody>
      </p:sp>
      <p:sp>
        <p:nvSpPr>
          <p:cNvPr id="22" name="Shape 20"/>
          <p:cNvSpPr/>
          <p:nvPr/>
        </p:nvSpPr>
        <p:spPr>
          <a:xfrm>
            <a:off x="0" y="4873752"/>
            <a:ext cx="9144000" cy="274320"/>
          </a:xfrm>
          <a:prstGeom prst="rect">
            <a:avLst/>
          </a:prstGeom>
          <a:solidFill>
            <a:srgbClr val="0F1C33"/>
          </a:solidFill>
          <a:ln w="12700">
            <a:solidFill>
              <a:srgbClr val="0F1C33"/>
            </a:solidFill>
            <a:prstDash val="solid"/>
          </a:ln>
        </p:spPr>
      </p:sp>
      <p:sp>
        <p:nvSpPr>
          <p:cNvPr id="23" name="Text 21"/>
          <p:cNvSpPr/>
          <p:nvPr/>
        </p:nvSpPr>
        <p:spPr>
          <a:xfrm>
            <a:off x="274320" y="4864608"/>
            <a:ext cx="8595360" cy="274320"/>
          </a:xfrm>
          <a:prstGeom prst="rect">
            <a:avLst/>
          </a:prstGeom>
          <a:noFill/>
        </p:spPr>
        <p:txBody>
          <a:bodyPr wrap="square" rtlCol="0" anchor="ctr"/>
          <a:lstStyle/>
          <a:p>
            <a:pPr marL="0" indent="0" algn="ctr" rtl="1">
              <a:buNone/>
            </a:pPr>
            <a:r>
              <a:rPr lang="en-US" sz="1000" dirty="0">
                <a:solidFill>
                  <a:srgbClr val="C9A84C"/>
                </a:solidFill>
                <a:latin typeface="Arial" panose="020B0604020202020204" pitchFamily="34" charset="0"/>
                <a:ea typeface="Arial" panose="020B0604020202020204" pitchFamily="34" charset="-122"/>
                <a:cs typeface="Arial" panose="020B0604020202020204" pitchFamily="34" charset="-120"/>
              </a:rPr>
              <a:t>شكراً على حسن استماعكم  |  العلمانية في الفكر العربي</a:t>
            </a:r>
            <a:endParaRPr lang="en-US" sz="1000" dirty="0"/>
          </a:p>
        </p:txBody>
      </p:sp>
    </p:spTree>
  </p:cSld>
  <p:clrMapOvr>
    <a:masterClrMapping/>
  </p:clrMapOvr>
</p:sld>
</file>

<file path=ppt/theme/theme1.xml><?xml version="1.0" encoding="utf-8"?>
<a:theme xmlns:a="http://schemas.openxmlformats.org/drawingml/2006/main" name="Office Them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2491</Words>
  <Application>WPS Presentation</Application>
  <PresentationFormat>Affichage à l'écran (16:9)</PresentationFormat>
  <Paragraphs>153</Paragraphs>
  <Slides>8</Slides>
  <Notes>8</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8</vt:i4>
      </vt:variant>
    </vt:vector>
  </HeadingPairs>
  <TitlesOfParts>
    <vt:vector size="17" baseType="lpstr">
      <vt:lpstr>Arial</vt:lpstr>
      <vt:lpstr>SimSun</vt:lpstr>
      <vt:lpstr>Wingdings</vt:lpstr>
      <vt:lpstr>Arial</vt:lpstr>
      <vt:lpstr>Arial</vt:lpstr>
      <vt:lpstr>Microsoft YaHei</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العلمانية في الفكر العربي</dc:title>
  <dc:creator>PptxGenJS</dc:creator>
  <dc:subject>PptxGenJS Presentation</dc:subject>
  <cp:lastModifiedBy>LENOVO</cp:lastModifiedBy>
  <cp:revision>10</cp:revision>
  <dcterms:created xsi:type="dcterms:W3CDTF">2026-04-14T04:56:00Z</dcterms:created>
  <dcterms:modified xsi:type="dcterms:W3CDTF">2026-04-14T17:37:15Z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1033-12.1.0.25242</vt:lpwstr>
  </property>
  <property fmtid="{D5CDD505-2E9C-101B-9397-08002B2CF9AE}" pid="3" name="ICV">
    <vt:lpwstr>AA5DE8777CA84B128F8C9DC9E4B275C9_12</vt:lpwstr>
  </property>
</Properties>
</file>