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7EC13-5EC1-EE7E-086C-A6C4AFD5F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239C17-13F7-6400-F2EB-9B250F624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CA4E1B-2AB4-84AB-8AC0-6E7D3C8A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0F5D40-A987-24BE-A175-C67F7EDA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9F2A70-6FDA-8876-AF08-AC3C19F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1930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9BF6E-7D1C-82DB-8007-6E08ABFD6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CF6832-5010-E34C-33BE-B08D91AC3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0887E6-6427-A6B8-B65C-0399F11DB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6CC94F-CE3A-E4B2-1C6C-8FABB5A5F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B92BA-3282-2F29-6B6F-21B4A1C2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507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5E240DD-25C1-8549-4E1F-AE37D317BE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CD65D2-1645-CF65-BB47-F5B0E6C9E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C124ED-1A15-2F08-78C6-0ADA6C462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52BE02-BB0F-38C0-D181-CFD3388BE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0638CF-1887-DAC0-3C10-D889661A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6870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585C7-3B33-4CEC-CFE2-AD88ACFE6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A6BAB6-DDDD-BFB3-7B20-3D4A3CA1D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F6172-5616-CB08-DB4C-39E7E934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8DD9F7-EA3D-F7E5-333C-ADBA61DE0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A9E236-E8D2-193E-8EB5-4B8D105C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2993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CC4092-A609-3282-D3E7-241A70B8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9F539A-B691-4C4F-DA0E-011A3E49E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92DC77-16ED-78DA-5F73-6FD0014E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F08F82-FD3F-948A-5246-8440CBDE8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D943F4-72F4-6B20-2CA7-C8835C9F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2808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B9F035-23BA-3FA3-95E3-78366A38E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490096-F5EA-0588-6969-3085FD8C2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A27F5F-43BB-1F27-8FF3-3288A5623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AD4784-490C-F776-373D-623EDD1F3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13DCB6-35E6-47E0-2CFE-FC2E66568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23F24E-7777-1D40-6AE0-DABE167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8271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B26A45-DE59-1407-98DF-DEB07AEF6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506BAB-4B26-CDD5-7F91-D68828262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26C1DD-A733-8F54-DA1F-493EDA7BE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05AF546-F7C8-8820-036E-AE76BC89E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073C4C0-64D4-2206-A237-C944ABDB37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6CDFAB2-160E-2AD3-4EBB-4BA18DF9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65198E1-D858-87EA-96D3-10DA0E7D0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AE697E0-72F8-9410-69A5-1522A25BC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3404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47954B-A36A-7FA5-DD7B-1DD480FF6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804B72-7807-7340-2E7A-1F0A2BF2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7AC324-66A4-B793-3320-6C62C914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B70AE6C-0753-7967-A8E5-8EF11ECC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323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EBEA13E-58A5-4BFE-B290-F70953FF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AB5FD2C-37F8-F1CA-1D15-9BD6713C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081007-750C-2FA0-849E-066949BF9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66547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834812-EE36-5065-21E2-97B854FDA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9FE074-A5DF-C98A-F05F-D81BFBB05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D724CB-32B3-4F00-A5A8-85E435589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DEC902-3C2A-9337-2519-984FF8A16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13F7CB-B04E-42E3-4A4F-A6877A80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980D0B-EC06-6FA4-BFDA-8E4D9C09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8017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323D7B-1248-23AE-319B-CD49F6099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B11C44-4877-936E-E83E-2A4635D936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F1D1C9-AC4D-8A40-00EB-EF6ECEA8C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1810EB-3E86-6A50-D7E3-74CDDED2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821513-0029-0ACF-4DC8-3D9E8718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865CD1-5744-CC37-E114-B0AE30E0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6188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1F9140C-5646-D5F3-905B-F32B0E19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CCE89B-816E-8703-DD54-5FBC9099B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9B5A40-D21F-032B-F986-8AEB1EDB6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EA90-C226-4F7F-9D6F-09757C311D9C}" type="datetimeFigureOut">
              <a:rPr lang="LID4096" smtClean="0"/>
              <a:t>05/02/2026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B43108-C7F2-3DF8-3481-5911E68D7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EF70A8-2C85-A94E-EF61-9B765682A6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4D0FB-D84C-4C79-84E8-283B8400F636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3008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02EFBC4E-CA8A-046E-98F2-B9D21A51EF8F}"/>
              </a:ext>
            </a:extLst>
          </p:cNvPr>
          <p:cNvSpPr txBox="1">
            <a:spLocks/>
          </p:cNvSpPr>
          <p:nvPr/>
        </p:nvSpPr>
        <p:spPr>
          <a:xfrm>
            <a:off x="2020755" y="295275"/>
            <a:ext cx="7772400" cy="1470025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7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و السياق </a:t>
            </a:r>
            <a:endParaRPr lang="fr-FR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E383EB7-BF2E-0CDB-9FD4-06B404BC9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3" y="2045110"/>
            <a:ext cx="11868187" cy="4408226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يعرف علم الدلالة أو المستوى الدلالي بأنه الفرع الذي يدرس المعنى أو الدلالة و يهتم بها ، و إذا أردنا أن نكون أكثر دقة في التعريف فإنه " دراسة تحليلية للكلمات المفتاحية الخاصة بلغة ما " ، و نقد باللغة في مفهومها العام ، و في مفهومها المتخصص كأن نقول : لغة السياسة أو لغة الاقتصاد وهكذا ، وعليه فإن هذا العلم يعدّ من أعقد العلوم لأنه يقوم بتحليل المعاني العلاقية داخل السياق ، واكتشاف المعاني الخصوصية التي تختلف من سياق لآخر .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82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F3990-D5ED-6FED-9745-97BAD026B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6180A709-D529-CCFE-F040-A8E7CF898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أمثلة أخرى عن السياق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276A11E-0A43-20CA-E20E-E2C8196F5593}"/>
              </a:ext>
            </a:extLst>
          </p:cNvPr>
          <p:cNvSpPr/>
          <p:nvPr/>
        </p:nvSpPr>
        <p:spPr>
          <a:xfrm>
            <a:off x="157317" y="996456"/>
            <a:ext cx="12188094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إنّك لأنت الحليم الرشيد ( كلام قوم سيدنا شعيب )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236C0919-9D8C-ADBB-9FE0-291EE0E3CF55}"/>
              </a:ext>
            </a:extLst>
          </p:cNvPr>
          <p:cNvSpPr/>
          <p:nvPr/>
        </p:nvSpPr>
        <p:spPr>
          <a:xfrm>
            <a:off x="8948803" y="2570083"/>
            <a:ext cx="2810577" cy="926741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الظاهرة: مدح وثناء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D495E944-5C43-FF27-38AB-6BDA1A3B15D5}"/>
              </a:ext>
            </a:extLst>
          </p:cNvPr>
          <p:cNvCxnSpPr>
            <a:cxnSpLocks/>
          </p:cNvCxnSpPr>
          <p:nvPr/>
        </p:nvCxnSpPr>
        <p:spPr>
          <a:xfrm flipH="1">
            <a:off x="5648567" y="2385917"/>
            <a:ext cx="795600" cy="2500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611170A5-2E8F-A47A-016A-2106B22C78AB}"/>
              </a:ext>
            </a:extLst>
          </p:cNvPr>
          <p:cNvSpPr/>
          <p:nvPr/>
        </p:nvSpPr>
        <p:spPr>
          <a:xfrm>
            <a:off x="-129553" y="2422681"/>
            <a:ext cx="5985387" cy="926741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السياقية :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استهزاء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4C6A6BFE-33EC-5236-2627-F8F6F10746B8}"/>
              </a:ext>
            </a:extLst>
          </p:cNvPr>
          <p:cNvCxnSpPr>
            <a:cxnSpLocks/>
          </p:cNvCxnSpPr>
          <p:nvPr/>
        </p:nvCxnSpPr>
        <p:spPr>
          <a:xfrm>
            <a:off x="6444167" y="2385917"/>
            <a:ext cx="2591678" cy="3726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id="{1EE747C4-EA3A-BC29-9542-BA7704F02C15}"/>
              </a:ext>
            </a:extLst>
          </p:cNvPr>
          <p:cNvSpPr/>
          <p:nvPr/>
        </p:nvSpPr>
        <p:spPr>
          <a:xfrm>
            <a:off x="717755" y="3424318"/>
            <a:ext cx="11041625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لا تكرهوا فتياتكم على البغاء إن أردن تحصّناً 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3" name="Organigramme : Opération manuelle 12">
            <a:extLst>
              <a:ext uri="{FF2B5EF4-FFF2-40B4-BE49-F238E27FC236}">
                <a16:creationId xmlns:a16="http://schemas.microsoft.com/office/drawing/2014/main" id="{EB38E78E-FD36-748F-CCC9-FFC88869346E}"/>
              </a:ext>
            </a:extLst>
          </p:cNvPr>
          <p:cNvSpPr/>
          <p:nvPr/>
        </p:nvSpPr>
        <p:spPr>
          <a:xfrm>
            <a:off x="7609663" y="5190958"/>
            <a:ext cx="4120221" cy="1367579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الظاهرة: مشروط بإرادتهن التحصّن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Organigramme : Opération manuelle 13">
            <a:extLst>
              <a:ext uri="{FF2B5EF4-FFF2-40B4-BE49-F238E27FC236}">
                <a16:creationId xmlns:a16="http://schemas.microsoft.com/office/drawing/2014/main" id="{8A67ADBB-32EE-4996-A108-37BD830F081A}"/>
              </a:ext>
            </a:extLst>
          </p:cNvPr>
          <p:cNvSpPr/>
          <p:nvPr/>
        </p:nvSpPr>
        <p:spPr>
          <a:xfrm>
            <a:off x="261565" y="5149324"/>
            <a:ext cx="5985387" cy="1409213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السياقية :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 العفاف سبب في الابتعاد على البغاء ( وعليه ارتبط بعدم الإكراه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4F6DCC30-7A22-7B01-7534-C1C08A461E88}"/>
              </a:ext>
            </a:extLst>
          </p:cNvPr>
          <p:cNvCxnSpPr>
            <a:cxnSpLocks/>
          </p:cNvCxnSpPr>
          <p:nvPr/>
        </p:nvCxnSpPr>
        <p:spPr>
          <a:xfrm>
            <a:off x="6567071" y="4746779"/>
            <a:ext cx="2576929" cy="4025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84BA6405-828F-DE47-CA15-74A2AE71E64A}"/>
              </a:ext>
            </a:extLst>
          </p:cNvPr>
          <p:cNvCxnSpPr>
            <a:cxnSpLocks/>
          </p:cNvCxnSpPr>
          <p:nvPr/>
        </p:nvCxnSpPr>
        <p:spPr>
          <a:xfrm flipH="1">
            <a:off x="4769502" y="4767571"/>
            <a:ext cx="1797569" cy="3817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461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E198A-A6F3-8746-A4E3-A41BE4B9E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0E0DE4B8-B14D-5669-B9EF-F743AF39D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عن التوسع في المعنى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49CF260-2CE3-BF52-F7A9-9D9EA203F585}"/>
              </a:ext>
            </a:extLst>
          </p:cNvPr>
          <p:cNvSpPr/>
          <p:nvPr/>
        </p:nvSpPr>
        <p:spPr>
          <a:xfrm>
            <a:off x="157317" y="996456"/>
            <a:ext cx="12188094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وجعلوا لله شركاء الجنّ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4A9FBD65-34BF-C4BF-B9BF-B9D2CD07F512}"/>
              </a:ext>
            </a:extLst>
          </p:cNvPr>
          <p:cNvSpPr/>
          <p:nvPr/>
        </p:nvSpPr>
        <p:spPr>
          <a:xfrm>
            <a:off x="8463116" y="2874770"/>
            <a:ext cx="3195483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المحتملة الأولى: الجن جُعلوا شركاء وثناء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4CD6D884-6E59-A168-5FF2-3DFCFF1879FB}"/>
              </a:ext>
            </a:extLst>
          </p:cNvPr>
          <p:cNvCxnSpPr>
            <a:cxnSpLocks/>
          </p:cNvCxnSpPr>
          <p:nvPr/>
        </p:nvCxnSpPr>
        <p:spPr>
          <a:xfrm flipH="1">
            <a:off x="4503174" y="2352616"/>
            <a:ext cx="2040260" cy="4612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3810B93C-61ED-16FF-6902-B083245BC935}"/>
              </a:ext>
            </a:extLst>
          </p:cNvPr>
          <p:cNvSpPr/>
          <p:nvPr/>
        </p:nvSpPr>
        <p:spPr>
          <a:xfrm>
            <a:off x="244072" y="2842238"/>
            <a:ext cx="8044522" cy="239512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المحتملة الثانية  :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تخصيص أي أنهم اعتقدوا أن الخير لله و أن الشر لإبليس فهو شريكه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ودليلهم في ذلك قوله تعالى " وجعلوا بينه و بين الجنّة نسباً "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C62AB52-D6ED-E9C3-ED56-AEA08D67FDC7}"/>
              </a:ext>
            </a:extLst>
          </p:cNvPr>
          <p:cNvCxnSpPr>
            <a:cxnSpLocks/>
          </p:cNvCxnSpPr>
          <p:nvPr/>
        </p:nvCxnSpPr>
        <p:spPr>
          <a:xfrm>
            <a:off x="6543434" y="2352616"/>
            <a:ext cx="2816876" cy="483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096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27094-77A1-E926-3E8D-EA45DCFA7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E6AAF1A-3FA2-5DDA-B053-AFD701908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عن الدلالة الصوتية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5327172C-81E4-F88E-3F84-0BBFDE368C02}"/>
              </a:ext>
            </a:extLst>
          </p:cNvPr>
          <p:cNvSpPr/>
          <p:nvPr/>
        </p:nvSpPr>
        <p:spPr>
          <a:xfrm>
            <a:off x="108156" y="1124276"/>
            <a:ext cx="12188094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وقعت الحاء في آخر الكلمة دلّت على :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BD62BE9D-F212-1097-E1D0-60CEA7AC5D2C}"/>
              </a:ext>
            </a:extLst>
          </p:cNvPr>
          <p:cNvSpPr/>
          <p:nvPr/>
        </p:nvSpPr>
        <p:spPr>
          <a:xfrm>
            <a:off x="8463116" y="2874770"/>
            <a:ext cx="3195483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الظهور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57266581-819A-44FF-877E-8CDAA707F226}"/>
              </a:ext>
            </a:extLst>
          </p:cNvPr>
          <p:cNvCxnSpPr>
            <a:cxnSpLocks/>
            <a:endCxn id="2" idx="0"/>
          </p:cNvCxnSpPr>
          <p:nvPr/>
        </p:nvCxnSpPr>
        <p:spPr>
          <a:xfrm flipH="1">
            <a:off x="6828503" y="2452075"/>
            <a:ext cx="61452" cy="3901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7CFF501A-3FF7-A4BD-7468-FF263D874528}"/>
              </a:ext>
            </a:extLst>
          </p:cNvPr>
          <p:cNvSpPr/>
          <p:nvPr/>
        </p:nvSpPr>
        <p:spPr>
          <a:xfrm>
            <a:off x="5368412" y="2842238"/>
            <a:ext cx="2920181" cy="1334143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التفريق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EB20D3E-09A6-F195-1EE6-9CD1573792DE}"/>
              </a:ext>
            </a:extLst>
          </p:cNvPr>
          <p:cNvCxnSpPr>
            <a:cxnSpLocks/>
          </p:cNvCxnSpPr>
          <p:nvPr/>
        </p:nvCxnSpPr>
        <p:spPr>
          <a:xfrm>
            <a:off x="6813755" y="2458418"/>
            <a:ext cx="2546555" cy="3774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Organigramme : Opération manuelle 2">
            <a:extLst>
              <a:ext uri="{FF2B5EF4-FFF2-40B4-BE49-F238E27FC236}">
                <a16:creationId xmlns:a16="http://schemas.microsoft.com/office/drawing/2014/main" id="{D6E686BE-2642-1658-F626-ACD62117B698}"/>
              </a:ext>
            </a:extLst>
          </p:cNvPr>
          <p:cNvSpPr/>
          <p:nvPr/>
        </p:nvSpPr>
        <p:spPr>
          <a:xfrm>
            <a:off x="948091" y="2874770"/>
            <a:ext cx="3195483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مدّ الصوت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9378886E-5370-542D-2877-7E3173533F13}"/>
              </a:ext>
            </a:extLst>
          </p:cNvPr>
          <p:cNvSpPr/>
          <p:nvPr/>
        </p:nvSpPr>
        <p:spPr>
          <a:xfrm>
            <a:off x="8750710" y="4951567"/>
            <a:ext cx="3195483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لاح القمر ( ظهر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Organigramme : Opération manuelle 9">
            <a:extLst>
              <a:ext uri="{FF2B5EF4-FFF2-40B4-BE49-F238E27FC236}">
                <a16:creationId xmlns:a16="http://schemas.microsoft.com/office/drawing/2014/main" id="{1EAF423F-55A9-FEAC-D0AE-3CB8C95ABD89}"/>
              </a:ext>
            </a:extLst>
          </p:cNvPr>
          <p:cNvSpPr/>
          <p:nvPr/>
        </p:nvSpPr>
        <p:spPr>
          <a:xfrm>
            <a:off x="4601497" y="5005306"/>
            <a:ext cx="3861619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فاح الماء / سرّح الشّعر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Organigramme : Opération manuelle 10">
            <a:extLst>
              <a:ext uri="{FF2B5EF4-FFF2-40B4-BE49-F238E27FC236}">
                <a16:creationId xmlns:a16="http://schemas.microsoft.com/office/drawing/2014/main" id="{9512EB57-423B-C3EA-A711-337CBB0FCE29}"/>
              </a:ext>
            </a:extLst>
          </p:cNvPr>
          <p:cNvSpPr/>
          <p:nvPr/>
        </p:nvSpPr>
        <p:spPr>
          <a:xfrm>
            <a:off x="838200" y="5005306"/>
            <a:ext cx="3195483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صاح الرّجل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D47BDC1D-5438-C15B-11A8-9427643532F5}"/>
              </a:ext>
            </a:extLst>
          </p:cNvPr>
          <p:cNvCxnSpPr>
            <a:cxnSpLocks/>
          </p:cNvCxnSpPr>
          <p:nvPr/>
        </p:nvCxnSpPr>
        <p:spPr>
          <a:xfrm flipH="1">
            <a:off x="2966884" y="2458418"/>
            <a:ext cx="3846871" cy="4163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A911F4EA-81D5-5879-4A84-99993CEB0E69}"/>
              </a:ext>
            </a:extLst>
          </p:cNvPr>
          <p:cNvCxnSpPr>
            <a:cxnSpLocks/>
          </p:cNvCxnSpPr>
          <p:nvPr/>
        </p:nvCxnSpPr>
        <p:spPr>
          <a:xfrm>
            <a:off x="6865374" y="4182724"/>
            <a:ext cx="0" cy="8225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14A5E86-8A5A-04E9-082C-DC04B2D79ABE}"/>
              </a:ext>
            </a:extLst>
          </p:cNvPr>
          <p:cNvCxnSpPr>
            <a:cxnSpLocks/>
          </p:cNvCxnSpPr>
          <p:nvPr/>
        </p:nvCxnSpPr>
        <p:spPr>
          <a:xfrm>
            <a:off x="9876504" y="4327244"/>
            <a:ext cx="0" cy="6243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9E35BDFC-3836-D755-9563-DE7B32B3AF48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2545833" y="4322735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686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D7DBF-5A90-61A2-0610-13291D46D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634C1CAC-CA49-D2B9-2339-BF5F37A38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عن الدلالة الصرفية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8968F63-EC48-7327-1C86-29986B1DED96}"/>
              </a:ext>
            </a:extLst>
          </p:cNvPr>
          <p:cNvSpPr/>
          <p:nvPr/>
        </p:nvSpPr>
        <p:spPr>
          <a:xfrm>
            <a:off x="108156" y="1124276"/>
            <a:ext cx="12188094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اجتمعت الجيم و النون دلّت على :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A859FEBE-6715-5ACC-835B-FD20BC7F355E}"/>
              </a:ext>
            </a:extLst>
          </p:cNvPr>
          <p:cNvSpPr/>
          <p:nvPr/>
        </p:nvSpPr>
        <p:spPr>
          <a:xfrm>
            <a:off x="4455857" y="2695138"/>
            <a:ext cx="2904202" cy="822583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السّتر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B2EC5709-72D7-1F25-7F1D-5C9A07E3EA69}"/>
              </a:ext>
            </a:extLst>
          </p:cNvPr>
          <p:cNvCxnSpPr>
            <a:cxnSpLocks/>
          </p:cNvCxnSpPr>
          <p:nvPr/>
        </p:nvCxnSpPr>
        <p:spPr>
          <a:xfrm>
            <a:off x="6245940" y="3517721"/>
            <a:ext cx="3476934" cy="6579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774D4DD0-AA25-6414-FF84-E609FEA218CB}"/>
              </a:ext>
            </a:extLst>
          </p:cNvPr>
          <p:cNvSpPr/>
          <p:nvPr/>
        </p:nvSpPr>
        <p:spPr>
          <a:xfrm>
            <a:off x="7020234" y="4332539"/>
            <a:ext cx="2189627" cy="1334143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الجن (مخلوق خفي)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C602084-6132-3542-396F-F1C7202847C1}"/>
              </a:ext>
            </a:extLst>
          </p:cNvPr>
          <p:cNvCxnSpPr>
            <a:cxnSpLocks/>
          </p:cNvCxnSpPr>
          <p:nvPr/>
        </p:nvCxnSpPr>
        <p:spPr>
          <a:xfrm flipH="1">
            <a:off x="5907958" y="2454157"/>
            <a:ext cx="593622" cy="2155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35FA87E5-7801-14CC-EC71-AEDE2633D543}"/>
              </a:ext>
            </a:extLst>
          </p:cNvPr>
          <p:cNvSpPr/>
          <p:nvPr/>
        </p:nvSpPr>
        <p:spPr>
          <a:xfrm>
            <a:off x="9330816" y="4175658"/>
            <a:ext cx="2785490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جنين ( الولد في بطن أمه ) مستور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Organigramme : Opération manuelle 9">
            <a:extLst>
              <a:ext uri="{FF2B5EF4-FFF2-40B4-BE49-F238E27FC236}">
                <a16:creationId xmlns:a16="http://schemas.microsoft.com/office/drawing/2014/main" id="{81778C61-6A13-2E13-1E4C-3FB1C81AD527}"/>
              </a:ext>
            </a:extLst>
          </p:cNvPr>
          <p:cNvSpPr/>
          <p:nvPr/>
        </p:nvSpPr>
        <p:spPr>
          <a:xfrm>
            <a:off x="311671" y="4379892"/>
            <a:ext cx="3861619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أجنّ فلان الميت ( ستره بالكفن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Organigramme : Opération manuelle 10">
            <a:extLst>
              <a:ext uri="{FF2B5EF4-FFF2-40B4-BE49-F238E27FC236}">
                <a16:creationId xmlns:a16="http://schemas.microsoft.com/office/drawing/2014/main" id="{6EA2B963-5647-383E-6D4C-7A3F98E60B47}"/>
              </a:ext>
            </a:extLst>
          </p:cNvPr>
          <p:cNvSpPr/>
          <p:nvPr/>
        </p:nvSpPr>
        <p:spPr>
          <a:xfrm>
            <a:off x="4386420" y="4366538"/>
            <a:ext cx="2533757" cy="144796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جَنانٌ ( يطلق على القلب لأنه مستور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A758FDCD-F845-8791-E193-85C6B1612C68}"/>
              </a:ext>
            </a:extLst>
          </p:cNvPr>
          <p:cNvCxnSpPr>
            <a:cxnSpLocks/>
          </p:cNvCxnSpPr>
          <p:nvPr/>
        </p:nvCxnSpPr>
        <p:spPr>
          <a:xfrm flipH="1">
            <a:off x="3362632" y="3556174"/>
            <a:ext cx="2839571" cy="7707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8845FB88-98D0-53A6-B8E4-4B4FE6516F3C}"/>
              </a:ext>
            </a:extLst>
          </p:cNvPr>
          <p:cNvCxnSpPr>
            <a:cxnSpLocks/>
          </p:cNvCxnSpPr>
          <p:nvPr/>
        </p:nvCxnSpPr>
        <p:spPr>
          <a:xfrm>
            <a:off x="6245941" y="3557310"/>
            <a:ext cx="0" cy="8225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34248219-47FB-9120-C033-01D25EF598DC}"/>
              </a:ext>
            </a:extLst>
          </p:cNvPr>
          <p:cNvCxnSpPr>
            <a:cxnSpLocks/>
          </p:cNvCxnSpPr>
          <p:nvPr/>
        </p:nvCxnSpPr>
        <p:spPr>
          <a:xfrm>
            <a:off x="6245941" y="3557310"/>
            <a:ext cx="1467464" cy="7442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5AE79326-C0BC-AD70-1E5A-F7C2269D4715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860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7BAA9-B81C-2328-1904-5B0E14E3B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DC85183-FF43-0EBA-76BD-8272B0F90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عن الدلالة الصرفية ( المشترك )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E317FFB-A3D6-F8DC-3FF2-49E2ABB34378}"/>
              </a:ext>
            </a:extLst>
          </p:cNvPr>
          <p:cNvSpPr/>
          <p:nvPr/>
        </p:nvSpPr>
        <p:spPr>
          <a:xfrm>
            <a:off x="108156" y="1124276"/>
            <a:ext cx="12188094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وجدت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BA737862-C88C-5A42-0A41-DAA399C118AF}"/>
              </a:ext>
            </a:extLst>
          </p:cNvPr>
          <p:cNvCxnSpPr>
            <a:cxnSpLocks/>
          </p:cNvCxnSpPr>
          <p:nvPr/>
        </p:nvCxnSpPr>
        <p:spPr>
          <a:xfrm>
            <a:off x="5907958" y="2458418"/>
            <a:ext cx="3629332" cy="10763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01968201-34F6-69B6-F14A-03F0B1CFB821}"/>
              </a:ext>
            </a:extLst>
          </p:cNvPr>
          <p:cNvSpPr/>
          <p:nvPr/>
        </p:nvSpPr>
        <p:spPr>
          <a:xfrm>
            <a:off x="4208208" y="3889587"/>
            <a:ext cx="3952204" cy="103190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وجدت وجداً ( الحزن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E16379D4-785B-B8D2-2338-25F604A97E0E}"/>
              </a:ext>
            </a:extLst>
          </p:cNvPr>
          <p:cNvSpPr/>
          <p:nvPr/>
        </p:nvSpPr>
        <p:spPr>
          <a:xfrm>
            <a:off x="7983793" y="3568350"/>
            <a:ext cx="4208207" cy="103190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وجدت موجدة ( الغضب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Organigramme : Opération manuelle 10">
            <a:extLst>
              <a:ext uri="{FF2B5EF4-FFF2-40B4-BE49-F238E27FC236}">
                <a16:creationId xmlns:a16="http://schemas.microsoft.com/office/drawing/2014/main" id="{DD1725AB-5AF9-93F1-D7AA-2CBC9D0060E8}"/>
              </a:ext>
            </a:extLst>
          </p:cNvPr>
          <p:cNvSpPr/>
          <p:nvPr/>
        </p:nvSpPr>
        <p:spPr>
          <a:xfrm>
            <a:off x="-147480" y="4084302"/>
            <a:ext cx="4355688" cy="103190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وجدت وجدانا ( إصابة الشيء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40895508-F82F-DD7F-7417-AD80BA3C0F63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2030364" y="2458418"/>
            <a:ext cx="3877594" cy="16258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D8BDC7A-9360-FFB2-8EE6-35F4EDC27F83}"/>
              </a:ext>
            </a:extLst>
          </p:cNvPr>
          <p:cNvCxnSpPr>
            <a:cxnSpLocks/>
          </p:cNvCxnSpPr>
          <p:nvPr/>
        </p:nvCxnSpPr>
        <p:spPr>
          <a:xfrm>
            <a:off x="5881647" y="2458418"/>
            <a:ext cx="26311" cy="14311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D17D0A95-6FE4-2708-3A54-07C25E9DBF7D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02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E6E67-F49E-0508-6005-7FDFEA3CA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97587E3-0961-EED6-C642-284BB147C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عن الدلالة السياقية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ED62097-5959-A0DA-149F-91872737CF7B}"/>
              </a:ext>
            </a:extLst>
          </p:cNvPr>
          <p:cNvSpPr/>
          <p:nvPr/>
        </p:nvSpPr>
        <p:spPr>
          <a:xfrm>
            <a:off x="3057833" y="1124276"/>
            <a:ext cx="4542502" cy="13341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الوعد و الوعيد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7FBE3D6-9586-0FA6-BEF3-E46AF1E267C2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5329084" y="2458418"/>
            <a:ext cx="5263581" cy="11099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99BBD1B6-258D-0492-7421-11E3E1BF9D18}"/>
              </a:ext>
            </a:extLst>
          </p:cNvPr>
          <p:cNvSpPr/>
          <p:nvPr/>
        </p:nvSpPr>
        <p:spPr>
          <a:xfrm>
            <a:off x="6095999" y="3889587"/>
            <a:ext cx="2972451" cy="200613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أوعدته دون ذكر المفعول الثاني (دلالة على الشرّ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EA21D711-6A2D-8858-42A2-04250C0173DD}"/>
              </a:ext>
            </a:extLst>
          </p:cNvPr>
          <p:cNvSpPr/>
          <p:nvPr/>
        </p:nvSpPr>
        <p:spPr>
          <a:xfrm>
            <a:off x="8993330" y="3568350"/>
            <a:ext cx="3198670" cy="185009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وعدته دون ذكر المفعول الثاني ( دلالة على الخير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Organigramme : Opération manuelle 10">
            <a:extLst>
              <a:ext uri="{FF2B5EF4-FFF2-40B4-BE49-F238E27FC236}">
                <a16:creationId xmlns:a16="http://schemas.microsoft.com/office/drawing/2014/main" id="{2ABCF38A-7440-2A00-1EDD-2C35931063BD}"/>
              </a:ext>
            </a:extLst>
          </p:cNvPr>
          <p:cNvSpPr/>
          <p:nvPr/>
        </p:nvSpPr>
        <p:spPr>
          <a:xfrm>
            <a:off x="3168794" y="4056783"/>
            <a:ext cx="2919831" cy="183893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دخلت الباء على المفعول الثاني لم يكن ذلك إلا دلالة على الشرّ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0BC5139F-18A9-F4E1-7962-51A327491902}"/>
              </a:ext>
            </a:extLst>
          </p:cNvPr>
          <p:cNvCxnSpPr>
            <a:cxnSpLocks/>
            <a:stCxn id="5" idx="4"/>
          </p:cNvCxnSpPr>
          <p:nvPr/>
        </p:nvCxnSpPr>
        <p:spPr>
          <a:xfrm flipH="1">
            <a:off x="4032541" y="2458418"/>
            <a:ext cx="1296543" cy="16121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1184BCFA-CB60-B4EA-305D-99DB319EE8B9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>
            <a:off x="5329084" y="2458418"/>
            <a:ext cx="2253141" cy="14311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538BAED-A09E-7FC5-7350-60C9591E1E75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728AE5FE-FB6D-E70F-89BB-DA5EF2DA4537}"/>
              </a:ext>
            </a:extLst>
          </p:cNvPr>
          <p:cNvSpPr/>
          <p:nvPr/>
        </p:nvSpPr>
        <p:spPr>
          <a:xfrm>
            <a:off x="462116" y="4056783"/>
            <a:ext cx="2554541" cy="152885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يقال : وعدته وعدا ، و في الشرّ وعيدا .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B65D4F02-367F-CE7F-6151-3C70267202C2}"/>
              </a:ext>
            </a:extLst>
          </p:cNvPr>
          <p:cNvCxnSpPr>
            <a:cxnSpLocks/>
            <a:stCxn id="5" idx="4"/>
            <a:endCxn id="6" idx="0"/>
          </p:cNvCxnSpPr>
          <p:nvPr/>
        </p:nvCxnSpPr>
        <p:spPr>
          <a:xfrm flipH="1">
            <a:off x="1739387" y="2458418"/>
            <a:ext cx="3589697" cy="15983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932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2D004-635C-0CBB-D6B4-E70AFAA90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D402BA-2249-EDC3-225B-36C926BED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عن الدلالة السياقية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91FCC73-1449-5E0A-7C8A-7DDFAB52F28F}"/>
              </a:ext>
            </a:extLst>
          </p:cNvPr>
          <p:cNvSpPr/>
          <p:nvPr/>
        </p:nvSpPr>
        <p:spPr>
          <a:xfrm>
            <a:off x="2290917" y="452284"/>
            <a:ext cx="4542502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التجسس و التحسس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68E60D71-FDAB-4C25-81DE-7DA0592C0FBB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4562168" y="1176473"/>
            <a:ext cx="3306509" cy="3430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1E4B58DA-8FF8-E749-F85D-D3E151B63723}"/>
              </a:ext>
            </a:extLst>
          </p:cNvPr>
          <p:cNvSpPr/>
          <p:nvPr/>
        </p:nvSpPr>
        <p:spPr>
          <a:xfrm>
            <a:off x="240890" y="1520392"/>
            <a:ext cx="4542504" cy="1105200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يكون في الشرّ ( مرتبط بالغير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271D4366-6157-047C-9777-A7FAFE3C341C}"/>
              </a:ext>
            </a:extLst>
          </p:cNvPr>
          <p:cNvSpPr/>
          <p:nvPr/>
        </p:nvSpPr>
        <p:spPr>
          <a:xfrm>
            <a:off x="6269342" y="1519548"/>
            <a:ext cx="3198670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يكون في الخير (مرتبط بمنافع النفس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Organigramme : Opération manuelle 10">
            <a:extLst>
              <a:ext uri="{FF2B5EF4-FFF2-40B4-BE49-F238E27FC236}">
                <a16:creationId xmlns:a16="http://schemas.microsoft.com/office/drawing/2014/main" id="{76CB7BE5-E29A-2947-84F9-70816E45C832}"/>
              </a:ext>
            </a:extLst>
          </p:cNvPr>
          <p:cNvSpPr/>
          <p:nvPr/>
        </p:nvSpPr>
        <p:spPr>
          <a:xfrm>
            <a:off x="6904422" y="2995916"/>
            <a:ext cx="2919831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المرأة العفيفة حتى إن لم يكن لها زوج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E68DC6C5-6514-EA27-5723-133A9F499D09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 flipH="1">
            <a:off x="2512142" y="1176473"/>
            <a:ext cx="2050026" cy="3439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9323FE91-E5CB-F5E6-FA26-7852C79912AA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361F25CF-53A8-6772-9778-941B05CFA06D}"/>
              </a:ext>
            </a:extLst>
          </p:cNvPr>
          <p:cNvSpPr/>
          <p:nvPr/>
        </p:nvSpPr>
        <p:spPr>
          <a:xfrm>
            <a:off x="1234871" y="3063236"/>
            <a:ext cx="2554541" cy="73152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المرأة ذات البعل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6C475265-A768-D174-71F9-80F3D32ACDEF}"/>
              </a:ext>
            </a:extLst>
          </p:cNvPr>
          <p:cNvSpPr/>
          <p:nvPr/>
        </p:nvSpPr>
        <p:spPr>
          <a:xfrm>
            <a:off x="4383554" y="2151916"/>
            <a:ext cx="1982643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المحصنة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F13CB819-6529-02DC-A0C6-C2C9A441246E}"/>
              </a:ext>
            </a:extLst>
          </p:cNvPr>
          <p:cNvCxnSpPr>
            <a:cxnSpLocks/>
            <a:stCxn id="27" idx="4"/>
            <a:endCxn id="6" idx="0"/>
          </p:cNvCxnSpPr>
          <p:nvPr/>
        </p:nvCxnSpPr>
        <p:spPr>
          <a:xfrm flipH="1">
            <a:off x="2512142" y="2876105"/>
            <a:ext cx="2862734" cy="1871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981130F4-3A0D-858D-8E99-565D3D6B816E}"/>
              </a:ext>
            </a:extLst>
          </p:cNvPr>
          <p:cNvCxnSpPr>
            <a:cxnSpLocks/>
            <a:stCxn id="27" idx="4"/>
            <a:endCxn id="11" idx="0"/>
          </p:cNvCxnSpPr>
          <p:nvPr/>
        </p:nvCxnSpPr>
        <p:spPr>
          <a:xfrm>
            <a:off x="5374876" y="2876105"/>
            <a:ext cx="2989462" cy="1198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Ellipse 38">
            <a:extLst>
              <a:ext uri="{FF2B5EF4-FFF2-40B4-BE49-F238E27FC236}">
                <a16:creationId xmlns:a16="http://schemas.microsoft.com/office/drawing/2014/main" id="{7C4CFC40-512F-5663-B11C-A5A2D69C4CAF}"/>
              </a:ext>
            </a:extLst>
          </p:cNvPr>
          <p:cNvSpPr/>
          <p:nvPr/>
        </p:nvSpPr>
        <p:spPr>
          <a:xfrm>
            <a:off x="4327636" y="3693700"/>
            <a:ext cx="1982643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اذهب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0" name="Organigramme : Opération manuelle 39">
            <a:extLst>
              <a:ext uri="{FF2B5EF4-FFF2-40B4-BE49-F238E27FC236}">
                <a16:creationId xmlns:a16="http://schemas.microsoft.com/office/drawing/2014/main" id="{5C8C8B99-34C4-11D6-DB2D-10CC74BE9C75}"/>
              </a:ext>
            </a:extLst>
          </p:cNvPr>
          <p:cNvSpPr/>
          <p:nvPr/>
        </p:nvSpPr>
        <p:spPr>
          <a:xfrm>
            <a:off x="462116" y="4916429"/>
            <a:ext cx="2919831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متساويان ( التماس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1" name="Organigramme : Opération manuelle 40">
            <a:extLst>
              <a:ext uri="{FF2B5EF4-FFF2-40B4-BE49-F238E27FC236}">
                <a16:creationId xmlns:a16="http://schemas.microsoft.com/office/drawing/2014/main" id="{CB38A694-3108-9CCC-24AB-E61082F3EC67}"/>
              </a:ext>
            </a:extLst>
          </p:cNvPr>
          <p:cNvSpPr/>
          <p:nvPr/>
        </p:nvSpPr>
        <p:spPr>
          <a:xfrm>
            <a:off x="8093772" y="4800198"/>
            <a:ext cx="3871734" cy="781239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الأعلى ما دونه ( أمر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2" name="Organigramme : Opération manuelle 41">
            <a:extLst>
              <a:ext uri="{FF2B5EF4-FFF2-40B4-BE49-F238E27FC236}">
                <a16:creationId xmlns:a16="http://schemas.microsoft.com/office/drawing/2014/main" id="{674467AD-5FA6-B74C-049A-2513E7EADE33}"/>
              </a:ext>
            </a:extLst>
          </p:cNvPr>
          <p:cNvSpPr/>
          <p:nvPr/>
        </p:nvSpPr>
        <p:spPr>
          <a:xfrm>
            <a:off x="4071249" y="4835136"/>
            <a:ext cx="3797428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دون إلى الأعلى ( دعاء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B6A9E471-0325-66A6-6D38-9806EF56789D}"/>
              </a:ext>
            </a:extLst>
          </p:cNvPr>
          <p:cNvCxnSpPr>
            <a:cxnSpLocks/>
            <a:stCxn id="39" idx="4"/>
            <a:endCxn id="40" idx="0"/>
          </p:cNvCxnSpPr>
          <p:nvPr/>
        </p:nvCxnSpPr>
        <p:spPr>
          <a:xfrm flipH="1">
            <a:off x="1922032" y="4417889"/>
            <a:ext cx="3396926" cy="4985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2385F343-E74B-EC50-E3E2-D5F26EB85652}"/>
              </a:ext>
            </a:extLst>
          </p:cNvPr>
          <p:cNvCxnSpPr>
            <a:cxnSpLocks/>
            <a:stCxn id="39" idx="4"/>
            <a:endCxn id="42" idx="0"/>
          </p:cNvCxnSpPr>
          <p:nvPr/>
        </p:nvCxnSpPr>
        <p:spPr>
          <a:xfrm>
            <a:off x="5318958" y="4417889"/>
            <a:ext cx="651005" cy="417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D9F75458-4745-F9F5-E7AF-7DA9FF127CB4}"/>
              </a:ext>
            </a:extLst>
          </p:cNvPr>
          <p:cNvCxnSpPr>
            <a:cxnSpLocks/>
            <a:stCxn id="39" idx="4"/>
            <a:endCxn id="41" idx="0"/>
          </p:cNvCxnSpPr>
          <p:nvPr/>
        </p:nvCxnSpPr>
        <p:spPr>
          <a:xfrm>
            <a:off x="5318958" y="4417889"/>
            <a:ext cx="4710681" cy="3823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249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F49BE-9FFA-E2E8-1467-C034B520E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5776127-E084-359D-66F4-5C6EB6A8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عن الدلالة العامة و الدلالة الخاصة: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E6930943-3A37-A905-40DE-686AC12B8891}"/>
              </a:ext>
            </a:extLst>
          </p:cNvPr>
          <p:cNvSpPr/>
          <p:nvPr/>
        </p:nvSpPr>
        <p:spPr>
          <a:xfrm>
            <a:off x="2513918" y="928905"/>
            <a:ext cx="4542502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الغُسل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ACD8F380-1D85-1858-A791-D09F2583924F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4785169" y="1653094"/>
            <a:ext cx="4882811" cy="89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5E4B67B4-7087-D4E0-B50D-A1EDD385052F}"/>
              </a:ext>
            </a:extLst>
          </p:cNvPr>
          <p:cNvSpPr/>
          <p:nvPr/>
        </p:nvSpPr>
        <p:spPr>
          <a:xfrm>
            <a:off x="-277123" y="1850764"/>
            <a:ext cx="4542504" cy="1105200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الخاصة : الوضوء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F0B5DA81-A5AD-84D9-65C5-3D3B99074F10}"/>
              </a:ext>
            </a:extLst>
          </p:cNvPr>
          <p:cNvSpPr/>
          <p:nvPr/>
        </p:nvSpPr>
        <p:spPr>
          <a:xfrm>
            <a:off x="8068645" y="1742867"/>
            <a:ext cx="3198670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العامة : البدن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Organigramme : Opération manuelle 10">
            <a:extLst>
              <a:ext uri="{FF2B5EF4-FFF2-40B4-BE49-F238E27FC236}">
                <a16:creationId xmlns:a16="http://schemas.microsoft.com/office/drawing/2014/main" id="{9F26A830-A77D-4E63-D956-661DCE78F071}"/>
              </a:ext>
            </a:extLst>
          </p:cNvPr>
          <p:cNvSpPr/>
          <p:nvPr/>
        </p:nvSpPr>
        <p:spPr>
          <a:xfrm>
            <a:off x="7766785" y="3373967"/>
            <a:ext cx="2919831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العامة : الكلام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B273B8C3-7F01-AAC5-22C0-343FA2EDAB78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 flipH="1">
            <a:off x="1994129" y="1653094"/>
            <a:ext cx="2791040" cy="1976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FDC6E949-4B47-0F7A-AEE2-F36239B44C26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8A21A0AC-FCB7-B5E5-0C4B-DACA58CF46FE}"/>
              </a:ext>
            </a:extLst>
          </p:cNvPr>
          <p:cNvSpPr/>
          <p:nvPr/>
        </p:nvSpPr>
        <p:spPr>
          <a:xfrm>
            <a:off x="188589" y="3669750"/>
            <a:ext cx="3327296" cy="73152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الخاصة : الكلام ليلا ( السّمر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BEBBAD98-C4B7-05A4-AB24-279BB13D3C18}"/>
              </a:ext>
            </a:extLst>
          </p:cNvPr>
          <p:cNvSpPr/>
          <p:nvPr/>
        </p:nvSpPr>
        <p:spPr>
          <a:xfrm>
            <a:off x="4425216" y="2623188"/>
            <a:ext cx="1982643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الحديث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71C35FF6-7CD3-882F-7969-8C8BF9962D4A}"/>
              </a:ext>
            </a:extLst>
          </p:cNvPr>
          <p:cNvCxnSpPr>
            <a:cxnSpLocks/>
            <a:stCxn id="27" idx="4"/>
            <a:endCxn id="6" idx="0"/>
          </p:cNvCxnSpPr>
          <p:nvPr/>
        </p:nvCxnSpPr>
        <p:spPr>
          <a:xfrm flipH="1">
            <a:off x="1852237" y="3347377"/>
            <a:ext cx="3564301" cy="3223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E1B651DE-3616-EA68-56E7-692CF39BF024}"/>
              </a:ext>
            </a:extLst>
          </p:cNvPr>
          <p:cNvCxnSpPr>
            <a:cxnSpLocks/>
            <a:stCxn id="27" idx="4"/>
            <a:endCxn id="11" idx="0"/>
          </p:cNvCxnSpPr>
          <p:nvPr/>
        </p:nvCxnSpPr>
        <p:spPr>
          <a:xfrm>
            <a:off x="5416538" y="3347377"/>
            <a:ext cx="3810163" cy="265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Ellipse 38">
            <a:extLst>
              <a:ext uri="{FF2B5EF4-FFF2-40B4-BE49-F238E27FC236}">
                <a16:creationId xmlns:a16="http://schemas.microsoft.com/office/drawing/2014/main" id="{885C02EB-CA81-6ACE-CB90-9A7781C869BF}"/>
              </a:ext>
            </a:extLst>
          </p:cNvPr>
          <p:cNvSpPr/>
          <p:nvPr/>
        </p:nvSpPr>
        <p:spPr>
          <a:xfrm>
            <a:off x="4671998" y="4254288"/>
            <a:ext cx="1982643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الهرب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0" name="Organigramme : Opération manuelle 39">
            <a:extLst>
              <a:ext uri="{FF2B5EF4-FFF2-40B4-BE49-F238E27FC236}">
                <a16:creationId xmlns:a16="http://schemas.microsoft.com/office/drawing/2014/main" id="{789D8B22-ED61-BA3F-355B-6337F782B7E3}"/>
              </a:ext>
            </a:extLst>
          </p:cNvPr>
          <p:cNvSpPr/>
          <p:nvPr/>
        </p:nvSpPr>
        <p:spPr>
          <a:xfrm>
            <a:off x="607918" y="5520807"/>
            <a:ext cx="2919831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الخاصة : الإباق (للعبيد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1" name="Organigramme : Opération manuelle 40">
            <a:extLst>
              <a:ext uri="{FF2B5EF4-FFF2-40B4-BE49-F238E27FC236}">
                <a16:creationId xmlns:a16="http://schemas.microsoft.com/office/drawing/2014/main" id="{B3CCF5CD-E18D-68D4-5AC5-E81BB8E7B0A6}"/>
              </a:ext>
            </a:extLst>
          </p:cNvPr>
          <p:cNvSpPr/>
          <p:nvPr/>
        </p:nvSpPr>
        <p:spPr>
          <a:xfrm>
            <a:off x="7888386" y="5395724"/>
            <a:ext cx="3871734" cy="781239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العامة : الفرار عموما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3FD32B88-2F08-4A03-732F-67D507850FC0}"/>
              </a:ext>
            </a:extLst>
          </p:cNvPr>
          <p:cNvCxnSpPr>
            <a:cxnSpLocks/>
            <a:stCxn id="39" idx="4"/>
            <a:endCxn id="40" idx="0"/>
          </p:cNvCxnSpPr>
          <p:nvPr/>
        </p:nvCxnSpPr>
        <p:spPr>
          <a:xfrm flipH="1">
            <a:off x="2067834" y="4978477"/>
            <a:ext cx="3595486" cy="5423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3B0820FC-5849-D1EC-7FA4-A18E9C047003}"/>
              </a:ext>
            </a:extLst>
          </p:cNvPr>
          <p:cNvCxnSpPr>
            <a:cxnSpLocks/>
            <a:stCxn id="39" idx="4"/>
            <a:endCxn id="41" idx="0"/>
          </p:cNvCxnSpPr>
          <p:nvPr/>
        </p:nvCxnSpPr>
        <p:spPr>
          <a:xfrm>
            <a:off x="5663320" y="4978477"/>
            <a:ext cx="4160933" cy="417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706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47688-79B7-172A-D0DE-6128219B7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665E59F-4F44-CDF1-6BCF-AD37B5979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77" y="419145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عما كان خاص الدلالة ثم بفعل التطور الدلالي أصبح عام الدلالة: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6496CBB5-B541-FF03-6DA8-32C0C43380E8}"/>
              </a:ext>
            </a:extLst>
          </p:cNvPr>
          <p:cNvSpPr/>
          <p:nvPr/>
        </p:nvSpPr>
        <p:spPr>
          <a:xfrm>
            <a:off x="2513918" y="1037292"/>
            <a:ext cx="4542502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الوِرد 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AD8027D-BD6E-5BB4-89DE-2B68B106826F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4785169" y="1761481"/>
            <a:ext cx="4882811" cy="3637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30F1A4DE-4CAE-EA70-DAB7-269E046BDD5E}"/>
              </a:ext>
            </a:extLst>
          </p:cNvPr>
          <p:cNvSpPr/>
          <p:nvPr/>
        </p:nvSpPr>
        <p:spPr>
          <a:xfrm>
            <a:off x="0" y="1990120"/>
            <a:ext cx="4542504" cy="1105200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على إتيان كل شيء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69260E29-E0AE-7137-318B-E0B5955C4826}"/>
              </a:ext>
            </a:extLst>
          </p:cNvPr>
          <p:cNvSpPr/>
          <p:nvPr/>
        </p:nvSpPr>
        <p:spPr>
          <a:xfrm>
            <a:off x="8068645" y="2125272"/>
            <a:ext cx="3198670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على إتيان الماء فقط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FB41604-FE7F-6F3F-5C5D-6B8A1A419136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 flipH="1">
            <a:off x="2271252" y="1761481"/>
            <a:ext cx="2513917" cy="2286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4C0271B-B8B2-BE92-F8FB-4ADCFF803927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Ellipse 38">
            <a:extLst>
              <a:ext uri="{FF2B5EF4-FFF2-40B4-BE49-F238E27FC236}">
                <a16:creationId xmlns:a16="http://schemas.microsoft.com/office/drawing/2014/main" id="{7FBEDB3F-65D8-DA77-79EC-663643265D19}"/>
              </a:ext>
            </a:extLst>
          </p:cNvPr>
          <p:cNvSpPr/>
          <p:nvPr/>
        </p:nvSpPr>
        <p:spPr>
          <a:xfrm>
            <a:off x="4671998" y="4254288"/>
            <a:ext cx="1982643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الوغى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0" name="Organigramme : Opération manuelle 39">
            <a:extLst>
              <a:ext uri="{FF2B5EF4-FFF2-40B4-BE49-F238E27FC236}">
                <a16:creationId xmlns:a16="http://schemas.microsoft.com/office/drawing/2014/main" id="{09C116CD-41C9-4A20-71AD-C6E3B1D8AFDA}"/>
              </a:ext>
            </a:extLst>
          </p:cNvPr>
          <p:cNvSpPr/>
          <p:nvPr/>
        </p:nvSpPr>
        <p:spPr>
          <a:xfrm>
            <a:off x="59323" y="5385656"/>
            <a:ext cx="3560959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على الحرب عموما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1" name="Organigramme : Opération manuelle 40">
            <a:extLst>
              <a:ext uri="{FF2B5EF4-FFF2-40B4-BE49-F238E27FC236}">
                <a16:creationId xmlns:a16="http://schemas.microsoft.com/office/drawing/2014/main" id="{4A83273B-6D4E-2874-101B-8DA26EF2BC18}"/>
              </a:ext>
            </a:extLst>
          </p:cNvPr>
          <p:cNvSpPr/>
          <p:nvPr/>
        </p:nvSpPr>
        <p:spPr>
          <a:xfrm>
            <a:off x="7729836" y="5395724"/>
            <a:ext cx="4030284" cy="119868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على اختلاط الأصوات في الحرب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AB579132-B447-CED7-7A5D-9B96AF0A2ADB}"/>
              </a:ext>
            </a:extLst>
          </p:cNvPr>
          <p:cNvCxnSpPr>
            <a:cxnSpLocks/>
            <a:stCxn id="39" idx="4"/>
            <a:endCxn id="40" idx="0"/>
          </p:cNvCxnSpPr>
          <p:nvPr/>
        </p:nvCxnSpPr>
        <p:spPr>
          <a:xfrm flipH="1">
            <a:off x="1839803" y="4978477"/>
            <a:ext cx="3823517" cy="4071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8389236D-CD0B-B6EA-5A47-4B7C5DCF46F4}"/>
              </a:ext>
            </a:extLst>
          </p:cNvPr>
          <p:cNvCxnSpPr>
            <a:cxnSpLocks/>
            <a:stCxn id="39" idx="4"/>
            <a:endCxn id="41" idx="0"/>
          </p:cNvCxnSpPr>
          <p:nvPr/>
        </p:nvCxnSpPr>
        <p:spPr>
          <a:xfrm>
            <a:off x="5663320" y="4978477"/>
            <a:ext cx="4081658" cy="417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Ellipse 2">
            <a:extLst>
              <a:ext uri="{FF2B5EF4-FFF2-40B4-BE49-F238E27FC236}">
                <a16:creationId xmlns:a16="http://schemas.microsoft.com/office/drawing/2014/main" id="{2AA6585D-1149-11A6-FA9D-C5FF071DEFBC}"/>
              </a:ext>
            </a:extLst>
          </p:cNvPr>
          <p:cNvSpPr/>
          <p:nvPr/>
        </p:nvSpPr>
        <p:spPr>
          <a:xfrm>
            <a:off x="4566223" y="2180626"/>
            <a:ext cx="2490197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التطور الدلالي </a:t>
            </a:r>
            <a:endParaRPr lang="fr-FR" sz="2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BEFFA51C-FCC7-36FF-AFE3-17545CAE7024}"/>
              </a:ext>
            </a:extLst>
          </p:cNvPr>
          <p:cNvCxnSpPr>
            <a:cxnSpLocks/>
            <a:stCxn id="3" idx="2"/>
            <a:endCxn id="2" idx="3"/>
          </p:cNvCxnSpPr>
          <p:nvPr/>
        </p:nvCxnSpPr>
        <p:spPr>
          <a:xfrm flipH="1" flipV="1">
            <a:off x="4088254" y="2542720"/>
            <a:ext cx="47796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94B32DC9-24E1-B4A9-CCEF-0CD66778A82C}"/>
              </a:ext>
            </a:extLst>
          </p:cNvPr>
          <p:cNvCxnSpPr>
            <a:cxnSpLocks/>
            <a:stCxn id="8" idx="1"/>
            <a:endCxn id="3" idx="6"/>
          </p:cNvCxnSpPr>
          <p:nvPr/>
        </p:nvCxnSpPr>
        <p:spPr>
          <a:xfrm flipH="1" flipV="1">
            <a:off x="7056420" y="2542721"/>
            <a:ext cx="1332092" cy="892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Ellipse 33">
            <a:extLst>
              <a:ext uri="{FF2B5EF4-FFF2-40B4-BE49-F238E27FC236}">
                <a16:creationId xmlns:a16="http://schemas.microsoft.com/office/drawing/2014/main" id="{0F9751BF-809C-49EC-1ABC-FFB6CD840DC7}"/>
              </a:ext>
            </a:extLst>
          </p:cNvPr>
          <p:cNvSpPr/>
          <p:nvPr/>
        </p:nvSpPr>
        <p:spPr>
          <a:xfrm>
            <a:off x="4168877" y="5757818"/>
            <a:ext cx="2490197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التطور الدلالي </a:t>
            </a:r>
            <a:endParaRPr lang="fr-FR" sz="2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770B29F4-8381-E305-2D51-B85E5DA503C9}"/>
              </a:ext>
            </a:extLst>
          </p:cNvPr>
          <p:cNvCxnSpPr>
            <a:cxnSpLocks/>
            <a:stCxn id="34" idx="2"/>
            <a:endCxn id="40" idx="3"/>
          </p:cNvCxnSpPr>
          <p:nvPr/>
        </p:nvCxnSpPr>
        <p:spPr>
          <a:xfrm flipH="1" flipV="1">
            <a:off x="3264186" y="5990034"/>
            <a:ext cx="904691" cy="1298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3FD1F30-1BB7-7ABD-1DE5-7086E791B7DF}"/>
              </a:ext>
            </a:extLst>
          </p:cNvPr>
          <p:cNvCxnSpPr>
            <a:cxnSpLocks/>
            <a:stCxn id="41" idx="1"/>
            <a:endCxn id="34" idx="6"/>
          </p:cNvCxnSpPr>
          <p:nvPr/>
        </p:nvCxnSpPr>
        <p:spPr>
          <a:xfrm flipH="1">
            <a:off x="6659074" y="5995068"/>
            <a:ext cx="1473790" cy="1248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362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4C46-2EC3-0BA1-BEF1-433972A16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C8ED4C9-DCCC-E1C3-C783-79023663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77" y="419145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8B49A67-674D-EDDD-2DBE-B285E8F26327}"/>
              </a:ext>
            </a:extLst>
          </p:cNvPr>
          <p:cNvSpPr/>
          <p:nvPr/>
        </p:nvSpPr>
        <p:spPr>
          <a:xfrm>
            <a:off x="3392068" y="196256"/>
            <a:ext cx="4542502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الإثم و الآثام 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8BF6C4FD-C5C3-C4C1-5341-7204FA513A26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5663319" y="920445"/>
            <a:ext cx="4004661" cy="12048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54774C4E-900E-08D8-1B78-85252478C8C7}"/>
              </a:ext>
            </a:extLst>
          </p:cNvPr>
          <p:cNvSpPr/>
          <p:nvPr/>
        </p:nvSpPr>
        <p:spPr>
          <a:xfrm>
            <a:off x="0" y="1990120"/>
            <a:ext cx="4542504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الآثام : الذنب وعقوبته أو جزاؤه 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6F7D2BC9-55B2-84EF-4098-F282AF058005}"/>
              </a:ext>
            </a:extLst>
          </p:cNvPr>
          <p:cNvSpPr/>
          <p:nvPr/>
        </p:nvSpPr>
        <p:spPr>
          <a:xfrm>
            <a:off x="8068645" y="2125272"/>
            <a:ext cx="3198670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الإثم : الذّنب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93F7C27-8EC2-4207-B1FF-B038EAD8B2F6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 flipH="1">
            <a:off x="2271252" y="920445"/>
            <a:ext cx="3392067" cy="10696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938CD0E4-D2DC-C691-73CF-D9A9126FF5F5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Organigramme : Opération manuelle 39">
            <a:extLst>
              <a:ext uri="{FF2B5EF4-FFF2-40B4-BE49-F238E27FC236}">
                <a16:creationId xmlns:a16="http://schemas.microsoft.com/office/drawing/2014/main" id="{825AF899-F373-B471-3A5F-BB542B314A82}"/>
              </a:ext>
            </a:extLst>
          </p:cNvPr>
          <p:cNvSpPr/>
          <p:nvPr/>
        </p:nvSpPr>
        <p:spPr>
          <a:xfrm>
            <a:off x="439250" y="4244079"/>
            <a:ext cx="3560959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ومن يفعل ذلك يلق آثاما ( يضاعف له العذاب )</a:t>
            </a:r>
          </a:p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ذكر العذاب مقترنا بالذّنب 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1" name="Organigramme : Opération manuelle 40">
            <a:extLst>
              <a:ext uri="{FF2B5EF4-FFF2-40B4-BE49-F238E27FC236}">
                <a16:creationId xmlns:a16="http://schemas.microsoft.com/office/drawing/2014/main" id="{1FD2A6BD-AAD8-4E08-D19E-50B727654DFE}"/>
              </a:ext>
            </a:extLst>
          </p:cNvPr>
          <p:cNvSpPr/>
          <p:nvPr/>
        </p:nvSpPr>
        <p:spPr>
          <a:xfrm>
            <a:off x="7722466" y="4254147"/>
            <a:ext cx="4030284" cy="119868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ومن يكتسب إثما ( أي ذنبا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1BE0647C-5A52-743D-C8E5-C44FCCE5CF29}"/>
              </a:ext>
            </a:extLst>
          </p:cNvPr>
          <p:cNvCxnSpPr>
            <a:cxnSpLocks/>
            <a:stCxn id="40" idx="0"/>
            <a:endCxn id="2" idx="2"/>
          </p:cNvCxnSpPr>
          <p:nvPr/>
        </p:nvCxnSpPr>
        <p:spPr>
          <a:xfrm flipV="1">
            <a:off x="2219730" y="3003602"/>
            <a:ext cx="51522" cy="12404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9C954395-4290-8FB0-45A7-C0D783E7D5E4}"/>
              </a:ext>
            </a:extLst>
          </p:cNvPr>
          <p:cNvCxnSpPr>
            <a:cxnSpLocks/>
            <a:stCxn id="8" idx="2"/>
            <a:endCxn id="41" idx="0"/>
          </p:cNvCxnSpPr>
          <p:nvPr/>
        </p:nvCxnSpPr>
        <p:spPr>
          <a:xfrm>
            <a:off x="9667980" y="3138754"/>
            <a:ext cx="69628" cy="11153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896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13666BC-1DC1-4341-F7E2-FA0AB020D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وتأسيسا على ما سبق تتشكل رؤية المستوى الدلالية على تمظهرين مهمين هما :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أولا : السياق : 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تعدّ قرينة السياق مهمة جدا في معرفة </a:t>
            </a:r>
            <a:r>
              <a:rPr lang="ar-DZ" sz="44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التعالقات</a:t>
            </a: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الدلالية ، بحيث تحديد عناصره ومكوناته سيحدد دون مواربة الفروق الدقيقة بين الكلمات في الاستعمال و يتشكل السياق من عنصرين لغوي ؛ يعتمد على التركيب الداخلي الموجود فعليا ، وذلك بتحديد ما سبق من الكلمة و ما لحقها ، وهنا تتجلّى أدوات أخرى تسهم في معرفة السياق وهي الأدوات الصوتية و الصرفية و النحوية ، لتحدد الدلالة بدقة .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العنصر الثاني فهو العنصر غير اللغوي ، و هي العوامل الخارجية غير الظاهرة في التركيب و المؤثرة في إنتاج السياق ، وهنا تظهر دلالات من قبيل الدّلالة الاجتماعية و الدلالة الثقافية و الدلالة النفسية وغيرها.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ثانيا : التطور الدلالي :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يمتاز التطور الدلالي عن مصطلح التغير الدلالي في أن الثاني هو تعريف بانتقال الكلمة معنى قديم إلى معنى جديد ، أما الأول فهو تفسير لهذا الانتقال ، كما حدّده علماء اللسانيات.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4784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CE9DA-1C67-BDBF-0328-FEB5933FC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2585AC3-80B8-B037-272F-38436FB67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77" y="419145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E8021667-31C0-0963-9BBE-B754C7D2467D}"/>
              </a:ext>
            </a:extLst>
          </p:cNvPr>
          <p:cNvSpPr/>
          <p:nvPr/>
        </p:nvSpPr>
        <p:spPr>
          <a:xfrm>
            <a:off x="3392068" y="196256"/>
            <a:ext cx="4542502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الحُكم و الحِكمة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8DC22FEE-EA6C-CAEB-DCBF-50FFBCF636FC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5663319" y="920445"/>
            <a:ext cx="3682016" cy="12048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C33ADDE0-9E5E-E5A8-0EAF-ED9098E6F101}"/>
              </a:ext>
            </a:extLst>
          </p:cNvPr>
          <p:cNvSpPr/>
          <p:nvPr/>
        </p:nvSpPr>
        <p:spPr>
          <a:xfrm>
            <a:off x="0" y="1990120"/>
            <a:ext cx="4542504" cy="128402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الحِكمة : توفيق العلم بالعمل ووضع الشيء في محلّه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461D88BB-1197-9373-A3DF-16D6C4F60E39}"/>
              </a:ext>
            </a:extLst>
          </p:cNvPr>
          <p:cNvSpPr/>
          <p:nvPr/>
        </p:nvSpPr>
        <p:spPr>
          <a:xfrm>
            <a:off x="7423355" y="2125272"/>
            <a:ext cx="3843960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الحُكم : القضاء / الفقه والعلم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8DD94CF1-A7EF-8E6D-45BF-A996A166D743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 flipH="1">
            <a:off x="2271252" y="920445"/>
            <a:ext cx="3392067" cy="10696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2A21D02-E34A-55EB-6AF5-575AE69809F7}"/>
              </a:ext>
            </a:extLst>
          </p:cNvPr>
          <p:cNvCxnSpPr>
            <a:cxnSpLocks/>
          </p:cNvCxnSpPr>
          <p:nvPr/>
        </p:nvCxnSpPr>
        <p:spPr>
          <a:xfrm>
            <a:off x="5067086" y="6965922"/>
            <a:ext cx="0" cy="6825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Organigramme : Opération manuelle 39">
            <a:extLst>
              <a:ext uri="{FF2B5EF4-FFF2-40B4-BE49-F238E27FC236}">
                <a16:creationId xmlns:a16="http://schemas.microsoft.com/office/drawing/2014/main" id="{2BBE7DA0-5340-4F03-85CB-F9CFC04DC972}"/>
              </a:ext>
            </a:extLst>
          </p:cNvPr>
          <p:cNvSpPr/>
          <p:nvPr/>
        </p:nvSpPr>
        <p:spPr>
          <a:xfrm>
            <a:off x="439250" y="4244079"/>
            <a:ext cx="5487774" cy="120875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ادعُ إلى ربك بالحكمة و الموعظة الحسنة </a:t>
            </a:r>
          </a:p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أي وضع الشيء في محله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1" name="Organigramme : Opération manuelle 40">
            <a:extLst>
              <a:ext uri="{FF2B5EF4-FFF2-40B4-BE49-F238E27FC236}">
                <a16:creationId xmlns:a16="http://schemas.microsoft.com/office/drawing/2014/main" id="{390B3039-C655-77C9-8742-39A61408C18C}"/>
              </a:ext>
            </a:extLst>
          </p:cNvPr>
          <p:cNvSpPr/>
          <p:nvPr/>
        </p:nvSpPr>
        <p:spPr>
          <a:xfrm>
            <a:off x="6980903" y="4254147"/>
            <a:ext cx="4771847" cy="119868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ذلك حكم الله يحكم بينكم ( القضاء )</a:t>
            </a:r>
          </a:p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آتيناه الحُكم صبيّا ( الفقه و العلم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1D62600F-60E2-207B-8F1A-DB743C6BC821}"/>
              </a:ext>
            </a:extLst>
          </p:cNvPr>
          <p:cNvCxnSpPr>
            <a:cxnSpLocks/>
            <a:stCxn id="2" idx="2"/>
            <a:endCxn id="40" idx="0"/>
          </p:cNvCxnSpPr>
          <p:nvPr/>
        </p:nvCxnSpPr>
        <p:spPr>
          <a:xfrm>
            <a:off x="2271252" y="3274142"/>
            <a:ext cx="911885" cy="9699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35B42B9B-66ED-D828-FFDB-FA8D2E56679C}"/>
              </a:ext>
            </a:extLst>
          </p:cNvPr>
          <p:cNvCxnSpPr>
            <a:cxnSpLocks/>
            <a:stCxn id="8" idx="2"/>
            <a:endCxn id="41" idx="0"/>
          </p:cNvCxnSpPr>
          <p:nvPr/>
        </p:nvCxnSpPr>
        <p:spPr>
          <a:xfrm>
            <a:off x="9345335" y="3138754"/>
            <a:ext cx="21492" cy="11153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591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12324-5845-7EDD-232F-53B77306B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D556A69-A320-E61B-522A-58911829F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77" y="419145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4CA7FA9-2A2E-E04D-FB18-6FFC8986C446}"/>
              </a:ext>
            </a:extLst>
          </p:cNvPr>
          <p:cNvSpPr/>
          <p:nvPr/>
        </p:nvSpPr>
        <p:spPr>
          <a:xfrm>
            <a:off x="3392068" y="196256"/>
            <a:ext cx="4542502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فاصبر لحُكم ربّك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326D85FA-7320-B3FC-1444-F951DF578E0D}"/>
              </a:ext>
            </a:extLst>
          </p:cNvPr>
          <p:cNvCxnSpPr>
            <a:cxnSpLocks/>
            <a:stCxn id="5" idx="4"/>
            <a:endCxn id="8" idx="0"/>
          </p:cNvCxnSpPr>
          <p:nvPr/>
        </p:nvCxnSpPr>
        <p:spPr>
          <a:xfrm>
            <a:off x="5663319" y="920445"/>
            <a:ext cx="3329223" cy="3282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5A73E1B2-967B-7C69-4368-C98AF7625006}"/>
              </a:ext>
            </a:extLst>
          </p:cNvPr>
          <p:cNvSpPr/>
          <p:nvPr/>
        </p:nvSpPr>
        <p:spPr>
          <a:xfrm>
            <a:off x="22838" y="1311343"/>
            <a:ext cx="6853085" cy="130368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على الحكمة </a:t>
            </a:r>
          </a:p>
          <a:p>
            <a:pPr algn="ctr" rtl="1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اصبر لقضائه فإن من ورائها حكمة أرادها الله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180FCD5B-A950-455A-DFB5-9E1D4F23C8DC}"/>
              </a:ext>
            </a:extLst>
          </p:cNvPr>
          <p:cNvSpPr/>
          <p:nvPr/>
        </p:nvSpPr>
        <p:spPr>
          <a:xfrm>
            <a:off x="7070562" y="1248667"/>
            <a:ext cx="3843960" cy="1013482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على القضاء ( اصبر لقضاء ربّك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E88DB1C8-442B-3CE9-4D09-DBDEA8959735}"/>
              </a:ext>
            </a:extLst>
          </p:cNvPr>
          <p:cNvCxnSpPr>
            <a:cxnSpLocks/>
            <a:stCxn id="5" idx="4"/>
            <a:endCxn id="2" idx="0"/>
          </p:cNvCxnSpPr>
          <p:nvPr/>
        </p:nvCxnSpPr>
        <p:spPr>
          <a:xfrm flipH="1">
            <a:off x="3449381" y="920445"/>
            <a:ext cx="2213938" cy="3908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34BEBC3F-FFC4-DEF9-7E8C-136CB9D06E72}"/>
              </a:ext>
            </a:extLst>
          </p:cNvPr>
          <p:cNvCxnSpPr>
            <a:cxnSpLocks/>
            <a:stCxn id="20" idx="2"/>
            <a:endCxn id="24" idx="0"/>
          </p:cNvCxnSpPr>
          <p:nvPr/>
        </p:nvCxnSpPr>
        <p:spPr>
          <a:xfrm>
            <a:off x="3174031" y="5000963"/>
            <a:ext cx="218037" cy="3794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C650B9D8-9953-5515-B366-F5B09FEED3CE}"/>
              </a:ext>
            </a:extLst>
          </p:cNvPr>
          <p:cNvSpPr/>
          <p:nvPr/>
        </p:nvSpPr>
        <p:spPr>
          <a:xfrm>
            <a:off x="4221696" y="2527991"/>
            <a:ext cx="5697731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الحياة و المحيا / الموت و الممات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0" name="Organigramme : Opération manuelle 19">
            <a:extLst>
              <a:ext uri="{FF2B5EF4-FFF2-40B4-BE49-F238E27FC236}">
                <a16:creationId xmlns:a16="http://schemas.microsoft.com/office/drawing/2014/main" id="{9F7F6C3F-07EB-EC16-3A61-6542B635D24B}"/>
              </a:ext>
            </a:extLst>
          </p:cNvPr>
          <p:cNvSpPr/>
          <p:nvPr/>
        </p:nvSpPr>
        <p:spPr>
          <a:xfrm>
            <a:off x="1252051" y="3798286"/>
            <a:ext cx="3843960" cy="120267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إطلاق المحيا و الممات للدلالة على الخصوص ( للإنسان فقط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1" name="Organigramme : Opération manuelle 20">
            <a:extLst>
              <a:ext uri="{FF2B5EF4-FFF2-40B4-BE49-F238E27FC236}">
                <a16:creationId xmlns:a16="http://schemas.microsoft.com/office/drawing/2014/main" id="{30E4651D-D5FF-BAEB-217A-D2EC7F2185D2}"/>
              </a:ext>
            </a:extLst>
          </p:cNvPr>
          <p:cNvSpPr/>
          <p:nvPr/>
        </p:nvSpPr>
        <p:spPr>
          <a:xfrm>
            <a:off x="7517584" y="3562319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إطلاق الحياة و الموت للدلالة على العموم ( للإنسان وغيره )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4" name="Organigramme : Opération manuelle 23">
            <a:extLst>
              <a:ext uri="{FF2B5EF4-FFF2-40B4-BE49-F238E27FC236}">
                <a16:creationId xmlns:a16="http://schemas.microsoft.com/office/drawing/2014/main" id="{ADBC7288-8847-54FA-049E-2A151D8120D2}"/>
              </a:ext>
            </a:extLst>
          </p:cNvPr>
          <p:cNvSpPr/>
          <p:nvPr/>
        </p:nvSpPr>
        <p:spPr>
          <a:xfrm>
            <a:off x="1192684" y="5380409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قل إن صلاتي و نسكي ومحاي ومماتي لله ربّ العالمين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5F0B7137-C7FD-AD9F-AE27-08F386FAC95F}"/>
              </a:ext>
            </a:extLst>
          </p:cNvPr>
          <p:cNvCxnSpPr>
            <a:cxnSpLocks/>
            <a:stCxn id="19" idx="4"/>
            <a:endCxn id="20" idx="0"/>
          </p:cNvCxnSpPr>
          <p:nvPr/>
        </p:nvCxnSpPr>
        <p:spPr>
          <a:xfrm flipH="1">
            <a:off x="3174031" y="3252180"/>
            <a:ext cx="3896531" cy="5461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9FCED5A9-E93C-1C28-2D7D-BBD94240395D}"/>
              </a:ext>
            </a:extLst>
          </p:cNvPr>
          <p:cNvCxnSpPr>
            <a:cxnSpLocks/>
            <a:stCxn id="19" idx="4"/>
            <a:endCxn id="21" idx="0"/>
          </p:cNvCxnSpPr>
          <p:nvPr/>
        </p:nvCxnSpPr>
        <p:spPr>
          <a:xfrm>
            <a:off x="7070562" y="3252180"/>
            <a:ext cx="2646406" cy="3101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537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FBACA-8639-5D90-8F93-ECFFA1E60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A642B54-0550-0D83-2418-107BAF9E3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77" y="419145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أمثلة أخرى عن مراعاة المقام :</a:t>
            </a: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59A3563-E8C6-C23C-4B0A-92970290BF70}"/>
              </a:ext>
            </a:extLst>
          </p:cNvPr>
          <p:cNvCxnSpPr>
            <a:cxnSpLocks/>
            <a:stCxn id="21" idx="2"/>
            <a:endCxn id="30" idx="0"/>
          </p:cNvCxnSpPr>
          <p:nvPr/>
        </p:nvCxnSpPr>
        <p:spPr>
          <a:xfrm>
            <a:off x="9976756" y="3731447"/>
            <a:ext cx="96795" cy="8153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4959882-92F6-CCD7-0A43-A08887309AD7}"/>
              </a:ext>
            </a:extLst>
          </p:cNvPr>
          <p:cNvCxnSpPr>
            <a:cxnSpLocks/>
            <a:stCxn id="20" idx="2"/>
            <a:endCxn id="31" idx="0"/>
          </p:cNvCxnSpPr>
          <p:nvPr/>
        </p:nvCxnSpPr>
        <p:spPr>
          <a:xfrm>
            <a:off x="5847440" y="3731447"/>
            <a:ext cx="0" cy="12889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62385A4E-AEAF-85A5-7D64-E6E82277A660}"/>
              </a:ext>
            </a:extLst>
          </p:cNvPr>
          <p:cNvCxnSpPr>
            <a:cxnSpLocks/>
            <a:stCxn id="3" idx="4"/>
            <a:endCxn id="24" idx="0"/>
          </p:cNvCxnSpPr>
          <p:nvPr/>
        </p:nvCxnSpPr>
        <p:spPr>
          <a:xfrm flipH="1">
            <a:off x="1726076" y="1830690"/>
            <a:ext cx="97587" cy="7439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44645A2E-3897-A08A-60DB-D89D357DF5E6}"/>
              </a:ext>
            </a:extLst>
          </p:cNvPr>
          <p:cNvSpPr/>
          <p:nvPr/>
        </p:nvSpPr>
        <p:spPr>
          <a:xfrm>
            <a:off x="8632371" y="1106501"/>
            <a:ext cx="2688771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الفوز المبين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0" name="Organigramme : Opération manuelle 19">
            <a:extLst>
              <a:ext uri="{FF2B5EF4-FFF2-40B4-BE49-F238E27FC236}">
                <a16:creationId xmlns:a16="http://schemas.microsoft.com/office/drawing/2014/main" id="{8DD79A11-507B-4EF1-0552-B5199F05ECD3}"/>
              </a:ext>
            </a:extLst>
          </p:cNvPr>
          <p:cNvSpPr/>
          <p:nvPr/>
        </p:nvSpPr>
        <p:spPr>
          <a:xfrm>
            <a:off x="3925460" y="2528770"/>
            <a:ext cx="3843960" cy="120267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يذكر في مقام دخول الجنة فقط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1" name="Organigramme : Opération manuelle 20">
            <a:extLst>
              <a:ext uri="{FF2B5EF4-FFF2-40B4-BE49-F238E27FC236}">
                <a16:creationId xmlns:a16="http://schemas.microsoft.com/office/drawing/2014/main" id="{86D59466-73C2-8DE1-EC2C-4F15EB1ADFB6}"/>
              </a:ext>
            </a:extLst>
          </p:cNvPr>
          <p:cNvSpPr/>
          <p:nvPr/>
        </p:nvSpPr>
        <p:spPr>
          <a:xfrm>
            <a:off x="7777372" y="2450112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يذكر في مقام صرف العذاب فقط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4" name="Organigramme : Opération manuelle 23">
            <a:extLst>
              <a:ext uri="{FF2B5EF4-FFF2-40B4-BE49-F238E27FC236}">
                <a16:creationId xmlns:a16="http://schemas.microsoft.com/office/drawing/2014/main" id="{2067999A-78B9-D5B2-4D38-A3BD3E70C92F}"/>
              </a:ext>
            </a:extLst>
          </p:cNvPr>
          <p:cNvSpPr/>
          <p:nvPr/>
        </p:nvSpPr>
        <p:spPr>
          <a:xfrm>
            <a:off x="-473308" y="2574675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يذكر في مقام صرف العذاب ودخول الجنة و الخلود فيها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204D02D9-F2D1-F647-6817-2D6B76C0AA5A}"/>
              </a:ext>
            </a:extLst>
          </p:cNvPr>
          <p:cNvCxnSpPr>
            <a:cxnSpLocks/>
            <a:stCxn id="6" idx="4"/>
            <a:endCxn id="20" idx="0"/>
          </p:cNvCxnSpPr>
          <p:nvPr/>
        </p:nvCxnSpPr>
        <p:spPr>
          <a:xfrm flipH="1">
            <a:off x="5847440" y="1784785"/>
            <a:ext cx="104747" cy="7439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BFED08FF-85BD-0A7A-D227-26117092668C}"/>
              </a:ext>
            </a:extLst>
          </p:cNvPr>
          <p:cNvCxnSpPr>
            <a:cxnSpLocks/>
            <a:stCxn id="19" idx="4"/>
            <a:endCxn id="21" idx="0"/>
          </p:cNvCxnSpPr>
          <p:nvPr/>
        </p:nvCxnSpPr>
        <p:spPr>
          <a:xfrm flipH="1">
            <a:off x="9976756" y="1830690"/>
            <a:ext cx="1" cy="6194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Ellipse 2">
            <a:extLst>
              <a:ext uri="{FF2B5EF4-FFF2-40B4-BE49-F238E27FC236}">
                <a16:creationId xmlns:a16="http://schemas.microsoft.com/office/drawing/2014/main" id="{42EF1CD6-4AC5-D199-7536-E3245DAF96CA}"/>
              </a:ext>
            </a:extLst>
          </p:cNvPr>
          <p:cNvSpPr/>
          <p:nvPr/>
        </p:nvSpPr>
        <p:spPr>
          <a:xfrm>
            <a:off x="201572" y="1106501"/>
            <a:ext cx="3244181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الفوز العظيم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B0455DC-35A0-D8E3-E206-97ECC687A0AE}"/>
              </a:ext>
            </a:extLst>
          </p:cNvPr>
          <p:cNvSpPr/>
          <p:nvPr/>
        </p:nvSpPr>
        <p:spPr>
          <a:xfrm>
            <a:off x="4686223" y="1060596"/>
            <a:ext cx="2531928" cy="7241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الفوز الكبير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E079FADC-27F1-B335-49DF-7BFF058F7A50}"/>
              </a:ext>
            </a:extLst>
          </p:cNvPr>
          <p:cNvCxnSpPr>
            <a:cxnSpLocks/>
            <a:stCxn id="24" idx="2"/>
            <a:endCxn id="27" idx="0"/>
          </p:cNvCxnSpPr>
          <p:nvPr/>
        </p:nvCxnSpPr>
        <p:spPr>
          <a:xfrm flipH="1">
            <a:off x="1349882" y="3856010"/>
            <a:ext cx="376194" cy="10064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rganigramme : Opération manuelle 26">
            <a:extLst>
              <a:ext uri="{FF2B5EF4-FFF2-40B4-BE49-F238E27FC236}">
                <a16:creationId xmlns:a16="http://schemas.microsoft.com/office/drawing/2014/main" id="{0F40F530-3154-F922-64D6-91D582D2E409}"/>
              </a:ext>
            </a:extLst>
          </p:cNvPr>
          <p:cNvSpPr/>
          <p:nvPr/>
        </p:nvSpPr>
        <p:spPr>
          <a:xfrm>
            <a:off x="-849502" y="4862489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يُدخلهُ جنات تجري من تحتها الأنهار خالدين فيها أبدا ذلك الفوز العظيم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0" name="Organigramme : Opération manuelle 29">
            <a:extLst>
              <a:ext uri="{FF2B5EF4-FFF2-40B4-BE49-F238E27FC236}">
                <a16:creationId xmlns:a16="http://schemas.microsoft.com/office/drawing/2014/main" id="{235329F7-74B3-FF02-6DDF-4A18C03F7CB2}"/>
              </a:ext>
            </a:extLst>
          </p:cNvPr>
          <p:cNvSpPr/>
          <p:nvPr/>
        </p:nvSpPr>
        <p:spPr>
          <a:xfrm>
            <a:off x="7874167" y="4546761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يُصرف عنه يومئذ فقد رحمه ذلك الفوز المبين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1" name="Organigramme : Opération manuelle 30">
            <a:extLst>
              <a:ext uri="{FF2B5EF4-FFF2-40B4-BE49-F238E27FC236}">
                <a16:creationId xmlns:a16="http://schemas.microsoft.com/office/drawing/2014/main" id="{BEAD71A8-3BEA-3E93-189A-F123CED8269F}"/>
              </a:ext>
            </a:extLst>
          </p:cNvPr>
          <p:cNvSpPr/>
          <p:nvPr/>
        </p:nvSpPr>
        <p:spPr>
          <a:xfrm>
            <a:off x="3648056" y="5020353"/>
            <a:ext cx="4398768" cy="128133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إنّ الذين آمنوا وعملوا الصالحات لهم جنات تجري من تحتها الأنهار ذلك الفوز الكبير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9779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65694-795D-7BBF-190E-04ECFA1F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0E754F9-4EE3-2FD5-F104-79B7B9281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77" y="419145"/>
            <a:ext cx="10891684" cy="5724679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الطرائف الدلالية المرتبطة بالسياق :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سأل تلميذ شيخا قائلا : " ما اسمك ؟ فأراد التلميذ أن يختبر شيخه ، فقال : اسمي هو آخر اسم في سورة البروج ، فقال الشيخ : لوح ، فقال التّلميذ : محفوظ يا شيخ ، فقال الشّيخ : محفوظ صفة يا لوح !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قيل إن أعرابيا كان جالسا على مائدة أحد الأمراء ، فتناول كأسا ، فانسكب منه شيء بغير قصد على الأرض ، فأصبح في موقف حرج أمام الأمير ، لولا أنه ارتجل بيتين من الشّعر فقال :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   شربنا شرابا طيبا عند طيـــــب            كذاك شراب الطيبين يطـــــــيب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  شربنا و ألقينا على الأرض فُضلة             وللأرض من كأس الكرام تصيبُ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فصار الأمير بعدها يسكب شيئا من الكأس على الأرض ويقول : وللأرض من كأس الكرام نصيب </a:t>
            </a: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2403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EC0AC-7063-87D8-F0B2-22BAD2CCC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A96D95-21DD-D6F3-3D0A-2E2B3FCAA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332656"/>
            <a:ext cx="8712968" cy="61206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ويمكن تلخيص ذلك في الخطاطة الآتية :</a:t>
            </a:r>
          </a:p>
          <a:p>
            <a:pPr marL="0" indent="0" algn="r" rtl="1">
              <a:buNone/>
            </a:pPr>
            <a:endParaRPr lang="fr-FR" sz="37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5460277C-FA10-96EB-B869-A57C2BF5E8E0}"/>
              </a:ext>
            </a:extLst>
          </p:cNvPr>
          <p:cNvSpPr/>
          <p:nvPr/>
        </p:nvSpPr>
        <p:spPr>
          <a:xfrm>
            <a:off x="2585885" y="807008"/>
            <a:ext cx="7305368" cy="132584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علم الدلالة ( المستوى الدلالي )</a:t>
            </a:r>
            <a:endParaRPr lang="fr-FR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CC05F930-74CF-1280-A50B-C307942EC351}"/>
              </a:ext>
            </a:extLst>
          </p:cNvPr>
          <p:cNvCxnSpPr>
            <a:cxnSpLocks/>
            <a:stCxn id="2" idx="4"/>
          </p:cNvCxnSpPr>
          <p:nvPr/>
        </p:nvCxnSpPr>
        <p:spPr>
          <a:xfrm>
            <a:off x="6238569" y="2132856"/>
            <a:ext cx="2197691" cy="8640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E88C09A-CE41-F634-FDF9-08BE48A5209E}"/>
              </a:ext>
            </a:extLst>
          </p:cNvPr>
          <p:cNvCxnSpPr>
            <a:cxnSpLocks/>
          </p:cNvCxnSpPr>
          <p:nvPr/>
        </p:nvCxnSpPr>
        <p:spPr>
          <a:xfrm flipH="1">
            <a:off x="2711625" y="2143006"/>
            <a:ext cx="3513787" cy="7754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Vague 9">
            <a:extLst>
              <a:ext uri="{FF2B5EF4-FFF2-40B4-BE49-F238E27FC236}">
                <a16:creationId xmlns:a16="http://schemas.microsoft.com/office/drawing/2014/main" id="{A4D8BA03-E2E7-1D34-EC80-94129FA543DE}"/>
              </a:ext>
            </a:extLst>
          </p:cNvPr>
          <p:cNvSpPr/>
          <p:nvPr/>
        </p:nvSpPr>
        <p:spPr>
          <a:xfrm>
            <a:off x="8436260" y="2830672"/>
            <a:ext cx="1080120" cy="1224136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السياق</a:t>
            </a:r>
            <a:endParaRPr lang="fr-FR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Vague 10">
            <a:extLst>
              <a:ext uri="{FF2B5EF4-FFF2-40B4-BE49-F238E27FC236}">
                <a16:creationId xmlns:a16="http://schemas.microsoft.com/office/drawing/2014/main" id="{F829A8EE-C064-8818-33F4-6245308C5806}"/>
              </a:ext>
            </a:extLst>
          </p:cNvPr>
          <p:cNvSpPr/>
          <p:nvPr/>
        </p:nvSpPr>
        <p:spPr>
          <a:xfrm>
            <a:off x="3784771" y="2768328"/>
            <a:ext cx="2014777" cy="1224136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التغير الدلالي 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Organigramme : Opération manuelle 13">
            <a:extLst>
              <a:ext uri="{FF2B5EF4-FFF2-40B4-BE49-F238E27FC236}">
                <a16:creationId xmlns:a16="http://schemas.microsoft.com/office/drawing/2014/main" id="{74F56E6C-C3D4-B6B7-0469-4B0612562286}"/>
              </a:ext>
            </a:extLst>
          </p:cNvPr>
          <p:cNvSpPr/>
          <p:nvPr/>
        </p:nvSpPr>
        <p:spPr>
          <a:xfrm>
            <a:off x="9740384" y="4469639"/>
            <a:ext cx="1593397" cy="751290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اللغوي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5" name="Organigramme : Opération manuelle 14">
            <a:extLst>
              <a:ext uri="{FF2B5EF4-FFF2-40B4-BE49-F238E27FC236}">
                <a16:creationId xmlns:a16="http://schemas.microsoft.com/office/drawing/2014/main" id="{15BDFC7B-0D81-A147-9FFB-06854264A9A5}"/>
              </a:ext>
            </a:extLst>
          </p:cNvPr>
          <p:cNvSpPr/>
          <p:nvPr/>
        </p:nvSpPr>
        <p:spPr>
          <a:xfrm>
            <a:off x="4025486" y="4476966"/>
            <a:ext cx="1676094" cy="605768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تعريف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C2CAF9D3-CF8C-C6E3-B637-4201AFC8B50C}"/>
              </a:ext>
            </a:extLst>
          </p:cNvPr>
          <p:cNvCxnSpPr>
            <a:cxnSpLocks/>
          </p:cNvCxnSpPr>
          <p:nvPr/>
        </p:nvCxnSpPr>
        <p:spPr>
          <a:xfrm flipH="1">
            <a:off x="7159318" y="5160805"/>
            <a:ext cx="767527" cy="5909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106DD6E-64E3-A697-CC51-0B05CAE917E1}"/>
              </a:ext>
            </a:extLst>
          </p:cNvPr>
          <p:cNvCxnSpPr>
            <a:cxnSpLocks/>
          </p:cNvCxnSpPr>
          <p:nvPr/>
        </p:nvCxnSpPr>
        <p:spPr>
          <a:xfrm>
            <a:off x="10343111" y="5208576"/>
            <a:ext cx="37288" cy="5547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28CE8FB-933F-9490-0C53-DC94C7122C3F}"/>
              </a:ext>
            </a:extLst>
          </p:cNvPr>
          <p:cNvSpPr/>
          <p:nvPr/>
        </p:nvSpPr>
        <p:spPr>
          <a:xfrm>
            <a:off x="8436260" y="5699583"/>
            <a:ext cx="3647724" cy="906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الصوتية / الصرفية/ النحوية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CB11295-F186-2CF6-1969-859B403E5D80}"/>
              </a:ext>
            </a:extLst>
          </p:cNvPr>
          <p:cNvSpPr/>
          <p:nvPr/>
        </p:nvSpPr>
        <p:spPr>
          <a:xfrm>
            <a:off x="3755741" y="5734636"/>
            <a:ext cx="4231855" cy="93144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الثقافية / الاجتماعية / النفسية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Vague 17">
            <a:extLst>
              <a:ext uri="{FF2B5EF4-FFF2-40B4-BE49-F238E27FC236}">
                <a16:creationId xmlns:a16="http://schemas.microsoft.com/office/drawing/2014/main" id="{197AEB04-A741-AA61-5741-7113CCA6E27F}"/>
              </a:ext>
            </a:extLst>
          </p:cNvPr>
          <p:cNvSpPr/>
          <p:nvPr/>
        </p:nvSpPr>
        <p:spPr>
          <a:xfrm>
            <a:off x="696848" y="2607208"/>
            <a:ext cx="2014777" cy="1224136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التطوّر الدلالي 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EB395297-590C-978D-1461-5937CFF79311}"/>
              </a:ext>
            </a:extLst>
          </p:cNvPr>
          <p:cNvCxnSpPr>
            <a:cxnSpLocks/>
            <a:stCxn id="2" idx="4"/>
          </p:cNvCxnSpPr>
          <p:nvPr/>
        </p:nvCxnSpPr>
        <p:spPr>
          <a:xfrm flipH="1">
            <a:off x="4922473" y="2132856"/>
            <a:ext cx="1316096" cy="7807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rganigramme : Opération manuelle 25">
            <a:extLst>
              <a:ext uri="{FF2B5EF4-FFF2-40B4-BE49-F238E27FC236}">
                <a16:creationId xmlns:a16="http://schemas.microsoft.com/office/drawing/2014/main" id="{ACAF86F6-3A41-8771-9C68-E074DAC886F3}"/>
              </a:ext>
            </a:extLst>
          </p:cNvPr>
          <p:cNvSpPr/>
          <p:nvPr/>
        </p:nvSpPr>
        <p:spPr>
          <a:xfrm>
            <a:off x="7148819" y="4353879"/>
            <a:ext cx="2052229" cy="803313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غير اللغوي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260DF5A-F720-4FF5-3C69-A2930A84FDBB}"/>
              </a:ext>
            </a:extLst>
          </p:cNvPr>
          <p:cNvCxnSpPr>
            <a:cxnSpLocks/>
          </p:cNvCxnSpPr>
          <p:nvPr/>
        </p:nvCxnSpPr>
        <p:spPr>
          <a:xfrm flipH="1">
            <a:off x="7997239" y="3831344"/>
            <a:ext cx="715070" cy="4914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BEA0BAA4-2998-DCB3-1F26-036998096233}"/>
              </a:ext>
            </a:extLst>
          </p:cNvPr>
          <p:cNvCxnSpPr>
            <a:cxnSpLocks/>
          </p:cNvCxnSpPr>
          <p:nvPr/>
        </p:nvCxnSpPr>
        <p:spPr>
          <a:xfrm>
            <a:off x="8734004" y="3831344"/>
            <a:ext cx="1646395" cy="6354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AECC46FF-9394-3161-ED93-69AAAA3B8E40}"/>
              </a:ext>
            </a:extLst>
          </p:cNvPr>
          <p:cNvCxnSpPr>
            <a:cxnSpLocks/>
          </p:cNvCxnSpPr>
          <p:nvPr/>
        </p:nvCxnSpPr>
        <p:spPr>
          <a:xfrm flipH="1">
            <a:off x="1236184" y="3618271"/>
            <a:ext cx="288032" cy="7045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E3E30891-2ACA-D5DD-52FA-E00938D4D774}"/>
              </a:ext>
            </a:extLst>
          </p:cNvPr>
          <p:cNvCxnSpPr>
            <a:cxnSpLocks/>
          </p:cNvCxnSpPr>
          <p:nvPr/>
        </p:nvCxnSpPr>
        <p:spPr>
          <a:xfrm>
            <a:off x="4345250" y="3737780"/>
            <a:ext cx="770398" cy="72903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rganigramme : Opération manuelle 38">
            <a:extLst>
              <a:ext uri="{FF2B5EF4-FFF2-40B4-BE49-F238E27FC236}">
                <a16:creationId xmlns:a16="http://schemas.microsoft.com/office/drawing/2014/main" id="{E2C9FB9A-76E6-6B9E-414B-4893F2065F36}"/>
              </a:ext>
            </a:extLst>
          </p:cNvPr>
          <p:cNvSpPr/>
          <p:nvPr/>
        </p:nvSpPr>
        <p:spPr>
          <a:xfrm>
            <a:off x="501092" y="4353879"/>
            <a:ext cx="1676094" cy="605768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تفسير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843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EEC5B-799A-2256-8BA7-C80D809C2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0AA2A7B-134B-065D-88C9-6D427BC6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وعليه فالسياق يعتمد على القرينة التي تساعد في فك مغاليق الدلالة: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كلام لا يحتاج إلى قرينة ؛ حين تتفق الدلالة الظاهرة مع الباطنة من غير إيهام أو احتمال.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B1B40EAD-3845-D231-54D7-9670238F1149}"/>
              </a:ext>
            </a:extLst>
          </p:cNvPr>
          <p:cNvSpPr/>
          <p:nvPr/>
        </p:nvSpPr>
        <p:spPr>
          <a:xfrm>
            <a:off x="639097" y="1941770"/>
            <a:ext cx="10284542" cy="15683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وإلهكم إله واحد لا إليه إلاّ هو الرّحمن الرّحيم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C8D0C4C8-7F1B-9FC2-B625-B46B66CE4851}"/>
              </a:ext>
            </a:extLst>
          </p:cNvPr>
          <p:cNvSpPr/>
          <p:nvPr/>
        </p:nvSpPr>
        <p:spPr>
          <a:xfrm>
            <a:off x="3549445" y="4642408"/>
            <a:ext cx="4148789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معنى واحد وهو التّوحيد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8D48E770-AED6-EFD1-F256-A7810AFD4BED}"/>
              </a:ext>
            </a:extLst>
          </p:cNvPr>
          <p:cNvCxnSpPr>
            <a:cxnSpLocks/>
          </p:cNvCxnSpPr>
          <p:nvPr/>
        </p:nvCxnSpPr>
        <p:spPr>
          <a:xfrm>
            <a:off x="6024277" y="3510115"/>
            <a:ext cx="0" cy="11322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725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5E6DE-F07D-519C-BD76-396AE17EA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633DF503-93EE-D4A4-D88C-7579ED4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وعليه فالسياق يعتمد على القرينة التي تساعد في فك مغاليق الدلالة:</a:t>
            </a:r>
          </a:p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كلام يحتاج إلى قرينة ؛ حين لا يتّضح المقصود بالدلالة إلا بقرينة.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2A27C17-0C6F-4AC4-3E09-3E25AEFFB054}"/>
              </a:ext>
            </a:extLst>
          </p:cNvPr>
          <p:cNvSpPr/>
          <p:nvPr/>
        </p:nvSpPr>
        <p:spPr>
          <a:xfrm>
            <a:off x="639097" y="1941770"/>
            <a:ext cx="10284542" cy="15683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رأيت أسداً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FFFBF201-7F06-1AA0-A73C-D6D1C257DD8E}"/>
              </a:ext>
            </a:extLst>
          </p:cNvPr>
          <p:cNvSpPr/>
          <p:nvPr/>
        </p:nvSpPr>
        <p:spPr>
          <a:xfrm>
            <a:off x="7205011" y="4642408"/>
            <a:ext cx="4148789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الشجاع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B491DC32-F63A-6D1E-E5C4-5F58ADADFBAE}"/>
              </a:ext>
            </a:extLst>
          </p:cNvPr>
          <p:cNvCxnSpPr>
            <a:cxnSpLocks/>
          </p:cNvCxnSpPr>
          <p:nvPr/>
        </p:nvCxnSpPr>
        <p:spPr>
          <a:xfrm>
            <a:off x="6024277" y="3510115"/>
            <a:ext cx="2972239" cy="10705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42B3BA92-05FC-8FF4-27E0-A554F52DBE58}"/>
              </a:ext>
            </a:extLst>
          </p:cNvPr>
          <p:cNvSpPr/>
          <p:nvPr/>
        </p:nvSpPr>
        <p:spPr>
          <a:xfrm>
            <a:off x="638072" y="4580637"/>
            <a:ext cx="5300612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الأسد الفعلي ( الحيوان المعروف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47079742-0D39-ACA3-EAB6-498A23060A84}"/>
              </a:ext>
            </a:extLst>
          </p:cNvPr>
          <p:cNvCxnSpPr>
            <a:cxnSpLocks/>
          </p:cNvCxnSpPr>
          <p:nvPr/>
        </p:nvCxnSpPr>
        <p:spPr>
          <a:xfrm flipH="1">
            <a:off x="3439622" y="3510115"/>
            <a:ext cx="2584655" cy="10705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618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4D6E1-DDFE-DABF-DBA7-0EDED23AA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6882767-8999-4EB9-6DCD-3E54D381F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أنواع القرينة : أولا القرينة اللفظية : تفهم من السياق اللغوي بوجود كلمات تدل على أخرى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630D59FB-F853-FF9F-049F-DC7DF7B6CA9D}"/>
              </a:ext>
            </a:extLst>
          </p:cNvPr>
          <p:cNvSpPr/>
          <p:nvPr/>
        </p:nvSpPr>
        <p:spPr>
          <a:xfrm>
            <a:off x="639097" y="1941770"/>
            <a:ext cx="10284542" cy="15683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فلم تقتلون أنبياء الله من قبلُ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225396F0-30E6-2645-5A67-6E5FE8083329}"/>
              </a:ext>
            </a:extLst>
          </p:cNvPr>
          <p:cNvSpPr/>
          <p:nvPr/>
        </p:nvSpPr>
        <p:spPr>
          <a:xfrm>
            <a:off x="4699819" y="4045376"/>
            <a:ext cx="2810577" cy="535261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الشّاهد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3ADB55A0-721D-F6BF-FBDC-EF1CD785E960}"/>
              </a:ext>
            </a:extLst>
          </p:cNvPr>
          <p:cNvCxnSpPr>
            <a:cxnSpLocks/>
          </p:cNvCxnSpPr>
          <p:nvPr/>
        </p:nvCxnSpPr>
        <p:spPr>
          <a:xfrm>
            <a:off x="6024277" y="3510115"/>
            <a:ext cx="0" cy="4227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3A6BAE0D-2205-5493-5182-26E4ACF24089}"/>
              </a:ext>
            </a:extLst>
          </p:cNvPr>
          <p:cNvSpPr/>
          <p:nvPr/>
        </p:nvSpPr>
        <p:spPr>
          <a:xfrm>
            <a:off x="1601632" y="4999601"/>
            <a:ext cx="7326057" cy="157259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قبل</a:t>
            </a:r>
          </a:p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أوضحت أن المقصود بقوله تقتلون هو الزمن الماضي و ليس الحال 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C6FE0AAF-A857-793A-AFE7-F0C147DA5B0C}"/>
              </a:ext>
            </a:extLst>
          </p:cNvPr>
          <p:cNvCxnSpPr>
            <a:cxnSpLocks/>
            <a:endCxn id="2" idx="0"/>
          </p:cNvCxnSpPr>
          <p:nvPr/>
        </p:nvCxnSpPr>
        <p:spPr>
          <a:xfrm flipH="1">
            <a:off x="5264661" y="4580637"/>
            <a:ext cx="941513" cy="4189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904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BD4DF-BA23-D9E8-32A9-8CE820503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882E4B2-C58B-3406-DFC3-0980F532B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ثانيا : القرينة العقلية : تفهم من المنطق العقلي :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B89962E8-BDA4-0C4C-AAA9-8591E2B258F5}"/>
              </a:ext>
            </a:extLst>
          </p:cNvPr>
          <p:cNvSpPr/>
          <p:nvPr/>
        </p:nvSpPr>
        <p:spPr>
          <a:xfrm>
            <a:off x="639097" y="1941770"/>
            <a:ext cx="10284542" cy="15683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أُشربوا في قلوبهم العجل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73EF2379-0907-EE91-D910-F812ACE729CB}"/>
              </a:ext>
            </a:extLst>
          </p:cNvPr>
          <p:cNvSpPr/>
          <p:nvPr/>
        </p:nvSpPr>
        <p:spPr>
          <a:xfrm>
            <a:off x="8809703" y="4072860"/>
            <a:ext cx="2810577" cy="926741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العجل لا يُشرب في القلوب 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412D5DC3-E9A9-A6D3-F412-1AEE02E24FE7}"/>
              </a:ext>
            </a:extLst>
          </p:cNvPr>
          <p:cNvCxnSpPr>
            <a:cxnSpLocks/>
          </p:cNvCxnSpPr>
          <p:nvPr/>
        </p:nvCxnSpPr>
        <p:spPr>
          <a:xfrm flipH="1">
            <a:off x="3628103" y="3510115"/>
            <a:ext cx="2396174" cy="562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1FDAF147-26B6-0904-D7BB-ECBB2592EFD2}"/>
              </a:ext>
            </a:extLst>
          </p:cNvPr>
          <p:cNvSpPr/>
          <p:nvPr/>
        </p:nvSpPr>
        <p:spPr>
          <a:xfrm>
            <a:off x="838200" y="4099442"/>
            <a:ext cx="4058265" cy="157259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العقلية :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أُشربوا حبّ عبادة العجل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E6326E5-5B89-33BA-E901-F4CF22FA0B0E}"/>
              </a:ext>
            </a:extLst>
          </p:cNvPr>
          <p:cNvCxnSpPr>
            <a:cxnSpLocks/>
          </p:cNvCxnSpPr>
          <p:nvPr/>
        </p:nvCxnSpPr>
        <p:spPr>
          <a:xfrm>
            <a:off x="6024277" y="3510115"/>
            <a:ext cx="3434355" cy="562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17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63053-D88E-A4F4-67B8-C537E6DF0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18EA927-73D6-DCED-1921-1D7F60494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ثالثا : القرينة المعنوية  : هي التي يحكم بدلالتها المعنى وصحته.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EEBED3D-4136-25A5-A492-63265CDC0797}"/>
              </a:ext>
            </a:extLst>
          </p:cNvPr>
          <p:cNvSpPr/>
          <p:nvPr/>
        </p:nvSpPr>
        <p:spPr>
          <a:xfrm>
            <a:off x="639097" y="1941770"/>
            <a:ext cx="10284542" cy="15683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قالوا الآن جئت بالحق 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20FF1ED3-E4F4-2D6C-42E8-FAAD060B496D}"/>
              </a:ext>
            </a:extLst>
          </p:cNvPr>
          <p:cNvSpPr/>
          <p:nvPr/>
        </p:nvSpPr>
        <p:spPr>
          <a:xfrm>
            <a:off x="8809703" y="4072860"/>
            <a:ext cx="2810577" cy="926741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الإتيان بالحق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871D3939-AE40-20D1-4CE5-7C2EF0882468}"/>
              </a:ext>
            </a:extLst>
          </p:cNvPr>
          <p:cNvCxnSpPr>
            <a:cxnSpLocks/>
          </p:cNvCxnSpPr>
          <p:nvPr/>
        </p:nvCxnSpPr>
        <p:spPr>
          <a:xfrm flipH="1">
            <a:off x="3628103" y="3510115"/>
            <a:ext cx="2396174" cy="562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8A9C639D-58A1-09FB-843C-D3B97535E3E4}"/>
              </a:ext>
            </a:extLst>
          </p:cNvPr>
          <p:cNvSpPr/>
          <p:nvPr/>
        </p:nvSpPr>
        <p:spPr>
          <a:xfrm>
            <a:off x="838200" y="4099442"/>
            <a:ext cx="5985387" cy="157259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المعنوية :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الحق الواضح لأنه قد جاءهم بالحقّ ابتداء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B07801BB-A5E0-B7F0-FF31-082031804EDC}"/>
              </a:ext>
            </a:extLst>
          </p:cNvPr>
          <p:cNvCxnSpPr>
            <a:cxnSpLocks/>
          </p:cNvCxnSpPr>
          <p:nvPr/>
        </p:nvCxnSpPr>
        <p:spPr>
          <a:xfrm>
            <a:off x="6024277" y="3510115"/>
            <a:ext cx="3434355" cy="562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54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AD7FB-2C64-ED44-B9A5-9C904782C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A144245-F7D2-EDF0-8306-87893708C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452284"/>
            <a:ext cx="10891684" cy="572467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رابعا : القرينة الحالية  : هي التي تفهم من سياق الحال و الظروف المحيطة بالكلام.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DCBAE371-4963-3549-1763-E10BE059836A}"/>
              </a:ext>
            </a:extLst>
          </p:cNvPr>
          <p:cNvSpPr/>
          <p:nvPr/>
        </p:nvSpPr>
        <p:spPr>
          <a:xfrm>
            <a:off x="639097" y="1941770"/>
            <a:ext cx="10284542" cy="15683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ذُقْ إنّك أنت العزيز الكريم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94343EF5-63D5-EE3B-A8E5-F26F33478D71}"/>
              </a:ext>
            </a:extLst>
          </p:cNvPr>
          <p:cNvSpPr/>
          <p:nvPr/>
        </p:nvSpPr>
        <p:spPr>
          <a:xfrm>
            <a:off x="9024565" y="4072860"/>
            <a:ext cx="2810577" cy="926741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الظاهرة: التكريم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A3BAE07-1252-AFFA-7FB5-D6E2550C2E4E}"/>
              </a:ext>
            </a:extLst>
          </p:cNvPr>
          <p:cNvCxnSpPr>
            <a:cxnSpLocks/>
          </p:cNvCxnSpPr>
          <p:nvPr/>
        </p:nvCxnSpPr>
        <p:spPr>
          <a:xfrm flipH="1">
            <a:off x="3628103" y="3510115"/>
            <a:ext cx="2396174" cy="562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7ECB2605-1625-F73D-ED90-5BBCBB733F54}"/>
              </a:ext>
            </a:extLst>
          </p:cNvPr>
          <p:cNvSpPr/>
          <p:nvPr/>
        </p:nvSpPr>
        <p:spPr>
          <a:xfrm>
            <a:off x="838200" y="4099442"/>
            <a:ext cx="5985387" cy="1572596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الدلالة الحالية :</a:t>
            </a:r>
          </a:p>
          <a:p>
            <a:pPr algn="ct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التحقير و الاستهزاء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7AE714AD-8D91-6956-9DFB-9FB43A61EE86}"/>
              </a:ext>
            </a:extLst>
          </p:cNvPr>
          <p:cNvCxnSpPr>
            <a:cxnSpLocks/>
          </p:cNvCxnSpPr>
          <p:nvPr/>
        </p:nvCxnSpPr>
        <p:spPr>
          <a:xfrm>
            <a:off x="6024277" y="3510115"/>
            <a:ext cx="3434355" cy="562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169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1221</Words>
  <Application>Microsoft Office PowerPoint</Application>
  <PresentationFormat>Grand écran</PresentationFormat>
  <Paragraphs>165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Arabic Typesetting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Prof. ZARAL Salah</dc:creator>
  <cp:lastModifiedBy>Prof. ZARAL Salah</cp:lastModifiedBy>
  <cp:revision>2</cp:revision>
  <dcterms:created xsi:type="dcterms:W3CDTF">2026-05-02T11:52:53Z</dcterms:created>
  <dcterms:modified xsi:type="dcterms:W3CDTF">2026-05-02T18:21:35Z</dcterms:modified>
</cp:coreProperties>
</file>