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1" autoAdjust="0"/>
  </p:normalViewPr>
  <p:slideViewPr>
    <p:cSldViewPr>
      <p:cViewPr varScale="1">
        <p:scale>
          <a:sx n="74" d="100"/>
          <a:sy n="74" d="100"/>
        </p:scale>
        <p:origin x="174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FDFC5E5-0425-45DF-8DC3-32AD9EE9783C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D1BB6E7-81FC-4DAC-8531-ED482E7F26F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  <a:ln w="571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sz="7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دلالة الجملة العربية </a:t>
            </a:r>
            <a:endParaRPr lang="fr-FR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1988840"/>
            <a:ext cx="8784976" cy="4464496"/>
          </a:xfrm>
        </p:spPr>
        <p:txBody>
          <a:bodyPr>
            <a:normAutofit fontScale="92500" lnSpcReduction="10000"/>
          </a:bodyPr>
          <a:lstStyle/>
          <a:p>
            <a:pPr algn="just" rtl="1"/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تأتي دراسة الجملة في اللغة العربية بعد تشكيل الكلمات وضمّ بعضها ببعض ، ويشترط فيها الدلالة ، ونشوق هنا تعريفين مهمين ؛ الأول لعبد القاهر الجرجاني " ليس النظم سوى </a:t>
            </a:r>
            <a:r>
              <a:rPr lang="ar-DZ" sz="44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تعليق</a:t>
            </a:r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الكلم بعضه ببعض "  و الثاني لابن </a:t>
            </a:r>
            <a:r>
              <a:rPr lang="ar-DZ" sz="4400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آجروم</a:t>
            </a:r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" الكلام هو اللفظ المفيد </a:t>
            </a:r>
            <a:r>
              <a:rPr lang="ar-DZ" sz="44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المركب بالوضع  "</a:t>
            </a:r>
          </a:p>
          <a:p>
            <a:pPr algn="just" rtl="1"/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ويتضح من خلال التعريفين أن الكلمات التي تتشكل لا تكون بطريقة اعتباطية وإنما تشكلها يحتوي عنصرين أساسيين الأول هو </a:t>
            </a:r>
            <a:r>
              <a:rPr lang="ar-DZ" sz="44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تعلق</a:t>
            </a:r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بعضها ببعض ، و الثاني هو </a:t>
            </a:r>
            <a:r>
              <a:rPr lang="ar-DZ" sz="44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الوضع</a:t>
            </a:r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fr-FR" sz="44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4756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C0072-D7A6-5486-350B-953094723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E6F667-3574-1816-F542-CD35ABAD1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2-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الاشتراك في دلالة الصيغة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1A2DAFB2-8E98-B687-9379-9614704A90F0}"/>
              </a:ext>
            </a:extLst>
          </p:cNvPr>
          <p:cNvSpPr/>
          <p:nvPr/>
        </p:nvSpPr>
        <p:spPr>
          <a:xfrm>
            <a:off x="3377173" y="1699822"/>
            <a:ext cx="2520280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فعيل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CB41AF1F-7431-E707-0440-F85BD0A8D15E}"/>
              </a:ext>
            </a:extLst>
          </p:cNvPr>
          <p:cNvSpPr/>
          <p:nvPr/>
        </p:nvSpPr>
        <p:spPr>
          <a:xfrm>
            <a:off x="6024865" y="3514248"/>
            <a:ext cx="1058416" cy="9512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كريم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3B0ABF8-6A0F-50F4-F947-C4AFBC97F1CC}"/>
              </a:ext>
            </a:extLst>
          </p:cNvPr>
          <p:cNvSpPr/>
          <p:nvPr/>
        </p:nvSpPr>
        <p:spPr>
          <a:xfrm>
            <a:off x="840949" y="3485293"/>
            <a:ext cx="13464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سميع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23182988-215F-E7C8-6749-20BF49D5D944}"/>
              </a:ext>
            </a:extLst>
          </p:cNvPr>
          <p:cNvSpPr/>
          <p:nvPr/>
        </p:nvSpPr>
        <p:spPr>
          <a:xfrm>
            <a:off x="4180113" y="3544377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طريد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5BD76F9-B2D8-A430-E5E2-B5E184324CEE}"/>
              </a:ext>
            </a:extLst>
          </p:cNvPr>
          <p:cNvSpPr/>
          <p:nvPr/>
        </p:nvSpPr>
        <p:spPr>
          <a:xfrm>
            <a:off x="8069344" y="3387213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صهيل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B5C0950-2446-7D24-F736-E9912AD32648}"/>
              </a:ext>
            </a:extLst>
          </p:cNvPr>
          <p:cNvCxnSpPr>
            <a:cxnSpLocks/>
            <a:stCxn id="2" idx="4"/>
            <a:endCxn id="5" idx="0"/>
          </p:cNvCxnSpPr>
          <p:nvPr/>
        </p:nvCxnSpPr>
        <p:spPr>
          <a:xfrm flipH="1">
            <a:off x="1514173" y="2563918"/>
            <a:ext cx="3123140" cy="921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0DCC98C9-33D7-0B48-688D-F240C2958E68}"/>
              </a:ext>
            </a:extLst>
          </p:cNvPr>
          <p:cNvCxnSpPr>
            <a:cxnSpLocks/>
            <a:stCxn id="2" idx="4"/>
          </p:cNvCxnSpPr>
          <p:nvPr/>
        </p:nvCxnSpPr>
        <p:spPr>
          <a:xfrm>
            <a:off x="4637313" y="2563918"/>
            <a:ext cx="2021295" cy="950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6B55E9EF-B544-0B27-12E2-B55D64E7560C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626280" y="2582353"/>
            <a:ext cx="11033" cy="962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A3C750F-D278-BF12-6A21-C72935802AE7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4637313" y="2582353"/>
            <a:ext cx="3889231" cy="804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4694102-588D-A785-31B2-7652EA331A82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514173" y="4399693"/>
            <a:ext cx="0" cy="613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FC1A99FF-874A-6B07-095F-F8D4F621DF50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4637313" y="4458777"/>
            <a:ext cx="14100" cy="579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114528CB-DB41-31D7-71E9-415A4B5B11D2}"/>
              </a:ext>
            </a:extLst>
          </p:cNvPr>
          <p:cNvCxnSpPr>
            <a:cxnSpLocks/>
          </p:cNvCxnSpPr>
          <p:nvPr/>
        </p:nvCxnSpPr>
        <p:spPr>
          <a:xfrm>
            <a:off x="6581928" y="4466380"/>
            <a:ext cx="0" cy="546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90643F52-2FB7-903B-3508-550EB2DEA68C}"/>
              </a:ext>
            </a:extLst>
          </p:cNvPr>
          <p:cNvCxnSpPr>
            <a:cxnSpLocks/>
          </p:cNvCxnSpPr>
          <p:nvPr/>
        </p:nvCxnSpPr>
        <p:spPr>
          <a:xfrm>
            <a:off x="8526544" y="4360697"/>
            <a:ext cx="0" cy="652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rganigramme : Opération manuelle 33">
            <a:extLst>
              <a:ext uri="{FF2B5EF4-FFF2-40B4-BE49-F238E27FC236}">
                <a16:creationId xmlns:a16="http://schemas.microsoft.com/office/drawing/2014/main" id="{22392B74-7D05-B36C-3DF1-DE588352971E}"/>
              </a:ext>
            </a:extLst>
          </p:cNvPr>
          <p:cNvSpPr/>
          <p:nvPr/>
        </p:nvSpPr>
        <p:spPr>
          <a:xfrm>
            <a:off x="7668344" y="5059558"/>
            <a:ext cx="1304850" cy="649360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مصدر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5" name="Organigramme : Opération manuelle 34">
            <a:extLst>
              <a:ext uri="{FF2B5EF4-FFF2-40B4-BE49-F238E27FC236}">
                <a16:creationId xmlns:a16="http://schemas.microsoft.com/office/drawing/2014/main" id="{15D794FA-7859-E0AC-6D09-EDA8ED510B8A}"/>
              </a:ext>
            </a:extLst>
          </p:cNvPr>
          <p:cNvSpPr/>
          <p:nvPr/>
        </p:nvSpPr>
        <p:spPr>
          <a:xfrm>
            <a:off x="468255" y="5007768"/>
            <a:ext cx="2238542" cy="1085527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صيغة  مبالغة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6" name="Organigramme : Opération manuelle 35">
            <a:extLst>
              <a:ext uri="{FF2B5EF4-FFF2-40B4-BE49-F238E27FC236}">
                <a16:creationId xmlns:a16="http://schemas.microsoft.com/office/drawing/2014/main" id="{69A0743C-FFB5-0E06-6AB0-7EB2E1D14719}"/>
              </a:ext>
            </a:extLst>
          </p:cNvPr>
          <p:cNvSpPr/>
          <p:nvPr/>
        </p:nvSpPr>
        <p:spPr>
          <a:xfrm>
            <a:off x="3649996" y="5080817"/>
            <a:ext cx="1433484" cy="1012479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اسم</a:t>
            </a:r>
            <a:r>
              <a:rPr lang="ar-DZ" dirty="0"/>
              <a:t> </a:t>
            </a: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مفعول</a:t>
            </a:r>
            <a:endParaRPr lang="fr-FR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7" name="Organigramme : Opération manuelle 36">
            <a:extLst>
              <a:ext uri="{FF2B5EF4-FFF2-40B4-BE49-F238E27FC236}">
                <a16:creationId xmlns:a16="http://schemas.microsoft.com/office/drawing/2014/main" id="{41B13EAC-D940-0E5D-3BC6-9D5C5DA9EAF2}"/>
              </a:ext>
            </a:extLst>
          </p:cNvPr>
          <p:cNvSpPr/>
          <p:nvPr/>
        </p:nvSpPr>
        <p:spPr>
          <a:xfrm>
            <a:off x="5741327" y="5029029"/>
            <a:ext cx="1607217" cy="950330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صفة مشبهة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3479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ACED5-E967-F444-0DCA-10D08DBFB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36A9C9-ED98-209E-15BE-B589E2A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إنني براء ممّا تعبدون 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601847A6-D4F1-23A6-ED9E-B9871E2FFB56}"/>
              </a:ext>
            </a:extLst>
          </p:cNvPr>
          <p:cNvSpPr/>
          <p:nvPr/>
        </p:nvSpPr>
        <p:spPr>
          <a:xfrm>
            <a:off x="2771800" y="240790"/>
            <a:ext cx="2520280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براء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E06E508-F557-DA21-555D-68CE9D92A76E}"/>
              </a:ext>
            </a:extLst>
          </p:cNvPr>
          <p:cNvSpPr/>
          <p:nvPr/>
        </p:nvSpPr>
        <p:spPr>
          <a:xfrm>
            <a:off x="1667654" y="1084163"/>
            <a:ext cx="13464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صفة </a:t>
            </a:r>
            <a:r>
              <a:rPr lang="ar-DZ" sz="36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مشبهّهة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B6762F6D-84E5-795A-F4F3-D8A9C5A8AB3D}"/>
              </a:ext>
            </a:extLst>
          </p:cNvPr>
          <p:cNvSpPr/>
          <p:nvPr/>
        </p:nvSpPr>
        <p:spPr>
          <a:xfrm>
            <a:off x="5301806" y="1153566"/>
            <a:ext cx="14503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مصدر على المبالغة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E7AD00F3-0A26-E535-C922-A41EC2C29F07}"/>
              </a:ext>
            </a:extLst>
          </p:cNvPr>
          <p:cNvCxnSpPr>
            <a:cxnSpLocks/>
          </p:cNvCxnSpPr>
          <p:nvPr/>
        </p:nvCxnSpPr>
        <p:spPr>
          <a:xfrm flipH="1">
            <a:off x="3023828" y="1137004"/>
            <a:ext cx="1260140" cy="210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E7E5A09-3791-8C39-95CE-88568C81F0C5}"/>
              </a:ext>
            </a:extLst>
          </p:cNvPr>
          <p:cNvCxnSpPr>
            <a:cxnSpLocks/>
          </p:cNvCxnSpPr>
          <p:nvPr/>
        </p:nvCxnSpPr>
        <p:spPr>
          <a:xfrm flipH="1">
            <a:off x="1590147" y="3720149"/>
            <a:ext cx="687524" cy="276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FC96EA6A-4AB6-77A5-A082-AC5B388CEDF0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1865232" y="1998563"/>
            <a:ext cx="475646" cy="355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754F944F-39EA-DDC0-7C8E-64AFFB7D323F}"/>
              </a:ext>
            </a:extLst>
          </p:cNvPr>
          <p:cNvCxnSpPr>
            <a:cxnSpLocks/>
          </p:cNvCxnSpPr>
          <p:nvPr/>
        </p:nvCxnSpPr>
        <p:spPr>
          <a:xfrm>
            <a:off x="6583078" y="2104810"/>
            <a:ext cx="788982" cy="271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rganigramme : Opération manuelle 33">
            <a:extLst>
              <a:ext uri="{FF2B5EF4-FFF2-40B4-BE49-F238E27FC236}">
                <a16:creationId xmlns:a16="http://schemas.microsoft.com/office/drawing/2014/main" id="{DF941DE7-49B8-13D9-2D76-8C157A89940A}"/>
              </a:ext>
            </a:extLst>
          </p:cNvPr>
          <p:cNvSpPr/>
          <p:nvPr/>
        </p:nvSpPr>
        <p:spPr>
          <a:xfrm>
            <a:off x="5758633" y="2420318"/>
            <a:ext cx="2952324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الإخبار بالمصدر عن الذّات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5" name="Organigramme : Opération manuelle 34">
            <a:extLst>
              <a:ext uri="{FF2B5EF4-FFF2-40B4-BE49-F238E27FC236}">
                <a16:creationId xmlns:a16="http://schemas.microsoft.com/office/drawing/2014/main" id="{9F11595A-13F1-ABC6-83E7-1870703A2CAC}"/>
              </a:ext>
            </a:extLst>
          </p:cNvPr>
          <p:cNvSpPr/>
          <p:nvPr/>
        </p:nvSpPr>
        <p:spPr>
          <a:xfrm>
            <a:off x="121989" y="2360015"/>
            <a:ext cx="2155682" cy="688625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مثل جواد 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2A6CB785-EC72-BD6F-BA68-00C789E55D41}"/>
              </a:ext>
            </a:extLst>
          </p:cNvPr>
          <p:cNvSpPr/>
          <p:nvPr/>
        </p:nvSpPr>
        <p:spPr>
          <a:xfrm>
            <a:off x="2122964" y="2906887"/>
            <a:ext cx="3779161" cy="11558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 قيام في القاعة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2FD85F78-E786-03AF-7E60-9957762F8830}"/>
              </a:ext>
            </a:extLst>
          </p:cNvPr>
          <p:cNvSpPr/>
          <p:nvPr/>
        </p:nvSpPr>
        <p:spPr>
          <a:xfrm>
            <a:off x="624129" y="3996451"/>
            <a:ext cx="14503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المصدر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8D26FA6D-3B4D-53DC-E134-23F1DF5012E2}"/>
              </a:ext>
            </a:extLst>
          </p:cNvPr>
          <p:cNvSpPr/>
          <p:nvPr/>
        </p:nvSpPr>
        <p:spPr>
          <a:xfrm>
            <a:off x="5747087" y="4359076"/>
            <a:ext cx="1450348" cy="71025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الجمع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8" name="Organigramme : Opération manuelle 37">
            <a:extLst>
              <a:ext uri="{FF2B5EF4-FFF2-40B4-BE49-F238E27FC236}">
                <a16:creationId xmlns:a16="http://schemas.microsoft.com/office/drawing/2014/main" id="{2614BA09-2935-C3CE-7AFF-7255B773E0A0}"/>
              </a:ext>
            </a:extLst>
          </p:cNvPr>
          <p:cNvSpPr/>
          <p:nvPr/>
        </p:nvSpPr>
        <p:spPr>
          <a:xfrm>
            <a:off x="336043" y="5390663"/>
            <a:ext cx="3534023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والذين يبيتون لربّهم سجّدا وقياما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9" name="Organigramme : Opération manuelle 38">
            <a:extLst>
              <a:ext uri="{FF2B5EF4-FFF2-40B4-BE49-F238E27FC236}">
                <a16:creationId xmlns:a16="http://schemas.microsoft.com/office/drawing/2014/main" id="{5704A003-C211-255F-D505-785D723F8E9B}"/>
              </a:ext>
            </a:extLst>
          </p:cNvPr>
          <p:cNvSpPr/>
          <p:nvPr/>
        </p:nvSpPr>
        <p:spPr>
          <a:xfrm>
            <a:off x="6977569" y="5430796"/>
            <a:ext cx="1652649" cy="71025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القائمون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B81D26A2-AC4D-180B-CB16-7A1E88CAED70}"/>
              </a:ext>
            </a:extLst>
          </p:cNvPr>
          <p:cNvCxnSpPr>
            <a:cxnSpLocks/>
          </p:cNvCxnSpPr>
          <p:nvPr/>
        </p:nvCxnSpPr>
        <p:spPr>
          <a:xfrm>
            <a:off x="4436368" y="1276302"/>
            <a:ext cx="1008112" cy="194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0CB0F7DA-8CC7-47A1-EACF-01EB00FE8E2C}"/>
              </a:ext>
            </a:extLst>
          </p:cNvPr>
          <p:cNvCxnSpPr>
            <a:cxnSpLocks/>
          </p:cNvCxnSpPr>
          <p:nvPr/>
        </p:nvCxnSpPr>
        <p:spPr>
          <a:xfrm>
            <a:off x="7092280" y="5055569"/>
            <a:ext cx="711613" cy="335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567A853C-A3DC-C760-388B-6457D7EB2B9A}"/>
              </a:ext>
            </a:extLst>
          </p:cNvPr>
          <p:cNvCxnSpPr>
            <a:cxnSpLocks/>
          </p:cNvCxnSpPr>
          <p:nvPr/>
        </p:nvCxnSpPr>
        <p:spPr>
          <a:xfrm flipH="1">
            <a:off x="1199830" y="4951754"/>
            <a:ext cx="390317" cy="438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F1FE1386-0971-5359-CE38-BF0433A72A7D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5444480" y="3895239"/>
            <a:ext cx="1027781" cy="463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249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E1AB2-7735-A0C2-8942-C013CC2EC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C50965-9F6B-0DD4-4674-642655C58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3-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عدم التّبيّن من أنّ القول كلمة أو كلمتان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156016C-5F69-84C8-A9C9-7CD9D80F540B}"/>
              </a:ext>
            </a:extLst>
          </p:cNvPr>
          <p:cNvSpPr/>
          <p:nvPr/>
        </p:nvSpPr>
        <p:spPr>
          <a:xfrm>
            <a:off x="2926849" y="1699822"/>
            <a:ext cx="2970604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مالي عندك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FE4702E-5181-545C-B941-DC661C3D8E93}"/>
              </a:ext>
            </a:extLst>
          </p:cNvPr>
          <p:cNvSpPr/>
          <p:nvPr/>
        </p:nvSpPr>
        <p:spPr>
          <a:xfrm>
            <a:off x="840949" y="3485293"/>
            <a:ext cx="218365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مال مضافة إلى ياء المتكلم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684904C-3371-AD0D-ABAF-8EC52E2550F1}"/>
              </a:ext>
            </a:extLst>
          </p:cNvPr>
          <p:cNvSpPr/>
          <p:nvPr/>
        </p:nvSpPr>
        <p:spPr>
          <a:xfrm>
            <a:off x="6300192" y="3560906"/>
            <a:ext cx="139478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المصدرية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6A7A63F4-CF64-083A-DA2F-A595D1ACF760}"/>
              </a:ext>
            </a:extLst>
          </p:cNvPr>
          <p:cNvCxnSpPr>
            <a:cxnSpLocks/>
            <a:stCxn id="2" idx="4"/>
          </p:cNvCxnSpPr>
          <p:nvPr/>
        </p:nvCxnSpPr>
        <p:spPr>
          <a:xfrm flipH="1">
            <a:off x="2013200" y="2563918"/>
            <a:ext cx="2398951" cy="865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3AE1338-A4D8-7C13-CC05-1DB9C3068429}"/>
              </a:ext>
            </a:extLst>
          </p:cNvPr>
          <p:cNvCxnSpPr>
            <a:cxnSpLocks/>
          </p:cNvCxnSpPr>
          <p:nvPr/>
        </p:nvCxnSpPr>
        <p:spPr>
          <a:xfrm>
            <a:off x="4777861" y="2618688"/>
            <a:ext cx="2460537" cy="942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337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DAC79-BA37-6ED7-8143-154003CA9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36A538-37F8-8C98-812F-943D3C7E0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4-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عدم تبيّن أصل الكلمة أو وزنها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B901CDD-5FE6-0EDB-A8F2-F447A12549C0}"/>
              </a:ext>
            </a:extLst>
          </p:cNvPr>
          <p:cNvSpPr/>
          <p:nvPr/>
        </p:nvSpPr>
        <p:spPr>
          <a:xfrm>
            <a:off x="1187624" y="1340768"/>
            <a:ext cx="4709829" cy="12231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أكيل ( أنا أكيله )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8690BD4-5B27-D9A3-10DA-550DE81ADD7D}"/>
              </a:ext>
            </a:extLst>
          </p:cNvPr>
          <p:cNvSpPr/>
          <p:nvPr/>
        </p:nvSpPr>
        <p:spPr>
          <a:xfrm>
            <a:off x="840949" y="3485293"/>
            <a:ext cx="218365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أنت تكيله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7D378EF-11DD-1E3A-1D3A-FF0428512A6A}"/>
              </a:ext>
            </a:extLst>
          </p:cNvPr>
          <p:cNvSpPr/>
          <p:nvPr/>
        </p:nvSpPr>
        <p:spPr>
          <a:xfrm>
            <a:off x="6300192" y="3560906"/>
            <a:ext cx="139478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هو أكلني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70193855-5438-BE94-8864-48FE94AE50D5}"/>
              </a:ext>
            </a:extLst>
          </p:cNvPr>
          <p:cNvCxnSpPr>
            <a:cxnSpLocks/>
            <a:stCxn id="2" idx="4"/>
          </p:cNvCxnSpPr>
          <p:nvPr/>
        </p:nvCxnSpPr>
        <p:spPr>
          <a:xfrm flipH="1">
            <a:off x="2013200" y="2563918"/>
            <a:ext cx="1529339" cy="865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9DB79F0-C6FB-AA21-0325-0A1A1237515E}"/>
              </a:ext>
            </a:extLst>
          </p:cNvPr>
          <p:cNvCxnSpPr>
            <a:cxnSpLocks/>
          </p:cNvCxnSpPr>
          <p:nvPr/>
        </p:nvCxnSpPr>
        <p:spPr>
          <a:xfrm>
            <a:off x="4445028" y="2553497"/>
            <a:ext cx="2460537" cy="942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rganigramme : Opération manuelle 6">
            <a:extLst>
              <a:ext uri="{FF2B5EF4-FFF2-40B4-BE49-F238E27FC236}">
                <a16:creationId xmlns:a16="http://schemas.microsoft.com/office/drawing/2014/main" id="{9BC1F02B-B92D-ADB5-C257-B1C0D1F3382E}"/>
              </a:ext>
            </a:extLst>
          </p:cNvPr>
          <p:cNvSpPr/>
          <p:nvPr/>
        </p:nvSpPr>
        <p:spPr>
          <a:xfrm>
            <a:off x="323528" y="5210654"/>
            <a:ext cx="3960440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وإذا كالوهم أو وزنوهم يخسرون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33B6CC2-5BCF-8FB7-9482-F0438C96BFC5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932774" y="4399693"/>
            <a:ext cx="0" cy="714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89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1F1F7-CB3C-059F-1FB2-A8AE09C8F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D81B30-FE0E-FCBC-E292-79D75646D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5-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المجيء بصيغة تفضي إلى اختلاف محتمل في الإعراب والدّلالة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EECDB9B-78D3-CD2D-53AE-B9CC8DF3D2F9}"/>
              </a:ext>
            </a:extLst>
          </p:cNvPr>
          <p:cNvSpPr/>
          <p:nvPr/>
        </p:nvSpPr>
        <p:spPr>
          <a:xfrm>
            <a:off x="2382497" y="988511"/>
            <a:ext cx="4709829" cy="12231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وادعوه خوفاً وطمعاً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3DAE982-7ADC-09A9-5B6B-4F8C89EE101A}"/>
              </a:ext>
            </a:extLst>
          </p:cNvPr>
          <p:cNvSpPr/>
          <p:nvPr/>
        </p:nvSpPr>
        <p:spPr>
          <a:xfrm>
            <a:off x="840949" y="3485293"/>
            <a:ext cx="218365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الحالية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0568549-3171-3867-BE7B-3790B89A748E}"/>
              </a:ext>
            </a:extLst>
          </p:cNvPr>
          <p:cNvSpPr/>
          <p:nvPr/>
        </p:nvSpPr>
        <p:spPr>
          <a:xfrm>
            <a:off x="6300191" y="3560906"/>
            <a:ext cx="2088231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مفعول لأجله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0FA5B1A-1BB2-8133-DA4C-552EBB28DAB9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2365833" y="2173192"/>
            <a:ext cx="1337301" cy="75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B4EA37F-07F4-3822-A667-A4C87DFCF66D}"/>
              </a:ext>
            </a:extLst>
          </p:cNvPr>
          <p:cNvCxnSpPr>
            <a:cxnSpLocks/>
          </p:cNvCxnSpPr>
          <p:nvPr/>
        </p:nvCxnSpPr>
        <p:spPr>
          <a:xfrm>
            <a:off x="2053662" y="2662370"/>
            <a:ext cx="4724507" cy="859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rganigramme : Opération manuelle 6">
            <a:extLst>
              <a:ext uri="{FF2B5EF4-FFF2-40B4-BE49-F238E27FC236}">
                <a16:creationId xmlns:a16="http://schemas.microsoft.com/office/drawing/2014/main" id="{E943ED65-D3F1-EBD6-D2CB-C7A5EABAB1A3}"/>
              </a:ext>
            </a:extLst>
          </p:cNvPr>
          <p:cNvSpPr/>
          <p:nvPr/>
        </p:nvSpPr>
        <p:spPr>
          <a:xfrm>
            <a:off x="2757192" y="4652150"/>
            <a:ext cx="3960440" cy="1155818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وادعوه خائفين طامعين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CD76EB36-B601-BF48-108C-A6FE6B376FB5}"/>
              </a:ext>
            </a:extLst>
          </p:cNvPr>
          <p:cNvSpPr/>
          <p:nvPr/>
        </p:nvSpPr>
        <p:spPr>
          <a:xfrm>
            <a:off x="3693297" y="3485293"/>
            <a:ext cx="2088231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مفعول مطلق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838DB758-7DB1-722D-5188-63F2596800C9}"/>
              </a:ext>
            </a:extLst>
          </p:cNvPr>
          <p:cNvCxnSpPr>
            <a:cxnSpLocks/>
          </p:cNvCxnSpPr>
          <p:nvPr/>
        </p:nvCxnSpPr>
        <p:spPr>
          <a:xfrm>
            <a:off x="1204157" y="2641569"/>
            <a:ext cx="897758" cy="854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A937DCB-4661-C67F-3FAB-C1A1577A4427}"/>
              </a:ext>
            </a:extLst>
          </p:cNvPr>
          <p:cNvSpPr/>
          <p:nvPr/>
        </p:nvSpPr>
        <p:spPr>
          <a:xfrm>
            <a:off x="449822" y="5907187"/>
            <a:ext cx="2403089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حالية ( دلالة قطعية )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86497611-3501-28BB-9E42-91B52EDAF797}"/>
              </a:ext>
            </a:extLst>
          </p:cNvPr>
          <p:cNvCxnSpPr>
            <a:cxnSpLocks/>
          </p:cNvCxnSpPr>
          <p:nvPr/>
        </p:nvCxnSpPr>
        <p:spPr>
          <a:xfrm flipH="1">
            <a:off x="2401832" y="5128408"/>
            <a:ext cx="6326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2D05AE32-B26A-A7E4-842A-DC6FAFDFD4F0}"/>
              </a:ext>
            </a:extLst>
          </p:cNvPr>
          <p:cNvSpPr/>
          <p:nvPr/>
        </p:nvSpPr>
        <p:spPr>
          <a:xfrm>
            <a:off x="277602" y="1791497"/>
            <a:ext cx="2088231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مصدر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6847D9E-83FF-EA35-1912-3BFE791E7645}"/>
              </a:ext>
            </a:extLst>
          </p:cNvPr>
          <p:cNvCxnSpPr>
            <a:cxnSpLocks/>
          </p:cNvCxnSpPr>
          <p:nvPr/>
        </p:nvCxnSpPr>
        <p:spPr>
          <a:xfrm>
            <a:off x="1965555" y="2756578"/>
            <a:ext cx="2390421" cy="738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00517F52-F3EC-0E2E-F394-0B508DD31322}"/>
              </a:ext>
            </a:extLst>
          </p:cNvPr>
          <p:cNvSpPr/>
          <p:nvPr/>
        </p:nvSpPr>
        <p:spPr>
          <a:xfrm>
            <a:off x="198847" y="4548388"/>
            <a:ext cx="218365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اسم فاعل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CA630EDB-53A7-732B-CBA2-B90E859FD2E7}"/>
              </a:ext>
            </a:extLst>
          </p:cNvPr>
          <p:cNvCxnSpPr>
            <a:cxnSpLocks/>
          </p:cNvCxnSpPr>
          <p:nvPr/>
        </p:nvCxnSpPr>
        <p:spPr>
          <a:xfrm>
            <a:off x="1835696" y="5488407"/>
            <a:ext cx="0" cy="397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041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5FF87-0E68-9FB7-0EF3-CDE5D8212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2B849A-1715-C291-0197-D8075ABEF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6-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ذكر ألفاظ تفضي إلى الاحتمال في المعنى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DD875BE0-7547-DEF3-8474-DEAE71E00E44}"/>
              </a:ext>
            </a:extLst>
          </p:cNvPr>
          <p:cNvSpPr/>
          <p:nvPr/>
        </p:nvSpPr>
        <p:spPr>
          <a:xfrm>
            <a:off x="1403649" y="988511"/>
            <a:ext cx="5688678" cy="12231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هل أتى على الإنسان حين من الدّهر لم يكن شيئا مذكوراً</a:t>
            </a:r>
            <a:endParaRPr lang="fr-FR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28755EEA-430D-0010-5AE5-6D880CE32D74}"/>
              </a:ext>
            </a:extLst>
          </p:cNvPr>
          <p:cNvSpPr/>
          <p:nvPr/>
        </p:nvSpPr>
        <p:spPr>
          <a:xfrm>
            <a:off x="840948" y="3485292"/>
            <a:ext cx="3731051" cy="18159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أنّه كان شيئاً ولم يكن مذكورا وذلك حين خلقه الله من طين إلى أن نفخ فيه الرّوح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52D9510-CA68-4C3C-8C5F-72A8889EBAFD}"/>
              </a:ext>
            </a:extLst>
          </p:cNvPr>
          <p:cNvSpPr/>
          <p:nvPr/>
        </p:nvSpPr>
        <p:spPr>
          <a:xfrm>
            <a:off x="6300191" y="3560906"/>
            <a:ext cx="2520281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لم يكن شيئا أصلا مذكوراً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9027938-D6CC-A31C-2BAA-C651745E975E}"/>
              </a:ext>
            </a:extLst>
          </p:cNvPr>
          <p:cNvCxnSpPr>
            <a:cxnSpLocks/>
          </p:cNvCxnSpPr>
          <p:nvPr/>
        </p:nvCxnSpPr>
        <p:spPr>
          <a:xfrm>
            <a:off x="4644008" y="2211661"/>
            <a:ext cx="2664296" cy="1283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000B849-2271-9917-9223-3BE75F36C9C0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706474" y="2211661"/>
            <a:ext cx="1937534" cy="1273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49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50C68-B8CE-7A25-9CD8-42AB20D29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5223F2-EEF8-7FDD-F166-4D54D788B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7-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الحذف الذّي يؤدّي إلى احتمال دلالي و إعرابي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2566BE6-B8F0-BB35-0A7E-B0549E199FC6}"/>
              </a:ext>
            </a:extLst>
          </p:cNvPr>
          <p:cNvSpPr/>
          <p:nvPr/>
        </p:nvSpPr>
        <p:spPr>
          <a:xfrm>
            <a:off x="611560" y="988511"/>
            <a:ext cx="7344816" cy="12231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فليضحكوا قليلا و ليبكوا كثيراً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2D77199-5FBD-705A-D1BB-238773D2207C}"/>
              </a:ext>
            </a:extLst>
          </p:cNvPr>
          <p:cNvSpPr/>
          <p:nvPr/>
        </p:nvSpPr>
        <p:spPr>
          <a:xfrm>
            <a:off x="323528" y="3485293"/>
            <a:ext cx="4752528" cy="12832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ظرف ( فليضحكوا زمناً قليلاً و ليبكوا زمناً كثيراً )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755C554-1609-5E50-D619-3B7EEF118657}"/>
              </a:ext>
            </a:extLst>
          </p:cNvPr>
          <p:cNvSpPr/>
          <p:nvPr/>
        </p:nvSpPr>
        <p:spPr>
          <a:xfrm>
            <a:off x="5724129" y="3560905"/>
            <a:ext cx="3096344" cy="12231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مفعول مطلق ( ضحكاً قليلاً و بكاءً كثيراً )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4AC623E2-836A-F237-4E1D-CBA76DA5ECE5}"/>
              </a:ext>
            </a:extLst>
          </p:cNvPr>
          <p:cNvCxnSpPr>
            <a:cxnSpLocks/>
          </p:cNvCxnSpPr>
          <p:nvPr/>
        </p:nvCxnSpPr>
        <p:spPr>
          <a:xfrm>
            <a:off x="4644008" y="2211661"/>
            <a:ext cx="2664296" cy="1283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D6B3D410-8161-F0BC-C351-EF8A2899FC3C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699792" y="2211661"/>
            <a:ext cx="1944216" cy="127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009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08C26-8B29-62EE-083C-13770759A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1E0690-9ED3-333B-3986-88D33DA65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8-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اشتراك في الإعراب يفضي إلى اشتراك في الدلالة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5BFD9A9-C80B-E12F-56E8-8E0271FC6CE4}"/>
              </a:ext>
            </a:extLst>
          </p:cNvPr>
          <p:cNvSpPr/>
          <p:nvPr/>
        </p:nvSpPr>
        <p:spPr>
          <a:xfrm>
            <a:off x="2915816" y="988511"/>
            <a:ext cx="3240360" cy="12231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ذرهُ يقول ذلك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7C6E88BC-895F-6462-34BB-87BFA19B60F3}"/>
              </a:ext>
            </a:extLst>
          </p:cNvPr>
          <p:cNvSpPr/>
          <p:nvPr/>
        </p:nvSpPr>
        <p:spPr>
          <a:xfrm>
            <a:off x="323528" y="3485293"/>
            <a:ext cx="4752528" cy="12832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الاستئناف ( اتركه إنّه يقول ذلك )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B7AE69D7-EC9A-F895-0A9F-A356C3E66DAC}"/>
              </a:ext>
            </a:extLst>
          </p:cNvPr>
          <p:cNvSpPr/>
          <p:nvPr/>
        </p:nvSpPr>
        <p:spPr>
          <a:xfrm>
            <a:off x="5724129" y="3560905"/>
            <a:ext cx="3096344" cy="12231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الحال ( اتركه قائلا ذلك )</a:t>
            </a:r>
          </a:p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ذرهم يخوضوا و يلعبوا 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649A92A-6584-030C-868D-6CEA5012D09B}"/>
              </a:ext>
            </a:extLst>
          </p:cNvPr>
          <p:cNvCxnSpPr>
            <a:cxnSpLocks/>
          </p:cNvCxnSpPr>
          <p:nvPr/>
        </p:nvCxnSpPr>
        <p:spPr>
          <a:xfrm>
            <a:off x="4644008" y="2211661"/>
            <a:ext cx="2664296" cy="1283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D354D9E-04C8-CBAF-935A-D529FF87713C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699792" y="2211661"/>
            <a:ext cx="1944216" cy="127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117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E152B-0134-F37D-79E3-825AE9FDF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D9927D-51EF-6A74-55D8-276C65445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r-FR" sz="3600" dirty="0"/>
              <a:t>9</a:t>
            </a:r>
            <a:r>
              <a:rPr lang="ar-DZ" sz="3600" dirty="0"/>
              <a:t>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مواقع إعرابية ذات دلالة قطعية أو احتمالية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7565F288-C314-163A-0E5B-57ED1D1FAEAB}"/>
              </a:ext>
            </a:extLst>
          </p:cNvPr>
          <p:cNvSpPr/>
          <p:nvPr/>
        </p:nvSpPr>
        <p:spPr>
          <a:xfrm>
            <a:off x="2123728" y="988511"/>
            <a:ext cx="4032448" cy="85631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اشتريت قدحَ ماءٍ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89B5F91-5D5D-E2F9-6543-F797BD407267}"/>
              </a:ext>
            </a:extLst>
          </p:cNvPr>
          <p:cNvSpPr/>
          <p:nvPr/>
        </p:nvSpPr>
        <p:spPr>
          <a:xfrm>
            <a:off x="717247" y="2086044"/>
            <a:ext cx="2989189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اشتريت ماءً بمقدار قدحٍ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6B3ECD28-9345-96C0-8688-003D46424962}"/>
              </a:ext>
            </a:extLst>
          </p:cNvPr>
          <p:cNvSpPr/>
          <p:nvPr/>
        </p:nvSpPr>
        <p:spPr>
          <a:xfrm>
            <a:off x="5290366" y="2086044"/>
            <a:ext cx="3096344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اشتريت القدح فقط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FC2A8D2-DEC4-D7AB-6E1A-6ACFA6711E03}"/>
              </a:ext>
            </a:extLst>
          </p:cNvPr>
          <p:cNvCxnSpPr>
            <a:cxnSpLocks/>
          </p:cNvCxnSpPr>
          <p:nvPr/>
        </p:nvCxnSpPr>
        <p:spPr>
          <a:xfrm>
            <a:off x="4427984" y="1841306"/>
            <a:ext cx="864096" cy="3655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5C8C1AE1-9CD3-22AC-05EB-0A2E1796854A}"/>
              </a:ext>
            </a:extLst>
          </p:cNvPr>
          <p:cNvCxnSpPr>
            <a:cxnSpLocks/>
          </p:cNvCxnSpPr>
          <p:nvPr/>
        </p:nvCxnSpPr>
        <p:spPr>
          <a:xfrm flipH="1">
            <a:off x="3707904" y="1844824"/>
            <a:ext cx="720080" cy="366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B7D31D37-2D8F-BFC4-5A98-B5EDF01E6667}"/>
              </a:ext>
            </a:extLst>
          </p:cNvPr>
          <p:cNvSpPr/>
          <p:nvPr/>
        </p:nvSpPr>
        <p:spPr>
          <a:xfrm>
            <a:off x="6012160" y="3765348"/>
            <a:ext cx="2556284" cy="6291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اشتريت قدحاً ماءً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26A584AB-8C8E-6F25-1AFC-2407C9CBEE7D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4499992" y="4079929"/>
            <a:ext cx="15121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ABE00C2-AF6C-E88C-5B8B-1256A1D47ECC}"/>
              </a:ext>
            </a:extLst>
          </p:cNvPr>
          <p:cNvSpPr/>
          <p:nvPr/>
        </p:nvSpPr>
        <p:spPr>
          <a:xfrm>
            <a:off x="1878596" y="3806980"/>
            <a:ext cx="2556284" cy="6291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دلالة قطعية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3920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F39CB-BB05-A41D-A87B-8725CF0CF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3C810D-2288-8D32-EAD9-1A7A572C8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10-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الاختلاف في إرادة الحقيقة و المجاز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467BBC3-16C0-6BAF-8FAD-256830E2A6DD}"/>
              </a:ext>
            </a:extLst>
          </p:cNvPr>
          <p:cNvSpPr/>
          <p:nvPr/>
        </p:nvSpPr>
        <p:spPr>
          <a:xfrm>
            <a:off x="1259632" y="1539677"/>
            <a:ext cx="6624736" cy="85631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حتّى إذا جاء أمرنا و فار التّنور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0ED4DA9-0C43-A9D9-3D73-AB9123C52FC6}"/>
              </a:ext>
            </a:extLst>
          </p:cNvPr>
          <p:cNvSpPr/>
          <p:nvPr/>
        </p:nvSpPr>
        <p:spPr>
          <a:xfrm>
            <a:off x="539552" y="3690850"/>
            <a:ext cx="2989189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كناية عن الشّدة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821127F1-206D-5F0F-DEAE-1295901179B8}"/>
              </a:ext>
            </a:extLst>
          </p:cNvPr>
          <p:cNvSpPr/>
          <p:nvPr/>
        </p:nvSpPr>
        <p:spPr>
          <a:xfrm>
            <a:off x="5257973" y="3501008"/>
            <a:ext cx="3096344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التنور الحقيقي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9188C5B-B5D5-9C67-5A55-D9287204D0E9}"/>
              </a:ext>
            </a:extLst>
          </p:cNvPr>
          <p:cNvCxnSpPr>
            <a:cxnSpLocks/>
          </p:cNvCxnSpPr>
          <p:nvPr/>
        </p:nvCxnSpPr>
        <p:spPr>
          <a:xfrm>
            <a:off x="5257973" y="2395990"/>
            <a:ext cx="1548172" cy="989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4042554A-09E9-BB4F-ACD8-6FECD6D09DE8}"/>
              </a:ext>
            </a:extLst>
          </p:cNvPr>
          <p:cNvCxnSpPr>
            <a:cxnSpLocks/>
          </p:cNvCxnSpPr>
          <p:nvPr/>
        </p:nvCxnSpPr>
        <p:spPr>
          <a:xfrm flipH="1">
            <a:off x="2699792" y="2395990"/>
            <a:ext cx="1368061" cy="1279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14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9268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 إذا كان التعلق يحمل مفهوم النظام كما حدده سوسير ، بمعنى أن الكلمة يتحدد مفهومها من خلال الكلمات الموجودة معها حضورا أو غيابا ( تركيبا أو استبدالا ) ، فإن الوضع يعني ما جرى على سنن العرب في كلامها .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ولذلك حدد علماء اللغة شروطا لتحقق التعلق و الوضع يمكن تلخيصها فيما يأتي :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 الإفادة : أن يكون الكلام ذا معنى . 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ألا يكون الكلام متناقضا : مثل قولك ( لم يلد لأبي محمّد ولدٌ ) ، فهذا تناقض ، فكيف يكون أباً لمحمّد من لم يكن له ولدٌ ؟</a:t>
            </a:r>
          </a:p>
          <a:p>
            <a:pPr marL="0" indent="0" algn="r" rtl="1">
              <a:buNone/>
            </a:pPr>
            <a:endParaRPr lang="ar-DZ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6603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AAE4A-D7DB-E52A-A921-2903D49B4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75E984-2B2C-E24F-FAB2-2BD40AB32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 dirty="0"/>
              <a:t>11-</a:t>
            </a:r>
            <a:r>
              <a:rPr lang="ar-DZ" sz="4800" dirty="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جمل تحتمل في تأليفها أكثر من معنىً: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95FF6A1C-98CB-FC69-1EF5-229AF3D7F149}"/>
              </a:ext>
            </a:extLst>
          </p:cNvPr>
          <p:cNvSpPr/>
          <p:nvPr/>
        </p:nvSpPr>
        <p:spPr>
          <a:xfrm>
            <a:off x="1259632" y="1024515"/>
            <a:ext cx="6624736" cy="85631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قلّما رأيت مثلك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553BC9C-D002-EF56-4868-D5AE2B6F2AFF}"/>
              </a:ext>
            </a:extLst>
          </p:cNvPr>
          <p:cNvSpPr/>
          <p:nvPr/>
        </p:nvSpPr>
        <p:spPr>
          <a:xfrm>
            <a:off x="862731" y="2196040"/>
            <a:ext cx="2989189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التّقليل ( رأى مثله قليلا )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3B21F25-837C-0BAA-B881-1A33C30AB0C9}"/>
              </a:ext>
            </a:extLst>
          </p:cNvPr>
          <p:cNvSpPr/>
          <p:nvPr/>
        </p:nvSpPr>
        <p:spPr>
          <a:xfrm>
            <a:off x="5716050" y="2216538"/>
            <a:ext cx="3096344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النّفي ( لم أر مثلك )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9677648-BEE8-D991-452A-81EB81EDE58D}"/>
              </a:ext>
            </a:extLst>
          </p:cNvPr>
          <p:cNvCxnSpPr>
            <a:cxnSpLocks/>
          </p:cNvCxnSpPr>
          <p:nvPr/>
        </p:nvCxnSpPr>
        <p:spPr>
          <a:xfrm>
            <a:off x="5148064" y="1880828"/>
            <a:ext cx="720080" cy="315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1072797D-5633-25D5-FBC0-009E483A2CCB}"/>
              </a:ext>
            </a:extLst>
          </p:cNvPr>
          <p:cNvCxnSpPr>
            <a:cxnSpLocks/>
          </p:cNvCxnSpPr>
          <p:nvPr/>
        </p:nvCxnSpPr>
        <p:spPr>
          <a:xfrm flipH="1">
            <a:off x="3851920" y="1889702"/>
            <a:ext cx="360851" cy="306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4945E6B9-31BB-3685-2705-0A5E750BBFCD}"/>
              </a:ext>
            </a:extLst>
          </p:cNvPr>
          <p:cNvSpPr/>
          <p:nvPr/>
        </p:nvSpPr>
        <p:spPr>
          <a:xfrm>
            <a:off x="2771799" y="3421550"/>
            <a:ext cx="4176465" cy="85631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فقليلا ما يؤمنون </a:t>
            </a:r>
            <a:endParaRPr lang="fr-FR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D05CF879-7716-FF00-6F6A-53F873ABFE28}"/>
              </a:ext>
            </a:extLst>
          </p:cNvPr>
          <p:cNvSpPr/>
          <p:nvPr/>
        </p:nvSpPr>
        <p:spPr>
          <a:xfrm>
            <a:off x="539552" y="4576462"/>
            <a:ext cx="4320480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يصدّقون بالشيء قليلاً و يكفرون بما سواه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64DF8C8-0D22-F90E-77DD-4982DE69FD8C}"/>
              </a:ext>
            </a:extLst>
          </p:cNvPr>
          <p:cNvSpPr/>
          <p:nvPr/>
        </p:nvSpPr>
        <p:spPr>
          <a:xfrm>
            <a:off x="5740650" y="4600584"/>
            <a:ext cx="3096344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لم يكونوا آمنوا قليلا أو كثيرا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EFF294BD-A8EC-C9F5-29F0-78246C9AD9E3}"/>
              </a:ext>
            </a:extLst>
          </p:cNvPr>
          <p:cNvCxnSpPr>
            <a:cxnSpLocks/>
            <a:stCxn id="7" idx="3"/>
          </p:cNvCxnSpPr>
          <p:nvPr/>
        </p:nvCxnSpPr>
        <p:spPr>
          <a:xfrm flipH="1">
            <a:off x="2699792" y="4152459"/>
            <a:ext cx="683636" cy="386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52AAE019-E563-69A8-8AAA-02F0A2401420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444208" y="4161128"/>
            <a:ext cx="844614" cy="439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CA06F147-F2D4-228A-C034-46F55BDAEEEF}"/>
              </a:ext>
            </a:extLst>
          </p:cNvPr>
          <p:cNvSpPr/>
          <p:nvPr/>
        </p:nvSpPr>
        <p:spPr>
          <a:xfrm>
            <a:off x="1691680" y="5733063"/>
            <a:ext cx="1080119" cy="7202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القلّة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93BE559-36EE-0B0F-B36F-2EF284AD7CED}"/>
              </a:ext>
            </a:extLst>
          </p:cNvPr>
          <p:cNvSpPr/>
          <p:nvPr/>
        </p:nvSpPr>
        <p:spPr>
          <a:xfrm>
            <a:off x="6516215" y="5726725"/>
            <a:ext cx="1224137" cy="6477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النفي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3514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D7B71-B9A9-20D8-016D-0E894ECD4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079C41-DC14-46E5-CA6E-8CF4BC4C5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600"/>
              <a:t>12-</a:t>
            </a:r>
            <a:r>
              <a:rPr lang="ar-DZ" sz="4800"/>
              <a:t> </a:t>
            </a: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عبارات تحمل أكثر من معنى غير أنّه قد يتعيّن الدّلالة بالتّعليق أو بالوقوف على موطن ما من العبارة: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F4229D59-801C-736B-54C2-8C613884D29D}"/>
              </a:ext>
            </a:extLst>
          </p:cNvPr>
          <p:cNvSpPr/>
          <p:nvPr/>
        </p:nvSpPr>
        <p:spPr>
          <a:xfrm>
            <a:off x="162990" y="1913712"/>
            <a:ext cx="8801498" cy="151528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ختم الله على قلوبهم وعلى سمعهم وعلى أبصارهم غشاوة</a:t>
            </a:r>
            <a:endParaRPr lang="fr-FR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66B533C-2B99-DCD2-05DA-C8B16A17B142}"/>
              </a:ext>
            </a:extLst>
          </p:cNvPr>
          <p:cNvSpPr/>
          <p:nvPr/>
        </p:nvSpPr>
        <p:spPr>
          <a:xfrm>
            <a:off x="256416" y="3902232"/>
            <a:ext cx="4320480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الختم على القول والأبصار و السّمع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4626AD33-EC07-FC7E-CA8B-B18973AE801B}"/>
              </a:ext>
            </a:extLst>
          </p:cNvPr>
          <p:cNvSpPr/>
          <p:nvPr/>
        </p:nvSpPr>
        <p:spPr>
          <a:xfrm>
            <a:off x="5940152" y="3807128"/>
            <a:ext cx="3096344" cy="8563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الختم على القلوب و السمع والغشاوة على البصر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55F644F-F0BD-D2B8-D744-B5E02B9226DB}"/>
              </a:ext>
            </a:extLst>
          </p:cNvPr>
          <p:cNvCxnSpPr>
            <a:cxnSpLocks/>
          </p:cNvCxnSpPr>
          <p:nvPr/>
        </p:nvCxnSpPr>
        <p:spPr>
          <a:xfrm flipH="1">
            <a:off x="3131840" y="3461202"/>
            <a:ext cx="683636" cy="386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BA5726B-AD76-EFE1-D770-7D3CE1931728}"/>
              </a:ext>
            </a:extLst>
          </p:cNvPr>
          <p:cNvCxnSpPr>
            <a:cxnSpLocks/>
          </p:cNvCxnSpPr>
          <p:nvPr/>
        </p:nvCxnSpPr>
        <p:spPr>
          <a:xfrm>
            <a:off x="6444208" y="3361839"/>
            <a:ext cx="844614" cy="439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01F1C3A-3967-5F8F-3064-C65BC74A0690}"/>
              </a:ext>
            </a:extLst>
          </p:cNvPr>
          <p:cNvSpPr/>
          <p:nvPr/>
        </p:nvSpPr>
        <p:spPr>
          <a:xfrm>
            <a:off x="1907705" y="5726725"/>
            <a:ext cx="5832648" cy="6477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وختم على سمعه و قلبه وجعل على بصره غشاوة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7AFE7785-F720-3653-4DE7-FB1FB9D8EF01}"/>
              </a:ext>
            </a:extLst>
          </p:cNvPr>
          <p:cNvCxnSpPr>
            <a:cxnSpLocks/>
          </p:cNvCxnSpPr>
          <p:nvPr/>
        </p:nvCxnSpPr>
        <p:spPr>
          <a:xfrm>
            <a:off x="3194432" y="4803179"/>
            <a:ext cx="2097648" cy="828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FE62965-BC20-0CA3-930E-2C840BDA8DD1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5292080" y="4663441"/>
            <a:ext cx="2196244" cy="968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92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206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b="1" dirty="0"/>
              <a:t>3- ألا يكون الكلام من المحال الذي لا يقبله المنطق و العقل البشري :</a:t>
            </a:r>
          </a:p>
          <a:p>
            <a:pPr marL="0" indent="0" algn="just" rtl="1">
              <a:buNone/>
            </a:pPr>
            <a:r>
              <a:rPr lang="ar-DZ" sz="37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 ( صلى جميع الخلق الجمعة الماضية في هذا المسجد ) ، ( و الله لو كن مِتُّ لشكوت صاحبها إلى الحاكم ) </a:t>
            </a:r>
          </a:p>
          <a:p>
            <a:pPr marL="0" indent="0" algn="just" rtl="1">
              <a:buNone/>
            </a:pPr>
            <a:r>
              <a:rPr lang="ar-DZ" sz="37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4- أن يفيد الجزء الثاني من الكلام ما لا يفيده الجزء الأول ، يقول ابن جني : " قولك أحق الناس بمال أبيه ابنُهُ ) ، ذلك أنك إذا ذكرت الأبوة فقد انطوت على البنوّة فكأنك إذن إنما قلت : أحق الناس بمال أبيه أحق الناس بمال أبيه..... أو كقولك ( ربّ الجارية مالكها ) لأن الجزء الأول مستوف لما انطوى عليه الثاني ..... ولكن صحة المسألة أن تقول : أحق الناس بمال أبيه أبرهم به و أقومهم بحقوقه ، فتزيد في الثاني ما ليس موجودا في الأول .</a:t>
            </a:r>
            <a:endParaRPr lang="ar-DZ" sz="37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fr-FR" sz="37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654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b="1" dirty="0"/>
          </a:p>
          <a:p>
            <a:pPr marL="0" indent="0" algn="r" rtl="1">
              <a:buNone/>
            </a:pPr>
            <a:r>
              <a:rPr lang="ar-DZ" sz="44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5- أن يكون التعبير صحيحا من الناحية اللغوية جاريا على سنن الكلام الفصيح ..... لا تقول ( أقبل خالدا ) ولا تقول ( سوف محمد يحضر ) أو (قد أخوك حضر )</a:t>
            </a:r>
          </a:p>
          <a:p>
            <a:pPr marL="0" indent="0" algn="r" rtl="1">
              <a:buNone/>
            </a:pPr>
            <a:r>
              <a:rPr lang="ar-DZ" sz="4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6 – أن يكون محالا كذبا كقولك : ( شرب الدار ) و ( أكل الماء ) بمعنى باع الدار وشرب بثمنها وباع الماء و اشترى بثمنه ما يأكله.</a:t>
            </a:r>
            <a:endParaRPr lang="ar-DZ" sz="4400" dirty="0"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70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1F6D1-BBDF-FB3F-D16D-D164C8AFD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F85B3-8232-B0B5-9FA5-6E070953C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  <a:ln w="571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sz="7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دلالة الجملة العربية 2  </a:t>
            </a:r>
            <a:endParaRPr lang="fr-FR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5C1501-C18E-378C-ACF4-B2C0E634B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988840"/>
            <a:ext cx="8784976" cy="4464496"/>
          </a:xfrm>
        </p:spPr>
        <p:txBody>
          <a:bodyPr>
            <a:normAutofit fontScale="77500" lnSpcReduction="20000"/>
          </a:bodyPr>
          <a:lstStyle/>
          <a:p>
            <a:pPr algn="just" rtl="1"/>
            <a:r>
              <a:rPr lang="ar-DZ" sz="4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الدّلالة القطعية و الدّلالة الاحتمالية :</a:t>
            </a:r>
          </a:p>
          <a:p>
            <a:pPr algn="just" rtl="1"/>
            <a:r>
              <a:rPr lang="ar-DZ" sz="52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تدلّ الجملة في اللّغة العربية على معنى واضح لا يحتمل التّأويل أو المجاز كقولك " شرب فريد الماء " ، وهنا تسمى الدلالة القطعية ، فنحن قطعنا في إخبارنا السّامع بتحقّق فعل الشّرب ، كما تحقق القطع أيضا عند السّامع.</a:t>
            </a:r>
          </a:p>
          <a:p>
            <a:pPr algn="just" rtl="1"/>
            <a:r>
              <a:rPr lang="ar-DZ" sz="52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إذا كانت الجملة تحتمل التّأويل ، ومتعدّدة المعاني بين المتكلّمين و المتلقّين ، فتسمّى ( الدلالة الاحتمالية ) ، كقولنا مثلا : كرّم خالدٌ أباً.</a:t>
            </a:r>
          </a:p>
          <a:p>
            <a:pPr algn="just" rtl="1"/>
            <a:r>
              <a:rPr lang="ar-DZ" sz="52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تحتمل دلالة ( أنّ خالداً كرّم أباً ) أو ( أن خالداً كرّم بصفته أباً ) وغيرها من الاحتمالات. </a:t>
            </a:r>
            <a:endParaRPr lang="fr-FR" sz="46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322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C0AC-7063-87D8-F0B2-22BAD2CCC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96D95-21DD-D6F3-3D0A-2E2B3FCAA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206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ويمكن تلخيص ذلك في الخطاطة الآتية :</a:t>
            </a:r>
          </a:p>
          <a:p>
            <a:pPr marL="0" indent="0" algn="r" rtl="1">
              <a:buNone/>
            </a:pPr>
            <a:endParaRPr lang="fr-FR" sz="37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460277C-FA10-96EB-B869-A57C2BF5E8E0}"/>
              </a:ext>
            </a:extLst>
          </p:cNvPr>
          <p:cNvSpPr/>
          <p:nvPr/>
        </p:nvSpPr>
        <p:spPr>
          <a:xfrm>
            <a:off x="2699792" y="1268760"/>
            <a:ext cx="4680520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دلالة الجملة العربية</a:t>
            </a:r>
            <a:endParaRPr lang="fr-FR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C05F930-74CF-1280-A50B-C307942EC351}"/>
              </a:ext>
            </a:extLst>
          </p:cNvPr>
          <p:cNvCxnSpPr>
            <a:cxnSpLocks/>
            <a:stCxn id="2" idx="4"/>
          </p:cNvCxnSpPr>
          <p:nvPr/>
        </p:nvCxnSpPr>
        <p:spPr>
          <a:xfrm>
            <a:off x="5040052" y="2132856"/>
            <a:ext cx="2556284" cy="7200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E88C09A-CE41-F634-FDF9-08BE48A5209E}"/>
              </a:ext>
            </a:extLst>
          </p:cNvPr>
          <p:cNvCxnSpPr>
            <a:cxnSpLocks/>
          </p:cNvCxnSpPr>
          <p:nvPr/>
        </p:nvCxnSpPr>
        <p:spPr>
          <a:xfrm flipH="1">
            <a:off x="2555776" y="2132856"/>
            <a:ext cx="2512305" cy="7200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Vague 9">
            <a:extLst>
              <a:ext uri="{FF2B5EF4-FFF2-40B4-BE49-F238E27FC236}">
                <a16:creationId xmlns:a16="http://schemas.microsoft.com/office/drawing/2014/main" id="{A4D8BA03-E2E7-1D34-EC80-94129FA543DE}"/>
              </a:ext>
            </a:extLst>
          </p:cNvPr>
          <p:cNvSpPr/>
          <p:nvPr/>
        </p:nvSpPr>
        <p:spPr>
          <a:xfrm>
            <a:off x="6912260" y="2830672"/>
            <a:ext cx="1080120" cy="122413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القطعية</a:t>
            </a:r>
            <a:endParaRPr lang="fr-FR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Vague 10">
            <a:extLst>
              <a:ext uri="{FF2B5EF4-FFF2-40B4-BE49-F238E27FC236}">
                <a16:creationId xmlns:a16="http://schemas.microsoft.com/office/drawing/2014/main" id="{F829A8EE-C064-8818-33F4-6245308C5806}"/>
              </a:ext>
            </a:extLst>
          </p:cNvPr>
          <p:cNvSpPr/>
          <p:nvPr/>
        </p:nvSpPr>
        <p:spPr>
          <a:xfrm>
            <a:off x="1331640" y="2708920"/>
            <a:ext cx="1440160" cy="1224136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الاحتمالية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46BD470F-6AFC-5FDD-39C2-035DED895E99}"/>
              </a:ext>
            </a:extLst>
          </p:cNvPr>
          <p:cNvSpPr/>
          <p:nvPr/>
        </p:nvSpPr>
        <p:spPr>
          <a:xfrm>
            <a:off x="1809404" y="3861048"/>
            <a:ext cx="484632" cy="60576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bas 12">
            <a:extLst>
              <a:ext uri="{FF2B5EF4-FFF2-40B4-BE49-F238E27FC236}">
                <a16:creationId xmlns:a16="http://schemas.microsoft.com/office/drawing/2014/main" id="{D0C0C604-05FC-A947-89EA-0744CA66644B}"/>
              </a:ext>
            </a:extLst>
          </p:cNvPr>
          <p:cNvSpPr/>
          <p:nvPr/>
        </p:nvSpPr>
        <p:spPr>
          <a:xfrm>
            <a:off x="6967688" y="3861048"/>
            <a:ext cx="484632" cy="97840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Opération manuelle 13">
            <a:extLst>
              <a:ext uri="{FF2B5EF4-FFF2-40B4-BE49-F238E27FC236}">
                <a16:creationId xmlns:a16="http://schemas.microsoft.com/office/drawing/2014/main" id="{74F56E6C-C3D4-B6B7-0469-4B0612562286}"/>
              </a:ext>
            </a:extLst>
          </p:cNvPr>
          <p:cNvSpPr/>
          <p:nvPr/>
        </p:nvSpPr>
        <p:spPr>
          <a:xfrm>
            <a:off x="5508104" y="4839456"/>
            <a:ext cx="3312368" cy="132584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الله ربّكم و ربّ آبائكم الأوّلين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5" name="Organigramme : Opération manuelle 14">
            <a:extLst>
              <a:ext uri="{FF2B5EF4-FFF2-40B4-BE49-F238E27FC236}">
                <a16:creationId xmlns:a16="http://schemas.microsoft.com/office/drawing/2014/main" id="{15BDFC7B-0D81-A147-9FFB-06854264A9A5}"/>
              </a:ext>
            </a:extLst>
          </p:cNvPr>
          <p:cNvSpPr/>
          <p:nvPr/>
        </p:nvSpPr>
        <p:spPr>
          <a:xfrm>
            <a:off x="539552" y="4466816"/>
            <a:ext cx="3024336" cy="605768"/>
          </a:xfrm>
          <a:prstGeom prst="flowChartManualOper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كرّم خالد أباً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C2CAF9D3-CF8C-C6E3-B637-4201AFC8B50C}"/>
              </a:ext>
            </a:extLst>
          </p:cNvPr>
          <p:cNvCxnSpPr>
            <a:cxnSpLocks/>
          </p:cNvCxnSpPr>
          <p:nvPr/>
        </p:nvCxnSpPr>
        <p:spPr>
          <a:xfrm flipH="1">
            <a:off x="1331640" y="5072584"/>
            <a:ext cx="767527" cy="5909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106DD6E-64E3-A697-CC51-0B05CAE917E1}"/>
              </a:ext>
            </a:extLst>
          </p:cNvPr>
          <p:cNvCxnSpPr>
            <a:cxnSpLocks/>
          </p:cNvCxnSpPr>
          <p:nvPr/>
        </p:nvCxnSpPr>
        <p:spPr>
          <a:xfrm>
            <a:off x="2097893" y="5092884"/>
            <a:ext cx="793362" cy="5260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28CE8FB-933F-9490-0C53-DC94C7122C3F}"/>
              </a:ext>
            </a:extLst>
          </p:cNvPr>
          <p:cNvSpPr/>
          <p:nvPr/>
        </p:nvSpPr>
        <p:spPr>
          <a:xfrm>
            <a:off x="2694354" y="5618944"/>
            <a:ext cx="2345697" cy="906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تم تكريم الأب من خالد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CB11295-F186-2CF6-1969-859B403E5D80}"/>
              </a:ext>
            </a:extLst>
          </p:cNvPr>
          <p:cNvSpPr/>
          <p:nvPr/>
        </p:nvSpPr>
        <p:spPr>
          <a:xfrm>
            <a:off x="323528" y="5699583"/>
            <a:ext cx="2160240" cy="93144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قام بفعل التّكريم خالد بوصفه أباً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8438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ar-DZ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أسباب الدّلالة الاحتمالية :</a:t>
            </a: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الاشتراك اللفظي :</a:t>
            </a: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كلمة اليد أيضا </a:t>
            </a: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يد الله ، يده طويلة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C6949618-6E1F-0633-1F2F-2ACF44B44A62}"/>
              </a:ext>
            </a:extLst>
          </p:cNvPr>
          <p:cNvSpPr/>
          <p:nvPr/>
        </p:nvSpPr>
        <p:spPr>
          <a:xfrm>
            <a:off x="3377173" y="1699822"/>
            <a:ext cx="2520280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العين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D1BDFD3-7B5C-FE34-A135-B198A1E44180}"/>
              </a:ext>
            </a:extLst>
          </p:cNvPr>
          <p:cNvSpPr/>
          <p:nvPr/>
        </p:nvSpPr>
        <p:spPr>
          <a:xfrm>
            <a:off x="6804248" y="3428999"/>
            <a:ext cx="1058416" cy="9512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الشّمس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5A34FDB-1717-1C80-B8A3-B8C9A8344BEC}"/>
              </a:ext>
            </a:extLst>
          </p:cNvPr>
          <p:cNvSpPr/>
          <p:nvPr/>
        </p:nvSpPr>
        <p:spPr>
          <a:xfrm>
            <a:off x="3935805" y="3465871"/>
            <a:ext cx="13464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الجاسوس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2E71EA3-CA0E-96CD-395C-41EF9599629A}"/>
              </a:ext>
            </a:extLst>
          </p:cNvPr>
          <p:cNvSpPr/>
          <p:nvPr/>
        </p:nvSpPr>
        <p:spPr>
          <a:xfrm>
            <a:off x="2235676" y="3551966"/>
            <a:ext cx="144065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سمّ الخياط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448BFD7-80B5-F006-2EF3-F28AE4DB4107}"/>
              </a:ext>
            </a:extLst>
          </p:cNvPr>
          <p:cNvSpPr/>
          <p:nvPr/>
        </p:nvSpPr>
        <p:spPr>
          <a:xfrm>
            <a:off x="750394" y="3379683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الحسد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2C8383C-910D-AD8D-11A0-6A4B695A117F}"/>
              </a:ext>
            </a:extLst>
          </p:cNvPr>
          <p:cNvSpPr/>
          <p:nvPr/>
        </p:nvSpPr>
        <p:spPr>
          <a:xfrm>
            <a:off x="5541730" y="346587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الحنفية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74D0D26-72D8-D948-32E9-C40DE792A121}"/>
              </a:ext>
            </a:extLst>
          </p:cNvPr>
          <p:cNvSpPr/>
          <p:nvPr/>
        </p:nvSpPr>
        <p:spPr>
          <a:xfrm>
            <a:off x="8069344" y="3387213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البصر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42CAB2EA-ABBF-3D9E-C993-CEEC093CEB22}"/>
              </a:ext>
            </a:extLst>
          </p:cNvPr>
          <p:cNvCxnSpPr>
            <a:cxnSpLocks/>
            <a:stCxn id="2" idx="4"/>
            <a:endCxn id="5" idx="0"/>
          </p:cNvCxnSpPr>
          <p:nvPr/>
        </p:nvCxnSpPr>
        <p:spPr>
          <a:xfrm flipH="1">
            <a:off x="4609029" y="2563918"/>
            <a:ext cx="28284" cy="901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B0A1A4B2-21CD-FA43-8413-93C3A2633A9D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4637313" y="2582353"/>
            <a:ext cx="2696143" cy="846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23424AD8-DF60-ADD3-25B5-1FCCB0C8523A}"/>
              </a:ext>
            </a:extLst>
          </p:cNvPr>
          <p:cNvCxnSpPr>
            <a:cxnSpLocks/>
          </p:cNvCxnSpPr>
          <p:nvPr/>
        </p:nvCxnSpPr>
        <p:spPr>
          <a:xfrm>
            <a:off x="4626280" y="2582353"/>
            <a:ext cx="1428124" cy="862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92255E2-590F-78DA-6D9D-DBAEAB564B4F}"/>
              </a:ext>
            </a:extLst>
          </p:cNvPr>
          <p:cNvCxnSpPr>
            <a:cxnSpLocks/>
            <a:stCxn id="2" idx="4"/>
            <a:endCxn id="6" idx="0"/>
          </p:cNvCxnSpPr>
          <p:nvPr/>
        </p:nvCxnSpPr>
        <p:spPr>
          <a:xfrm flipH="1">
            <a:off x="2956002" y="2563918"/>
            <a:ext cx="1681311" cy="988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90963E1-BEAF-42B1-9B7F-6212429615A0}"/>
              </a:ext>
            </a:extLst>
          </p:cNvPr>
          <p:cNvCxnSpPr>
            <a:cxnSpLocks/>
            <a:stCxn id="2" idx="4"/>
            <a:endCxn id="7" idx="0"/>
          </p:cNvCxnSpPr>
          <p:nvPr/>
        </p:nvCxnSpPr>
        <p:spPr>
          <a:xfrm flipH="1">
            <a:off x="1207594" y="2563918"/>
            <a:ext cx="3429719" cy="815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F99BC1BE-A82C-25B2-95EB-FE486E9371E6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4637313" y="2582353"/>
            <a:ext cx="3889231" cy="804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40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4D6BB-CE41-DCBD-F035-25006AFD1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DDB77B-DB81-E19C-86F8-3EB6994E7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00953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ar-DZ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r>
              <a:rPr lang="ar-DZ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 algn="r" rtl="1">
              <a:buNone/>
            </a:pPr>
            <a:endParaRPr lang="ar-DZ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CF85833-4509-526C-EE0D-302DFEAEC2F6}"/>
              </a:ext>
            </a:extLst>
          </p:cNvPr>
          <p:cNvSpPr/>
          <p:nvPr/>
        </p:nvSpPr>
        <p:spPr>
          <a:xfrm>
            <a:off x="3465104" y="346492"/>
            <a:ext cx="2520280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- ما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56B59C40-0612-4A2B-4C7F-E808AB7A90D6}"/>
              </a:ext>
            </a:extLst>
          </p:cNvPr>
          <p:cNvSpPr/>
          <p:nvPr/>
        </p:nvSpPr>
        <p:spPr>
          <a:xfrm>
            <a:off x="7020526" y="3424724"/>
            <a:ext cx="1058416" cy="9512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النفي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EB4FBAC-B0D9-DCFF-52FB-7A933375FD26}"/>
              </a:ext>
            </a:extLst>
          </p:cNvPr>
          <p:cNvSpPr/>
          <p:nvPr/>
        </p:nvSpPr>
        <p:spPr>
          <a:xfrm>
            <a:off x="3935805" y="3465871"/>
            <a:ext cx="1346448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الاستفهام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7C0091C-A63A-1489-62AD-0777EFD3D5BC}"/>
              </a:ext>
            </a:extLst>
          </p:cNvPr>
          <p:cNvSpPr/>
          <p:nvPr/>
        </p:nvSpPr>
        <p:spPr>
          <a:xfrm>
            <a:off x="2235676" y="3551966"/>
            <a:ext cx="144065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المصدرية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B8F6B622-64BE-0D3C-2D92-75D85A8E7CB6}"/>
              </a:ext>
            </a:extLst>
          </p:cNvPr>
          <p:cNvSpPr/>
          <p:nvPr/>
        </p:nvSpPr>
        <p:spPr>
          <a:xfrm>
            <a:off x="145218" y="3379683"/>
            <a:ext cx="1519576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الموصولية</a:t>
            </a:r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الاسمية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30D712-628D-54FA-44B2-1111B1F4F8DF}"/>
              </a:ext>
            </a:extLst>
          </p:cNvPr>
          <p:cNvSpPr/>
          <p:nvPr/>
        </p:nvSpPr>
        <p:spPr>
          <a:xfrm>
            <a:off x="5541729" y="3465870"/>
            <a:ext cx="1188285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التخفيف</a:t>
            </a:r>
            <a:endParaRPr lang="fr-FR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F6331B1-1FB2-9AB3-D0E0-7CB756068E02}"/>
              </a:ext>
            </a:extLst>
          </p:cNvPr>
          <p:cNvSpPr/>
          <p:nvPr/>
        </p:nvSpPr>
        <p:spPr>
          <a:xfrm>
            <a:off x="8197612" y="3362701"/>
            <a:ext cx="95755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الشرط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E1CBEF0-6078-7005-C3B9-C572A1740F9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178934" y="1179472"/>
            <a:ext cx="430095" cy="2286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24EC20AB-2A59-7820-292B-D58E56A7679A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203172" y="1210588"/>
            <a:ext cx="2346562" cy="221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584153F-FE68-1327-912D-0C45CB75450A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5189129" y="1232801"/>
            <a:ext cx="946743" cy="2233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7946BB1-5EC0-909E-9FDF-48707BE1AD8A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2956002" y="1179472"/>
            <a:ext cx="1188638" cy="2372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45B4359-43AB-0A08-5614-DD7B10DBBD1E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905006" y="1179472"/>
            <a:ext cx="3263229" cy="2200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8040AD6-F589-4C56-0098-C17A7DB49A2D}"/>
              </a:ext>
            </a:extLst>
          </p:cNvPr>
          <p:cNvCxnSpPr>
            <a:cxnSpLocks/>
          </p:cNvCxnSpPr>
          <p:nvPr/>
        </p:nvCxnSpPr>
        <p:spPr>
          <a:xfrm>
            <a:off x="5203172" y="1191655"/>
            <a:ext cx="3428805" cy="2128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342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D266A03-FFFA-ECCD-0237-3C6B33EC8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r" rtl="1"/>
            <a:r>
              <a:rPr lang="ar-DZ" dirty="0"/>
              <a:t>قوله تعالى :</a:t>
            </a:r>
          </a:p>
          <a:p>
            <a:pPr marL="0" indent="0" algn="r" rtl="1">
              <a:buNone/>
            </a:pPr>
            <a:endParaRPr lang="ar-DZ" dirty="0"/>
          </a:p>
          <a:p>
            <a:pPr marL="0" indent="0" algn="ctr" rtl="1">
              <a:buNone/>
            </a:pPr>
            <a:r>
              <a:rPr lang="ar-DZ" dirty="0"/>
              <a:t>" </a:t>
            </a:r>
            <a:r>
              <a:rPr lang="ar-DZ" sz="4400" b="1" dirty="0">
                <a:latin typeface="Andalus" panose="02020603050405020304" pitchFamily="18" charset="-78"/>
                <a:cs typeface="Andalus" panose="02020603050405020304" pitchFamily="18" charset="-78"/>
              </a:rPr>
              <a:t>صدقوا ما عاهدوا الله عليه </a:t>
            </a:r>
            <a:r>
              <a:rPr lang="ar-DZ" dirty="0"/>
              <a:t>" </a:t>
            </a:r>
            <a:endParaRPr lang="fr-DZ" dirty="0"/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6F559C7-A61E-0E16-B910-A829B1081B4C}"/>
              </a:ext>
            </a:extLst>
          </p:cNvPr>
          <p:cNvCxnSpPr/>
          <p:nvPr/>
        </p:nvCxnSpPr>
        <p:spPr>
          <a:xfrm>
            <a:off x="5364088" y="1772816"/>
            <a:ext cx="1728192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D4E056DC-1770-CC97-0C92-66F6ED647CF9}"/>
              </a:ext>
            </a:extLst>
          </p:cNvPr>
          <p:cNvCxnSpPr>
            <a:cxnSpLocks/>
          </p:cNvCxnSpPr>
          <p:nvPr/>
        </p:nvCxnSpPr>
        <p:spPr>
          <a:xfrm flipH="1">
            <a:off x="4283968" y="1772816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C03B06DB-5600-64E4-BBDE-F3A659A43D3D}"/>
              </a:ext>
            </a:extLst>
          </p:cNvPr>
          <p:cNvSpPr/>
          <p:nvPr/>
        </p:nvSpPr>
        <p:spPr>
          <a:xfrm>
            <a:off x="6382544" y="2761356"/>
            <a:ext cx="1728192" cy="1099691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مصدرية  (عهد الله)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15A4A875-11A4-36CE-357D-FE281C57A8A4}"/>
              </a:ext>
            </a:extLst>
          </p:cNvPr>
          <p:cNvSpPr/>
          <p:nvPr/>
        </p:nvSpPr>
        <p:spPr>
          <a:xfrm>
            <a:off x="2843808" y="2761357"/>
            <a:ext cx="1944216" cy="1099690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اسم موصول</a:t>
            </a:r>
          </a:p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الذي )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6DBAF284-1984-1F60-C319-AAADB1D613A0}"/>
              </a:ext>
            </a:extLst>
          </p:cNvPr>
          <p:cNvCxnSpPr>
            <a:cxnSpLocks/>
          </p:cNvCxnSpPr>
          <p:nvPr/>
        </p:nvCxnSpPr>
        <p:spPr>
          <a:xfrm flipH="1">
            <a:off x="1511821" y="1772816"/>
            <a:ext cx="1110791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>
            <a:extLst>
              <a:ext uri="{FF2B5EF4-FFF2-40B4-BE49-F238E27FC236}">
                <a16:creationId xmlns:a16="http://schemas.microsoft.com/office/drawing/2014/main" id="{200EDA7F-F8D8-350E-D38F-AE9F572179F2}"/>
              </a:ext>
            </a:extLst>
          </p:cNvPr>
          <p:cNvSpPr/>
          <p:nvPr/>
        </p:nvSpPr>
        <p:spPr>
          <a:xfrm>
            <a:off x="323528" y="2924944"/>
            <a:ext cx="2299084" cy="1728192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تعيين الاسمية </a:t>
            </a:r>
          </a:p>
          <a:p>
            <a:pPr algn="ctr"/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الدلالة قطعية)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5773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f">
  <a:themeElements>
    <a:clrScheme name="Exécutif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f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570</TotalTime>
  <Words>928</Words>
  <Application>Microsoft Office PowerPoint</Application>
  <PresentationFormat>Affichage à l'écran (4:3)</PresentationFormat>
  <Paragraphs>197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Andalus</vt:lpstr>
      <vt:lpstr>Arabic Typesetting</vt:lpstr>
      <vt:lpstr>Arial</vt:lpstr>
      <vt:lpstr>Century Gothic</vt:lpstr>
      <vt:lpstr>Courier New</vt:lpstr>
      <vt:lpstr>Palatino Linotype</vt:lpstr>
      <vt:lpstr>Exécutif</vt:lpstr>
      <vt:lpstr>دلالة الجملة العربية </vt:lpstr>
      <vt:lpstr>Présentation PowerPoint</vt:lpstr>
      <vt:lpstr>Présentation PowerPoint</vt:lpstr>
      <vt:lpstr>Présentation PowerPoint</vt:lpstr>
      <vt:lpstr>دلالة الجملة العربية 2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مفهوم التحسين اللغوي</dc:title>
  <dc:creator>doyen</dc:creator>
  <cp:lastModifiedBy>DELL</cp:lastModifiedBy>
  <cp:revision>15</cp:revision>
  <dcterms:created xsi:type="dcterms:W3CDTF">2025-12-06T17:09:57Z</dcterms:created>
  <dcterms:modified xsi:type="dcterms:W3CDTF">2026-02-24T22:29:10Z</dcterms:modified>
</cp:coreProperties>
</file>