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4" r:id="rId2"/>
    <p:sldId id="265" r:id="rId3"/>
    <p:sldId id="277" r:id="rId4"/>
    <p:sldId id="278" r:id="rId5"/>
    <p:sldId id="266" r:id="rId6"/>
    <p:sldId id="279" r:id="rId7"/>
    <p:sldId id="280" r:id="rId8"/>
    <p:sldId id="272" r:id="rId9"/>
    <p:sldId id="273" r:id="rId10"/>
    <p:sldId id="281" r:id="rId11"/>
    <p:sldId id="282" r:id="rId1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302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2202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85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85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513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5476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899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917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204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014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628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36761-A8B4-4B4C-88E2-75D4AEFC1E74}" type="datetimeFigureOut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05/04/1440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1423F-2B14-4436-B70F-3C063DB3F74D}" type="slidenum">
              <a:rPr lang="ar-IQ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ar-IQ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330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خطط انسيابي: قرار 4"/>
          <p:cNvSpPr/>
          <p:nvPr/>
        </p:nvSpPr>
        <p:spPr>
          <a:xfrm>
            <a:off x="323528" y="836712"/>
            <a:ext cx="8280920" cy="2952328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IQ" sz="2800" dirty="0"/>
              <a:t>هو </a:t>
            </a:r>
            <a:r>
              <a:rPr lang="ar-IQ" sz="2800" dirty="0" smtClean="0"/>
              <a:t>اسم مشتق يدلّ على زيادة شيء على آخر في صفة اشتركا فيها.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تمرير أفقي 3"/>
          <p:cNvSpPr/>
          <p:nvPr/>
        </p:nvSpPr>
        <p:spPr>
          <a:xfrm>
            <a:off x="2195736" y="404664"/>
            <a:ext cx="4464496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600" dirty="0"/>
              <a:t>اسم التفضيل</a:t>
            </a:r>
            <a:endParaRPr lang="ar-IQ" sz="3600" dirty="0">
              <a:solidFill>
                <a:prstClr val="white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79512" y="2492896"/>
            <a:ext cx="8640960" cy="42484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وقياسه: أن يأتي على 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ar-IQ" sz="27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أفْعَل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) ومؤنّثه (</a:t>
            </a:r>
            <a:r>
              <a:rPr lang="ar-IQ" sz="27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فُعْلَى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).</a:t>
            </a:r>
          </a:p>
          <a:p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يُسمّى الذي زاد : المفضَّل ، و يُسَمَّى الآخر : المُفضَّل عليه.</a:t>
            </a:r>
          </a:p>
          <a:p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نحو: أعْلى :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عُلْيَا ، 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أصْغَر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صُغْرى ، أكبَر : 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كُبْرى.</a:t>
            </a:r>
            <a:endParaRPr lang="ar-IQ" sz="2700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وخرج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 ذلك ثلاثة ألفاظ، أتَتْ بغير همزة، وهى </a:t>
            </a:r>
            <a:r>
              <a:rPr lang="ar-IQ" sz="27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خَيْرٌ، وشَرٌ، وحَبّ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نحو: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خيرٌ منه، وشرٌّ منه، 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وكقول الشاعر:</a:t>
            </a:r>
            <a:endParaRPr lang="ar-IQ" sz="2700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*(</a:t>
            </a:r>
            <a:r>
              <a:rPr lang="ar-IQ" sz="27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وحَبُّ</a:t>
            </a:r>
            <a:r>
              <a:rPr lang="ar-IQ" sz="27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شَيْءٍ إلى الإنسان ما مُنِعَا)*</a:t>
            </a:r>
          </a:p>
          <a:p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وحذفت همزتهن لكثرة الاستعمال، وقد ورد استعمالهُنَّ بالهمزة على الأصل 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كقول الشاعر:</a:t>
            </a:r>
            <a:endParaRPr lang="ar-IQ" sz="2700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*(بلالُ </a:t>
            </a:r>
            <a:r>
              <a:rPr lang="ar-IQ" sz="27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خيرُ</a:t>
            </a:r>
            <a:r>
              <a:rPr lang="ar-IQ" sz="27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النَّاسِ وابنُ الأخْيَرِ)*</a:t>
            </a:r>
          </a:p>
          <a:p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وكقراءة بعضهم: {سَيَعْلَمُونَ غَداً مَنِ الْكَذَّابُ </a:t>
            </a:r>
            <a:r>
              <a:rPr lang="ar-IQ" sz="2700" b="1" dirty="0" smtClean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الأَشَرُّ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} بفتح الهمزة والشين، وتشديد الراء، 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وكما في الحديث الشريف: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"</a:t>
            </a:r>
            <a:r>
              <a:rPr lang="ar-IQ" sz="27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أحبُّ</a:t>
            </a:r>
            <a:r>
              <a:rPr lang="ar-IQ" sz="2700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IQ" sz="2700" dirty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الأعمال إلى الله أَدْوَمُها وإن قَلَّ</a:t>
            </a:r>
            <a:r>
              <a:rPr lang="ar-IQ" sz="2700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xmlns="" val="3731787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قرار 7"/>
          <p:cNvSpPr/>
          <p:nvPr/>
        </p:nvSpPr>
        <p:spPr>
          <a:xfrm>
            <a:off x="2555776" y="224644"/>
            <a:ext cx="3888432" cy="104411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200" dirty="0" smtClean="0">
                <a:solidFill>
                  <a:prstClr val="white"/>
                </a:solidFill>
              </a:rPr>
              <a:t>تنبيهان</a:t>
            </a:r>
            <a:endParaRPr lang="ar-IQ" sz="3200" dirty="0">
              <a:solidFill>
                <a:prstClr val="white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8712968" cy="2448272"/>
          </a:xfrm>
          <a:prstGeom prst="rect">
            <a:avLst/>
          </a:prstGeom>
          <a:noFill/>
          <a:ln w="50800" cmpd="thickThin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شكل بيضاوي 2"/>
          <p:cNvSpPr/>
          <p:nvPr/>
        </p:nvSpPr>
        <p:spPr>
          <a:xfrm>
            <a:off x="7380312" y="2060848"/>
            <a:ext cx="1368152" cy="64807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/>
              <a:t>الثاني :</a:t>
            </a:r>
            <a:endParaRPr lang="ar-IQ" sz="2400" b="1" dirty="0"/>
          </a:p>
        </p:txBody>
      </p:sp>
    </p:spTree>
    <p:extLst>
      <p:ext uri="{BB962C8B-B14F-4D97-AF65-F5344CB8AC3E}">
        <p14:creationId xmlns:p14="http://schemas.microsoft.com/office/powerpoint/2010/main" xmlns="" val="396612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50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73148" y="201702"/>
            <a:ext cx="8784976" cy="6408712"/>
          </a:xfrm>
          <a:prstGeom prst="roundRect">
            <a:avLst>
              <a:gd name="adj" fmla="val 81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1- صُغ اسمَ التفضيل من الأفعال الآتية، وضعه في جمل مفيدة بحيث يكون مضافًا مرة، و مقترنًا بـ (أل) مرة أخرى: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( حَسُنَ ، دَنا ، عَزَّ ، عَلِمَ ، حَفِظَ ، وَفَى ، كَبُرَ ).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2- حدِّث عن المثنى والجمع مذكَّرَينِ ومؤنثينِ في المثال الآتي: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(( مَنْ قَنع بما عندَه فهو الأسعدُ حياةً )).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3- أخبر عن الضمائر (هو ، هي ، هما ، هُم ، هُنَّ) أربع مرّات باسم تفضيل مشتق من (الكبرى)، بحيث يكون مرة مجرَّدًا من أل والإضافة، ومرّة محلّى بـ (ال)، وثالثة مضافا إلى نكرة، ورابعة مضافا إلى معرفة.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4- استخرج أسماء التفضيل - إن وُجِدت - من النصوص الآتية، واذكر حالة كلٍّ منها: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قال تعالى: (فَقَالَ لِصَاحِبِهِ وَهُوَ يُحَاوِرُهُ أَنَا أَكْثَرُ مِنْكَ مَالًا وَأَعَزُّ نَفَرًا) // (وَقَالُوا نَحْنُ أَكْثَرُ أَمْوَالًا وَأَوْلَادًا وَمَا نَحْنُ بِمُعَذَّبِينَ) // (إِنَّ أَكْرَمَكُمْ عِنْدَ اللَّهِ أَتْقَاكُمْ) // (يَوْمَ تَشَقَّقُ الْأَرْضُ عَنْهُمْ سِرَاعًا).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5- بيِّن شروط اسم التفضيل غاضًّا النظر عمّا شذَّ عنها.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6- ما وجه الشذوذ عن شروط اسم التفضيل في قولنا: (هو أعطاهم للدنانير) ، (أزهى من دِيكٍ)؟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7- ما حالات اسم التفضيل باعتبار المعنى؟ بيِّن ذلك مع التمثيل.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8- كيف يمكن التفضيل في فعل لم يستوفِ شروط اسم التفضيل؟ بيِّن ذلك مع التمثيل.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9- ما شروط (أَفْعَل) التعجب؟ 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IQ" sz="2400" dirty="0">
                <a:latin typeface="Traditional Arabic" pitchFamily="18" charset="-78"/>
                <a:cs typeface="Traditional Arabic" pitchFamily="18" charset="-78"/>
              </a:rPr>
              <a:t>10- ما صيغتا فعل التعجب القياسيتانِ؟ اذكرهما مع التمثيل.</a:t>
            </a:r>
            <a:endParaRPr lang="en-US" sz="24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دبوس زينة 3"/>
          <p:cNvSpPr/>
          <p:nvPr/>
        </p:nvSpPr>
        <p:spPr>
          <a:xfrm rot="20786192">
            <a:off x="482540" y="1003587"/>
            <a:ext cx="2664296" cy="1046258"/>
          </a:xfrm>
          <a:prstGeom prst="plaque">
            <a:avLst>
              <a:gd name="adj" fmla="val 50000"/>
            </a:avLst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4800" dirty="0" smtClean="0">
                <a:solidFill>
                  <a:schemeClr val="tx1"/>
                </a:solidFill>
              </a:rPr>
              <a:t>تمرينات</a:t>
            </a:r>
            <a:endParaRPr lang="ar-IQ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027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50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تمرير أفقي 3"/>
          <p:cNvSpPr/>
          <p:nvPr/>
        </p:nvSpPr>
        <p:spPr>
          <a:xfrm>
            <a:off x="2339752" y="44624"/>
            <a:ext cx="4464496" cy="1152128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200" dirty="0" smtClean="0">
                <a:solidFill>
                  <a:prstClr val="white"/>
                </a:solidFill>
              </a:rPr>
              <a:t>شروط اسم التفضيل الثمانية</a:t>
            </a:r>
            <a:endParaRPr lang="ar-IQ" sz="3200" dirty="0">
              <a:solidFill>
                <a:prstClr val="white"/>
              </a:solidFill>
            </a:endParaRPr>
          </a:p>
        </p:txBody>
      </p:sp>
      <p:sp>
        <p:nvSpPr>
          <p:cNvPr id="2" name="زاوية مطوية 1"/>
          <p:cNvSpPr/>
          <p:nvPr/>
        </p:nvSpPr>
        <p:spPr>
          <a:xfrm>
            <a:off x="179512" y="1268760"/>
            <a:ext cx="8856984" cy="4968552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ar-IQ" sz="28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الأول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أن يكون له فِعْل، وشذ </a:t>
            </a:r>
            <a:r>
              <a:rPr lang="ar-IQ" sz="2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ما 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لا فعل </a:t>
            </a:r>
            <a:r>
              <a:rPr lang="ar-IQ" sz="2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له، 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كـ</a:t>
            </a:r>
            <a:r>
              <a:rPr lang="ar-IQ" sz="2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هو </a:t>
            </a:r>
            <a:r>
              <a:rPr lang="ar-IQ" sz="2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أَقْمَنُ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بكذا؛ أي أحق به، و</a:t>
            </a:r>
            <a:r>
              <a:rPr lang="ar-IQ" sz="2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ألَصُّ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 شِظاظ، بَنَوْه منْ قولهم: هو </a:t>
            </a:r>
            <a:r>
              <a:rPr lang="ar-IQ" sz="2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لِص.</a:t>
            </a:r>
          </a:p>
          <a:p>
            <a:pPr algn="ctr"/>
            <a:r>
              <a:rPr lang="ar-IQ" sz="32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- - - - - - - - - -</a:t>
            </a:r>
          </a:p>
          <a:p>
            <a:pPr algn="just"/>
            <a:r>
              <a:rPr lang="ar-IQ" sz="28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الثاني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أن يكون الفعل ثلاثيًا، </a:t>
            </a:r>
            <a:r>
              <a:rPr lang="ar-IQ" sz="2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وشذ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هذا الكلام </a:t>
            </a:r>
            <a:r>
              <a:rPr lang="ar-IQ" sz="2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أخْصَرُ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 غيره، منِ "اخْتُصِر" المبنى للمجهول، ففيه شذوذ آخر كما سيأتي، وسُمع "هو </a:t>
            </a:r>
            <a:r>
              <a:rPr lang="ar-IQ" sz="2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أعطاهم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للدراهم، و</a:t>
            </a:r>
            <a:r>
              <a:rPr lang="ar-IQ" sz="2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أولاهم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للمعروف، وهذا المكان </a:t>
            </a:r>
            <a:r>
              <a:rPr lang="ar-IQ" sz="28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أقفر</a:t>
            </a:r>
            <a:r>
              <a:rPr lang="ar-IQ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 غيره" وبعضهم جوَّز بناءَه من أفعل مطلقًا، وبعضهم جوزه إن كانت الهمزة لغير </a:t>
            </a:r>
            <a:r>
              <a:rPr lang="ar-IQ" sz="2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النقل (أي التعدية من اللازم إلى المتعدي).</a:t>
            </a:r>
          </a:p>
        </p:txBody>
      </p:sp>
    </p:spTree>
    <p:extLst>
      <p:ext uri="{BB962C8B-B14F-4D97-AF65-F5344CB8AC3E}">
        <p14:creationId xmlns:p14="http://schemas.microsoft.com/office/powerpoint/2010/main" xmlns="" val="2795976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تمرير أفقي 3"/>
          <p:cNvSpPr/>
          <p:nvPr/>
        </p:nvSpPr>
        <p:spPr>
          <a:xfrm>
            <a:off x="2339752" y="44624"/>
            <a:ext cx="4464496" cy="1152128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200" dirty="0" smtClean="0">
                <a:solidFill>
                  <a:prstClr val="white"/>
                </a:solidFill>
              </a:rPr>
              <a:t>شروط اسم التفضيل الثمانية</a:t>
            </a:r>
            <a:endParaRPr lang="ar-IQ" sz="3200" dirty="0">
              <a:solidFill>
                <a:prstClr val="white"/>
              </a:solidFill>
            </a:endParaRPr>
          </a:p>
        </p:txBody>
      </p:sp>
      <p:sp>
        <p:nvSpPr>
          <p:cNvPr id="2" name="زاوية مطوية 1"/>
          <p:cNvSpPr/>
          <p:nvPr/>
        </p:nvSpPr>
        <p:spPr>
          <a:xfrm>
            <a:off x="179512" y="1340768"/>
            <a:ext cx="8856984" cy="504056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ar-IQ" sz="27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الثالث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أن يكون الفعل متصرفًا، </a:t>
            </a:r>
            <a:r>
              <a:rPr lang="ar-IQ" sz="27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فخرج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نحو: </a:t>
            </a:r>
            <a:r>
              <a:rPr lang="ar-IQ" sz="27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عَسَى وَلَيْسَ، فليس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له أفعل تفضيل.</a:t>
            </a:r>
          </a:p>
          <a:p>
            <a:pPr algn="ctr"/>
            <a:r>
              <a:rPr lang="ar-IQ" sz="27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- - - - - - - - - -</a:t>
            </a:r>
          </a:p>
          <a:p>
            <a:pPr algn="just"/>
            <a:r>
              <a:rPr lang="ar-IQ" sz="27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الرابع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أن يكون حَدَثُهُ قابلاً للتفاوت: </a:t>
            </a:r>
            <a:r>
              <a:rPr lang="ar-IQ" sz="27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فخرج 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نحو: </a:t>
            </a:r>
            <a:r>
              <a:rPr lang="ar-IQ" sz="27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مات 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</a:t>
            </a:r>
            <a:r>
              <a:rPr lang="ar-IQ" sz="27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فَنِي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َ، فليس له أفعل تفضيل.</a:t>
            </a:r>
          </a:p>
          <a:p>
            <a:pPr algn="ctr"/>
            <a:r>
              <a:rPr lang="ar-IQ" sz="27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- - - - - - - - - -</a:t>
            </a:r>
          </a:p>
          <a:p>
            <a:pPr algn="just"/>
            <a:r>
              <a:rPr lang="ar-IQ" sz="27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الخامس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أن يكون تامًّا، </a:t>
            </a:r>
            <a:r>
              <a:rPr lang="ar-IQ" sz="27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فخرجت الأفعال الناقصة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؛ لأَنها لا تدل على الحدث.</a:t>
            </a:r>
          </a:p>
          <a:p>
            <a:pPr algn="ctr"/>
            <a:r>
              <a:rPr lang="ar-IQ" sz="27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- - - - - - - - - -</a:t>
            </a:r>
          </a:p>
          <a:p>
            <a:pPr algn="just"/>
            <a:r>
              <a:rPr lang="ar-IQ" sz="2700" b="1" u="sng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السادس</a:t>
            </a:r>
            <a:r>
              <a:rPr lang="ar-IQ" sz="27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ألاّ يكون مَنفيًّا، ولو كان النفي لازمًا. نحو: "ما عاج زيد بالدواء" أي ما انتفع به، لئلا يلتبس المنفىّ بالمثبت</a:t>
            </a:r>
            <a:r>
              <a:rPr lang="ar-IQ" sz="27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33091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تمرير أفقي 3"/>
          <p:cNvSpPr/>
          <p:nvPr/>
        </p:nvSpPr>
        <p:spPr>
          <a:xfrm>
            <a:off x="2339752" y="44624"/>
            <a:ext cx="4464496" cy="1152128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200" dirty="0" smtClean="0">
                <a:solidFill>
                  <a:prstClr val="white"/>
                </a:solidFill>
              </a:rPr>
              <a:t>شروط اسم التفضيل الثمانية</a:t>
            </a:r>
            <a:endParaRPr lang="ar-IQ" sz="3200" dirty="0">
              <a:solidFill>
                <a:prstClr val="white"/>
              </a:solidFill>
            </a:endParaRPr>
          </a:p>
        </p:txBody>
      </p:sp>
      <p:sp>
        <p:nvSpPr>
          <p:cNvPr id="2" name="زاوية مطوية 1"/>
          <p:cNvSpPr/>
          <p:nvPr/>
        </p:nvSpPr>
        <p:spPr>
          <a:xfrm>
            <a:off x="179512" y="1268760"/>
            <a:ext cx="8856984" cy="547260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"/>
            <a:r>
              <a:rPr lang="ar-IQ" sz="2400" b="1" u="sng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السابع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ألاّ يكون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الوصف منه على أفْعَل الذي مؤنثه 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فَعْلاء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، بأن يكون دالاًّ 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على لون، أو عيب، أو حِلْية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؛ لأن الصيغة مشغولة بالوصف عن التفضيل. </a:t>
            </a:r>
            <a:r>
              <a:rPr lang="ar-IQ" sz="2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ونحويو الكوفة </a:t>
            </a:r>
            <a:r>
              <a:rPr lang="ar-IQ" sz="2400" b="1" dirty="0" err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يصوغونه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 الأفعال التي الوصف منها عَلَى أفْعَل مطلقًا، وعليه دَرَجَ المتنّبي يخاطب الشيب، قال:</a:t>
            </a:r>
          </a:p>
          <a:p>
            <a:pPr algn="ctr"/>
            <a:r>
              <a:rPr lang="ar-IQ" sz="2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اِبْعَدْ 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بَعِدْتَ بياضًا لا بياضَ لَهُ </a:t>
            </a:r>
            <a:r>
              <a:rPr lang="ar-IQ" sz="2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لأنت 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أسودُ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عَيْنِي مِنَ </a:t>
            </a:r>
            <a:r>
              <a:rPr lang="ar-IQ" sz="2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الظُّلَمِ</a:t>
            </a:r>
            <a:endParaRPr lang="ar-IQ" sz="24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just"/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وقال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الرَضِيّ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في شرح الكافية: ينبغي المنع في العيوب والألوان الظاهرة، بخلاف الباطنة، فقد يُصاغ من مصدرِها، نحو فلان 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أبْلَهُ 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من فلان، و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أَرْعَن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 و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أحْمَق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ُ منه.</a:t>
            </a:r>
          </a:p>
          <a:p>
            <a:pPr algn="ctr"/>
            <a:r>
              <a:rPr lang="ar-IQ" sz="2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- - - - - - - - - -</a:t>
            </a:r>
          </a:p>
          <a:p>
            <a:pPr algn="just"/>
            <a:r>
              <a:rPr lang="ar-IQ" sz="2400" b="1" u="sng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الثامن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ألاّ يكون مبنيًا للمجهول ولو صورةً، لئلا يلتبس بالآتي من المبنى للفاعل، وسُمع شذوذًا هو </a:t>
            </a:r>
            <a:r>
              <a:rPr lang="ar-IQ" sz="2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ar-IQ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أزْهَى</a:t>
            </a:r>
            <a:r>
              <a:rPr lang="ar-IQ" sz="2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مِنْ </a:t>
            </a:r>
            <a:r>
              <a:rPr lang="ar-IQ" sz="2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دِيك)، </a:t>
            </a:r>
            <a:r>
              <a:rPr lang="ar-IQ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و(أشْغَلُ 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مِنْ ذَاتِ </a:t>
            </a:r>
            <a:r>
              <a:rPr lang="ar-IQ" sz="2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النِّحْيَيْن) 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وكلامٌ 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أخْصَرُ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من غيره، مِن 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زُهِي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بمعني تكبر، و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شُغِل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، و</a:t>
            </a:r>
            <a:r>
              <a:rPr lang="ar-IQ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اخْتُصِرَ</a:t>
            </a:r>
            <a:r>
              <a:rPr lang="ar-IQ" sz="2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، بالبناء للمجهول فيهن، وقيل، إن الأول قد ورد فيه زَهَا يَزْهو، فإِذنْ لا شُذُوذَ فيه.</a:t>
            </a:r>
          </a:p>
        </p:txBody>
      </p:sp>
    </p:spTree>
    <p:extLst>
      <p:ext uri="{BB962C8B-B14F-4D97-AF65-F5344CB8AC3E}">
        <p14:creationId xmlns:p14="http://schemas.microsoft.com/office/powerpoint/2010/main" xmlns="" val="1844662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5000">
        <p:cover dir="r"/>
      </p:transition>
    </mc:Choice>
    <mc:Fallback>
      <p:transition spd="slow">
        <p:cover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/>
          <p:cNvGrpSpPr/>
          <p:nvPr/>
        </p:nvGrpSpPr>
        <p:grpSpPr>
          <a:xfrm>
            <a:off x="251520" y="1962552"/>
            <a:ext cx="8640960" cy="4320480"/>
            <a:chOff x="251520" y="1962552"/>
            <a:chExt cx="8640960" cy="432048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1962552"/>
              <a:ext cx="8640960" cy="4320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7452320" y="2106568"/>
              <a:ext cx="936104" cy="504056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IQ" b="1" dirty="0" smtClean="0"/>
                <a:t>الأولى :</a:t>
              </a:r>
              <a:endParaRPr lang="ar-IQ" b="1" dirty="0"/>
            </a:p>
          </p:txBody>
        </p:sp>
      </p:grpSp>
      <p:sp>
        <p:nvSpPr>
          <p:cNvPr id="9" name="تمرير أفقي 8"/>
          <p:cNvSpPr/>
          <p:nvPr/>
        </p:nvSpPr>
        <p:spPr>
          <a:xfrm>
            <a:off x="2555776" y="116632"/>
            <a:ext cx="4032448" cy="1512168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600" b="1" dirty="0" smtClean="0">
                <a:solidFill>
                  <a:prstClr val="white"/>
                </a:solidFill>
              </a:rPr>
              <a:t>حالات اسم التفضيل</a:t>
            </a:r>
          </a:p>
          <a:p>
            <a:pPr algn="ctr"/>
            <a:r>
              <a:rPr lang="ar-IQ" sz="3600" b="1" dirty="0" smtClean="0">
                <a:solidFill>
                  <a:srgbClr val="FFFF00"/>
                </a:solidFill>
              </a:rPr>
              <a:t>باعتبار اللفظ</a:t>
            </a:r>
          </a:p>
        </p:txBody>
      </p:sp>
    </p:spTree>
    <p:extLst>
      <p:ext uri="{BB962C8B-B14F-4D97-AF65-F5344CB8AC3E}">
        <p14:creationId xmlns:p14="http://schemas.microsoft.com/office/powerpoint/2010/main" xmlns="" val="635016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مجموعة 6"/>
          <p:cNvGrpSpPr/>
          <p:nvPr/>
        </p:nvGrpSpPr>
        <p:grpSpPr>
          <a:xfrm>
            <a:off x="299999" y="1772816"/>
            <a:ext cx="8507166" cy="4176464"/>
            <a:chOff x="299999" y="1772816"/>
            <a:chExt cx="8507166" cy="4176464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999" y="1772816"/>
              <a:ext cx="8507166" cy="4176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شكل بيضاوي 3"/>
            <p:cNvSpPr/>
            <p:nvPr/>
          </p:nvSpPr>
          <p:spPr>
            <a:xfrm>
              <a:off x="7380312" y="1844824"/>
              <a:ext cx="1080120" cy="504056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IQ" b="1" dirty="0" smtClean="0"/>
                <a:t>الثانية:</a:t>
              </a:r>
              <a:endParaRPr lang="ar-IQ" b="1" dirty="0"/>
            </a:p>
          </p:txBody>
        </p:sp>
      </p:grpSp>
      <p:sp>
        <p:nvSpPr>
          <p:cNvPr id="9" name="تمرير أفقي 8"/>
          <p:cNvSpPr/>
          <p:nvPr/>
        </p:nvSpPr>
        <p:spPr>
          <a:xfrm>
            <a:off x="2555776" y="116632"/>
            <a:ext cx="4032448" cy="1512168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600" b="1" dirty="0" smtClean="0">
                <a:solidFill>
                  <a:prstClr val="white"/>
                </a:solidFill>
              </a:rPr>
              <a:t>حالات اسم التفضيل</a:t>
            </a:r>
          </a:p>
          <a:p>
            <a:pPr algn="ctr"/>
            <a:r>
              <a:rPr lang="ar-IQ" sz="3600" b="1" dirty="0" smtClean="0">
                <a:solidFill>
                  <a:srgbClr val="FFFF00"/>
                </a:solidFill>
              </a:rPr>
              <a:t>باعتبار اللفظ</a:t>
            </a:r>
          </a:p>
        </p:txBody>
      </p:sp>
    </p:spTree>
    <p:extLst>
      <p:ext uri="{BB962C8B-B14F-4D97-AF65-F5344CB8AC3E}">
        <p14:creationId xmlns:p14="http://schemas.microsoft.com/office/powerpoint/2010/main" xmlns="" val="517218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تمرير أفقي 5"/>
          <p:cNvSpPr/>
          <p:nvPr/>
        </p:nvSpPr>
        <p:spPr>
          <a:xfrm>
            <a:off x="2555776" y="188640"/>
            <a:ext cx="4032448" cy="1512168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600" b="1" dirty="0" smtClean="0">
                <a:solidFill>
                  <a:prstClr val="white"/>
                </a:solidFill>
              </a:rPr>
              <a:t>حالات اسم التفضيل</a:t>
            </a:r>
          </a:p>
          <a:p>
            <a:pPr algn="ctr"/>
            <a:r>
              <a:rPr lang="ar-IQ" sz="3600" b="1" dirty="0" smtClean="0">
                <a:solidFill>
                  <a:srgbClr val="FFFF00"/>
                </a:solidFill>
              </a:rPr>
              <a:t>باعتبار اللفظ</a:t>
            </a:r>
          </a:p>
        </p:txBody>
      </p:sp>
      <p:grpSp>
        <p:nvGrpSpPr>
          <p:cNvPr id="7" name="مجموعة 6"/>
          <p:cNvGrpSpPr/>
          <p:nvPr/>
        </p:nvGrpSpPr>
        <p:grpSpPr>
          <a:xfrm>
            <a:off x="395535" y="1867343"/>
            <a:ext cx="8372367" cy="3937921"/>
            <a:chOff x="395535" y="1867343"/>
            <a:chExt cx="8372367" cy="3937921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b="11795"/>
            <a:stretch/>
          </p:blipFill>
          <p:spPr bwMode="auto">
            <a:xfrm>
              <a:off x="395535" y="1867343"/>
              <a:ext cx="8372367" cy="3937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شكل بيضاوي 3"/>
            <p:cNvSpPr/>
            <p:nvPr/>
          </p:nvSpPr>
          <p:spPr>
            <a:xfrm>
              <a:off x="7301085" y="1916832"/>
              <a:ext cx="1159345" cy="504056"/>
            </a:xfrm>
            <a:prstGeom prst="ellips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IQ" sz="2000" b="1" dirty="0" smtClean="0"/>
                <a:t>الثالثة :</a:t>
              </a:r>
              <a:endParaRPr lang="ar-IQ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667726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50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186178" y="-27384"/>
            <a:ext cx="306365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IQ" sz="4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حالات اسم التفضيل</a:t>
            </a:r>
          </a:p>
          <a:p>
            <a:pPr algn="ctr"/>
            <a:r>
              <a:rPr lang="ar-IQ" sz="4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باعتبار المعنى</a:t>
            </a:r>
            <a:endParaRPr lang="ar-IQ" sz="4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pSp>
        <p:nvGrpSpPr>
          <p:cNvPr id="8" name="مجموعة 7"/>
          <p:cNvGrpSpPr/>
          <p:nvPr/>
        </p:nvGrpSpPr>
        <p:grpSpPr>
          <a:xfrm>
            <a:off x="251520" y="1296055"/>
            <a:ext cx="8640960" cy="5373306"/>
            <a:chOff x="251520" y="1296055"/>
            <a:chExt cx="8640960" cy="5373306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1296055"/>
              <a:ext cx="8640960" cy="5373306"/>
            </a:xfrm>
            <a:prstGeom prst="rect">
              <a:avLst/>
            </a:prstGeom>
            <a:noFill/>
            <a:ln w="63500" cmpd="thickThin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2" name="مستطيل مستدير الزوايا 1"/>
            <p:cNvSpPr/>
            <p:nvPr/>
          </p:nvSpPr>
          <p:spPr>
            <a:xfrm>
              <a:off x="7452320" y="1392290"/>
              <a:ext cx="936104" cy="322464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IQ" sz="2000" b="1" dirty="0" smtClean="0"/>
                <a:t>الأولى :</a:t>
              </a:r>
              <a:endParaRPr lang="ar-IQ" sz="2000" b="1" dirty="0"/>
            </a:p>
          </p:txBody>
        </p:sp>
        <p:sp>
          <p:nvSpPr>
            <p:cNvPr id="6" name="مستطيل مستدير الزوايا 5"/>
            <p:cNvSpPr/>
            <p:nvPr/>
          </p:nvSpPr>
          <p:spPr>
            <a:xfrm>
              <a:off x="7452320" y="2133453"/>
              <a:ext cx="936104" cy="322464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ar-IQ" sz="2000" b="1" dirty="0" smtClean="0"/>
                <a:t>الثانية :</a:t>
              </a:r>
              <a:endParaRPr lang="ar-IQ" sz="2000" b="1" dirty="0"/>
            </a:p>
          </p:txBody>
        </p:sp>
        <p:sp>
          <p:nvSpPr>
            <p:cNvPr id="7" name="مستطيل مستدير الزوايا 6"/>
            <p:cNvSpPr/>
            <p:nvPr/>
          </p:nvSpPr>
          <p:spPr>
            <a:xfrm>
              <a:off x="7452320" y="3660244"/>
              <a:ext cx="936104" cy="322464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ar-IQ" sz="2000" b="1" dirty="0" smtClean="0"/>
                <a:t>الثالثة :</a:t>
              </a:r>
              <a:endParaRPr lang="ar-IQ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289727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50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قرار 7"/>
          <p:cNvSpPr/>
          <p:nvPr/>
        </p:nvSpPr>
        <p:spPr>
          <a:xfrm>
            <a:off x="2555776" y="224644"/>
            <a:ext cx="3888432" cy="104411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3200" dirty="0" smtClean="0">
                <a:solidFill>
                  <a:prstClr val="white"/>
                </a:solidFill>
              </a:rPr>
              <a:t>تنبيهان</a:t>
            </a:r>
            <a:endParaRPr lang="ar-IQ" sz="3200" dirty="0">
              <a:solidFill>
                <a:prstClr val="white"/>
              </a:solidFill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179512" y="1412776"/>
            <a:ext cx="8712968" cy="5256584"/>
            <a:chOff x="293374" y="2752493"/>
            <a:chExt cx="7131092" cy="4698781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374" y="2752493"/>
              <a:ext cx="7131092" cy="820523"/>
            </a:xfrm>
            <a:prstGeom prst="rect">
              <a:avLst/>
            </a:prstGeom>
            <a:noFill/>
            <a:ln w="41275" cmpd="thickThin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614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374" y="3573016"/>
              <a:ext cx="7131092" cy="3878258"/>
            </a:xfrm>
            <a:prstGeom prst="rect">
              <a:avLst/>
            </a:prstGeom>
            <a:noFill/>
            <a:ln w="41275" cmpd="thickThin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9" name="شكل بيضاوي 8"/>
          <p:cNvSpPr/>
          <p:nvPr/>
        </p:nvSpPr>
        <p:spPr>
          <a:xfrm>
            <a:off x="7380312" y="1412776"/>
            <a:ext cx="1224136" cy="45896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/>
              <a:t>الأول:</a:t>
            </a:r>
            <a:endParaRPr lang="ar-IQ" sz="2400" b="1" dirty="0"/>
          </a:p>
        </p:txBody>
      </p:sp>
    </p:spTree>
    <p:extLst>
      <p:ext uri="{BB962C8B-B14F-4D97-AF65-F5344CB8AC3E}">
        <p14:creationId xmlns:p14="http://schemas.microsoft.com/office/powerpoint/2010/main" xmlns="" val="3277140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5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836</Words>
  <Application>Microsoft Office PowerPoint</Application>
  <PresentationFormat>Affichage à l'écran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1_نسق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book2000</dc:creator>
  <cp:lastModifiedBy>3D</cp:lastModifiedBy>
  <cp:revision>44</cp:revision>
  <dcterms:created xsi:type="dcterms:W3CDTF">2014-04-08T02:25:48Z</dcterms:created>
  <dcterms:modified xsi:type="dcterms:W3CDTF">2018-12-13T18:34:11Z</dcterms:modified>
</cp:coreProperties>
</file>