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ar-D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90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ar-DZ"/>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7DBE6E10-C238-4451-8B39-735494F37325}" type="datetimeFigureOut">
              <a:rPr lang="ar-DZ" smtClean="0"/>
              <a:t>29-06-1447</a:t>
            </a:fld>
            <a:endParaRPr lang="ar-DZ"/>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r-DZ"/>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ar-DZ"/>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endParaRPr lang="ar-DZ"/>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8EBE3F61-9669-49F9-A190-89A6144F85CD}" type="slidenum">
              <a:rPr lang="ar-DZ" smtClean="0"/>
              <a:t>‹N°›</a:t>
            </a:fld>
            <a:endParaRPr lang="ar-DZ"/>
          </a:p>
        </p:txBody>
      </p:sp>
    </p:spTree>
    <p:extLst>
      <p:ext uri="{BB962C8B-B14F-4D97-AF65-F5344CB8AC3E}">
        <p14:creationId xmlns:p14="http://schemas.microsoft.com/office/powerpoint/2010/main" val="1830340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ar-DZ" dirty="0" smtClean="0"/>
              <a:t>	وتشير المادة الاولى من الماغناكارتا الى ان كنيسة انكلترا ستكون حرة وتتمتع بكل حقوقها وحرياتها دون أي انتقاص. كما تشير المادة (12) من الميثاق الى انه لا يمكن للمك ان يجمع الاموال دون موافقة المجلس العام. أما المادة (39) منه فتنص على انه لا يمكن ايقاف او سجن اي انسان او انتزاع ملكيته او اعتباره خلرج القانون او نفيه دون حكم قضائي وفقاً لقانون البلاد </a:t>
            </a:r>
          </a:p>
          <a:p>
            <a:endParaRPr lang="ar-DZ" dirty="0"/>
          </a:p>
        </p:txBody>
      </p:sp>
      <p:sp>
        <p:nvSpPr>
          <p:cNvPr id="4" name="Espace réservé du numéro de diapositive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BC1B48-E915-43B0-89D8-54D1696F5930}" type="slidenum">
              <a:rPr kumimoji="0" lang="ar-DZ"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1</a:t>
            </a:fld>
            <a:endParaRPr kumimoji="0" lang="ar-DZ"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861255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ar-DZ" dirty="0"/>
          </a:p>
        </p:txBody>
      </p:sp>
      <p:sp>
        <p:nvSpPr>
          <p:cNvPr id="4" name="Espace réservé du numéro de diapositive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BC1B48-E915-43B0-89D8-54D1696F5930}" type="slidenum">
              <a:rPr kumimoji="0" lang="ar-DZ"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ar-DZ"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171219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r>
              <a:rPr lang="ar-DZ" dirty="0" smtClean="0"/>
              <a:t>ودافع لوك عن الحرية والمساواة الطبيعيه بين البشر واكد على انه لما كان الانسان يولد والحرية التامة والتمتع بجميع حقوق السنة الطبيعيه وميزتها دون قيد او شرط من سماته وشيمة اي انسان او جماعة من الناس في العالم, فله حق طبيعي بالمحافظه على ملكه أي على حياته وحريته وارضه ودفع عدوان الاخرين واذاهم ... واكد على انه لما كان البشر احراراً ومتساوين ومستقلين بالطبع, استحال تحويل اي انسان عن هذا الوضع واكراهه على الخضوع لسلطة انسان اخر دون موافقته .. كما اكد لوك على حرية الانسان وعدم خضوعه لاية قوة دون رضاه بقوله " كل امرىء حر بالطبع ولم يكن بوسع اية قوة ارضية ان تسخره لها دون موافقته".</a:t>
            </a:r>
            <a:endParaRPr lang="ar-DZ" dirty="0"/>
          </a:p>
        </p:txBody>
      </p:sp>
      <p:sp>
        <p:nvSpPr>
          <p:cNvPr id="4" name="Espace réservé du numéro de diapositive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BC1B48-E915-43B0-89D8-54D1696F5930}" type="slidenum">
              <a:rPr kumimoji="0" lang="ar-DZ"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ar-DZ"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05410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ar-DZ" dirty="0"/>
          </a:p>
        </p:txBody>
      </p:sp>
      <p:sp>
        <p:nvSpPr>
          <p:cNvPr id="4" name="Espace réservé du numéro de diapositive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BC1B48-E915-43B0-89D8-54D1696F5930}" type="slidenum">
              <a:rPr kumimoji="0" lang="ar-DZ"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4</a:t>
            </a:fld>
            <a:endParaRPr kumimoji="0" lang="ar-DZ"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103819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ar-DZ" dirty="0"/>
          </a:p>
        </p:txBody>
      </p:sp>
      <p:sp>
        <p:nvSpPr>
          <p:cNvPr id="4" name="Espace réservé du numéro de diapositive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BC1B48-E915-43B0-89D8-54D1696F5930}" type="slidenum">
              <a:rPr kumimoji="0" lang="ar-DZ"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ar-DZ"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954521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ar-DZ" dirty="0"/>
          </a:p>
        </p:txBody>
      </p:sp>
      <p:sp>
        <p:nvSpPr>
          <p:cNvPr id="4" name="Espace réservé du numéro de diapositive 3"/>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5BC1B48-E915-43B0-89D8-54D1696F5930}" type="slidenum">
              <a:rPr kumimoji="0" lang="ar-DZ"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ar-DZ"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381819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599193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3449305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6437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6345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36928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633321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57965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26650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6590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682351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64536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667920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467524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046135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374244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48A87A34-81AB-432B-8DAE-1953F412C126}" type="datetimeFigureOut">
              <a:rPr lang="en-US" smtClean="0"/>
              <a:t>12/19/2025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98690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8A87A34-81AB-432B-8DAE-1953F412C126}" type="datetimeFigureOut">
              <a:rPr lang="en-US" smtClean="0"/>
              <a:pPr/>
              <a:t>12/19/2025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787174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2.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6">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4" name="Rectangle 3"/>
          <p:cNvSpPr/>
          <p:nvPr/>
        </p:nvSpPr>
        <p:spPr>
          <a:xfrm>
            <a:off x="2983832" y="-112294"/>
            <a:ext cx="8957998"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المحاضرة الرابعة</a:t>
            </a:r>
            <a:r>
              <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حقوق </a:t>
            </a:r>
            <a:r>
              <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 في الفترة الحديثة: </a:t>
            </a: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في </a:t>
            </a:r>
            <a:r>
              <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أوروبا، </a:t>
            </a: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في </a:t>
            </a:r>
            <a:r>
              <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أمريكا:</a:t>
            </a:r>
          </a:p>
        </p:txBody>
      </p:sp>
      <p:sp>
        <p:nvSpPr>
          <p:cNvPr id="5" name="Rectangle 4"/>
          <p:cNvSpPr/>
          <p:nvPr/>
        </p:nvSpPr>
        <p:spPr>
          <a:xfrm>
            <a:off x="433137" y="994611"/>
            <a:ext cx="11508693" cy="21737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1. شهدت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العصور الوسطى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أحداثاً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وافكاراً اسهمت في دعم مسيرة حقوق الانسان في تاريخ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البشرية، ويعتبر </a:t>
            </a: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ميثاق العهد الاعظم</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والمعروف </a:t>
            </a:r>
            <a:r>
              <a:rPr kumimoji="0" lang="ar-DZ" sz="2800" b="1"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بالماكناكارتا</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الذي صدر عام 1215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(بعد ثورة النبلاء) من أهم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الوثائق التي صدرت في الغرب عن 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الانسان. وقد فُرضت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هذه الوثيقه الدستورية على ملك انكلترا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جون، وتم بموجبها تقييد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سلطاته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وأجبر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على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توقيع الاتفاق الذي احتوى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63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مادة،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كان موضوعها الاساسي هو ضمان حقوق الاقطاع في وجه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الملك، كما كرست حريات الكنيسه، وحقوق النساء والارامل والسيطرة على الضرائب من قبل مجلس النواب.</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6" name="Rectangle 5"/>
          <p:cNvSpPr/>
          <p:nvPr/>
        </p:nvSpPr>
        <p:spPr>
          <a:xfrm>
            <a:off x="433137" y="3084092"/>
            <a:ext cx="11508693" cy="127936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2. عريضة </a:t>
            </a: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1628: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مع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استمرار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الكفاح من أجل توسيع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الديمقراطية وتعميمها كانت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المواجهة مع الملك شارل الاول قد أسفرت عن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تراجع سلطة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الملك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واقراره على هذه الوثيقة الهامة؛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والتي منحت مجلس العموم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البرلمان" -والذي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ينتخب مباشرة من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الشعب- حقوقا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إضافية </a:t>
            </a:r>
          </a:p>
        </p:txBody>
      </p:sp>
      <p:sp>
        <p:nvSpPr>
          <p:cNvPr id="7" name="Rectangle 6"/>
          <p:cNvSpPr/>
          <p:nvPr/>
        </p:nvSpPr>
        <p:spPr>
          <a:xfrm>
            <a:off x="5703027" y="413083"/>
            <a:ext cx="5966087"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أولا: التفوق الدستوري على سلطة الملك (الماكناكارتا):</a:t>
            </a:r>
            <a:endPar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8" name="Rectangle 7"/>
          <p:cNvSpPr/>
          <p:nvPr/>
        </p:nvSpPr>
        <p:spPr>
          <a:xfrm>
            <a:off x="433137" y="4395536"/>
            <a:ext cx="11508693" cy="11951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3. الإشعار </a:t>
            </a: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القضائي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1679: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شرع هذا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القانون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نتيجة لتجاوز السلطة التنفيذية في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جلب واحتجاز الأفراد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دون إذن قضائي حسب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الأصول،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وقد نص القانون على وجوب أن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تحصل السلطة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النفيذية على مذكرة مسبقة من قاض مختص وتلزمها أن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يَمثُل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هذا الشخص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أمام المحكمة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لتنظر في الاتهامات الموجهة له وهي صاحبة القول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الفصل.</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9" name="Rectangle 8"/>
          <p:cNvSpPr/>
          <p:nvPr/>
        </p:nvSpPr>
        <p:spPr>
          <a:xfrm>
            <a:off x="433137" y="5662861"/>
            <a:ext cx="11508693" cy="119513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4. لائحة </a:t>
            </a:r>
            <a:r>
              <a:rPr kumimoji="0" lang="ar-DZ" sz="2400" b="1"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1689</a:t>
            </a:r>
            <a:r>
              <a:rPr kumimoji="0" lang="ar-DZ" sz="2400" b="1"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بعد عقد من الاشعار القضائي أثمر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المزيد من التقييد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لصلاحيات الملك والحد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منها،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وقد نصت هذه اللائحة على مبادئ هامة منها</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سحب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صلاحية الملك بإنشاء محاكم خاصة، وحرية الانتخابات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البرلمانية،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وأكدت أنه لايجوز للملك التدخل فيها.</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564822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3" fill="hold" display="0">
                  <p:stCondLst>
                    <p:cond delay="indefinite"/>
                  </p:stCondLst>
                  <p:endCondLst>
                    <p:cond evt="onStopAudio" delay="0">
                      <p:tgtEl>
                        <p:sldTgt/>
                      </p:tgtEl>
                    </p:cond>
                  </p:endCondLst>
                </p:cTn>
                <p:tgtEl>
                  <p:spTgt spid="3"/>
                </p:tgtEl>
              </p:cMediaNode>
            </p:audio>
          </p:childTnLst>
        </p:cTn>
      </p:par>
    </p:tnLst>
    <p:bldLst>
      <p:bldP spid="4" grpId="0"/>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264696" y="689811"/>
            <a:ext cx="11725262" cy="16683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عرفت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القرون الوسطى مفكرين كانت أراؤهم وافكارهم تصب بشكل مباشر او غير مباشر في مجال حقوق الانسان والاعتراف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بها،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ومن بين هؤلاء المفكر الانكليزي </a:t>
            </a:r>
            <a:r>
              <a:rPr kumimoji="0" lang="ar-DZ" sz="2400" b="0" i="0" u="none" strike="noStrike" kern="1200" cap="none" spc="0" normalizeH="0" baseline="0" noProof="0" dirty="0">
                <a:ln>
                  <a:noFill/>
                </a:ln>
                <a:solidFill>
                  <a:srgbClr val="DCD8DC"/>
                </a:solidFill>
                <a:effectLst/>
                <a:uLnTx/>
                <a:uFillTx/>
                <a:latin typeface="Simplified Arabic" panose="02020603050405020304" pitchFamily="18" charset="-78"/>
                <a:ea typeface="+mn-ea"/>
                <a:cs typeface="Simplified Arabic" panose="02020603050405020304" pitchFamily="18" charset="-78"/>
              </a:rPr>
              <a:t>روجر بيكون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(1214-1292</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والذي يعد رائد العلم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التجريبي؛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اذ دافع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عن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التناول الجديد المستقل للمعرفه وندد بتبجيل السلطة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وأكد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على ان الحصول على المعرفة هدفه زيادة سلطان الانسان على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الطبيعه.</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6" name="Rectangle 5"/>
          <p:cNvSpPr/>
          <p:nvPr/>
        </p:nvSpPr>
        <p:spPr>
          <a:xfrm>
            <a:off x="6819411" y="2057400"/>
            <a:ext cx="5372589" cy="32244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اما </a:t>
            </a:r>
            <a:r>
              <a:rPr kumimoji="0" lang="ar-DZ" sz="2400" b="0" i="0" u="none" strike="noStrike" kern="1200" cap="none" spc="0" normalizeH="0" baseline="0" noProof="0" dirty="0">
                <a:ln>
                  <a:noFill/>
                </a:ln>
                <a:solidFill>
                  <a:srgbClr val="DCD8DC"/>
                </a:solidFill>
                <a:effectLst/>
                <a:uLnTx/>
                <a:uFillTx/>
                <a:latin typeface="Simplified Arabic" panose="02020603050405020304" pitchFamily="18" charset="-78"/>
                <a:ea typeface="+mn-ea"/>
                <a:cs typeface="Simplified Arabic" panose="02020603050405020304" pitchFamily="18" charset="-78"/>
              </a:rPr>
              <a:t>توماس الاكويني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(1224-1274</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الفيلسوف الايطالي الذي درس في فرنسا فان نظريته عن الدولة قد حولت الفكر السياسي الاوربي الى منعطف جديد حين اكد على ان الناس بحاجه الى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الدولة، والدولة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يجب ان تكون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في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خدمة الناس من خلال مساعدتهم لتولي مسؤولياتهم الاخلاقية في كل عمل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اجتماعي،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على طريق خدمة مصالحهم.</a:t>
            </a:r>
          </a:p>
        </p:txBody>
      </p:sp>
      <p:sp>
        <p:nvSpPr>
          <p:cNvPr id="7" name="Rectangle 6"/>
          <p:cNvSpPr/>
          <p:nvPr/>
        </p:nvSpPr>
        <p:spPr>
          <a:xfrm>
            <a:off x="5678964" y="0"/>
            <a:ext cx="5966087"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Century Gothic" panose="020B0502020202020204"/>
                <a:ea typeface="+mn-ea"/>
                <a:cs typeface="Arial" panose="020B0604020202020204" pitchFamily="34" charset="0"/>
              </a:rPr>
              <a:t>ثانيا:حقوق الانسان في الفكر الأوربي:</a:t>
            </a:r>
            <a:endParaRPr kumimoji="0" lang="ar-DZ" sz="24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8" name="Rectangle 7"/>
          <p:cNvSpPr/>
          <p:nvPr/>
        </p:nvSpPr>
        <p:spPr>
          <a:xfrm>
            <a:off x="264695" y="2189747"/>
            <a:ext cx="5967663" cy="295977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كما يعد جون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كالفن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(1509-1564</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وهو احد زعماء حركة الاصلاح الديني وقد ولد في فرنسا واستقر بمدينة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جنيف، وأكد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كالفن على ان الانسان يستطيع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يثبت من خلال حياته الشخصية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الله قد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اصطفاه.</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في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حين ان ميشيل دي مونتين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(533-1592</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الفيلسوف الفرنسي اشار الى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من حق الانسان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يجاهد من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أجل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تحقيق سعادته على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الأرض</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9" name="Rectangle 8"/>
          <p:cNvSpPr/>
          <p:nvPr/>
        </p:nvSpPr>
        <p:spPr>
          <a:xfrm>
            <a:off x="264694" y="5197643"/>
            <a:ext cx="11725262" cy="119112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ويعد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مرسوم " نانت" الصادر عام 1598 والذي اعطى للبروتستانت في فرنسا حرية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العقيدة،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والعبادة احد الوثائق التي تؤشر عصر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النهضه،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واحترام 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الانسان. إضافة إلى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ما تقدم ذكره من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أفكار وآراء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تجعل من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محور اهتمام الفكر الاوربي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آنذاك.</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Tree>
    <p:extLst>
      <p:ext uri="{BB962C8B-B14F-4D97-AF65-F5344CB8AC3E}">
        <p14:creationId xmlns:p14="http://schemas.microsoft.com/office/powerpoint/2010/main" val="31549596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5678964" y="0"/>
            <a:ext cx="5966087"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Century Gothic" panose="020B0502020202020204"/>
                <a:ea typeface="+mn-ea"/>
                <a:cs typeface="Arial" panose="020B0604020202020204" pitchFamily="34" charset="0"/>
              </a:rPr>
              <a:t>ثانيا:حقوق الانسان في الفكر الأوربي (تابع):</a:t>
            </a:r>
            <a:endParaRPr kumimoji="0" lang="ar-DZ" sz="24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Rectangle 8"/>
          <p:cNvSpPr/>
          <p:nvPr/>
        </p:nvSpPr>
        <p:spPr>
          <a:xfrm>
            <a:off x="240632" y="786063"/>
            <a:ext cx="11725262" cy="16683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أما في عصر النهضة فقد ظهر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ما يعرف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بالإنسانيين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الذين أكدوا على قيمة الفرد في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الحياة، وغدت مقولة: "أن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قيمة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تكمن في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ذاته"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شعاراً رائجاً ومرغوباً طالما يؤدي تطبيقه الى التغيير نحو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الافضل، ومن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هذا المنطلق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عدّ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مفكرو عصر النهضه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مقياساً لكل ما يخلقه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 نفسه،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ولم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يضعوا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الحدود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والكوابح أمام إمكاناته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الخارقه وطاقاته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الخلاقه،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فهو في نظرهم كائن بوسعه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أن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يطرق كل الابواب وكل الطرق مفتوحه أ</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مامه. </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0" name="Rectangle 9"/>
          <p:cNvSpPr/>
          <p:nvPr/>
        </p:nvSpPr>
        <p:spPr>
          <a:xfrm>
            <a:off x="7579895" y="2640931"/>
            <a:ext cx="4361936" cy="2490537"/>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تأثرت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فلسفة الانكليزي </a:t>
            </a:r>
            <a:r>
              <a:rPr kumimoji="0" lang="ar-DZ" sz="2400" b="0" i="0" u="none" strike="noStrike" kern="1200" cap="none" spc="0" normalizeH="0" baseline="0" noProof="0" dirty="0">
                <a:ln>
                  <a:noFill/>
                </a:ln>
                <a:solidFill>
                  <a:srgbClr val="DCD8DC"/>
                </a:solidFill>
                <a:effectLst/>
                <a:uLnTx/>
                <a:uFillTx/>
                <a:latin typeface="Simplified Arabic" panose="02020603050405020304" pitchFamily="18" charset="-78"/>
                <a:ea typeface="+mn-ea"/>
                <a:cs typeface="Simplified Arabic" panose="02020603050405020304" pitchFamily="18" charset="-78"/>
              </a:rPr>
              <a:t>توماس هوبز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(1588-1679) بثورة القرن السابع عشر الانكليزية الليبرالية قد رفض في مذهبه في القانون والدولة نظريات الاصل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الإلهي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واصدر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كتابين"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في المدينة 1642 وليفياتان 1651" وضع فيهما افكاره حول الانسان </a:t>
            </a:r>
          </a:p>
        </p:txBody>
      </p:sp>
      <p:sp>
        <p:nvSpPr>
          <p:cNvPr id="11" name="Rectangle 10"/>
          <p:cNvSpPr/>
          <p:nvPr/>
        </p:nvSpPr>
        <p:spPr>
          <a:xfrm>
            <a:off x="297537" y="2454442"/>
            <a:ext cx="6873284" cy="2863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اما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جون لوك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(1632-1704</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فقد كرس في كتابه في الحكم المدني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"وهو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الفيلسوف الانكليزي المعروف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بدفاعه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عن القانون ونقده للتسلط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فيقول: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"يبتدئ الطغيان حيث تنتهي سلطة القانون وكلما هتكت حرمة القانون انزل الضرر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بالاخرين"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ودافع عن حق الشعب في مقاومة الطغيان حيث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يقول: "ان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القوة الغاشمة غير المشروعه وحدها يجوز دفعها بالقوة..وان الشعب الذي أضطهد باطلاً سوف يهب لدى اول فرصة تسنح له لطرح العبء الذي يثقل كاهله</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2" name="Rectangle 11"/>
          <p:cNvSpPr/>
          <p:nvPr/>
        </p:nvSpPr>
        <p:spPr>
          <a:xfrm>
            <a:off x="216569" y="5456321"/>
            <a:ext cx="11725262" cy="14016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والجدير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بالذكر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ان ثمة نقطة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مشتركة بين هويز ولوك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وهي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تركيز افكارهما حول طبيعة الانسان قبل تكوين عقد اجتماعي يربط بين المواطنين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والحاكم، وكان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لكل منهما تأثير في تطوير المؤسسات الدستورية الانكليزية كما اثروا في الفلاسفة والمفكرين الفرنسيين في القرن الثامن عشر.</a:t>
            </a:r>
          </a:p>
        </p:txBody>
      </p:sp>
    </p:spTree>
    <p:extLst>
      <p:ext uri="{BB962C8B-B14F-4D97-AF65-F5344CB8AC3E}">
        <p14:creationId xmlns:p14="http://schemas.microsoft.com/office/powerpoint/2010/main" val="13745462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5678964" y="-160420"/>
            <a:ext cx="5966087"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Century Gothic" panose="020B0502020202020204"/>
                <a:ea typeface="+mn-ea"/>
                <a:cs typeface="Arial" panose="020B0604020202020204" pitchFamily="34" charset="0"/>
              </a:rPr>
              <a:t>ثانيا:حقوق الانسان في الفكر الأوربي (تابع):</a:t>
            </a:r>
            <a:endParaRPr kumimoji="0" lang="ar-DZ" sz="24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Rectangle 8"/>
          <p:cNvSpPr/>
          <p:nvPr/>
        </p:nvSpPr>
        <p:spPr>
          <a:xfrm>
            <a:off x="240632" y="433137"/>
            <a:ext cx="11725262" cy="20213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وفي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فرنسا كانت افكار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مونتيسكيو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(1689-1755)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المتعلقة بالجوانب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السياسيه والاقتصادية في حياة عصره ووضعها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في كتابه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"روح القوانين"  الذي نشره في جنيف عام 1748 وهو اشهر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مؤلفاته. ووضع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في كتابه هذا افكاره التي انتقد فيها بشدة الحكم المطلق معتبراً الملكية الدستورية افضل اشكال الحكم وعلى اساس نظرية فصل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السلطات، ويعتبر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مونتسيكو ان العدالة والقانون هما جزء لا يمكن فصلهما عن طبيعة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الاشياء، وافكاره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التي مهدت للثورة الفرنسية عام 1789 قد أثرت في دستور فرنسا عام 1791 واسهمت في تثبيت الحريات الاساسية وحقوق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الانسان.</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0" name="Rectangle 9"/>
          <p:cNvSpPr/>
          <p:nvPr/>
        </p:nvSpPr>
        <p:spPr>
          <a:xfrm>
            <a:off x="6505831" y="2640931"/>
            <a:ext cx="5436000" cy="281539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كما كان لفولتير  (1694-1778) دور في نشر افكار الحرية ومكافحة التعصب فقد كرس قلمه وماله وقوة جسمه الضعيف وجاهه وكل ما يملك في العالم لاثبات حق كل انسان في الحرية الفكرية وفي مكافحة الظلم والمتعصبين .. واكد في كتاباته على ان التاريخ كله يهدف الى تحرير البشر جثمانياً وعقلياً وخلقياً.. وان صوت الخلق اقلام الحق .. ودعا الى التطهر من عار ظلم الانسان لاخيه الانسان..</a:t>
            </a:r>
          </a:p>
        </p:txBody>
      </p:sp>
      <p:sp>
        <p:nvSpPr>
          <p:cNvPr id="11" name="Rectangle 10"/>
          <p:cNvSpPr/>
          <p:nvPr/>
        </p:nvSpPr>
        <p:spPr>
          <a:xfrm>
            <a:off x="297537" y="2454442"/>
            <a:ext cx="6151389" cy="286351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اما جان جاك روسو ( 1712-1778) والذي يعد اب الثورة الفرنسيه في افكاره عن حقوق الانسان والذي برز في اطار حركة التنوير الفرنسي, وهو فيلسوف وعالم اجتماع واحد منظري علم التربية فكان اشهر مؤلفاته العقد الاجتماعي " والذي اصدره عام 1762 وكتابه مقال في اصل عدم المساواة بين البشر الذي اصدره عام 1755 فقد دعا فيهما الى الديمقراطية والحريات المدنية والمساواة بين النساء بصرف النظر عن اصلهم..</a:t>
            </a:r>
          </a:p>
        </p:txBody>
      </p:sp>
      <p:sp>
        <p:nvSpPr>
          <p:cNvPr id="12" name="Rectangle 11"/>
          <p:cNvSpPr/>
          <p:nvPr/>
        </p:nvSpPr>
        <p:spPr>
          <a:xfrm>
            <a:off x="0" y="5456321"/>
            <a:ext cx="12191999" cy="14016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لقد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كان لكل هؤلاء المفكرين والفلاسفه الذين ظهروا في اوربا في القرنين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17 و18 أثر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كبير في انتشار النظرية العقلية بين الطبقات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المتعلقه، ولقد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بحثوا وكتبوا في كل المواضيع التي تهم الانسان والمجتمع والحياة واحدثوا بذلك ثورة في العقل البشري وحطموا القيود التي تكبله في مجتمعاتهم وقدموا على هذا الطريق خدمة لقضية الانسان وحقوقه وحرياته.</a:t>
            </a:r>
          </a:p>
        </p:txBody>
      </p:sp>
    </p:spTree>
    <p:extLst>
      <p:ext uri="{BB962C8B-B14F-4D97-AF65-F5344CB8AC3E}">
        <p14:creationId xmlns:p14="http://schemas.microsoft.com/office/powerpoint/2010/main" val="3433932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5678964" y="-160420"/>
            <a:ext cx="5966087"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ثالثا: الثورة </a:t>
            </a:r>
            <a:r>
              <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الأمريكية وحقوق </a:t>
            </a:r>
            <a:r>
              <a:rPr kumimoji="0" lang="ar-DZ" sz="2400" b="1" i="0" u="sng"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الانسان: </a:t>
            </a:r>
            <a:endParaRPr kumimoji="0" lang="ar-DZ" sz="2400" b="1" i="0" u="sng"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9" name="Rectangle 8"/>
          <p:cNvSpPr/>
          <p:nvPr/>
        </p:nvSpPr>
        <p:spPr>
          <a:xfrm>
            <a:off x="240632" y="433137"/>
            <a:ext cx="11725262" cy="2021305"/>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تُعد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الثورة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الأمريكية خطوة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محورية في تاريخ حقوق الإنسان، حيث ألهمت العديد من الحركات التحررية وأثرت في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مفكريها، خصوصا بعد إعلان الإستقلال سنة 1676. وعلى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الرغم من الإلهام الذي قدمته الثورة لمفهوم "الحرية والمساواة"، إلا أن التطبيق الفعلي لهذه الحقوق كان محدودًا في البداية بسبب قضايا مثل العبودية، التي ألغت الحقوق الأساسية للكثيرين، خاصةً العبيد</a:t>
            </a:r>
          </a:p>
        </p:txBody>
      </p:sp>
      <p:sp>
        <p:nvSpPr>
          <p:cNvPr id="10" name="Rectangle 9"/>
          <p:cNvSpPr/>
          <p:nvPr/>
        </p:nvSpPr>
        <p:spPr>
          <a:xfrm>
            <a:off x="425116" y="2412331"/>
            <a:ext cx="11540778" cy="1179096"/>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لم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يأت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الدستور الأمريكي لسنة 1778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على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ذكر 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 صراحة، الأمر الذي دفع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بعض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الولايات إلى المطالبة بإدخال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تعديلات في الدستور المتعلقة بحقوق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الإنسان.</a:t>
            </a:r>
          </a:p>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2" name="Rectangle 11"/>
          <p:cNvSpPr/>
          <p:nvPr/>
        </p:nvSpPr>
        <p:spPr>
          <a:xfrm>
            <a:off x="240631" y="3904246"/>
            <a:ext cx="11725263" cy="1726532"/>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إحتوت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هذه التعديلات على ضمانات جديدة للحرية الفردية، كحرية الفكر، حرية الصحافة، حرية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الاجتماع. كما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احتوت على إجراءات المحاكمة العادلة والوسائل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القانونية،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وهو ما تجسد بصدور شرعة الحقوق 1791 وهي عبارة عن عشرة تعديلات أدخلت على الدستور الأمريكي لعام 1791. وأهم هذه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التعديلات:</a:t>
            </a:r>
          </a:p>
          <a:p>
            <a:pPr marL="342900" marR="0" lvl="0" indent="-342900" algn="just"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الحرية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الدينية؛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فلا يحق للكونجرس إصدار قوانين تعرقل وجود أي دين أو يمنع حرية ممارسة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الشعائر، </a:t>
            </a:r>
          </a:p>
          <a:p>
            <a:pPr marL="342900" marR="0" lvl="0" indent="-342900" algn="just" defTabSz="457200" rtl="1"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وحرية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الرأي قولا وكتابة وحرية الصحافة والتجمع وتقديم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العرائض، وغيرها.</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Tree>
    <p:extLst>
      <p:ext uri="{BB962C8B-B14F-4D97-AF65-F5344CB8AC3E}">
        <p14:creationId xmlns:p14="http://schemas.microsoft.com/office/powerpoint/2010/main" val="1418255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74000"/>
            <a:lum/>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p:nvSpPr>
        <p:spPr>
          <a:xfrm>
            <a:off x="5678964" y="-160420"/>
            <a:ext cx="5966087" cy="7860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DZ" sz="2400" b="1" i="0" u="sng" strike="noStrike" kern="1200" cap="none" spc="0" normalizeH="0" baseline="0" noProof="0" dirty="0" smtClean="0">
                <a:ln>
                  <a:noFill/>
                </a:ln>
                <a:solidFill>
                  <a:prstClr val="black"/>
                </a:solidFill>
                <a:effectLst/>
                <a:uLnTx/>
                <a:uFillTx/>
                <a:latin typeface="Century Gothic" panose="020B0502020202020204"/>
                <a:ea typeface="+mn-ea"/>
                <a:cs typeface="Arial" panose="020B0604020202020204" pitchFamily="34" charset="0"/>
              </a:rPr>
              <a:t>ثالثا: الثورة الفرنسية </a:t>
            </a:r>
            <a:r>
              <a:rPr kumimoji="0" lang="ar-DZ" sz="24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rPr>
              <a:t>وحقوق </a:t>
            </a:r>
            <a:r>
              <a:rPr kumimoji="0" lang="ar-DZ" sz="2400" b="1" i="0" u="sng" strike="noStrike" kern="1200" cap="none" spc="0" normalizeH="0" baseline="0" noProof="0" dirty="0" smtClean="0">
                <a:ln>
                  <a:noFill/>
                </a:ln>
                <a:solidFill>
                  <a:prstClr val="black"/>
                </a:solidFill>
                <a:effectLst/>
                <a:uLnTx/>
                <a:uFillTx/>
                <a:latin typeface="Century Gothic" panose="020B0502020202020204"/>
                <a:ea typeface="+mn-ea"/>
                <a:cs typeface="Arial" panose="020B0604020202020204" pitchFamily="34" charset="0"/>
              </a:rPr>
              <a:t>الانسان: </a:t>
            </a:r>
            <a:endParaRPr kumimoji="0" lang="ar-DZ" sz="2400" b="1" i="0" u="sng" strike="noStrike" kern="1200" cap="none" spc="0" normalizeH="0" baseline="0" noProof="0" dirty="0">
              <a:ln>
                <a:noFill/>
              </a:ln>
              <a:solidFill>
                <a:prstClr val="black"/>
              </a:solidFill>
              <a:effectLst/>
              <a:uLnTx/>
              <a:uFillTx/>
              <a:latin typeface="Century Gothic" panose="020B0502020202020204"/>
              <a:ea typeface="+mn-ea"/>
              <a:cs typeface="Arial" panose="020B0604020202020204" pitchFamily="34" charset="0"/>
            </a:endParaRPr>
          </a:p>
        </p:txBody>
      </p:sp>
      <p:sp>
        <p:nvSpPr>
          <p:cNvPr id="9" name="Rectangle 8"/>
          <p:cNvSpPr/>
          <p:nvPr/>
        </p:nvSpPr>
        <p:spPr>
          <a:xfrm>
            <a:off x="297537" y="625643"/>
            <a:ext cx="11725262" cy="2213810"/>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في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26 أوت 1789 عقب انتصار الثورة الفرنسية ضد الملك، وافقت الجمعية الوطنية الفرنسية على إعلان حقوق الإنسان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والمواطن؛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التي جاءت كملخص لأفكار الثورة، فضم فئتين من الأحكام إحداهما خاصة بالحقوق الأساسية التي يتمتع بها الإنسان كالمساواة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والحرية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والأمن، أما الأخرى فقد اختصت بممارسة الحكم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والمبادئ التي </a:t>
            </a: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يقوم عليها وهي سيادة الأمة، والفصل بين الهيئات والسلطة </a:t>
            </a:r>
            <a:r>
              <a:rPr kumimoji="0" lang="ar-DZ" sz="2400" b="0" i="0" u="none" strike="noStrike" kern="1200" cap="none" spc="0" normalizeH="0" baseline="0" noProof="0" dirty="0" smtClean="0">
                <a:ln>
                  <a:noFill/>
                </a:ln>
                <a:solidFill>
                  <a:prstClr val="black"/>
                </a:solidFill>
                <a:effectLst/>
                <a:uLnTx/>
                <a:uFillTx/>
                <a:latin typeface="Simplified Arabic" panose="02020603050405020304" pitchFamily="18" charset="-78"/>
                <a:ea typeface="+mn-ea"/>
                <a:cs typeface="Simplified Arabic" panose="02020603050405020304" pitchFamily="18" charset="-78"/>
              </a:rPr>
              <a:t>العامة.</a:t>
            </a: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1" name="Rectangle 10"/>
          <p:cNvSpPr/>
          <p:nvPr/>
        </p:nvSpPr>
        <p:spPr>
          <a:xfrm>
            <a:off x="297537" y="2504574"/>
            <a:ext cx="11573621" cy="1586163"/>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للإعلان أهمية خاصة في تاريخ الحقوق السياسية، حيث سادت مبادئ هذا الإعلان الدساتير الفرنسية الأخرى، والكثير من دساتير أوروباالغربية، وكذا دساتير دول إفريقيا الصادرة خلال القرنين 19 و20، كما له الصفة العالمية، إذ أكد الحقوق الطبيعية التي تتعلق بحقوق الإنسان بوصفه إنسانا.</a:t>
            </a:r>
          </a:p>
        </p:txBody>
      </p:sp>
      <p:sp>
        <p:nvSpPr>
          <p:cNvPr id="12" name="Rectangle 11"/>
          <p:cNvSpPr/>
          <p:nvPr/>
        </p:nvSpPr>
        <p:spPr>
          <a:xfrm>
            <a:off x="176463" y="4317331"/>
            <a:ext cx="11846336" cy="1401679"/>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1" anchor="ctr"/>
          <a:lstStyle/>
          <a:p>
            <a:pPr marL="0" marR="0" lvl="0" indent="0" algn="just" defTabSz="457200" rtl="1" eaLnBrk="1" fontAlgn="auto" latinLnBrk="0" hangingPunct="1">
              <a:lnSpc>
                <a:spcPct val="100000"/>
              </a:lnSpc>
              <a:spcBef>
                <a:spcPts val="0"/>
              </a:spcBef>
              <a:spcAft>
                <a:spcPts val="0"/>
              </a:spcAft>
              <a:buClrTx/>
              <a:buSzTx/>
              <a:buFontTx/>
              <a:buNone/>
              <a:tabLst/>
              <a:defRPr/>
            </a:pPr>
            <a:r>
              <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rPr>
              <a:t>	كما تضمن الإعلان أن الناس يولدون أحرارا ويبقون متساوين في الحقوق وان غاية كل مجتمع مدني هو المحافظة على الحقوق الطبيعية والأبدية للإنسان وهي الحرية والملك والمقاومة ضد الاضطهاد، وأن الأمة هي مصدر السلطة، كما حدد معنى الحرية الفردية أي القيام بأي عمل لا يضر بالآخرين.</a:t>
            </a:r>
          </a:p>
          <a:p>
            <a:pPr marL="0" marR="0" lvl="0" indent="0" algn="just" defTabSz="457200" rtl="1" eaLnBrk="1" fontAlgn="auto" latinLnBrk="0" hangingPunct="1">
              <a:lnSpc>
                <a:spcPct val="100000"/>
              </a:lnSpc>
              <a:spcBef>
                <a:spcPts val="0"/>
              </a:spcBef>
              <a:spcAft>
                <a:spcPts val="0"/>
              </a:spcAft>
              <a:buClrTx/>
              <a:buSzTx/>
              <a:buFontTx/>
              <a:buNone/>
              <a:tabLst/>
              <a:defRPr/>
            </a:pPr>
            <a:endParaRPr kumimoji="0" lang="ar-DZ" sz="24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Tree>
    <p:extLst>
      <p:ext uri="{BB962C8B-B14F-4D97-AF65-F5344CB8AC3E}">
        <p14:creationId xmlns:p14="http://schemas.microsoft.com/office/powerpoint/2010/main" val="20913023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22|2.3"/>
</p:tagLst>
</file>

<file path=ppt/theme/theme1.xml><?xml version="1.0" encoding="utf-8"?>
<a:theme xmlns:a="http://schemas.openxmlformats.org/drawingml/2006/main" name="Br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1591</Words>
  <Application>Microsoft Office PowerPoint</Application>
  <PresentationFormat>Grand écran</PresentationFormat>
  <Paragraphs>41</Paragraphs>
  <Slides>6</Slides>
  <Notes>6</Notes>
  <HiddenSlides>0</HiddenSlides>
  <MMClips>1</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6</vt:i4>
      </vt:variant>
    </vt:vector>
  </HeadingPairs>
  <TitlesOfParts>
    <vt:vector size="13" baseType="lpstr">
      <vt:lpstr>Arial</vt:lpstr>
      <vt:lpstr>Calibri</vt:lpstr>
      <vt:lpstr>Century Gothic</vt:lpstr>
      <vt:lpstr>Simplified Arabic</vt:lpstr>
      <vt:lpstr>Wingdings</vt:lpstr>
      <vt:lpstr>Wingdings 3</vt:lpstr>
      <vt:lpstr>Brin</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SABER Store</dc:creator>
  <cp:lastModifiedBy>SABER Store</cp:lastModifiedBy>
  <cp:revision>3</cp:revision>
  <dcterms:created xsi:type="dcterms:W3CDTF">2025-12-19T14:12:34Z</dcterms:created>
  <dcterms:modified xsi:type="dcterms:W3CDTF">2025-12-19T14:20:00Z</dcterms:modified>
</cp:coreProperties>
</file>