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57"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90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8AF2B482-4B7B-43B7-8B41-01DBD70C1D96}" type="datetimeFigureOut">
              <a:rPr lang="ar-DZ" smtClean="0"/>
              <a:t>29-06-1447</a:t>
            </a:fld>
            <a:endParaRPr lang="a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AE194FBD-F9D5-4B37-9075-32987A297901}" type="slidenum">
              <a:rPr lang="ar-DZ" smtClean="0"/>
              <a:t>‹N°›</a:t>
            </a:fld>
            <a:endParaRPr lang="ar-DZ"/>
          </a:p>
        </p:txBody>
      </p:sp>
    </p:spTree>
    <p:extLst>
      <p:ext uri="{BB962C8B-B14F-4D97-AF65-F5344CB8AC3E}">
        <p14:creationId xmlns:p14="http://schemas.microsoft.com/office/powerpoint/2010/main" val="60177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600" dirty="0" smtClean="0">
                <a:latin typeface="Simplified Arabic" panose="02020603050405020304" pitchFamily="18" charset="-78"/>
                <a:cs typeface="Simplified Arabic" panose="02020603050405020304" pitchFamily="18" charset="-78"/>
              </a:rPr>
              <a:t>التلمود : سفر مقدس يعتبر من أهم كتب الديانة اليهودية بعد </a:t>
            </a:r>
            <a:r>
              <a:rPr lang="ar-DZ" sz="1600" dirty="0" smtClean="0">
                <a:latin typeface="Simplified Arabic" panose="02020603050405020304" pitchFamily="18" charset="-78"/>
                <a:cs typeface="Simplified Arabic" panose="02020603050405020304" pitchFamily="18" charset="-78"/>
              </a:rPr>
              <a:t>التوراة </a:t>
            </a:r>
            <a:r>
              <a:rPr lang="ar-DZ" sz="1600" dirty="0" smtClean="0">
                <a:latin typeface="Simplified Arabic" panose="02020603050405020304" pitchFamily="18" charset="-78"/>
                <a:cs typeface="Simplified Arabic" panose="02020603050405020304" pitchFamily="18" charset="-78"/>
              </a:rPr>
              <a:t>ويضم مجموعة التعاليم والتقاليد اليهودية المنقولة شفهيا عن رجال الدين مع مجموعة الشروح والتفاسير التي جاء بها أخبار اليهود </a:t>
            </a:r>
            <a:endParaRPr lang="ar-DZ" sz="1600" dirty="0">
              <a:latin typeface="Simplified Arabic" panose="02020603050405020304" pitchFamily="18" charset="-78"/>
              <a:cs typeface="Simplified Arabic" panose="02020603050405020304" pitchFamily="18" charset="-78"/>
            </a:endParaRPr>
          </a:p>
        </p:txBody>
      </p:sp>
      <p:sp>
        <p:nvSpPr>
          <p:cNvPr id="4" name="Espace réservé du numéro de diapositive 3"/>
          <p:cNvSpPr>
            <a:spLocks noGrp="1"/>
          </p:cNvSpPr>
          <p:nvPr>
            <p:ph type="sldNum" sz="quarter" idx="10"/>
          </p:nvPr>
        </p:nvSpPr>
        <p:spPr/>
        <p:txBody>
          <a:bodyPr/>
          <a:lstStyle/>
          <a:p>
            <a:fld id="{F5BC1B48-E915-43B0-89D8-54D1696F5930}" type="slidenum">
              <a:rPr lang="ar-DZ" smtClean="0"/>
              <a:t>1</a:t>
            </a:fld>
            <a:endParaRPr lang="ar-DZ"/>
          </a:p>
        </p:txBody>
      </p:sp>
    </p:spTree>
    <p:extLst>
      <p:ext uri="{BB962C8B-B14F-4D97-AF65-F5344CB8AC3E}">
        <p14:creationId xmlns:p14="http://schemas.microsoft.com/office/powerpoint/2010/main" val="2476451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ar-DZ" dirty="0"/>
          </a:p>
        </p:txBody>
      </p:sp>
      <p:sp>
        <p:nvSpPr>
          <p:cNvPr id="4" name="Espace réservé du numéro de diapositive 3"/>
          <p:cNvSpPr>
            <a:spLocks noGrp="1"/>
          </p:cNvSpPr>
          <p:nvPr>
            <p:ph type="sldNum" sz="quarter" idx="10"/>
          </p:nvPr>
        </p:nvSpPr>
        <p:spPr/>
        <p:txBody>
          <a:bodyPr/>
          <a:lstStyle/>
          <a:p>
            <a:fld id="{F5BC1B48-E915-43B0-89D8-54D1696F5930}" type="slidenum">
              <a:rPr lang="ar-DZ" smtClean="0"/>
              <a:t>3</a:t>
            </a:fld>
            <a:endParaRPr lang="ar-DZ"/>
          </a:p>
        </p:txBody>
      </p:sp>
    </p:spTree>
    <p:extLst>
      <p:ext uri="{BB962C8B-B14F-4D97-AF65-F5344CB8AC3E}">
        <p14:creationId xmlns:p14="http://schemas.microsoft.com/office/powerpoint/2010/main" val="878737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smtClean="0"/>
              <a:t>Modifier les styles du texte du masque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smtClean="0"/>
              <a:t>Modifier les styles du texte du masque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12/19/2025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43659" y="1159935"/>
            <a:ext cx="5966087" cy="78606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1" anchor="ctr"/>
          <a:lstStyle/>
          <a:p>
            <a:pPr algn="r" rtl="1"/>
            <a:r>
              <a:rPr lang="ar-DZ" sz="2400" b="1" u="sng" dirty="0" smtClean="0">
                <a:solidFill>
                  <a:schemeClr val="tx1"/>
                </a:solidFill>
                <a:latin typeface="Sakkal Majalla" panose="02000000000000000000" pitchFamily="2" charset="-78"/>
                <a:cs typeface="Sakkal Majalla" panose="02000000000000000000" pitchFamily="2" charset="-78"/>
              </a:rPr>
              <a:t>أولا: حقوق الإنسان في اليهودية:</a:t>
            </a:r>
            <a:endParaRPr lang="ar-DZ" sz="2400" b="1" u="sng" dirty="0">
              <a:solidFill>
                <a:schemeClr val="tx1"/>
              </a:solidFill>
              <a:latin typeface="Sakkal Majalla" panose="02000000000000000000" pitchFamily="2" charset="-78"/>
              <a:cs typeface="Sakkal Majalla" panose="02000000000000000000" pitchFamily="2" charset="-78"/>
            </a:endParaRPr>
          </a:p>
        </p:txBody>
      </p:sp>
      <p:sp>
        <p:nvSpPr>
          <p:cNvPr id="3" name="Rectangle 2"/>
          <p:cNvSpPr/>
          <p:nvPr/>
        </p:nvSpPr>
        <p:spPr>
          <a:xfrm>
            <a:off x="4739747" y="430192"/>
            <a:ext cx="7305254" cy="78606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1" anchor="ctr"/>
          <a:lstStyle/>
          <a:p>
            <a:pPr algn="r" rtl="1"/>
            <a:r>
              <a:rPr lang="ar-DZ" sz="2400" b="1" u="sng" dirty="0" smtClean="0">
                <a:solidFill>
                  <a:schemeClr val="tx1"/>
                </a:solidFill>
                <a:latin typeface="Sakkal Majalla" panose="02000000000000000000" pitchFamily="2" charset="-78"/>
                <a:cs typeface="Sakkal Majalla" panose="02000000000000000000" pitchFamily="2" charset="-78"/>
              </a:rPr>
              <a:t>المحاضرة الثالثة: لحقوق الإنسان في الديانات السماوية: </a:t>
            </a:r>
            <a:endParaRPr lang="ar-DZ" sz="2400" b="1" u="sng" dirty="0">
              <a:solidFill>
                <a:schemeClr val="tx1"/>
              </a:solidFill>
              <a:latin typeface="Sakkal Majalla" panose="02000000000000000000" pitchFamily="2" charset="-78"/>
              <a:cs typeface="Sakkal Majalla" panose="02000000000000000000" pitchFamily="2" charset="-78"/>
            </a:endParaRPr>
          </a:p>
        </p:txBody>
      </p:sp>
      <p:sp>
        <p:nvSpPr>
          <p:cNvPr id="5" name="Titre 1"/>
          <p:cNvSpPr txBox="1">
            <a:spLocks/>
          </p:cNvSpPr>
          <p:nvPr/>
        </p:nvSpPr>
        <p:spPr>
          <a:xfrm>
            <a:off x="6670057" y="1581127"/>
            <a:ext cx="5307316" cy="4984192"/>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r>
              <a:rPr lang="ar-DZ" sz="2400" dirty="0" smtClean="0">
                <a:latin typeface="Sakkal Majalla" panose="02000000000000000000" pitchFamily="2" charset="-78"/>
                <a:cs typeface="Sakkal Majalla" panose="02000000000000000000" pitchFamily="2" charset="-78"/>
              </a:rPr>
              <a:t>	نادت </a:t>
            </a:r>
            <a:r>
              <a:rPr lang="ar-DZ" sz="2400" dirty="0">
                <a:latin typeface="Sakkal Majalla" panose="02000000000000000000" pitchFamily="2" charset="-78"/>
                <a:cs typeface="Sakkal Majalla" panose="02000000000000000000" pitchFamily="2" charset="-78"/>
              </a:rPr>
              <a:t>رسالة التوراة على لسان موسى عليه السلام بالمحبة والحق وعدم الرق والعبودية، وأمرت اليهود بطاعة الله، ومحبة الناس كما دعت بكل ما يجعل الحياة آمنة يسودها السلام والخير. لكن اليهود لم يتمسكوا بما جاءت به التوراة، وأضافوا إليها على يد أحبارهم </a:t>
            </a:r>
            <a:r>
              <a:rPr lang="ar-DZ" sz="2400" dirty="0" smtClean="0">
                <a:latin typeface="Sakkal Majalla" panose="02000000000000000000" pitchFamily="2" charset="-78"/>
                <a:cs typeface="Sakkal Majalla" panose="02000000000000000000" pitchFamily="2" charset="-78"/>
              </a:rPr>
              <a:t>عديد الأسفار</a:t>
            </a:r>
            <a:r>
              <a:rPr lang="ar-DZ" sz="2400" dirty="0">
                <a:latin typeface="Sakkal Majalla" panose="02000000000000000000" pitchFamily="2" charset="-78"/>
                <a:cs typeface="Sakkal Majalla" panose="02000000000000000000" pitchFamily="2" charset="-78"/>
              </a:rPr>
              <a:t>، وجمعوها تحت اسم "التلمود" " . فتشريعاتهم المدونة في معاداة الإنسانية، ترتكز على أساس عنصري، حيث يدعي اليهود فيها أنهم شعب الله المختار مستندين في ذلك إلى التلمود؛ حيث ورد فيه ما نصه : " لأنك شعب مقدس للرب </a:t>
            </a:r>
            <a:r>
              <a:rPr lang="ar-DZ" sz="2400" dirty="0" smtClean="0">
                <a:latin typeface="Sakkal Majalla" panose="02000000000000000000" pitchFamily="2" charset="-78"/>
                <a:cs typeface="Sakkal Majalla" panose="02000000000000000000" pitchFamily="2" charset="-78"/>
              </a:rPr>
              <a:t>إلهك</a:t>
            </a:r>
            <a:r>
              <a:rPr lang="ar-DZ" sz="2400" dirty="0">
                <a:latin typeface="Sakkal Majalla" panose="02000000000000000000" pitchFamily="2" charset="-78"/>
                <a:cs typeface="Sakkal Majalla" panose="02000000000000000000" pitchFamily="2" charset="-78"/>
              </a:rPr>
              <a:t>، إياك قد اختار الرب إلهك؛ لتكون له شعبا أخص من جميع الشعوب الذين على وجه </a:t>
            </a:r>
            <a:r>
              <a:rPr lang="ar-DZ" sz="2400" dirty="0" smtClean="0">
                <a:latin typeface="Sakkal Majalla" panose="02000000000000000000" pitchFamily="2" charset="-78"/>
                <a:cs typeface="Sakkal Majalla" panose="02000000000000000000" pitchFamily="2" charset="-78"/>
              </a:rPr>
              <a:t>الأرض" </a:t>
            </a:r>
            <a:r>
              <a:rPr lang="ar-DZ" sz="2400" dirty="0">
                <a:latin typeface="Sakkal Majalla" panose="02000000000000000000" pitchFamily="2" charset="-78"/>
                <a:cs typeface="Sakkal Majalla" panose="02000000000000000000" pitchFamily="2" charset="-78"/>
              </a:rPr>
              <a:t>. </a:t>
            </a:r>
          </a:p>
        </p:txBody>
      </p:sp>
      <p:sp>
        <p:nvSpPr>
          <p:cNvPr id="7" name="Titre 1"/>
          <p:cNvSpPr txBox="1">
            <a:spLocks/>
          </p:cNvSpPr>
          <p:nvPr/>
        </p:nvSpPr>
        <p:spPr>
          <a:xfrm>
            <a:off x="420449" y="3851258"/>
            <a:ext cx="5886409" cy="2714061"/>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r>
              <a:rPr lang="ar-DZ" sz="2400" dirty="0" smtClean="0">
                <a:latin typeface="Sakkal Majalla" panose="02000000000000000000" pitchFamily="2" charset="-78"/>
                <a:cs typeface="Sakkal Majalla" panose="02000000000000000000" pitchFamily="2" charset="-78"/>
              </a:rPr>
              <a:t>	كما </a:t>
            </a:r>
            <a:r>
              <a:rPr lang="ar-DZ" sz="2400" dirty="0">
                <a:latin typeface="Sakkal Majalla" panose="02000000000000000000" pitchFamily="2" charset="-78"/>
                <a:cs typeface="Sakkal Majalla" panose="02000000000000000000" pitchFamily="2" charset="-78"/>
              </a:rPr>
              <a:t>يجيز التلمود لليهودي قتل غير اليهودي، حيث ورد فيه ما نصه اقتل الصالح من غير الإسرائيليين؛ لأن من يسفك دماء الكافر يقدم قربانا الله " كما أجاز التلمود الرق، ولكن لليهود على غير اليهود باعتبارهم شعب الله المختار . ولا يختلف مركز المرأة عند اليهود عن الرقيق، فهي محرومة من الحقوق المدنية، بل هي عندهم مخلوق غير طاهر؛ كونها تحيض، وتدخل النفاس نتيجة الولادة.</a:t>
            </a:r>
          </a:p>
        </p:txBody>
      </p:sp>
      <p:pic>
        <p:nvPicPr>
          <p:cNvPr id="9" name="Image 8"/>
          <p:cNvPicPr>
            <a:picLocks noChangeAspect="1"/>
          </p:cNvPicPr>
          <p:nvPr/>
        </p:nvPicPr>
        <p:blipFill>
          <a:blip r:embed="rId3"/>
          <a:stretch>
            <a:fillRect/>
          </a:stretch>
        </p:blipFill>
        <p:spPr>
          <a:xfrm>
            <a:off x="1198822" y="539258"/>
            <a:ext cx="3540924" cy="3312000"/>
          </a:xfrm>
          <a:prstGeom prst="rect">
            <a:avLst/>
          </a:prstGeom>
        </p:spPr>
      </p:pic>
    </p:spTree>
    <p:extLst>
      <p:ext uri="{BB962C8B-B14F-4D97-AF65-F5344CB8AC3E}">
        <p14:creationId xmlns:p14="http://schemas.microsoft.com/office/powerpoint/2010/main" val="18062437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anim calcmode="lin" valueType="num">
                                      <p:cBhvr>
                                        <p:cTn id="24" dur="1000" fill="hold"/>
                                        <p:tgtEl>
                                          <p:spTgt spid="5"/>
                                        </p:tgtEl>
                                        <p:attrNameLst>
                                          <p:attrName>ppt_x</p:attrName>
                                        </p:attrNameLst>
                                      </p:cBhvr>
                                      <p:tavLst>
                                        <p:tav tm="0">
                                          <p:val>
                                            <p:strVal val="#ppt_x"/>
                                          </p:val>
                                        </p:tav>
                                        <p:tav tm="100000">
                                          <p:val>
                                            <p:strVal val="#ppt_x"/>
                                          </p:val>
                                        </p:tav>
                                      </p:tavLst>
                                    </p:anim>
                                    <p:anim calcmode="lin" valueType="num">
                                      <p:cBhvr>
                                        <p:cTn id="2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1000"/>
                                        <p:tgtEl>
                                          <p:spTgt spid="7"/>
                                        </p:tgtEl>
                                      </p:cBhvr>
                                    </p:animEffect>
                                    <p:anim calcmode="lin" valueType="num">
                                      <p:cBhvr>
                                        <p:cTn id="31" dur="1000" fill="hold"/>
                                        <p:tgtEl>
                                          <p:spTgt spid="7"/>
                                        </p:tgtEl>
                                        <p:attrNameLst>
                                          <p:attrName>ppt_x</p:attrName>
                                        </p:attrNameLst>
                                      </p:cBhvr>
                                      <p:tavLst>
                                        <p:tav tm="0">
                                          <p:val>
                                            <p:strVal val="#ppt_x"/>
                                          </p:val>
                                        </p:tav>
                                        <p:tav tm="100000">
                                          <p:val>
                                            <p:strVal val="#ppt_x"/>
                                          </p:val>
                                        </p:tav>
                                      </p:tavLst>
                                    </p:anim>
                                    <p:anim calcmode="lin" valueType="num">
                                      <p:cBhvr>
                                        <p:cTn id="3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2948" y="302172"/>
            <a:ext cx="5966087" cy="78606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1" anchor="ctr"/>
          <a:lstStyle/>
          <a:p>
            <a:pPr algn="r" rtl="1"/>
            <a:r>
              <a:rPr lang="ar-DZ" sz="2400" b="1" u="sng" dirty="0" smtClean="0">
                <a:solidFill>
                  <a:schemeClr val="tx1"/>
                </a:solidFill>
                <a:latin typeface="Sakkal Majalla" panose="02000000000000000000" pitchFamily="2" charset="-78"/>
                <a:cs typeface="Sakkal Majalla" panose="02000000000000000000" pitchFamily="2" charset="-78"/>
              </a:rPr>
              <a:t>ثانيا: حقوق الإنسان في المسيحية:</a:t>
            </a:r>
            <a:endParaRPr lang="ar-DZ" sz="2400" b="1" u="sng" dirty="0">
              <a:solidFill>
                <a:schemeClr val="tx1"/>
              </a:solidFill>
              <a:latin typeface="Sakkal Majalla" panose="02000000000000000000" pitchFamily="2" charset="-78"/>
              <a:cs typeface="Sakkal Majalla" panose="02000000000000000000" pitchFamily="2" charset="-78"/>
            </a:endParaRPr>
          </a:p>
        </p:txBody>
      </p:sp>
      <p:sp>
        <p:nvSpPr>
          <p:cNvPr id="6" name="Titre 1"/>
          <p:cNvSpPr txBox="1">
            <a:spLocks/>
          </p:cNvSpPr>
          <p:nvPr/>
        </p:nvSpPr>
        <p:spPr>
          <a:xfrm>
            <a:off x="7202905" y="1088235"/>
            <a:ext cx="4856130" cy="5178501"/>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r>
              <a:rPr lang="ar-DZ" sz="2400" dirty="0" smtClean="0">
                <a:latin typeface="Sakkal Majalla" panose="02000000000000000000" pitchFamily="2" charset="-78"/>
                <a:cs typeface="Sakkal Majalla" panose="02000000000000000000" pitchFamily="2" charset="-78"/>
              </a:rPr>
              <a:t>	جاء </a:t>
            </a:r>
            <a:r>
              <a:rPr lang="ar-DZ" sz="2400" dirty="0">
                <a:latin typeface="Sakkal Majalla" panose="02000000000000000000" pitchFamily="2" charset="-78"/>
                <a:cs typeface="Sakkal Majalla" panose="02000000000000000000" pitchFamily="2" charset="-78"/>
              </a:rPr>
              <a:t>الإنجيل بتعاليم ربانية تحقق السلام والأمان للبشرية، وتعيد الكرامة للبشرية بعد أن هانت بسبب تفريط الناس، وتركهم لتعاليم التوراة والأنبياء؛ فكانت تحمل المحبة والعدل والرحمة، كما نادت الديانة المسيحية بمساواة الجميع أمام الله، وهذا الأمر الذي يفسر الإقبال الواسع للعبيد على اعتناق الشريعة المسيحية</a:t>
            </a:r>
            <a:r>
              <a:rPr lang="ar-DZ" sz="2400" dirty="0" smtClean="0">
                <a:latin typeface="Sakkal Majalla" panose="02000000000000000000" pitchFamily="2" charset="-78"/>
                <a:cs typeface="Sakkal Majalla" panose="02000000000000000000" pitchFamily="2" charset="-78"/>
              </a:rPr>
              <a:t>،</a:t>
            </a:r>
          </a:p>
          <a:p>
            <a:r>
              <a:rPr lang="ar-DZ" sz="2400" dirty="0">
                <a:latin typeface="Sakkal Majalla" panose="02000000000000000000" pitchFamily="2" charset="-78"/>
                <a:cs typeface="Sakkal Majalla" panose="02000000000000000000" pitchFamily="2" charset="-78"/>
              </a:rPr>
              <a:t>	</a:t>
            </a:r>
            <a:r>
              <a:rPr lang="ar-DZ" sz="2400" dirty="0" smtClean="0">
                <a:latin typeface="Sakkal Majalla" panose="02000000000000000000" pitchFamily="2" charset="-78"/>
                <a:cs typeface="Sakkal Majalla" panose="02000000000000000000" pitchFamily="2" charset="-78"/>
              </a:rPr>
              <a:t> </a:t>
            </a:r>
            <a:r>
              <a:rPr lang="ar-DZ" sz="2400" dirty="0">
                <a:latin typeface="Sakkal Majalla" panose="02000000000000000000" pitchFamily="2" charset="-78"/>
                <a:cs typeface="Sakkal Majalla" panose="02000000000000000000" pitchFamily="2" charset="-78"/>
              </a:rPr>
              <a:t>لكن صداها كان محدودا. فالعبودية لم </a:t>
            </a:r>
            <a:r>
              <a:rPr lang="ar-DZ" sz="2400" dirty="0" smtClean="0">
                <a:latin typeface="Sakkal Majalla" panose="02000000000000000000" pitchFamily="2" charset="-78"/>
                <a:cs typeface="Sakkal Majalla" panose="02000000000000000000" pitchFamily="2" charset="-78"/>
              </a:rPr>
              <a:t>تلغ، </a:t>
            </a:r>
            <a:r>
              <a:rPr lang="ar-DZ" sz="2400" dirty="0">
                <a:latin typeface="Sakkal Majalla" panose="02000000000000000000" pitchFamily="2" charset="-78"/>
                <a:cs typeface="Sakkal Majalla" panose="02000000000000000000" pitchFamily="2" charset="-78"/>
              </a:rPr>
              <a:t>وظل التقسيم الطبقي قائما، وظلت المجتمعات تعيش في ظل مبادئ القانون </a:t>
            </a:r>
            <a:r>
              <a:rPr lang="ar-DZ" sz="2400" dirty="0" smtClean="0">
                <a:latin typeface="Sakkal Majalla" panose="02000000000000000000" pitchFamily="2" charset="-78"/>
                <a:cs typeface="Sakkal Majalla" panose="02000000000000000000" pitchFamily="2" charset="-78"/>
              </a:rPr>
              <a:t>الروماني </a:t>
            </a:r>
            <a:r>
              <a:rPr lang="ar-DZ" sz="2400" dirty="0">
                <a:latin typeface="Sakkal Majalla" panose="02000000000000000000" pitchFamily="2" charset="-78"/>
                <a:cs typeface="Sakkal Majalla" panose="02000000000000000000" pitchFamily="2" charset="-78"/>
              </a:rPr>
              <a:t>واليوناني، وتعاليم الإمبراطورية الوثنية، وإن كانت تعلن اعتناقها للمسيحية، وتناضل من أجلها دائما، ولم يتغير هذا الواقع حتى قامت الثورة الفرنسية عام 1789 م التي أعلنت المساواة بين الجميع، </a:t>
            </a:r>
            <a:r>
              <a:rPr lang="ar-DZ" sz="2400" dirty="0" smtClean="0">
                <a:latin typeface="Sakkal Majalla" panose="02000000000000000000" pitchFamily="2" charset="-78"/>
                <a:cs typeface="Sakkal Majalla" panose="02000000000000000000" pitchFamily="2" charset="-78"/>
              </a:rPr>
              <a:t>وألغت </a:t>
            </a:r>
            <a:r>
              <a:rPr lang="ar-DZ" sz="2400" dirty="0">
                <a:latin typeface="Sakkal Majalla" panose="02000000000000000000" pitchFamily="2" charset="-78"/>
                <a:cs typeface="Sakkal Majalla" panose="02000000000000000000" pitchFamily="2" charset="-78"/>
              </a:rPr>
              <a:t>نظام العبودية.</a:t>
            </a:r>
          </a:p>
        </p:txBody>
      </p:sp>
      <p:sp>
        <p:nvSpPr>
          <p:cNvPr id="7" name="Titre 1"/>
          <p:cNvSpPr txBox="1">
            <a:spLocks/>
          </p:cNvSpPr>
          <p:nvPr/>
        </p:nvSpPr>
        <p:spPr>
          <a:xfrm>
            <a:off x="240632" y="3815567"/>
            <a:ext cx="5852316" cy="2541694"/>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r>
              <a:rPr lang="ar-DZ" sz="2400" dirty="0">
                <a:latin typeface="Sakkal Majalla" panose="02000000000000000000" pitchFamily="2" charset="-78"/>
                <a:cs typeface="Sakkal Majalla" panose="02000000000000000000" pitchFamily="2" charset="-78"/>
              </a:rPr>
              <a:t>لكن تحريف الدين المسيحي، ونظرية الحرب العادلة التي صاغها القديس أسطينوس وطورها القديس توما الأكويني الأمر الذي يفسر العنف الذي استخدم في شمال أوروبا، بعد جعلها الدين الرسمي على يد الإمبراطور قسطنطين لروما عام 213 م. غير أن ضياع حقوق الإنسان تبعا لأهواء البشر الأمر الذي جعل بعضهم يتطاول على الكنسية ويحاربونها </a:t>
            </a:r>
          </a:p>
        </p:txBody>
      </p:sp>
      <p:pic>
        <p:nvPicPr>
          <p:cNvPr id="8" name="Image 7"/>
          <p:cNvPicPr>
            <a:picLocks noChangeAspect="1"/>
          </p:cNvPicPr>
          <p:nvPr/>
        </p:nvPicPr>
        <p:blipFill>
          <a:blip r:embed="rId2"/>
          <a:stretch>
            <a:fillRect/>
          </a:stretch>
        </p:blipFill>
        <p:spPr>
          <a:xfrm>
            <a:off x="1687674" y="849478"/>
            <a:ext cx="2772000" cy="2772000"/>
          </a:xfrm>
          <a:prstGeom prst="rect">
            <a:avLst/>
          </a:prstGeom>
        </p:spPr>
      </p:pic>
    </p:spTree>
    <p:extLst>
      <p:ext uri="{BB962C8B-B14F-4D97-AF65-F5344CB8AC3E}">
        <p14:creationId xmlns:p14="http://schemas.microsoft.com/office/powerpoint/2010/main" val="228705052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39911" y="454081"/>
            <a:ext cx="5966087" cy="78606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1" anchor="ctr"/>
          <a:lstStyle/>
          <a:p>
            <a:pPr algn="r" rtl="1"/>
            <a:r>
              <a:rPr lang="ar-DZ" sz="2400" b="1" u="sng" dirty="0" smtClean="0">
                <a:solidFill>
                  <a:schemeClr val="tx1"/>
                </a:solidFill>
                <a:latin typeface="Sakkal Majalla" panose="02000000000000000000" pitchFamily="2" charset="-78"/>
                <a:cs typeface="Sakkal Majalla" panose="02000000000000000000" pitchFamily="2" charset="-78"/>
              </a:rPr>
              <a:t>ثالثا: حقوق الإنسان في الإسلام:</a:t>
            </a:r>
            <a:endParaRPr lang="ar-DZ" sz="2400" b="1" u="sng" dirty="0">
              <a:solidFill>
                <a:schemeClr val="tx1"/>
              </a:solidFill>
              <a:latin typeface="Sakkal Majalla" panose="02000000000000000000" pitchFamily="2" charset="-78"/>
              <a:cs typeface="Sakkal Majalla" panose="02000000000000000000" pitchFamily="2" charset="-78"/>
            </a:endParaRPr>
          </a:p>
        </p:txBody>
      </p:sp>
      <p:sp>
        <p:nvSpPr>
          <p:cNvPr id="5" name="Titre 1"/>
          <p:cNvSpPr txBox="1">
            <a:spLocks/>
          </p:cNvSpPr>
          <p:nvPr/>
        </p:nvSpPr>
        <p:spPr>
          <a:xfrm>
            <a:off x="7202905" y="1088235"/>
            <a:ext cx="4856130" cy="5178501"/>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r>
              <a:rPr lang="ar-DZ" sz="2400" dirty="0" smtClean="0">
                <a:latin typeface="Sakkal Majalla" panose="02000000000000000000" pitchFamily="2" charset="-78"/>
                <a:cs typeface="Sakkal Majalla" panose="02000000000000000000" pitchFamily="2" charset="-78"/>
              </a:rPr>
              <a:t>	ظل العالم تحت </a:t>
            </a:r>
            <a:r>
              <a:rPr lang="ar-DZ" sz="2400" dirty="0">
                <a:latin typeface="Sakkal Majalla" panose="02000000000000000000" pitchFamily="2" charset="-78"/>
                <a:cs typeface="Sakkal Majalla" panose="02000000000000000000" pitchFamily="2" charset="-78"/>
              </a:rPr>
              <a:t>نير الظلم </a:t>
            </a:r>
            <a:r>
              <a:rPr lang="ar-DZ" sz="2400" dirty="0" smtClean="0">
                <a:latin typeface="Sakkal Majalla" panose="02000000000000000000" pitchFamily="2" charset="-78"/>
                <a:cs typeface="Sakkal Majalla" panose="02000000000000000000" pitchFamily="2" charset="-78"/>
              </a:rPr>
              <a:t>والقهر، وضياعت </a:t>
            </a:r>
            <a:r>
              <a:rPr lang="ar-DZ" sz="2400" dirty="0">
                <a:latin typeface="Sakkal Majalla" panose="02000000000000000000" pitchFamily="2" charset="-78"/>
                <a:cs typeface="Sakkal Majalla" panose="02000000000000000000" pitchFamily="2" charset="-78"/>
              </a:rPr>
              <a:t>حقوق </a:t>
            </a:r>
            <a:r>
              <a:rPr lang="ar-DZ" sz="2400" dirty="0" smtClean="0">
                <a:latin typeface="Sakkal Majalla" panose="02000000000000000000" pitchFamily="2" charset="-78"/>
                <a:cs typeface="Sakkal Majalla" panose="02000000000000000000" pitchFamily="2" charset="-78"/>
              </a:rPr>
              <a:t>الإنسان بين قتل وبيع برغم </a:t>
            </a:r>
            <a:r>
              <a:rPr lang="ar-DZ" sz="2400" dirty="0">
                <a:latin typeface="Sakkal Majalla" panose="02000000000000000000" pitchFamily="2" charset="-78"/>
                <a:cs typeface="Sakkal Majalla" panose="02000000000000000000" pitchFamily="2" charset="-78"/>
              </a:rPr>
              <a:t>المحاولات الجادة التي عرفتها الحضارات </a:t>
            </a:r>
            <a:r>
              <a:rPr lang="ar-DZ" sz="2400" dirty="0" smtClean="0">
                <a:latin typeface="Sakkal Majalla" panose="02000000000000000000" pitchFamily="2" charset="-78"/>
                <a:cs typeface="Sakkal Majalla" panose="02000000000000000000" pitchFamily="2" charset="-78"/>
              </a:rPr>
              <a:t>المتنعاقبة، </a:t>
            </a:r>
            <a:r>
              <a:rPr lang="ar-DZ" sz="2400" dirty="0">
                <a:latin typeface="Sakkal Majalla" panose="02000000000000000000" pitchFamily="2" charset="-78"/>
                <a:cs typeface="Sakkal Majalla" panose="02000000000000000000" pitchFamily="2" charset="-78"/>
              </a:rPr>
              <a:t>ففي الوقت الذي تعيش فيه أوروبا تحت السلطة المطلقة للحاكم، نشأت في القرن السابع الميلادي أول دولة قانونية في الجزيرة العربية أقامها </a:t>
            </a:r>
            <a:r>
              <a:rPr lang="ar-DZ" sz="2400" dirty="0" smtClean="0">
                <a:latin typeface="Sakkal Majalla" panose="02000000000000000000" pitchFamily="2" charset="-78"/>
                <a:cs typeface="Sakkal Majalla" panose="02000000000000000000" pitchFamily="2" charset="-78"/>
              </a:rPr>
              <a:t>النبي </a:t>
            </a:r>
            <a:r>
              <a:rPr lang="ar-DZ" sz="2400" dirty="0">
                <a:latin typeface="Sakkal Majalla" panose="02000000000000000000" pitchFamily="2" charset="-78"/>
                <a:cs typeface="Sakkal Majalla" panose="02000000000000000000" pitchFamily="2" charset="-78"/>
              </a:rPr>
              <a:t>محمد </a:t>
            </a:r>
            <a:r>
              <a:rPr lang="ar-DZ" sz="3200" dirty="0" smtClean="0">
                <a:latin typeface="Sakkal Majalla" panose="02000000000000000000" pitchFamily="2" charset="-78"/>
                <a:cs typeface="Sakkal Majalla" panose="02000000000000000000" pitchFamily="2" charset="-78"/>
              </a:rPr>
              <a:t>ﷺ</a:t>
            </a:r>
            <a:r>
              <a:rPr lang="ar-DZ" sz="2400" dirty="0" smtClean="0">
                <a:latin typeface="Sakkal Majalla" panose="02000000000000000000" pitchFamily="2" charset="-78"/>
                <a:cs typeface="Sakkal Majalla" panose="02000000000000000000" pitchFamily="2" charset="-78"/>
              </a:rPr>
              <a:t> في </a:t>
            </a:r>
            <a:r>
              <a:rPr lang="ar-DZ" sz="2400" dirty="0">
                <a:latin typeface="Sakkal Majalla" panose="02000000000000000000" pitchFamily="2" charset="-78"/>
                <a:cs typeface="Sakkal Majalla" panose="02000000000000000000" pitchFamily="2" charset="-78"/>
              </a:rPr>
              <a:t>المدينة، إنها دولة إسلامية محكومة بدستور شرعي منزل من عند الله عزوجل فكان أصلح قانون للحفاظ على البشرية، وليس أعلم بالبشرية من خالقها الذي يعلم حمايتها وصيانتها، فهذا الدستور الإلهي وضع القواعد التي تكفل احترام الدولة للقانون، وتبني مبدأ السيادة الشعبية والرقابة على القائمين على الدولة وشئونها.</a:t>
            </a:r>
            <a:endParaRPr lang="ar-DZ" sz="2400" dirty="0" smtClean="0">
              <a:latin typeface="Sakkal Majalla" panose="02000000000000000000" pitchFamily="2" charset="-78"/>
              <a:cs typeface="Sakkal Majalla" panose="02000000000000000000" pitchFamily="2" charset="-78"/>
            </a:endParaRPr>
          </a:p>
        </p:txBody>
      </p:sp>
      <p:pic>
        <p:nvPicPr>
          <p:cNvPr id="7" name="Image 6"/>
          <p:cNvPicPr>
            <a:picLocks noChangeAspect="1"/>
          </p:cNvPicPr>
          <p:nvPr/>
        </p:nvPicPr>
        <p:blipFill>
          <a:blip r:embed="rId3"/>
          <a:stretch>
            <a:fillRect/>
          </a:stretch>
        </p:blipFill>
        <p:spPr>
          <a:xfrm>
            <a:off x="2173833" y="654606"/>
            <a:ext cx="2955753" cy="3348000"/>
          </a:xfrm>
          <a:prstGeom prst="rect">
            <a:avLst/>
          </a:prstGeom>
        </p:spPr>
      </p:pic>
      <p:sp>
        <p:nvSpPr>
          <p:cNvPr id="6" name="Titre 1"/>
          <p:cNvSpPr txBox="1">
            <a:spLocks/>
          </p:cNvSpPr>
          <p:nvPr/>
        </p:nvSpPr>
        <p:spPr>
          <a:xfrm>
            <a:off x="938463" y="4002606"/>
            <a:ext cx="5969483" cy="2043919"/>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r>
              <a:rPr lang="ar-DZ" sz="2400" dirty="0">
                <a:latin typeface="Sakkal Majalla" panose="02000000000000000000" pitchFamily="2" charset="-78"/>
                <a:cs typeface="Sakkal Majalla" panose="02000000000000000000" pitchFamily="2" charset="-78"/>
              </a:rPr>
              <a:t>ان استناد حقوق الانسان في الاسلام الى خالق الانسان قد أعطى هذه الحقوق ميزات مهمه وهي</a:t>
            </a:r>
            <a:r>
              <a:rPr lang="ar-DZ" sz="2400" dirty="0" smtClean="0">
                <a:latin typeface="Sakkal Majalla" panose="02000000000000000000" pitchFamily="2" charset="-78"/>
                <a:cs typeface="Sakkal Majalla" panose="02000000000000000000" pitchFamily="2" charset="-78"/>
              </a:rPr>
              <a:t>:</a:t>
            </a:r>
            <a:endParaRPr lang="ar-DZ" sz="2400" dirty="0">
              <a:latin typeface="Sakkal Majalla" panose="02000000000000000000" pitchFamily="2" charset="-78"/>
              <a:cs typeface="Sakkal Majalla" panose="02000000000000000000" pitchFamily="2" charset="-78"/>
            </a:endParaRPr>
          </a:p>
          <a:p>
            <a:pPr marL="342900" indent="-342900">
              <a:buFont typeface="Wingdings" panose="05000000000000000000" pitchFamily="2" charset="2"/>
              <a:buChar char="ü"/>
            </a:pPr>
            <a:r>
              <a:rPr lang="ar-DZ" sz="2400" dirty="0" smtClean="0">
                <a:latin typeface="Sakkal Majalla" panose="02000000000000000000" pitchFamily="2" charset="-78"/>
                <a:cs typeface="Sakkal Majalla" panose="02000000000000000000" pitchFamily="2" charset="-78"/>
              </a:rPr>
              <a:t>منح </a:t>
            </a:r>
            <a:r>
              <a:rPr lang="ar-DZ" sz="2400" dirty="0">
                <a:latin typeface="Sakkal Majalla" panose="02000000000000000000" pitchFamily="2" charset="-78"/>
                <a:cs typeface="Sakkal Majalla" panose="02000000000000000000" pitchFamily="2" charset="-78"/>
              </a:rPr>
              <a:t>هذه الحقوق </a:t>
            </a:r>
            <a:r>
              <a:rPr lang="ar-DZ" sz="2400" dirty="0" smtClean="0">
                <a:latin typeface="Sakkal Majalla" panose="02000000000000000000" pitchFamily="2" charset="-78"/>
                <a:cs typeface="Sakkal Majalla" panose="02000000000000000000" pitchFamily="2" charset="-78"/>
              </a:rPr>
              <a:t>قدسية.</a:t>
            </a:r>
          </a:p>
          <a:p>
            <a:pPr marL="342900" indent="-342900">
              <a:buFont typeface="Wingdings" panose="05000000000000000000" pitchFamily="2" charset="2"/>
              <a:buChar char="ü"/>
            </a:pPr>
            <a:r>
              <a:rPr lang="ar-DZ" sz="2400" dirty="0" smtClean="0">
                <a:latin typeface="Sakkal Majalla" panose="02000000000000000000" pitchFamily="2" charset="-78"/>
                <a:cs typeface="Sakkal Majalla" panose="02000000000000000000" pitchFamily="2" charset="-78"/>
              </a:rPr>
              <a:t>أعطاها </a:t>
            </a:r>
            <a:r>
              <a:rPr lang="ar-DZ" sz="2400" dirty="0">
                <a:latin typeface="Sakkal Majalla" panose="02000000000000000000" pitchFamily="2" charset="-78"/>
                <a:cs typeface="Sakkal Majalla" panose="02000000000000000000" pitchFamily="2" charset="-78"/>
              </a:rPr>
              <a:t>قوة إلزام يتحمل مسؤولية حمايتها كل فرد</a:t>
            </a:r>
            <a:r>
              <a:rPr lang="ar-DZ" sz="2400" dirty="0" smtClean="0">
                <a:latin typeface="Sakkal Majalla" panose="02000000000000000000" pitchFamily="2" charset="-78"/>
                <a:cs typeface="Sakkal Majalla" panose="02000000000000000000" pitchFamily="2" charset="-78"/>
              </a:rPr>
              <a:t>.</a:t>
            </a:r>
          </a:p>
          <a:p>
            <a:pPr marL="342900" indent="-342900">
              <a:buFont typeface="Wingdings" panose="05000000000000000000" pitchFamily="2" charset="2"/>
              <a:buChar char="ü"/>
            </a:pPr>
            <a:r>
              <a:rPr lang="ar-DZ" sz="2400" dirty="0" smtClean="0">
                <a:latin typeface="Sakkal Majalla" panose="02000000000000000000" pitchFamily="2" charset="-78"/>
                <a:cs typeface="Sakkal Majalla" panose="02000000000000000000" pitchFamily="2" charset="-78"/>
              </a:rPr>
              <a:t> </a:t>
            </a:r>
            <a:r>
              <a:rPr lang="ar-DZ" sz="2400" dirty="0">
                <a:latin typeface="Sakkal Majalla" panose="02000000000000000000" pitchFamily="2" charset="-78"/>
                <a:cs typeface="Sakkal Majalla" panose="02000000000000000000" pitchFamily="2" charset="-78"/>
              </a:rPr>
              <a:t>الله تعالى هو الذي صاغ هذه الحقوق.</a:t>
            </a:r>
          </a:p>
        </p:txBody>
      </p:sp>
    </p:spTree>
    <p:extLst>
      <p:ext uri="{BB962C8B-B14F-4D97-AF65-F5344CB8AC3E}">
        <p14:creationId xmlns:p14="http://schemas.microsoft.com/office/powerpoint/2010/main" val="344770135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1000"/>
                                        <p:tgtEl>
                                          <p:spTgt spid="6"/>
                                        </p:tgtEl>
                                      </p:cBhvr>
                                    </p:animEffect>
                                    <p:anim calcmode="lin" valueType="num">
                                      <p:cBhvr>
                                        <p:cTn id="25" dur="1000" fill="hold"/>
                                        <p:tgtEl>
                                          <p:spTgt spid="6"/>
                                        </p:tgtEl>
                                        <p:attrNameLst>
                                          <p:attrName>ppt_x</p:attrName>
                                        </p:attrNameLst>
                                      </p:cBhvr>
                                      <p:tavLst>
                                        <p:tav tm="0">
                                          <p:val>
                                            <p:strVal val="#ppt_x"/>
                                          </p:val>
                                        </p:tav>
                                        <p:tav tm="100000">
                                          <p:val>
                                            <p:strVal val="#ppt_x"/>
                                          </p:val>
                                        </p:tav>
                                      </p:tavLst>
                                    </p:anim>
                                    <p:anim calcmode="lin" valueType="num">
                                      <p:cBhvr>
                                        <p:cTn id="2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34910" y="0"/>
            <a:ext cx="11924125" cy="4069829"/>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r>
              <a:rPr lang="ar-DZ" sz="2800" b="1" dirty="0">
                <a:solidFill>
                  <a:schemeClr val="tx1">
                    <a:lumMod val="95000"/>
                  </a:schemeClr>
                </a:solidFill>
                <a:latin typeface="Sakkal Majalla" panose="02000000000000000000" pitchFamily="2" charset="-78"/>
                <a:cs typeface="Sakkal Majalla" panose="02000000000000000000" pitchFamily="2" charset="-78"/>
              </a:rPr>
              <a:t>مميزات حقوق الإنسان في الإسلام </a:t>
            </a:r>
            <a:endParaRPr lang="ar-DZ" sz="2800" b="1" dirty="0" smtClean="0">
              <a:solidFill>
                <a:schemeClr val="tx1">
                  <a:lumMod val="95000"/>
                </a:schemeClr>
              </a:solidFill>
              <a:latin typeface="Sakkal Majalla" panose="02000000000000000000" pitchFamily="2" charset="-78"/>
              <a:cs typeface="Sakkal Majalla" panose="02000000000000000000" pitchFamily="2" charset="-78"/>
            </a:endParaRPr>
          </a:p>
          <a:p>
            <a:r>
              <a:rPr lang="ar-DZ" sz="2400" dirty="0" smtClean="0">
                <a:solidFill>
                  <a:schemeClr val="tx1">
                    <a:lumMod val="95000"/>
                  </a:schemeClr>
                </a:solidFill>
                <a:latin typeface="Sakkal Majalla" panose="02000000000000000000" pitchFamily="2" charset="-78"/>
                <a:cs typeface="Sakkal Majalla" panose="02000000000000000000" pitchFamily="2" charset="-78"/>
              </a:rPr>
              <a:t>أ</a:t>
            </a:r>
            <a:r>
              <a:rPr lang="ar-DZ" sz="2400" dirty="0">
                <a:solidFill>
                  <a:schemeClr val="tx1">
                    <a:lumMod val="95000"/>
                  </a:schemeClr>
                </a:solidFill>
                <a:latin typeface="Sakkal Majalla" panose="02000000000000000000" pitchFamily="2" charset="-78"/>
                <a:cs typeface="Sakkal Majalla" panose="02000000000000000000" pitchFamily="2" charset="-78"/>
              </a:rPr>
              <a:t>. </a:t>
            </a:r>
            <a:r>
              <a:rPr lang="ar-DZ" sz="2400" b="1" dirty="0">
                <a:solidFill>
                  <a:schemeClr val="tx1">
                    <a:lumMod val="95000"/>
                  </a:schemeClr>
                </a:solidFill>
                <a:latin typeface="Sakkal Majalla" panose="02000000000000000000" pitchFamily="2" charset="-78"/>
                <a:cs typeface="Sakkal Majalla" panose="02000000000000000000" pitchFamily="2" charset="-78"/>
              </a:rPr>
              <a:t>حقوق الإنسان هبة من الله تعالى</a:t>
            </a:r>
            <a:r>
              <a:rPr lang="ar-DZ" sz="2400" dirty="0">
                <a:solidFill>
                  <a:schemeClr val="tx1">
                    <a:lumMod val="95000"/>
                  </a:schemeClr>
                </a:solidFill>
                <a:latin typeface="Sakkal Majalla" panose="02000000000000000000" pitchFamily="2" charset="-78"/>
                <a:cs typeface="Sakkal Majalla" panose="02000000000000000000" pitchFamily="2" charset="-78"/>
              </a:rPr>
              <a:t>، وليست تفضلا، أو منة من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الدولة أو </a:t>
            </a:r>
            <a:r>
              <a:rPr lang="ar-DZ" sz="2400" dirty="0">
                <a:solidFill>
                  <a:schemeClr val="tx1">
                    <a:lumMod val="95000"/>
                  </a:schemeClr>
                </a:solidFill>
                <a:latin typeface="Sakkal Majalla" panose="02000000000000000000" pitchFamily="2" charset="-78"/>
                <a:cs typeface="Sakkal Majalla" panose="02000000000000000000" pitchFamily="2" charset="-78"/>
              </a:rPr>
              <a:t>الحاكم لقوله تعالى: ﴿لَقَدْ أَرْسَلْنَا رُسُلَنَا بالبنيات وَأَنْزَلْنَا مَعَهُمُ الْكِتَابَ وَالمِيزَانَ لِيَقُومَ النَّاسُ بِالْقِسْطِ وَأَنزَلْنَا الحَدِيدَ فِيهِ بَأْسٌ شَدِيدٌ وَمَنَافِعَ لِلنَّاسِ وَلِيَعْلَمَ اللهُ مِنْ يَنْصُرُهُ، وَرُسُلَهُ، إِنَّ اللَّهُ قَوِي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عَزِيزٌ﴾(الحديد: 25).  </a:t>
            </a:r>
            <a:r>
              <a:rPr lang="ar-DZ" sz="2400" dirty="0">
                <a:solidFill>
                  <a:schemeClr val="tx1">
                    <a:lumMod val="95000"/>
                  </a:schemeClr>
                </a:solidFill>
                <a:latin typeface="Sakkal Majalla" panose="02000000000000000000" pitchFamily="2" charset="-78"/>
                <a:cs typeface="Sakkal Majalla" panose="02000000000000000000" pitchFamily="2" charset="-78"/>
              </a:rPr>
              <a:t>وقوله تعالى: ﴿اللَّهُ الَّذِي أَنْزَلَ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الكتاب </a:t>
            </a:r>
            <a:r>
              <a:rPr lang="ar-DZ" sz="2400" dirty="0">
                <a:solidFill>
                  <a:schemeClr val="tx1">
                    <a:lumMod val="95000"/>
                  </a:schemeClr>
                </a:solidFill>
                <a:latin typeface="Sakkal Majalla" panose="02000000000000000000" pitchFamily="2" charset="-78"/>
                <a:cs typeface="Sakkal Majalla" panose="02000000000000000000" pitchFamily="2" charset="-78"/>
              </a:rPr>
              <a:t>بالحَقِّ وَالمِيزَانَ وَمَا يُدْرِيكَ لَعَلَّ السَّاعَةَ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قريب</a:t>
            </a:r>
            <a:r>
              <a:rPr lang="ar-DZ" sz="2400" dirty="0">
                <a:solidFill>
                  <a:schemeClr val="tx1">
                    <a:lumMod val="95000"/>
                  </a:schemeClr>
                </a:solidFill>
                <a:latin typeface="Sakkal Majalla" panose="02000000000000000000" pitchFamily="2" charset="-78"/>
                <a:cs typeface="Sakkal Majalla" panose="02000000000000000000" pitchFamily="2" charset="-78"/>
              </a:rPr>
              <a:t>﴾</a:t>
            </a:r>
            <a:r>
              <a:rPr lang="ar-DZ" sz="2400" dirty="0" smtClean="0">
                <a:solidFill>
                  <a:schemeClr val="tx1">
                    <a:lumMod val="95000"/>
                  </a:schemeClr>
                </a:solidFill>
                <a:latin typeface="Sakkal Majalla" panose="02000000000000000000" pitchFamily="2" charset="-78"/>
                <a:cs typeface="Sakkal Majalla" panose="02000000000000000000" pitchFamily="2" charset="-78"/>
              </a:rPr>
              <a:t> (الشورى: 17) وقوله </a:t>
            </a:r>
            <a:r>
              <a:rPr lang="ar-DZ" sz="2400" dirty="0">
                <a:solidFill>
                  <a:schemeClr val="tx1">
                    <a:lumMod val="95000"/>
                  </a:schemeClr>
                </a:solidFill>
                <a:latin typeface="Sakkal Majalla" panose="02000000000000000000" pitchFamily="2" charset="-78"/>
                <a:cs typeface="Sakkal Majalla" panose="02000000000000000000" pitchFamily="2" charset="-78"/>
              </a:rPr>
              <a:t>تعالى : وَلَقَدْ كَرَّمْنَا بَنِي أَدَامَ وَحَمَلْنَهُمْ فِي البَرِ وَالْبَحْرِ وَرَزَقْنَاهُمْ مِنَ الطَّيِّبَاتِ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وَفَضَلْنَاهُمْ </a:t>
            </a:r>
            <a:r>
              <a:rPr lang="ar-DZ" sz="2400" dirty="0">
                <a:solidFill>
                  <a:schemeClr val="tx1">
                    <a:lumMod val="95000"/>
                  </a:schemeClr>
                </a:solidFill>
                <a:latin typeface="Sakkal Majalla" panose="02000000000000000000" pitchFamily="2" charset="-78"/>
                <a:cs typeface="Sakkal Majalla" panose="02000000000000000000" pitchFamily="2" charset="-78"/>
              </a:rPr>
              <a:t>عَلَى كَثِيرٍ مِمَنْ خَلَقْنَا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تَفْضِيلاً</a:t>
            </a:r>
            <a:r>
              <a:rPr lang="ar-DZ" sz="2400" dirty="0">
                <a:solidFill>
                  <a:schemeClr val="tx1">
                    <a:lumMod val="95000"/>
                  </a:schemeClr>
                </a:solidFill>
                <a:latin typeface="Sakkal Majalla" panose="02000000000000000000" pitchFamily="2" charset="-78"/>
                <a:cs typeface="Sakkal Majalla" panose="02000000000000000000" pitchFamily="2" charset="-78"/>
              </a:rPr>
              <a:t>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 (الإسراء: 70)</a:t>
            </a:r>
            <a:endParaRPr lang="ar-DZ" sz="2400" dirty="0">
              <a:solidFill>
                <a:schemeClr val="tx1">
                  <a:lumMod val="95000"/>
                </a:schemeClr>
              </a:solidFill>
              <a:latin typeface="Sakkal Majalla" panose="02000000000000000000" pitchFamily="2" charset="-78"/>
              <a:cs typeface="Sakkal Majalla" panose="02000000000000000000" pitchFamily="2" charset="-78"/>
            </a:endParaRPr>
          </a:p>
          <a:p>
            <a:r>
              <a:rPr lang="ar-DZ" sz="2400" dirty="0">
                <a:solidFill>
                  <a:schemeClr val="tx1">
                    <a:lumMod val="95000"/>
                  </a:schemeClr>
                </a:solidFill>
                <a:latin typeface="Sakkal Majalla" panose="02000000000000000000" pitchFamily="2" charset="-78"/>
                <a:cs typeface="Sakkal Majalla" panose="02000000000000000000" pitchFamily="2" charset="-78"/>
              </a:rPr>
              <a:t>ب . </a:t>
            </a:r>
            <a:r>
              <a:rPr lang="ar-DZ" sz="2400" b="1" dirty="0">
                <a:solidFill>
                  <a:schemeClr val="tx1">
                    <a:lumMod val="95000"/>
                  </a:schemeClr>
                </a:solidFill>
                <a:latin typeface="Sakkal Majalla" panose="02000000000000000000" pitchFamily="2" charset="-78"/>
                <a:cs typeface="Sakkal Majalla" panose="02000000000000000000" pitchFamily="2" charset="-78"/>
              </a:rPr>
              <a:t>حقوق الإنسان شاملة</a:t>
            </a:r>
            <a:r>
              <a:rPr lang="ar-DZ" sz="2400" dirty="0">
                <a:solidFill>
                  <a:schemeClr val="tx1">
                    <a:lumMod val="95000"/>
                  </a:schemeClr>
                </a:solidFill>
                <a:latin typeface="Sakkal Majalla" panose="02000000000000000000" pitchFamily="2" charset="-78"/>
                <a:cs typeface="Sakkal Majalla" panose="02000000000000000000" pitchFamily="2" charset="-78"/>
              </a:rPr>
              <a:t>، وجامعة لكل جوانب الحياة العقدية والسياسية، والاقتصادية والاجتماعية؛ فهي تشمل كل الحقوق والحريات،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حيث ورد </a:t>
            </a:r>
            <a:r>
              <a:rPr lang="ar-DZ" sz="2400" dirty="0">
                <a:solidFill>
                  <a:schemeClr val="tx1">
                    <a:lumMod val="95000"/>
                  </a:schemeClr>
                </a:solidFill>
                <a:latin typeface="Sakkal Majalla" panose="02000000000000000000" pitchFamily="2" charset="-78"/>
                <a:cs typeface="Sakkal Majalla" panose="02000000000000000000" pitchFamily="2" charset="-78"/>
              </a:rPr>
              <a:t>في قوله تعالى: ﴿أَلَمْ تَرَوْا أَنَ اللهُ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سَخّرَ </a:t>
            </a:r>
            <a:r>
              <a:rPr lang="ar-DZ" sz="2400" dirty="0">
                <a:solidFill>
                  <a:schemeClr val="tx1">
                    <a:lumMod val="95000"/>
                  </a:schemeClr>
                </a:solidFill>
                <a:latin typeface="Sakkal Majalla" panose="02000000000000000000" pitchFamily="2" charset="-78"/>
                <a:cs typeface="Sakkal Majalla" panose="02000000000000000000" pitchFamily="2" charset="-78"/>
              </a:rPr>
              <a:t>لَكُم مَا فِي السَّمَاوَاتِ وَمَا فِي الْأَرْضِ وَأَسْبَغَ عَلَيْكُمْ نِعَمَهُ ظَاهَرَةَ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وباطنة </a:t>
            </a:r>
            <a:r>
              <a:rPr lang="ar-DZ" sz="2400" dirty="0">
                <a:solidFill>
                  <a:schemeClr val="tx1">
                    <a:lumMod val="95000"/>
                  </a:schemeClr>
                </a:solidFill>
                <a:latin typeface="Sakkal Majalla" panose="02000000000000000000" pitchFamily="2" charset="-78"/>
                <a:cs typeface="Sakkal Majalla" panose="02000000000000000000" pitchFamily="2" charset="-78"/>
              </a:rPr>
              <a:t>وَمِنَ النَّاسِ مَن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يُجَادِلُ </a:t>
            </a:r>
            <a:r>
              <a:rPr lang="ar-DZ" sz="2400" dirty="0">
                <a:solidFill>
                  <a:schemeClr val="tx1">
                    <a:lumMod val="95000"/>
                  </a:schemeClr>
                </a:solidFill>
                <a:latin typeface="Sakkal Majalla" panose="02000000000000000000" pitchFamily="2" charset="-78"/>
                <a:cs typeface="Sakkal Majalla" panose="02000000000000000000" pitchFamily="2" charset="-78"/>
              </a:rPr>
              <a:t>فِي اللَّهِ بِغَيْرِ عِلْمٍ وَلَا هُدًى وَلا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كِتَابٍ مُّنِيرٍ</a:t>
            </a:r>
            <a:r>
              <a:rPr lang="ar-DZ" sz="2400" dirty="0">
                <a:solidFill>
                  <a:schemeClr val="tx1">
                    <a:lumMod val="95000"/>
                  </a:schemeClr>
                </a:solidFill>
                <a:latin typeface="Sakkal Majalla" panose="02000000000000000000" pitchFamily="2" charset="-78"/>
                <a:cs typeface="Sakkal Majalla" panose="02000000000000000000" pitchFamily="2" charset="-78"/>
              </a:rPr>
              <a:t>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 (لقمان: 25) </a:t>
            </a:r>
            <a:r>
              <a:rPr lang="ar-DZ" sz="2400" dirty="0">
                <a:solidFill>
                  <a:schemeClr val="tx1">
                    <a:lumMod val="95000"/>
                  </a:schemeClr>
                </a:solidFill>
                <a:latin typeface="Sakkal Majalla" panose="02000000000000000000" pitchFamily="2" charset="-78"/>
                <a:cs typeface="Sakkal Majalla" panose="02000000000000000000" pitchFamily="2" charset="-78"/>
              </a:rPr>
              <a:t>وقوله تعالى: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﴿يَا </a:t>
            </a:r>
            <a:r>
              <a:rPr lang="ar-DZ" sz="2400" dirty="0">
                <a:solidFill>
                  <a:schemeClr val="tx1">
                    <a:lumMod val="95000"/>
                  </a:schemeClr>
                </a:solidFill>
                <a:latin typeface="Sakkal Majalla" panose="02000000000000000000" pitchFamily="2" charset="-78"/>
                <a:cs typeface="Sakkal Majalla" panose="02000000000000000000" pitchFamily="2" charset="-78"/>
              </a:rPr>
              <a:t>أَيُّهَا الَّذِينَ آمَنُوا كُونُوا قَوَّامِينَ لِلَّهِ شُهَدَاءَ بِالْقِسْطِ وَلَا يَجْرِمَنَّكُمْ شَنَآنُ قَوْمٍ عَلَى أَلَّا تَعْدِلُوا اعْدِلُوا هُوَ أَقْرَبُ لِلتَّقْوَى واتَّقُوا اللَّهَ إِنَّ اللَّهَ خَبِيرٌ بِمَا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تَعْمَلُونَ</a:t>
            </a:r>
            <a:r>
              <a:rPr lang="ar-DZ" sz="2400" dirty="0">
                <a:solidFill>
                  <a:schemeClr val="tx1">
                    <a:lumMod val="95000"/>
                  </a:schemeClr>
                </a:solidFill>
                <a:latin typeface="Sakkal Majalla" panose="02000000000000000000" pitchFamily="2" charset="-78"/>
                <a:cs typeface="Sakkal Majalla" panose="02000000000000000000" pitchFamily="2" charset="-78"/>
              </a:rPr>
              <a:t>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 (المائدة: 8) </a:t>
            </a:r>
            <a:r>
              <a:rPr lang="ar-DZ" sz="2400" dirty="0">
                <a:solidFill>
                  <a:schemeClr val="tx1">
                    <a:lumMod val="95000"/>
                  </a:schemeClr>
                </a:solidFill>
                <a:latin typeface="Sakkal Majalla" panose="02000000000000000000" pitchFamily="2" charset="-78"/>
                <a:cs typeface="Sakkal Majalla" panose="02000000000000000000" pitchFamily="2" charset="-78"/>
              </a:rPr>
              <a:t>وقوله تعالى: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﴿لا </a:t>
            </a:r>
            <a:r>
              <a:rPr lang="ar-DZ" sz="2400" dirty="0">
                <a:solidFill>
                  <a:schemeClr val="tx1">
                    <a:lumMod val="95000"/>
                  </a:schemeClr>
                </a:solidFill>
                <a:latin typeface="Sakkal Majalla" panose="02000000000000000000" pitchFamily="2" charset="-78"/>
                <a:cs typeface="Sakkal Majalla" panose="02000000000000000000" pitchFamily="2" charset="-78"/>
              </a:rPr>
              <a:t>إِكْرَاهَ فِي الدِّينِ قَدْ تَبَيَّنَ الرُّشْدُ مِنَ الْغَيِّ فَمَنْ يَكْفُرْ بِالطَّاغُوتِ وَيُؤْمِنُ بِاللَّهِ فَقَدِ اسْتَمْسَكَ بِالْعُرْوَةِ الْوُثْقَى لا انْفِصَامَ لَهَا وَاللَّهُ سَمِيعٌ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عَلِيمٌ</a:t>
            </a:r>
            <a:r>
              <a:rPr lang="ar-DZ" sz="2400" dirty="0">
                <a:solidFill>
                  <a:schemeClr val="tx1">
                    <a:lumMod val="95000"/>
                  </a:schemeClr>
                </a:solidFill>
                <a:latin typeface="Sakkal Majalla" panose="02000000000000000000" pitchFamily="2" charset="-78"/>
                <a:cs typeface="Sakkal Majalla" panose="02000000000000000000" pitchFamily="2" charset="-78"/>
              </a:rPr>
              <a:t>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 (البقرة: 256)، </a:t>
            </a:r>
            <a:r>
              <a:rPr lang="ar-DZ" sz="2400" dirty="0">
                <a:solidFill>
                  <a:schemeClr val="tx1">
                    <a:lumMod val="95000"/>
                  </a:schemeClr>
                </a:solidFill>
                <a:latin typeface="Sakkal Majalla" panose="02000000000000000000" pitchFamily="2" charset="-78"/>
                <a:cs typeface="Sakkal Majalla" panose="02000000000000000000" pitchFamily="2" charset="-78"/>
              </a:rPr>
              <a:t>وقوله تعالى: ﴿وَلَوْ شَاء رَبُّكَ لَآمَنَ مَن فِي الْأَرْضِ كُلُّهُمْ جَمِيعًا أَفَأَنتَ تُكْرِهُ النَّاسَ حَتَّى يَكُونُواْ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مُؤْمِنِينَ</a:t>
            </a:r>
            <a:r>
              <a:rPr lang="ar-DZ" sz="2400" dirty="0">
                <a:solidFill>
                  <a:schemeClr val="tx1">
                    <a:lumMod val="95000"/>
                  </a:schemeClr>
                </a:solidFill>
                <a:latin typeface="Sakkal Majalla" panose="02000000000000000000" pitchFamily="2" charset="-78"/>
                <a:cs typeface="Sakkal Majalla" panose="02000000000000000000" pitchFamily="2" charset="-78"/>
              </a:rPr>
              <a:t>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 (يونس: 99)، وقوله </a:t>
            </a:r>
            <a:r>
              <a:rPr lang="ar-DZ" sz="2400" dirty="0">
                <a:solidFill>
                  <a:schemeClr val="tx1">
                    <a:lumMod val="95000"/>
                  </a:schemeClr>
                </a:solidFill>
                <a:latin typeface="Sakkal Majalla" panose="02000000000000000000" pitchFamily="2" charset="-78"/>
                <a:cs typeface="Sakkal Majalla" panose="02000000000000000000" pitchFamily="2" charset="-78"/>
              </a:rPr>
              <a:t>تعالى: ﴿وَلاَ تُجَادِلُوا أَهْلَ الْكِتَابِ إِلَّا بِالَّتِي هِيَ أَحْسَنُ إِلَّا الَّذِينَ ظَلَمُوا مِنْهُمْ وَقُولُوا آمَنَّا بِالَّذِي أُنْزِلَ إِلَيْنَا وَأُنْزِلَ إِلَيْكُمْ وَإِلَّهُنَا وَإِلَهُكُمْ وَاحِدٌ وَنَحْنُ لَهُ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مُسْلِمُونَ</a:t>
            </a:r>
            <a:r>
              <a:rPr lang="ar-DZ" sz="2400" dirty="0">
                <a:solidFill>
                  <a:schemeClr val="tx1">
                    <a:lumMod val="95000"/>
                  </a:schemeClr>
                </a:solidFill>
                <a:latin typeface="Sakkal Majalla" panose="02000000000000000000" pitchFamily="2" charset="-78"/>
                <a:cs typeface="Sakkal Majalla" panose="02000000000000000000" pitchFamily="2" charset="-78"/>
              </a:rPr>
              <a:t> </a:t>
            </a:r>
            <a:r>
              <a:rPr lang="ar-DZ" sz="2400" dirty="0" smtClean="0">
                <a:solidFill>
                  <a:schemeClr val="tx1">
                    <a:lumMod val="95000"/>
                  </a:schemeClr>
                </a:solidFill>
                <a:latin typeface="Sakkal Majalla" panose="02000000000000000000" pitchFamily="2" charset="-78"/>
                <a:cs typeface="Sakkal Majalla" panose="02000000000000000000" pitchFamily="2" charset="-78"/>
              </a:rPr>
              <a:t>﴾ (العنكبوت: 47).</a:t>
            </a:r>
            <a:endParaRPr lang="ar-DZ" sz="2400" dirty="0">
              <a:solidFill>
                <a:schemeClr val="tx1">
                  <a:lumMod val="95000"/>
                </a:schemeClr>
              </a:solidFill>
              <a:latin typeface="Sakkal Majalla" panose="02000000000000000000" pitchFamily="2" charset="-78"/>
              <a:cs typeface="Sakkal Majalla" panose="02000000000000000000" pitchFamily="2" charset="-78"/>
            </a:endParaRPr>
          </a:p>
        </p:txBody>
      </p:sp>
      <p:sp>
        <p:nvSpPr>
          <p:cNvPr id="5" name="Titre 1"/>
          <p:cNvSpPr>
            <a:spLocks noGrp="1"/>
          </p:cNvSpPr>
          <p:nvPr>
            <p:ph type="title"/>
          </p:nvPr>
        </p:nvSpPr>
        <p:spPr>
          <a:xfrm>
            <a:off x="198343" y="4011535"/>
            <a:ext cx="11797258" cy="2846465"/>
          </a:xfrm>
        </p:spPr>
        <p:txBody>
          <a:bodyPr>
            <a:normAutofit/>
          </a:bodyPr>
          <a:lstStyle/>
          <a:p>
            <a:pPr lvl="0" algn="r">
              <a:spcBef>
                <a:spcPts val="0"/>
              </a:spcBef>
            </a:pPr>
            <a:r>
              <a:rPr lang="ar-DZ" sz="2400" cap="none" dirty="0">
                <a:ln>
                  <a:noFill/>
                </a:ln>
                <a:solidFill>
                  <a:prstClr val="white">
                    <a:lumMod val="95000"/>
                  </a:prstClr>
                </a:solidFill>
                <a:latin typeface="Sakkal Majalla" panose="02000000000000000000" pitchFamily="2" charset="-78"/>
                <a:ea typeface="+mn-ea"/>
                <a:cs typeface="Sakkal Majalla" panose="02000000000000000000" pitchFamily="2" charset="-78"/>
              </a:rPr>
              <a:t>ج . </a:t>
            </a:r>
            <a:r>
              <a:rPr lang="ar-DZ" sz="2400" b="1" cap="none" dirty="0">
                <a:ln>
                  <a:noFill/>
                </a:ln>
                <a:solidFill>
                  <a:prstClr val="white">
                    <a:lumMod val="95000"/>
                  </a:prstClr>
                </a:solidFill>
                <a:latin typeface="Sakkal Majalla" panose="02000000000000000000" pitchFamily="2" charset="-78"/>
                <a:ea typeface="+mn-ea"/>
                <a:cs typeface="Sakkal Majalla" panose="02000000000000000000" pitchFamily="2" charset="-78"/>
              </a:rPr>
              <a:t>حقوق الإنسان تقتضي العدل </a:t>
            </a:r>
            <a:r>
              <a:rPr lang="ar-DZ" sz="2400" cap="none" dirty="0">
                <a:ln>
                  <a:noFill/>
                </a:ln>
                <a:solidFill>
                  <a:prstClr val="white">
                    <a:lumMod val="95000"/>
                  </a:prstClr>
                </a:solidFill>
                <a:latin typeface="Sakkal Majalla" panose="02000000000000000000" pitchFamily="2" charset="-78"/>
                <a:ea typeface="+mn-ea"/>
                <a:cs typeface="Sakkal Majalla" panose="02000000000000000000" pitchFamily="2" charset="-78"/>
              </a:rPr>
              <a:t>وهو اسم من أسماء الله الحسنى. وفي الأمثال: "العدل أساس الملك" لذا كان مبدأ أساسيا ترتكز عليه الشريعة السمحة في إقرار حقوق الإنسان الأساسية، لقوله تعالى: ﴿إِنَّ اللَّهَ يَأْمُرُكُمْ أَنْ تؤدوا الْأَمَانَاتِ إِلَى أَهْلِهَا وَإِذَا حَكَمْتُمْ بَيْنَ النَّاسِ أَنْ تَحْكُمُوا بِالْعَدْلِ إِنَّ اللَّهَ نِعِمَّا يَعِظُكُمْ بِهِ إِنَّ اللَّهَ كَانَ سَمِيعًا بَصِيرًا ﴾ ولقوله تعالى: ﴿إِنَّ اللَّهَ يَأْمُرُ بِالْعَدْلِ وَالْإِحْسَانِ وَإِيتَاءِ ذِي الْقُرْبَى وَيَنْهَى عَنِ الْفَحْشَاءِ وَالْمُنْكَرِ وَالْبَغْيِ يَعِظُكُمْ لَعَلَّكُمْ تَذَكَّرُونَ﴾ (النحل: 90).</a:t>
            </a:r>
            <a:r>
              <a:rPr lang="ar-DZ" sz="2400" cap="none" dirty="0">
                <a:ln>
                  <a:noFill/>
                </a:ln>
                <a:solidFill>
                  <a:prstClr val="white"/>
                </a:solidFill>
                <a:latin typeface="Sakkal Majalla" panose="02000000000000000000" pitchFamily="2" charset="-78"/>
                <a:ea typeface="+mn-ea"/>
                <a:cs typeface="Sakkal Majalla" panose="02000000000000000000" pitchFamily="2" charset="-78"/>
              </a:rPr>
              <a:t/>
            </a:r>
            <a:br>
              <a:rPr lang="ar-DZ" sz="2400" cap="none" dirty="0">
                <a:ln>
                  <a:noFill/>
                </a:ln>
                <a:solidFill>
                  <a:prstClr val="white"/>
                </a:solidFill>
                <a:latin typeface="Sakkal Majalla" panose="02000000000000000000" pitchFamily="2" charset="-78"/>
                <a:ea typeface="+mn-ea"/>
                <a:cs typeface="Sakkal Majalla" panose="02000000000000000000" pitchFamily="2" charset="-78"/>
              </a:rPr>
            </a:br>
            <a:r>
              <a:rPr lang="ar-DZ" sz="2400" cap="none" dirty="0">
                <a:ln>
                  <a:noFill/>
                </a:ln>
                <a:solidFill>
                  <a:prstClr val="white"/>
                </a:solidFill>
                <a:latin typeface="Sakkal Majalla" panose="02000000000000000000" pitchFamily="2" charset="-78"/>
                <a:ea typeface="+mn-ea"/>
                <a:cs typeface="Sakkal Majalla" panose="02000000000000000000" pitchFamily="2" charset="-78"/>
              </a:rPr>
              <a:t>هـ </a:t>
            </a:r>
            <a:r>
              <a:rPr lang="ar-DZ" sz="2400" b="1" cap="none" dirty="0">
                <a:ln>
                  <a:noFill/>
                </a:ln>
                <a:solidFill>
                  <a:prstClr val="white"/>
                </a:solidFill>
                <a:latin typeface="Sakkal Majalla" panose="02000000000000000000" pitchFamily="2" charset="-78"/>
                <a:ea typeface="+mn-ea"/>
                <a:cs typeface="Sakkal Majalla" panose="02000000000000000000" pitchFamily="2" charset="-78"/>
              </a:rPr>
              <a:t>حقوق الإنسان عالمية لا تختص باللون والعرق والجنس</a:t>
            </a:r>
            <a:r>
              <a:rPr lang="ar-DZ" sz="2400" cap="none" dirty="0">
                <a:ln>
                  <a:noFill/>
                </a:ln>
                <a:solidFill>
                  <a:prstClr val="white"/>
                </a:solidFill>
                <a:latin typeface="Sakkal Majalla" panose="02000000000000000000" pitchFamily="2" charset="-78"/>
                <a:ea typeface="+mn-ea"/>
                <a:cs typeface="Sakkal Majalla" panose="02000000000000000000" pitchFamily="2" charset="-78"/>
              </a:rPr>
              <a:t>، الناس كلهم سواسية كأسنان المشط، لقوله تعالى: ﴿وَمَا أَرْسَلْنَاكَ إِلَّا كَافَّةً لِلنَّاسِ بَشِيرًا وَنَذِيرًا وَلَكِنَّ أَكْثَرَ النَّاسِ لَا يَعْلَمُونَ</a:t>
            </a:r>
            <a:r>
              <a:rPr lang="ar-DZ" sz="2400" cap="none" dirty="0">
                <a:ln>
                  <a:noFill/>
                </a:ln>
                <a:solidFill>
                  <a:prstClr val="white">
                    <a:lumMod val="95000"/>
                  </a:prstClr>
                </a:solidFill>
                <a:latin typeface="Sakkal Majalla" panose="02000000000000000000" pitchFamily="2" charset="-78"/>
                <a:ea typeface="+mn-ea"/>
                <a:cs typeface="Sakkal Majalla" panose="02000000000000000000" pitchFamily="2" charset="-78"/>
              </a:rPr>
              <a:t> ﴾ (سبأ: 28)</a:t>
            </a:r>
            <a:r>
              <a:rPr lang="ar-DZ" sz="2400" cap="none" dirty="0">
                <a:ln>
                  <a:noFill/>
                </a:ln>
                <a:solidFill>
                  <a:prstClr val="white"/>
                </a:solidFill>
                <a:latin typeface="Sakkal Majalla" panose="02000000000000000000" pitchFamily="2" charset="-78"/>
                <a:ea typeface="+mn-ea"/>
                <a:cs typeface="Sakkal Majalla" panose="02000000000000000000" pitchFamily="2" charset="-78"/>
              </a:rPr>
              <a:t> ولقوله عز وجل: ﴿وَانَّ هَذِهِ أُمَّتُكُمْ أمَّةً وَاحِدَةً وَأَنَا رَبُّكُمْ فَاتَّقُونِ</a:t>
            </a:r>
            <a:r>
              <a:rPr lang="ar-DZ" sz="2400" cap="none" dirty="0">
                <a:ln>
                  <a:noFill/>
                </a:ln>
                <a:solidFill>
                  <a:prstClr val="white">
                    <a:lumMod val="95000"/>
                  </a:prstClr>
                </a:solidFill>
                <a:latin typeface="Sakkal Majalla" panose="02000000000000000000" pitchFamily="2" charset="-78"/>
                <a:ea typeface="+mn-ea"/>
                <a:cs typeface="Sakkal Majalla" panose="02000000000000000000" pitchFamily="2" charset="-78"/>
              </a:rPr>
              <a:t>﴾ (المؤمنون: 52)</a:t>
            </a:r>
            <a:r>
              <a:rPr lang="ar-DZ" sz="2400" cap="none" dirty="0">
                <a:ln>
                  <a:noFill/>
                </a:ln>
                <a:solidFill>
                  <a:prstClr val="white"/>
                </a:solidFill>
                <a:latin typeface="Sakkal Majalla" panose="02000000000000000000" pitchFamily="2" charset="-78"/>
                <a:ea typeface="+mn-ea"/>
                <a:cs typeface="Sakkal Majalla" panose="02000000000000000000" pitchFamily="2" charset="-78"/>
              </a:rPr>
              <a:t> ولقوله تعالى: ﴿وَمِنْ آيَاتِهِ </a:t>
            </a:r>
            <a:r>
              <a:rPr lang="ar-DZ" sz="2400" cap="none" dirty="0" smtClean="0">
                <a:ln>
                  <a:noFill/>
                </a:ln>
                <a:solidFill>
                  <a:prstClr val="white"/>
                </a:solidFill>
                <a:latin typeface="Sakkal Majalla" panose="02000000000000000000" pitchFamily="2" charset="-78"/>
                <a:ea typeface="+mn-ea"/>
                <a:cs typeface="Sakkal Majalla" panose="02000000000000000000" pitchFamily="2" charset="-78"/>
              </a:rPr>
              <a:t>خَلْقُ </a:t>
            </a:r>
            <a:r>
              <a:rPr lang="ar-DZ" sz="2400" cap="none" dirty="0">
                <a:ln>
                  <a:noFill/>
                </a:ln>
                <a:solidFill>
                  <a:prstClr val="white"/>
                </a:solidFill>
                <a:latin typeface="Sakkal Majalla" panose="02000000000000000000" pitchFamily="2" charset="-78"/>
                <a:ea typeface="+mn-ea"/>
                <a:cs typeface="Sakkal Majalla" panose="02000000000000000000" pitchFamily="2" charset="-78"/>
              </a:rPr>
              <a:t>السَّمَاوَاتِ وَالْأَرْضِ وَاخْتِلَافُ أَلْسِنَتِكُمْ وَأَلْوَانِكُمْ إِنَّ فِي ذَلِكَ لَآيَاتٍ لِلْعَالِمِينَ</a:t>
            </a:r>
            <a:r>
              <a:rPr lang="ar-DZ" sz="2400" cap="none" dirty="0">
                <a:ln>
                  <a:noFill/>
                </a:ln>
                <a:solidFill>
                  <a:prstClr val="white">
                    <a:lumMod val="95000"/>
                  </a:prstClr>
                </a:solidFill>
                <a:latin typeface="Sakkal Majalla" panose="02000000000000000000" pitchFamily="2" charset="-78"/>
                <a:ea typeface="+mn-ea"/>
                <a:cs typeface="Sakkal Majalla" panose="02000000000000000000" pitchFamily="2" charset="-78"/>
              </a:rPr>
              <a:t>﴾ (الروم: </a:t>
            </a:r>
            <a:r>
              <a:rPr lang="ar-DZ" sz="2400" cap="none" dirty="0" smtClean="0">
                <a:ln>
                  <a:noFill/>
                </a:ln>
                <a:solidFill>
                  <a:prstClr val="white">
                    <a:lumMod val="95000"/>
                  </a:prstClr>
                </a:solidFill>
                <a:latin typeface="Sakkal Majalla" panose="02000000000000000000" pitchFamily="2" charset="-78"/>
                <a:ea typeface="+mn-ea"/>
                <a:cs typeface="Sakkal Majalla" panose="02000000000000000000" pitchFamily="2" charset="-78"/>
              </a:rPr>
              <a:t>22).</a:t>
            </a:r>
            <a:endParaRPr lang="ar-DZ" dirty="0"/>
          </a:p>
        </p:txBody>
      </p:sp>
    </p:spTree>
    <p:extLst>
      <p:ext uri="{BB962C8B-B14F-4D97-AF65-F5344CB8AC3E}">
        <p14:creationId xmlns:p14="http://schemas.microsoft.com/office/powerpoint/2010/main" val="17917121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endParaRPr lang="ar-DZ"/>
          </a:p>
        </p:txBody>
      </p:sp>
    </p:spTree>
    <p:extLst>
      <p:ext uri="{BB962C8B-B14F-4D97-AF65-F5344CB8AC3E}">
        <p14:creationId xmlns:p14="http://schemas.microsoft.com/office/powerpoint/2010/main" val="1682767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Secteur">
  <a:themeElements>
    <a:clrScheme name="Slice">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39</TotalTime>
  <Words>1038</Words>
  <Application>Microsoft Office PowerPoint</Application>
  <PresentationFormat>Grand écran</PresentationFormat>
  <Paragraphs>21</Paragraphs>
  <Slides>5</Slides>
  <Notes>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5</vt:i4>
      </vt:variant>
    </vt:vector>
  </HeadingPairs>
  <TitlesOfParts>
    <vt:vector size="14" baseType="lpstr">
      <vt:lpstr>Arial</vt:lpstr>
      <vt:lpstr>Calibri</vt:lpstr>
      <vt:lpstr>Century Gothic</vt:lpstr>
      <vt:lpstr>Sakkal Majalla</vt:lpstr>
      <vt:lpstr>Simplified Arabic</vt:lpstr>
      <vt:lpstr>Tahoma</vt:lpstr>
      <vt:lpstr>Wingdings</vt:lpstr>
      <vt:lpstr>Wingdings 3</vt:lpstr>
      <vt:lpstr>Secteur</vt:lpstr>
      <vt:lpstr>Présentation PowerPoint</vt:lpstr>
      <vt:lpstr>Présentation PowerPoint</vt:lpstr>
      <vt:lpstr>Présentation PowerPoint</vt:lpstr>
      <vt:lpstr>ج . حقوق الإنسان تقتضي العدل وهو اسم من أسماء الله الحسنى. وفي الأمثال: "العدل أساس الملك" لذا كان مبدأ أساسيا ترتكز عليه الشريعة السمحة في إقرار حقوق الإنسان الأساسية، لقوله تعالى: ﴿إِنَّ اللَّهَ يَأْمُرُكُمْ أَنْ تؤدوا الْأَمَانَاتِ إِلَى أَهْلِهَا وَإِذَا حَكَمْتُمْ بَيْنَ النَّاسِ أَنْ تَحْكُمُوا بِالْعَدْلِ إِنَّ اللَّهَ نِعِمَّا يَعِظُكُمْ بِهِ إِنَّ اللَّهَ كَانَ سَمِيعًا بَصِيرًا ﴾ ولقوله تعالى: ﴿إِنَّ اللَّهَ يَأْمُرُ بِالْعَدْلِ وَالْإِحْسَانِ وَإِيتَاءِ ذِي الْقُرْبَى وَيَنْهَى عَنِ الْفَحْشَاءِ وَالْمُنْكَرِ وَالْبَغْيِ يَعِظُكُمْ لَعَلَّكُمْ تَذَكَّرُونَ﴾ (النحل: 90). هـ حقوق الإنسان عالمية لا تختص باللون والعرق والجنس، الناس كلهم سواسية كأسنان المشط، لقوله تعالى: ﴿وَمَا أَرْسَلْنَاكَ إِلَّا كَافَّةً لِلنَّاسِ بَشِيرًا وَنَذِيرًا وَلَكِنَّ أَكْثَرَ النَّاسِ لَا يَعْلَمُونَ ﴾ (سبأ: 28) ولقوله عز وجل: ﴿وَانَّ هَذِهِ أُمَّتُكُمْ أمَّةً وَاحِدَةً وَأَنَا رَبُّكُمْ فَاتَّقُونِ﴾ (المؤمنون: 52) ولقوله تعالى: ﴿وَمِنْ آيَاتِهِ خَلْقُ السَّمَاوَاتِ وَالْأَرْضِ وَاخْتِلَافُ أَلْسِنَتِكُمْ وَأَلْوَانِكُمْ إِنَّ فِي ذَلِكَ لَآيَاتٍ لِلْعَالِمِينَ﴾ (الروم: 22).</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SABER Store</dc:creator>
  <cp:lastModifiedBy>SABER Store</cp:lastModifiedBy>
  <cp:revision>6</cp:revision>
  <dcterms:created xsi:type="dcterms:W3CDTF">2025-12-19T13:17:08Z</dcterms:created>
  <dcterms:modified xsi:type="dcterms:W3CDTF">2025-12-19T13:56:16Z</dcterms:modified>
</cp:coreProperties>
</file>