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58" r:id="rId3"/>
    <p:sldId id="259" r:id="rId4"/>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A88D1F3-47D2-46FC-86BB-8C67747162CB}" type="datetimeFigureOut">
              <a:rPr lang="ar-DZ" smtClean="0"/>
              <a:t>29-06-1447</a:t>
            </a:fld>
            <a:endParaRPr lang="a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122137CC-AB9E-4E72-91D4-685002F60697}" type="slidenum">
              <a:rPr lang="ar-DZ" smtClean="0"/>
              <a:t>‹N°›</a:t>
            </a:fld>
            <a:endParaRPr lang="ar-DZ"/>
          </a:p>
        </p:txBody>
      </p:sp>
    </p:spTree>
    <p:extLst>
      <p:ext uri="{BB962C8B-B14F-4D97-AF65-F5344CB8AC3E}">
        <p14:creationId xmlns:p14="http://schemas.microsoft.com/office/powerpoint/2010/main" val="1929496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dirty="0" smtClean="0">
                <a:latin typeface="Sakkal Majalla" panose="02000000000000000000" pitchFamily="2" charset="-78"/>
                <a:cs typeface="Sakkal Majalla" panose="02000000000000000000" pitchFamily="2" charset="-78"/>
              </a:rPr>
              <a:t>تعتبر حضارات وادي الرافدين اقدم الحضارات البشرية واولها أهتماماً بحقوق الأنسان, وكان أهالي سومر أو اكاد , بابل او اشور يطالبون عاهلهم دوماً, باعتباره نائباً للاله, بوضع قواعد وتطبيق اجراءات تضمن للجميع الحرية والعداله الاجتماعيه والمساواة ,وان كلمة حرية (</a:t>
            </a:r>
            <a:r>
              <a:rPr lang="ar-DZ" dirty="0" smtClean="0">
                <a:solidFill>
                  <a:srgbClr val="FFFF00"/>
                </a:solidFill>
                <a:latin typeface="Sakkal Majalla" panose="02000000000000000000" pitchFamily="2" charset="-78"/>
                <a:cs typeface="Sakkal Majalla" panose="02000000000000000000" pitchFamily="2" charset="-78"/>
              </a:rPr>
              <a:t>اماركي</a:t>
            </a:r>
            <a:r>
              <a:rPr lang="ar-DZ" dirty="0" smtClean="0">
                <a:latin typeface="Sakkal Majalla" panose="02000000000000000000" pitchFamily="2" charset="-78"/>
                <a:cs typeface="Sakkal Majalla" panose="02000000000000000000" pitchFamily="2" charset="-78"/>
              </a:rPr>
              <a:t>) قد وردت في نص سومري لاقدم وثيقه عرفها العالم القديم تشير صراحة الى اهمية حقوق الانسان وتأكيدها على حريته وبرفضها كل ما يناقض ذلك</a:t>
            </a:r>
          </a:p>
          <a:p>
            <a:pPr algn="r" rtl="1"/>
            <a:r>
              <a:rPr lang="ar-DZ" dirty="0" smtClean="0">
                <a:latin typeface="Sakkal Majalla" panose="02000000000000000000" pitchFamily="2" charset="-78"/>
                <a:cs typeface="Sakkal Majalla" panose="02000000000000000000" pitchFamily="2" charset="-78"/>
              </a:rPr>
              <a:t>وقد عثرت بعثة تنقيب فرنسيه على مخروط طيني مدون باللغه السومرية  والخط المسماري يضم عدداً من الاصلاحات الاجتماعية التي وضعها العاهل السومري "اورو كاجينا" (2378-2371 ق.م ) حاكم دولة مدينة لكش في حدود عام 2375 ق م للقضاء على المساوئ التي كان يتذمر منها شعب دولة المدينة تلك وإزالة المظالم والاستغلال الذي كان يقع على الفقراء من الاغنياء والمتنفذين ورجال المعبد . </a:t>
            </a:r>
          </a:p>
          <a:p>
            <a:pPr algn="r" rtl="1"/>
            <a:endParaRPr lang="ar-DZ" dirty="0">
              <a:latin typeface="Sakkal Majalla" panose="02000000000000000000" pitchFamily="2" charset="-78"/>
              <a:cs typeface="Sakkal Majalla" panose="02000000000000000000" pitchFamily="2" charset="-78"/>
            </a:endParaRPr>
          </a:p>
        </p:txBody>
      </p:sp>
      <p:sp>
        <p:nvSpPr>
          <p:cNvPr id="4" name="Espace réservé du numéro de diapositive 3"/>
          <p:cNvSpPr>
            <a:spLocks noGrp="1"/>
          </p:cNvSpPr>
          <p:nvPr>
            <p:ph type="sldNum"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5BC1B48-E915-43B0-89D8-54D1696F5930}" type="slidenum">
              <a:rPr kumimoji="0" lang="ar-DZ"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1</a:t>
            </a:fld>
            <a:endParaRPr kumimoji="0" lang="ar-DZ"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62948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dirty="0" smtClean="0"/>
              <a:t>ومع ذلك لم يكن الوضع كله سواء على المستوى ألتنظيري إذ ظهرت المدرسة الكلابية</a:t>
            </a:r>
          </a:p>
          <a:p>
            <a:pPr algn="r" rtl="1"/>
            <a:r>
              <a:rPr lang="ar-DZ" dirty="0" smtClean="0"/>
              <a:t>لتخفف من حدة التطرف الفكري والفلسفي اليوناني تجاه مسألة حقوق الإنسان والتي تبعت خطاها</a:t>
            </a:r>
          </a:p>
          <a:p>
            <a:pPr algn="r" rtl="1"/>
            <a:r>
              <a:rPr lang="ar-DZ" dirty="0" smtClean="0"/>
              <a:t>بعد المدرسة الرواقية (-430 490 ق.م) والتي كان من أهم مبادئها على الإطلاق، مبدأ الأخوة</a:t>
            </a:r>
          </a:p>
          <a:p>
            <a:pPr algn="r" rtl="1"/>
            <a:r>
              <a:rPr lang="ar-DZ" dirty="0" smtClean="0"/>
              <a:t>الذي يقضي بأن كل الناس إخوة، وألغت ظاهرة العبودية والسيد والعبد، إذ تنظر هذه المدرسة بأن</a:t>
            </a:r>
          </a:p>
          <a:p>
            <a:pPr algn="r" rtl="1"/>
            <a:r>
              <a:rPr lang="ar-DZ" dirty="0" smtClean="0"/>
              <a:t>جميع البشر إخوة مهما تباينت أصولهم وأجناسهم ولغاتهم، وذلك بإخضاعهم الى قانون واحد هو</a:t>
            </a:r>
          </a:p>
          <a:p>
            <a:pPr algn="r" rtl="1"/>
            <a:r>
              <a:rPr lang="ar-DZ" dirty="0" smtClean="0"/>
              <a:t>القانون الطبيعي الذي لا يجوز أن يخالف من قبل نصوص القانون الوضعي</a:t>
            </a:r>
            <a:endParaRPr lang="ar-DZ" dirty="0"/>
          </a:p>
        </p:txBody>
      </p:sp>
      <p:sp>
        <p:nvSpPr>
          <p:cNvPr id="4" name="Espace réservé du numéro de diapositive 3"/>
          <p:cNvSpPr>
            <a:spLocks noGrp="1"/>
          </p:cNvSpPr>
          <p:nvPr>
            <p:ph type="sldNum"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5BC1B48-E915-43B0-89D8-54D1696F5930}" type="slidenum">
              <a:rPr kumimoji="0" lang="ar-DZ"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3</a:t>
            </a:fld>
            <a:endParaRPr kumimoji="0" lang="ar-DZ"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889381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66686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501618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58804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82717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24605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100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58925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7483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411729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71450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08763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301441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104875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16489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57863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34630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12/19/2025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095774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6570" y="825866"/>
            <a:ext cx="11737092" cy="1248284"/>
          </a:xfrm>
        </p:spPr>
        <p:txBody>
          <a:bodyPr>
            <a:noAutofit/>
          </a:bodyPr>
          <a:lstStyle/>
          <a:p>
            <a:pPr algn="r"/>
            <a:r>
              <a:rPr lang="ar-DZ" sz="2400" dirty="0" smtClean="0">
                <a:latin typeface="Sakkal Majalla" panose="02000000000000000000" pitchFamily="2" charset="-78"/>
                <a:cs typeface="Sakkal Majalla" panose="02000000000000000000" pitchFamily="2" charset="-78"/>
              </a:rPr>
              <a:t>	ولقد </a:t>
            </a:r>
            <a:r>
              <a:rPr lang="ar-DZ" sz="2400" dirty="0">
                <a:latin typeface="Sakkal Majalla" panose="02000000000000000000" pitchFamily="2" charset="-78"/>
                <a:cs typeface="Sakkal Majalla" panose="02000000000000000000" pitchFamily="2" charset="-78"/>
              </a:rPr>
              <a:t>مرت فكرة حقوق الإنسان عبر عصور التاريخ المختلفة بتطورات هامة ومراحل متعددة، أدت إلى بلورتها في صورتها القانونية الحالية، وقد تطور مفهوم حقوق الإنسان مع تطور الدولة ذاتها، حيث كفلت الدولة لمواطنيها حقوق وحريات معينة دونتها في صلب دساتيرها وقوانينها الأساسية </a:t>
            </a:r>
          </a:p>
        </p:txBody>
      </p:sp>
      <p:sp>
        <p:nvSpPr>
          <p:cNvPr id="4" name="Rectangle 3"/>
          <p:cNvSpPr/>
          <p:nvPr/>
        </p:nvSpPr>
        <p:spPr>
          <a:xfrm>
            <a:off x="5221706" y="61879"/>
            <a:ext cx="6841956"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sng"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المحاضرة الثانية: مدخل تاريخي لحقوق الإنسان: </a:t>
            </a:r>
            <a:endParaRPr kumimoji="0" lang="ar-DZ" sz="2400" b="0" i="0" u="sng"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endParaRPr>
          </a:p>
        </p:txBody>
      </p:sp>
      <p:sp>
        <p:nvSpPr>
          <p:cNvPr id="5" name="Rectangle 4"/>
          <p:cNvSpPr/>
          <p:nvPr/>
        </p:nvSpPr>
        <p:spPr>
          <a:xfrm>
            <a:off x="4716379" y="1956301"/>
            <a:ext cx="6793311"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sng"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أولا: حقوق الإنسان في حضارات ما بين النهرين:</a:t>
            </a:r>
            <a:endParaRPr kumimoji="0" lang="ar-DZ" sz="2400" b="0" i="0" u="sng"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endParaRPr>
          </a:p>
        </p:txBody>
      </p:sp>
      <p:sp>
        <p:nvSpPr>
          <p:cNvPr id="6" name="Titre 1"/>
          <p:cNvSpPr txBox="1">
            <a:spLocks/>
          </p:cNvSpPr>
          <p:nvPr/>
        </p:nvSpPr>
        <p:spPr>
          <a:xfrm>
            <a:off x="3801979" y="2648578"/>
            <a:ext cx="8150534" cy="4209422"/>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شريعة لبت عشتار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كانت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تتكون من مجموعة القوانين المدونة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باللغة السومرية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بالخط المسماري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مكونة من 37 مادة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قانونية تعالج عددا من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القضايا الاقتصادية والاجتماعية. </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وكذلك شريعة أشنونا التي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تعد من أقدم القوانين المدونة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باللغة الأكادية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وتتألف من ديباجة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61 مادة.</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وكذاكقانون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حمورابي الذي صدر في بابل القديمة؛ إذ احتوى هذا القانون على العديد من النصوص التي تهدف إلى حماية حقوق الأفراد، وقد ألزم القانون حاكم المدينة بتحمُّل مسؤولية الحفاظ على الأمن والاستقرار، وحماية ممتلكات المواطنين، كما نصَّ على وجوب تعويض الشخص الذي تعرَّض للسرقة من قِبَل السُّلطات، وتناول القانون أيضاً قضايا الرعاية الصحّية، كما أرسى قانون حمورابي دعائم نظام قضائي مُتقدِّم؛ ليكون مرجعاً للناس في حماية حقوقهم</a:t>
            </a:r>
            <a:r>
              <a:rPr kumimoji="0" lang="ar-DZ" sz="2400" b="0" i="0" u="none" strike="noStrike" kern="1200" cap="all" spc="0" normalizeH="0" baseline="0" noProof="0" dirty="0">
                <a:ln>
                  <a:noFill/>
                </a:ln>
                <a:solidFill>
                  <a:prstClr val="black"/>
                </a:solidFill>
                <a:effectLst/>
                <a:uLnTx/>
                <a:uFillTx/>
                <a:latin typeface="Century Gothic" panose="020B0502020202020204"/>
                <a:ea typeface="+mj-ea"/>
                <a:cs typeface="Tahoma" panose="020B0604030504040204" pitchFamily="34" charset="0"/>
              </a:rPr>
              <a:t>.</a:t>
            </a:r>
          </a:p>
        </p:txBody>
      </p:sp>
      <p:pic>
        <p:nvPicPr>
          <p:cNvPr id="3" name="Image 2"/>
          <p:cNvPicPr>
            <a:picLocks noChangeAspect="1"/>
          </p:cNvPicPr>
          <p:nvPr/>
        </p:nvPicPr>
        <p:blipFill>
          <a:blip r:embed="rId4"/>
          <a:stretch>
            <a:fillRect/>
          </a:stretch>
        </p:blipFill>
        <p:spPr>
          <a:xfrm>
            <a:off x="166997" y="2943231"/>
            <a:ext cx="3634982" cy="3286199"/>
          </a:xfrm>
          <a:prstGeom prst="rect">
            <a:avLst/>
          </a:prstGeom>
        </p:spPr>
      </p:pic>
    </p:spTree>
    <p:custDataLst>
      <p:tags r:id="rId1"/>
    </p:custDataLst>
    <p:extLst>
      <p:ext uri="{BB962C8B-B14F-4D97-AF65-F5344CB8AC3E}">
        <p14:creationId xmlns:p14="http://schemas.microsoft.com/office/powerpoint/2010/main" val="2038128811"/>
      </p:ext>
    </p:extLst>
  </p:cSld>
  <p:clrMapOvr>
    <a:masterClrMapping/>
  </p:clrMapOvr>
  <p:transition spd="slow" advTm="69348">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par>
                                <p:cTn id="20" presetID="10" presetClass="entr" presetSubtype="0" fill="hold"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1610" y="395478"/>
            <a:ext cx="5966087"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sng"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ثانيا: حقوق الإنسان في الحضارة الفرعونية:</a:t>
            </a:r>
            <a:endParaRPr kumimoji="0" lang="ar-DZ" sz="2400" b="0" i="0" u="sng"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endParaRPr>
          </a:p>
        </p:txBody>
      </p:sp>
      <p:sp>
        <p:nvSpPr>
          <p:cNvPr id="5" name="Titre 1"/>
          <p:cNvSpPr txBox="1">
            <a:spLocks/>
          </p:cNvSpPr>
          <p:nvPr/>
        </p:nvSpPr>
        <p:spPr>
          <a:xfrm>
            <a:off x="4229100" y="1181541"/>
            <a:ext cx="7576990" cy="3494968"/>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استطاع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الفراعنة تنظيم مجتمعهم على أسس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بسيطة؛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إذ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يفرض الفرعون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سلطة مطلقة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على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شعبه</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وكانت سلطة الفرعون ذات منشأ ديني أي إلهي، فالملكية جاءت بقرار من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الآلهة واختارت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الملك "مينس" ليعبر عن وجودها على الارض، إذن الملك كان إلها في حياته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ومماته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وكان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الملك يشغل عدة وظائف، فإضافة الى الوظيفة الدينية الاساسية التي يشغلها،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كان للفرعون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وظيفة عسكرية تتلخص في حماية شعبه وبلاده من الاخطار الخارجية، أما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الوظيفة السياسية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للملك، فكانت ترتكز على مسألتين وهما استتباب الامن والنظام في البلاد، وإشاعة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العدل بين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الرعية</a:t>
            </a:r>
          </a:p>
        </p:txBody>
      </p:sp>
      <p:pic>
        <p:nvPicPr>
          <p:cNvPr id="1026" name="Picture 2" descr="‫عجائب الحضارة الفرعونية: استكشاف أسرار المعابد والأهرامات الفرعونية - ابناء  مص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429" y="412950"/>
            <a:ext cx="3888000" cy="3888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22429" y="4676509"/>
            <a:ext cx="11583661" cy="190389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	وقد عرف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المجتمع المصري الفرعوني بنوع من التنظيم الجيد </a:t>
            </a: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والدقيق،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فالأسرة </a:t>
            </a: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ترتكز على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أعراف وتقاليد تعطي دورا مرموقا للمرأة، ونستطيع ان نلمس ذلك من خلال: وجود نوع من عقد الزواج الذي يحدد مساهمة كل من الزوجين المادية، ويسمح لكل </a:t>
            </a: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منها بالاحتفاظ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بملكية ما يقدمه.</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	و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في حالة وفاة الزوج وعدم وجود من بلغ سن الرشد من الأبناء، فإن السلطة العائلية تنتقل الى </a:t>
            </a:r>
            <a:r>
              <a:rPr kumimoji="0" lang="ar-DZ" sz="2400" b="0" i="0" u="none"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الأم التي </a:t>
            </a: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يقع على عاتقها إدارة شؤون الأسرة داخل البيت، وحتى خارجه.</a:t>
            </a:r>
          </a:p>
        </p:txBody>
      </p:sp>
    </p:spTree>
    <p:custDataLst>
      <p:tags r:id="rId1"/>
    </p:custDataLst>
    <p:extLst>
      <p:ext uri="{BB962C8B-B14F-4D97-AF65-F5344CB8AC3E}">
        <p14:creationId xmlns:p14="http://schemas.microsoft.com/office/powerpoint/2010/main" val="2361802885"/>
      </p:ext>
    </p:extLst>
  </p:cSld>
  <p:clrMapOvr>
    <a:masterClrMapping/>
  </p:clrMapOvr>
  <mc:AlternateContent xmlns:mc="http://schemas.openxmlformats.org/markup-compatibility/2006">
    <mc:Choice xmlns:p14="http://schemas.microsoft.com/office/powerpoint/2010/main" Requires="p14">
      <p:transition spd="slow" p14:dur="2000" advTm="49019"/>
    </mc:Choice>
    <mc:Fallback>
      <p:transition spd="slow" advTm="490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11610" y="395478"/>
            <a:ext cx="5966087" cy="78606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1" anchor="ct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sng" strike="noStrike" kern="1200" cap="none" spc="0" normalizeH="0" baseline="0" noProof="0" dirty="0" smtClean="0">
                <a:ln>
                  <a:noFill/>
                </a:ln>
                <a:solidFill>
                  <a:prstClr val="black"/>
                </a:solidFill>
                <a:effectLst/>
                <a:uLnTx/>
                <a:uFillTx/>
                <a:latin typeface="Sakkal Majalla" panose="02000000000000000000" pitchFamily="2" charset="-78"/>
                <a:ea typeface="+mn-ea"/>
                <a:cs typeface="Sakkal Majalla" panose="02000000000000000000" pitchFamily="2" charset="-78"/>
              </a:rPr>
              <a:t>ثالثا: حقوق الإنسان في حضارة اليونان:</a:t>
            </a:r>
            <a:endParaRPr kumimoji="0" lang="ar-DZ" sz="2400" b="0" i="0" u="sng"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endParaRPr>
          </a:p>
        </p:txBody>
      </p:sp>
      <p:sp>
        <p:nvSpPr>
          <p:cNvPr id="5" name="AutoShape 2" descr="‫معلومات عن الحضارة اليونانية - سطور‬‎"/>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ar-DZ" sz="1800" b="0" i="0" u="none" strike="noStrike" kern="1200" cap="none" spc="0" normalizeH="0" baseline="0" noProof="0">
              <a:ln>
                <a:noFill/>
              </a:ln>
              <a:solidFill>
                <a:prstClr val="black"/>
              </a:solidFill>
              <a:effectLst/>
              <a:uLnTx/>
              <a:uFillTx/>
              <a:latin typeface="Century Gothic" panose="020B0502020202020204"/>
              <a:ea typeface="+mn-ea"/>
              <a:cs typeface="Tahoma" panose="020B0604030504040204" pitchFamily="34" charset="0"/>
            </a:endParaRPr>
          </a:p>
        </p:txBody>
      </p:sp>
      <p:sp>
        <p:nvSpPr>
          <p:cNvPr id="6" name="AutoShape 4" descr="‫معلومات عن الحضارة اليونانية - سطور‬‎"/>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ar-DZ" sz="1800" b="0" i="0" u="none" strike="noStrike" kern="1200" cap="none" spc="0" normalizeH="0" baseline="0" noProof="0">
              <a:ln>
                <a:noFill/>
              </a:ln>
              <a:solidFill>
                <a:prstClr val="black"/>
              </a:solidFill>
              <a:effectLst/>
              <a:uLnTx/>
              <a:uFillTx/>
              <a:latin typeface="Century Gothic" panose="020B0502020202020204"/>
              <a:ea typeface="+mn-ea"/>
              <a:cs typeface="Tahoma" panose="020B0604030504040204" pitchFamily="34" charset="0"/>
            </a:endParaRPr>
          </a:p>
        </p:txBody>
      </p:sp>
      <p:pic>
        <p:nvPicPr>
          <p:cNvPr id="7" name="Image 6"/>
          <p:cNvPicPr>
            <a:picLocks noChangeAspect="1"/>
          </p:cNvPicPr>
          <p:nvPr/>
        </p:nvPicPr>
        <p:blipFill>
          <a:blip r:embed="rId4"/>
          <a:stretch>
            <a:fillRect/>
          </a:stretch>
        </p:blipFill>
        <p:spPr>
          <a:xfrm>
            <a:off x="155575" y="959957"/>
            <a:ext cx="4968000" cy="2362108"/>
          </a:xfrm>
          <a:prstGeom prst="rect">
            <a:avLst/>
          </a:prstGeom>
        </p:spPr>
      </p:pic>
      <p:sp>
        <p:nvSpPr>
          <p:cNvPr id="8" name="Titre 1"/>
          <p:cNvSpPr txBox="1">
            <a:spLocks/>
          </p:cNvSpPr>
          <p:nvPr/>
        </p:nvSpPr>
        <p:spPr>
          <a:xfrm>
            <a:off x="5123575" y="1181541"/>
            <a:ext cx="6682514" cy="2280116"/>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ترتكز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الحضارة اليونانية في تطورها التاريخي على الدولة (أثينا)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المدينة (أسبارطة</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والتي كانت تتمتع بسيادة مطلقة على الكائنات والاشياء، وتستمد سيادتها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من النواميس</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والشرائع والعادات التي تسمو، بالاحترام الذي توحيه، والنفوذ الذي تفرضه على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كل الإرادات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الفردية.</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وهي جمهورية ترفض الملكية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الوراثية في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ادارة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شؤون العامة.</a:t>
            </a:r>
            <a:endPar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endParaRPr>
          </a:p>
        </p:txBody>
      </p:sp>
      <p:sp>
        <p:nvSpPr>
          <p:cNvPr id="9" name="Titre 1"/>
          <p:cNvSpPr txBox="1">
            <a:spLocks/>
          </p:cNvSpPr>
          <p:nvPr/>
        </p:nvSpPr>
        <p:spPr>
          <a:xfrm>
            <a:off x="155575" y="3554628"/>
            <a:ext cx="11672282" cy="2280116"/>
          </a:xfrm>
          <a:prstGeom prst="rect">
            <a:avLst/>
          </a:prstGeom>
        </p:spPr>
        <p:txBody>
          <a:bodyPr vert="horz" lIns="91440" tIns="45720" rIns="91440" bIns="45720" rtlCol="0" anchor="ctr">
            <a:noAutofit/>
          </a:bodyPr>
          <a:lst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a:lstStyle>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وتقوم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هذه الدولة على ثلاث مؤسسات: </a:t>
            </a:r>
            <a:endPar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endParaRP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أ- </a:t>
            </a:r>
            <a:r>
              <a:rPr kumimoji="0" lang="ar-DZ" sz="2400" b="1" i="0" u="none" strike="noStrike" kern="1200" cap="all" spc="0" normalizeH="0" baseline="0" noProof="0" dirty="0">
                <a:ln>
                  <a:noFill/>
                </a:ln>
                <a:solidFill>
                  <a:prstClr val="black">
                    <a:lumMod val="95000"/>
                  </a:prstClr>
                </a:solidFill>
                <a:effectLst/>
                <a:uLnTx/>
                <a:uFillTx/>
                <a:latin typeface="Sakkal Majalla" panose="02000000000000000000" pitchFamily="2" charset="-78"/>
                <a:ea typeface="+mj-ea"/>
                <a:cs typeface="Sakkal Majalla" panose="02000000000000000000" pitchFamily="2" charset="-78"/>
              </a:rPr>
              <a:t>الجمعية أوالمؤتمرالشعبي الوطني العام</a:t>
            </a:r>
            <a:r>
              <a:rPr kumimoji="0" lang="ar-DZ" sz="28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وهي مفتوحة أمام كل المواطنين الاحرار البالغين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سنلاالرشد</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ويتمتع جميع الأعضاء فيها بحقوق متساوية، وخاصة حق إبداء الرأي.</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ب- </a:t>
            </a:r>
            <a:r>
              <a:rPr kumimoji="0" lang="ar-DZ" sz="2400" b="1"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المجلس أو الحكومة</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وهي الجهاز الثاني في دولة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المدينة وهو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يراقب نشاط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القضاة المدنيين</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ويؤمن الأعمال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الإدارية الجارية، وتنفيذ مقررات الجمعية، ويقوم بتوجيه سياسة المدينة العامة</a:t>
            </a:r>
            <a:r>
              <a:rPr kumimoji="0" lang="ar-DZ" sz="2400" b="0" i="0" u="none" strike="noStrike" kern="1200" cap="all" spc="0" normalizeH="0" baseline="0" noProof="0" dirty="0" smtClean="0">
                <a:ln>
                  <a:noFill/>
                </a:ln>
                <a:solidFill>
                  <a:prstClr val="black"/>
                </a:solidFill>
                <a:effectLst/>
                <a:uLnTx/>
                <a:uFillTx/>
                <a:latin typeface="Sakkal Majalla" panose="02000000000000000000" pitchFamily="2" charset="-78"/>
                <a:ea typeface="+mj-ea"/>
                <a:cs typeface="Sakkal Majalla" panose="02000000000000000000" pitchFamily="2" charset="-78"/>
              </a:rPr>
              <a:t>، ويمارس صلاحياته </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لمدة سنة كاملة.</a:t>
            </a:r>
          </a:p>
          <a:p>
            <a:pPr marL="0" marR="0" lvl="0" indent="0" algn="r" defTabSz="914400" rtl="1" eaLnBrk="1" fontAlgn="auto" latinLnBrk="0" hangingPunct="1">
              <a:lnSpc>
                <a:spcPct val="90000"/>
              </a:lnSpc>
              <a:spcBef>
                <a:spcPct val="0"/>
              </a:spcBef>
              <a:spcAft>
                <a:spcPts val="0"/>
              </a:spcAft>
              <a:buClrTx/>
              <a:buSzTx/>
              <a:buFontTx/>
              <a:buNone/>
              <a:tabLst/>
              <a:defRPr/>
            </a:pP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ت- </a:t>
            </a:r>
            <a:r>
              <a:rPr kumimoji="0" lang="ar-DZ" sz="2400" b="1"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القضاة المدنيون</a:t>
            </a:r>
            <a:r>
              <a:rPr kumimoji="0" lang="ar-DZ" sz="2400" b="0" i="0" u="none" strike="noStrike" kern="1200" cap="all" spc="0" normalizeH="0" baseline="0" noProof="0" dirty="0">
                <a:ln>
                  <a:noFill/>
                </a:ln>
                <a:solidFill>
                  <a:prstClr val="black"/>
                </a:solidFill>
                <a:effectLst/>
                <a:uLnTx/>
                <a:uFillTx/>
                <a:latin typeface="Sakkal Majalla" panose="02000000000000000000" pitchFamily="2" charset="-78"/>
                <a:ea typeface="+mj-ea"/>
                <a:cs typeface="Sakkal Majalla" panose="02000000000000000000" pitchFamily="2" charset="-78"/>
              </a:rPr>
              <a:t>: وهم مسؤولون عن أعمالهم أثناء ولايتهم، وبعد انتهائها.</a:t>
            </a:r>
          </a:p>
        </p:txBody>
      </p:sp>
    </p:spTree>
    <p:custDataLst>
      <p:tags r:id="rId1"/>
    </p:custDataLst>
    <p:extLst>
      <p:ext uri="{BB962C8B-B14F-4D97-AF65-F5344CB8AC3E}">
        <p14:creationId xmlns:p14="http://schemas.microsoft.com/office/powerpoint/2010/main" val="258317659"/>
      </p:ext>
    </p:extLst>
  </p:cSld>
  <p:clrMapOvr>
    <a:masterClrMapping/>
  </p:clrMapOvr>
  <p:transition spd="slow" advTm="49864">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2|2.8|13.9|5.9"/>
</p:tagLst>
</file>

<file path=ppt/tags/tag2.xml><?xml version="1.0" encoding="utf-8"?>
<p:tagLst xmlns:a="http://schemas.openxmlformats.org/drawingml/2006/main" xmlns:r="http://schemas.openxmlformats.org/officeDocument/2006/relationships" xmlns:p="http://schemas.openxmlformats.org/presentationml/2006/main">
  <p:tag name="TIMING" val="|1.3|3.1|28.3"/>
</p:tagLst>
</file>

<file path=ppt/tags/tag3.xml><?xml version="1.0" encoding="utf-8"?>
<p:tagLst xmlns:a="http://schemas.openxmlformats.org/drawingml/2006/main" xmlns:r="http://schemas.openxmlformats.org/officeDocument/2006/relationships" xmlns:p="http://schemas.openxmlformats.org/presentationml/2006/main">
  <p:tag name="TIMING" val="|0.7|4.4|16.7"/>
</p:tagLst>
</file>

<file path=ppt/theme/theme1.xml><?xml version="1.0" encoding="utf-8"?>
<a:theme xmlns:a="http://schemas.openxmlformats.org/drawingml/2006/main" name="Bri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906</TotalTime>
  <Words>754</Words>
  <Application>Microsoft Office PowerPoint</Application>
  <PresentationFormat>Grand écran</PresentationFormat>
  <Paragraphs>28</Paragraphs>
  <Slides>3</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Arial</vt:lpstr>
      <vt:lpstr>Calibri</vt:lpstr>
      <vt:lpstr>Century Gothic</vt:lpstr>
      <vt:lpstr>Sakkal Majalla</vt:lpstr>
      <vt:lpstr>Tahoma</vt:lpstr>
      <vt:lpstr>Wingdings 3</vt:lpstr>
      <vt:lpstr>Brin</vt:lpstr>
      <vt:lpstr> ولقد مرت فكرة حقوق الإنسان عبر عصور التاريخ المختلفة بتطورات هامة ومراحل متعددة، أدت إلى بلورتها في صورتها القانونية الحالية، وقد تطور مفهوم حقوق الإنسان مع تطور الدولة ذاتها، حيث كفلت الدولة لمواطنيها حقوق وحريات معينة دونتها في صلب دساتيرها وقوانينها الأساسية </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SABER Store</dc:creator>
  <cp:lastModifiedBy>SABER Store</cp:lastModifiedBy>
  <cp:revision>2</cp:revision>
  <dcterms:created xsi:type="dcterms:W3CDTF">2025-12-18T21:58:59Z</dcterms:created>
  <dcterms:modified xsi:type="dcterms:W3CDTF">2025-12-19T13:05:58Z</dcterms:modified>
</cp:coreProperties>
</file>