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6" r:id="rId4"/>
    <p:sldId id="267" r:id="rId5"/>
    <p:sldId id="268" r:id="rId6"/>
    <p:sldId id="269" r:id="rId7"/>
    <p:sldId id="258" r:id="rId8"/>
    <p:sldId id="277" r:id="rId9"/>
    <p:sldId id="272" r:id="rId10"/>
    <p:sldId id="271" r:id="rId11"/>
    <p:sldId id="262" r:id="rId12"/>
    <p:sldId id="274" r:id="rId13"/>
    <p:sldId id="273" r:id="rId14"/>
    <p:sldId id="263" r:id="rId15"/>
    <p:sldId id="275" r:id="rId16"/>
    <p:sldId id="276"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2EEBD9-583D-4341-99D3-74E8631DBC37}" type="doc">
      <dgm:prSet loTypeId="urn:microsoft.com/office/officeart/2005/8/layout/pyramid2" loCatId="pyramid" qsTypeId="urn:microsoft.com/office/officeart/2005/8/quickstyle/simple1" qsCatId="simple" csTypeId="urn:microsoft.com/office/officeart/2005/8/colors/accent1_2" csCatId="accent1" phldr="1"/>
      <dgm:spPr/>
    </dgm:pt>
    <dgm:pt modelId="{9EAE353F-C86F-49B4-A780-9CDD4691E40E}">
      <dgm:prSet phldrT="[Texte]">
        <dgm:style>
          <a:lnRef idx="1">
            <a:schemeClr val="accent2"/>
          </a:lnRef>
          <a:fillRef idx="2">
            <a:schemeClr val="accent2"/>
          </a:fillRef>
          <a:effectRef idx="1">
            <a:schemeClr val="accent2"/>
          </a:effectRef>
          <a:fontRef idx="minor">
            <a:schemeClr val="dk1"/>
          </a:fontRef>
        </dgm:style>
      </dgm:prSet>
      <dgm:spPr/>
      <dgm:t>
        <a:bodyPr/>
        <a:lstStyle/>
        <a:p>
          <a:r>
            <a:rPr lang="ar-DZ" dirty="0" smtClean="0"/>
            <a:t>المحكمة العليا</a:t>
          </a:r>
          <a:endParaRPr lang="fr-FR" dirty="0"/>
        </a:p>
      </dgm:t>
    </dgm:pt>
    <dgm:pt modelId="{0F4BB479-9CD3-4578-824B-9D91BE5404D4}" type="parTrans" cxnId="{0FC46056-C46B-409E-9637-6B321BEBB7BE}">
      <dgm:prSet/>
      <dgm:spPr/>
      <dgm:t>
        <a:bodyPr/>
        <a:lstStyle/>
        <a:p>
          <a:endParaRPr lang="fr-FR"/>
        </a:p>
      </dgm:t>
    </dgm:pt>
    <dgm:pt modelId="{FD103A27-683F-4468-97BD-5C272D5CD30F}" type="sibTrans" cxnId="{0FC46056-C46B-409E-9637-6B321BEBB7BE}">
      <dgm:prSet/>
      <dgm:spPr/>
      <dgm:t>
        <a:bodyPr/>
        <a:lstStyle/>
        <a:p>
          <a:endParaRPr lang="fr-FR"/>
        </a:p>
      </dgm:t>
    </dgm:pt>
    <dgm:pt modelId="{3B756F72-3448-4EE4-BD00-F9693BC86F69}">
      <dgm:prSet phldrT="[Texte]">
        <dgm:style>
          <a:lnRef idx="1">
            <a:schemeClr val="accent3"/>
          </a:lnRef>
          <a:fillRef idx="3">
            <a:schemeClr val="accent3"/>
          </a:fillRef>
          <a:effectRef idx="2">
            <a:schemeClr val="accent3"/>
          </a:effectRef>
          <a:fontRef idx="minor">
            <a:schemeClr val="lt1"/>
          </a:fontRef>
        </dgm:style>
      </dgm:prSet>
      <dgm:spPr/>
      <dgm:t>
        <a:bodyPr/>
        <a:lstStyle/>
        <a:p>
          <a:r>
            <a:rPr lang="ar-DZ" dirty="0" smtClean="0"/>
            <a:t>المجالس القضائية</a:t>
          </a:r>
          <a:endParaRPr lang="fr-FR" dirty="0"/>
        </a:p>
      </dgm:t>
    </dgm:pt>
    <dgm:pt modelId="{06172EDB-8465-4C3A-A077-32D1C6047C09}" type="parTrans" cxnId="{413FAD96-265C-46E6-8D52-BDB7ACB956E9}">
      <dgm:prSet/>
      <dgm:spPr/>
      <dgm:t>
        <a:bodyPr/>
        <a:lstStyle/>
        <a:p>
          <a:endParaRPr lang="fr-FR"/>
        </a:p>
      </dgm:t>
    </dgm:pt>
    <dgm:pt modelId="{ABF021A6-7997-4AFB-A7B1-F4D859A06C3B}" type="sibTrans" cxnId="{413FAD96-265C-46E6-8D52-BDB7ACB956E9}">
      <dgm:prSet/>
      <dgm:spPr/>
      <dgm:t>
        <a:bodyPr/>
        <a:lstStyle/>
        <a:p>
          <a:endParaRPr lang="fr-FR"/>
        </a:p>
      </dgm:t>
    </dgm:pt>
    <dgm:pt modelId="{82B9932C-D4E3-4766-9C35-76584E940954}">
      <dgm:prSet phldrT="[Texte]">
        <dgm:style>
          <a:lnRef idx="0">
            <a:schemeClr val="accent6"/>
          </a:lnRef>
          <a:fillRef idx="3">
            <a:schemeClr val="accent6"/>
          </a:fillRef>
          <a:effectRef idx="3">
            <a:schemeClr val="accent6"/>
          </a:effectRef>
          <a:fontRef idx="minor">
            <a:schemeClr val="lt1"/>
          </a:fontRef>
        </dgm:style>
      </dgm:prSet>
      <dgm:spPr/>
      <dgm:t>
        <a:bodyPr/>
        <a:lstStyle/>
        <a:p>
          <a:r>
            <a:rPr lang="ar-DZ" dirty="0" smtClean="0"/>
            <a:t>المحاكم الابتدائية</a:t>
          </a:r>
          <a:endParaRPr lang="fr-FR" dirty="0"/>
        </a:p>
      </dgm:t>
    </dgm:pt>
    <dgm:pt modelId="{D8C2F6F9-2D6F-443C-B25D-C1F2588A5AD5}" type="parTrans" cxnId="{AF6D09CE-D6C3-4E54-ABF6-4D39F19DB768}">
      <dgm:prSet/>
      <dgm:spPr/>
      <dgm:t>
        <a:bodyPr/>
        <a:lstStyle/>
        <a:p>
          <a:endParaRPr lang="fr-FR"/>
        </a:p>
      </dgm:t>
    </dgm:pt>
    <dgm:pt modelId="{423E82E6-9ECD-40CF-A8CC-3A1B3C4D6F1D}" type="sibTrans" cxnId="{AF6D09CE-D6C3-4E54-ABF6-4D39F19DB768}">
      <dgm:prSet/>
      <dgm:spPr/>
      <dgm:t>
        <a:bodyPr/>
        <a:lstStyle/>
        <a:p>
          <a:endParaRPr lang="fr-FR"/>
        </a:p>
      </dgm:t>
    </dgm:pt>
    <dgm:pt modelId="{5D127B83-2A00-452B-8B17-83FBFB54D05E}" type="pres">
      <dgm:prSet presAssocID="{902EEBD9-583D-4341-99D3-74E8631DBC37}" presName="compositeShape" presStyleCnt="0">
        <dgm:presLayoutVars>
          <dgm:dir/>
          <dgm:resizeHandles/>
        </dgm:presLayoutVars>
      </dgm:prSet>
      <dgm:spPr/>
    </dgm:pt>
    <dgm:pt modelId="{E074C33D-F694-449E-B2FF-C66F0C9A1B82}" type="pres">
      <dgm:prSet presAssocID="{902EEBD9-583D-4341-99D3-74E8631DBC37}" presName="pyramid" presStyleLbl="node1" presStyleIdx="0" presStyleCnt="1" custScaleX="146575">
        <dgm:style>
          <a:lnRef idx="2">
            <a:schemeClr val="accent2">
              <a:shade val="50000"/>
            </a:schemeClr>
          </a:lnRef>
          <a:fillRef idx="1">
            <a:schemeClr val="accent2"/>
          </a:fillRef>
          <a:effectRef idx="0">
            <a:schemeClr val="accent2"/>
          </a:effectRef>
          <a:fontRef idx="minor">
            <a:schemeClr val="lt1"/>
          </a:fontRef>
        </dgm:style>
      </dgm:prSet>
      <dgm:spPr/>
    </dgm:pt>
    <dgm:pt modelId="{4838D6D1-B454-4E3B-96F7-D203A59F98FE}" type="pres">
      <dgm:prSet presAssocID="{902EEBD9-583D-4341-99D3-74E8631DBC37}" presName="theList" presStyleCnt="0"/>
      <dgm:spPr/>
    </dgm:pt>
    <dgm:pt modelId="{EE3F51F4-9163-490C-9309-DDC4D97F985C}" type="pres">
      <dgm:prSet presAssocID="{9EAE353F-C86F-49B4-A780-9CDD4691E40E}" presName="aNode" presStyleLbl="fgAcc1" presStyleIdx="0" presStyleCnt="3" custScaleX="58056" custScaleY="25248" custLinFactY="1116" custLinFactNeighborX="-49291" custLinFactNeighborY="100000">
        <dgm:presLayoutVars>
          <dgm:bulletEnabled val="1"/>
        </dgm:presLayoutVars>
      </dgm:prSet>
      <dgm:spPr/>
    </dgm:pt>
    <dgm:pt modelId="{FD018127-EC57-495C-96F0-11EA8652E2B3}" type="pres">
      <dgm:prSet presAssocID="{9EAE353F-C86F-49B4-A780-9CDD4691E40E}" presName="aSpace" presStyleCnt="0"/>
      <dgm:spPr/>
    </dgm:pt>
    <dgm:pt modelId="{02FC7F93-8E41-4FA4-A80B-BBEC00081FCC}" type="pres">
      <dgm:prSet presAssocID="{3B756F72-3448-4EE4-BD00-F9693BC86F69}" presName="aNode" presStyleLbl="fgAcc1" presStyleIdx="1" presStyleCnt="3" custScaleX="76233" custScaleY="44683" custLinFactY="6627" custLinFactNeighborX="-49042" custLinFactNeighborY="100000">
        <dgm:presLayoutVars>
          <dgm:bulletEnabled val="1"/>
        </dgm:presLayoutVars>
      </dgm:prSet>
      <dgm:spPr/>
    </dgm:pt>
    <dgm:pt modelId="{EEEEF7B4-4A9E-4A2C-BEAD-431A177082DE}" type="pres">
      <dgm:prSet presAssocID="{3B756F72-3448-4EE4-BD00-F9693BC86F69}" presName="aSpace" presStyleCnt="0"/>
      <dgm:spPr/>
    </dgm:pt>
    <dgm:pt modelId="{0A77C1A9-B63C-416A-970E-1353558444C9}" type="pres">
      <dgm:prSet presAssocID="{82B9932C-D4E3-4766-9C35-76584E940954}" presName="aNode" presStyleLbl="fgAcc1" presStyleIdx="2" presStyleCnt="3" custScaleX="129715" custScaleY="59757" custLinFactY="9232" custLinFactNeighborX="-50344" custLinFactNeighborY="100000">
        <dgm:presLayoutVars>
          <dgm:bulletEnabled val="1"/>
        </dgm:presLayoutVars>
      </dgm:prSet>
      <dgm:spPr/>
      <dgm:t>
        <a:bodyPr/>
        <a:lstStyle/>
        <a:p>
          <a:endParaRPr lang="fr-FR"/>
        </a:p>
      </dgm:t>
    </dgm:pt>
    <dgm:pt modelId="{BC5C2ABF-2FE7-4A6B-808D-D97EBFBB602F}" type="pres">
      <dgm:prSet presAssocID="{82B9932C-D4E3-4766-9C35-76584E940954}" presName="aSpace" presStyleCnt="0"/>
      <dgm:spPr/>
    </dgm:pt>
  </dgm:ptLst>
  <dgm:cxnLst>
    <dgm:cxn modelId="{413FAD96-265C-46E6-8D52-BDB7ACB956E9}" srcId="{902EEBD9-583D-4341-99D3-74E8631DBC37}" destId="{3B756F72-3448-4EE4-BD00-F9693BC86F69}" srcOrd="1" destOrd="0" parTransId="{06172EDB-8465-4C3A-A077-32D1C6047C09}" sibTransId="{ABF021A6-7997-4AFB-A7B1-F4D859A06C3B}"/>
    <dgm:cxn modelId="{AF6D09CE-D6C3-4E54-ABF6-4D39F19DB768}" srcId="{902EEBD9-583D-4341-99D3-74E8631DBC37}" destId="{82B9932C-D4E3-4766-9C35-76584E940954}" srcOrd="2" destOrd="0" parTransId="{D8C2F6F9-2D6F-443C-B25D-C1F2588A5AD5}" sibTransId="{423E82E6-9ECD-40CF-A8CC-3A1B3C4D6F1D}"/>
    <dgm:cxn modelId="{F508B895-86CD-4EC4-B535-AEA79F4E1B54}" type="presOf" srcId="{82B9932C-D4E3-4766-9C35-76584E940954}" destId="{0A77C1A9-B63C-416A-970E-1353558444C9}" srcOrd="0" destOrd="0" presId="urn:microsoft.com/office/officeart/2005/8/layout/pyramid2"/>
    <dgm:cxn modelId="{ED14DB16-7DCF-4DBE-BDF4-4A38B67A9094}" type="presOf" srcId="{902EEBD9-583D-4341-99D3-74E8631DBC37}" destId="{5D127B83-2A00-452B-8B17-83FBFB54D05E}" srcOrd="0" destOrd="0" presId="urn:microsoft.com/office/officeart/2005/8/layout/pyramid2"/>
    <dgm:cxn modelId="{0FC46056-C46B-409E-9637-6B321BEBB7BE}" srcId="{902EEBD9-583D-4341-99D3-74E8631DBC37}" destId="{9EAE353F-C86F-49B4-A780-9CDD4691E40E}" srcOrd="0" destOrd="0" parTransId="{0F4BB479-9CD3-4578-824B-9D91BE5404D4}" sibTransId="{FD103A27-683F-4468-97BD-5C272D5CD30F}"/>
    <dgm:cxn modelId="{7CE13AAD-9316-4707-94AE-23B8B6AF7F40}" type="presOf" srcId="{9EAE353F-C86F-49B4-A780-9CDD4691E40E}" destId="{EE3F51F4-9163-490C-9309-DDC4D97F985C}" srcOrd="0" destOrd="0" presId="urn:microsoft.com/office/officeart/2005/8/layout/pyramid2"/>
    <dgm:cxn modelId="{FFDE52B9-2772-460E-AD86-49714D7769DD}" type="presOf" srcId="{3B756F72-3448-4EE4-BD00-F9693BC86F69}" destId="{02FC7F93-8E41-4FA4-A80B-BBEC00081FCC}" srcOrd="0" destOrd="0" presId="urn:microsoft.com/office/officeart/2005/8/layout/pyramid2"/>
    <dgm:cxn modelId="{1774444B-93EA-4ED6-90EB-D97834392248}" type="presParOf" srcId="{5D127B83-2A00-452B-8B17-83FBFB54D05E}" destId="{E074C33D-F694-449E-B2FF-C66F0C9A1B82}" srcOrd="0" destOrd="0" presId="urn:microsoft.com/office/officeart/2005/8/layout/pyramid2"/>
    <dgm:cxn modelId="{2B95EFA9-FAF4-483A-A5E6-4575E7E2D2ED}" type="presParOf" srcId="{5D127B83-2A00-452B-8B17-83FBFB54D05E}" destId="{4838D6D1-B454-4E3B-96F7-D203A59F98FE}" srcOrd="1" destOrd="0" presId="urn:microsoft.com/office/officeart/2005/8/layout/pyramid2"/>
    <dgm:cxn modelId="{346D767E-BCBD-475E-A5BB-FC2CC1C1E1C7}" type="presParOf" srcId="{4838D6D1-B454-4E3B-96F7-D203A59F98FE}" destId="{EE3F51F4-9163-490C-9309-DDC4D97F985C}" srcOrd="0" destOrd="0" presId="urn:microsoft.com/office/officeart/2005/8/layout/pyramid2"/>
    <dgm:cxn modelId="{524A5E94-EE1B-4196-861C-59970555B875}" type="presParOf" srcId="{4838D6D1-B454-4E3B-96F7-D203A59F98FE}" destId="{FD018127-EC57-495C-96F0-11EA8652E2B3}" srcOrd="1" destOrd="0" presId="urn:microsoft.com/office/officeart/2005/8/layout/pyramid2"/>
    <dgm:cxn modelId="{6FB5DDC4-ABC9-4BE1-9F36-BE1E2104FA70}" type="presParOf" srcId="{4838D6D1-B454-4E3B-96F7-D203A59F98FE}" destId="{02FC7F93-8E41-4FA4-A80B-BBEC00081FCC}" srcOrd="2" destOrd="0" presId="urn:microsoft.com/office/officeart/2005/8/layout/pyramid2"/>
    <dgm:cxn modelId="{AFD99146-6A70-481C-B3F1-2326AE6FA321}" type="presParOf" srcId="{4838D6D1-B454-4E3B-96F7-D203A59F98FE}" destId="{EEEEF7B4-4A9E-4A2C-BEAD-431A177082DE}" srcOrd="3" destOrd="0" presId="urn:microsoft.com/office/officeart/2005/8/layout/pyramid2"/>
    <dgm:cxn modelId="{11996BCC-EAED-4BC4-85C7-A6BFD3F646D3}" type="presParOf" srcId="{4838D6D1-B454-4E3B-96F7-D203A59F98FE}" destId="{0A77C1A9-B63C-416A-970E-1353558444C9}" srcOrd="4" destOrd="0" presId="urn:microsoft.com/office/officeart/2005/8/layout/pyramid2"/>
    <dgm:cxn modelId="{5AAE8262-5FDE-44BC-9798-663C28B9EA0D}" type="presParOf" srcId="{4838D6D1-B454-4E3B-96F7-D203A59F98FE}" destId="{BC5C2ABF-2FE7-4A6B-808D-D97EBFBB602F}"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B31AAB-64A5-4465-9F3D-35CD0A318DF4}" type="doc">
      <dgm:prSet loTypeId="urn:microsoft.com/office/officeart/2005/8/layout/pyramid2" loCatId="pyramid" qsTypeId="urn:microsoft.com/office/officeart/2005/8/quickstyle/simple1" qsCatId="simple" csTypeId="urn:microsoft.com/office/officeart/2005/8/colors/accent1_2" csCatId="accent1" phldr="1"/>
      <dgm:spPr/>
    </dgm:pt>
    <dgm:pt modelId="{D5CBBE07-E35D-46A4-93C8-5E6FD834C0AE}">
      <dgm:prSet phldrT="[Texte]">
        <dgm:style>
          <a:lnRef idx="0">
            <a:schemeClr val="accent3"/>
          </a:lnRef>
          <a:fillRef idx="3">
            <a:schemeClr val="accent3"/>
          </a:fillRef>
          <a:effectRef idx="3">
            <a:schemeClr val="accent3"/>
          </a:effectRef>
          <a:fontRef idx="minor">
            <a:schemeClr val="lt1"/>
          </a:fontRef>
        </dgm:style>
      </dgm:prSet>
      <dgm:spPr/>
      <dgm:t>
        <a:bodyPr/>
        <a:lstStyle/>
        <a:p>
          <a:r>
            <a:rPr lang="ar-DZ" smtClean="0"/>
            <a:t>مجلس الدولة</a:t>
          </a:r>
          <a:endParaRPr lang="fr-FR" dirty="0"/>
        </a:p>
      </dgm:t>
    </dgm:pt>
    <dgm:pt modelId="{AADD1760-72CC-482F-8E1A-510D2828B65A}" type="parTrans" cxnId="{3D435470-4270-4DD9-98F0-593CD1CC1774}">
      <dgm:prSet/>
      <dgm:spPr/>
      <dgm:t>
        <a:bodyPr/>
        <a:lstStyle/>
        <a:p>
          <a:endParaRPr lang="fr-FR"/>
        </a:p>
      </dgm:t>
    </dgm:pt>
    <dgm:pt modelId="{15D1545B-81D4-435B-83E5-911BEE8AD8F9}" type="sibTrans" cxnId="{3D435470-4270-4DD9-98F0-593CD1CC1774}">
      <dgm:prSet/>
      <dgm:spPr/>
      <dgm:t>
        <a:bodyPr/>
        <a:lstStyle/>
        <a:p>
          <a:endParaRPr lang="fr-FR"/>
        </a:p>
      </dgm:t>
    </dgm:pt>
    <dgm:pt modelId="{D67EA2B2-939E-4ECB-AC0E-C648E8A29B58}">
      <dgm:prSet phldrT="[Texte]">
        <dgm:style>
          <a:lnRef idx="0">
            <a:schemeClr val="accent5"/>
          </a:lnRef>
          <a:fillRef idx="3">
            <a:schemeClr val="accent5"/>
          </a:fillRef>
          <a:effectRef idx="3">
            <a:schemeClr val="accent5"/>
          </a:effectRef>
          <a:fontRef idx="minor">
            <a:schemeClr val="lt1"/>
          </a:fontRef>
        </dgm:style>
      </dgm:prSet>
      <dgm:spPr/>
      <dgm:t>
        <a:bodyPr/>
        <a:lstStyle/>
        <a:p>
          <a:r>
            <a:rPr lang="ar-DZ" dirty="0" smtClean="0"/>
            <a:t>المحاكم الإدارية</a:t>
          </a:r>
          <a:endParaRPr lang="fr-FR" dirty="0"/>
        </a:p>
      </dgm:t>
    </dgm:pt>
    <dgm:pt modelId="{738268A3-EB21-43F0-9277-913DC788049D}" type="parTrans" cxnId="{4F1FF06E-1C7A-47EF-9DC5-F0C47EE3893B}">
      <dgm:prSet/>
      <dgm:spPr/>
      <dgm:t>
        <a:bodyPr/>
        <a:lstStyle/>
        <a:p>
          <a:endParaRPr lang="fr-FR"/>
        </a:p>
      </dgm:t>
    </dgm:pt>
    <dgm:pt modelId="{02701501-49F5-40DC-801B-50C5A5E11CD5}" type="sibTrans" cxnId="{4F1FF06E-1C7A-47EF-9DC5-F0C47EE3893B}">
      <dgm:prSet/>
      <dgm:spPr/>
      <dgm:t>
        <a:bodyPr/>
        <a:lstStyle/>
        <a:p>
          <a:endParaRPr lang="fr-FR"/>
        </a:p>
      </dgm:t>
    </dgm:pt>
    <dgm:pt modelId="{DDAA00DC-F4A4-4226-970A-740DF81C0119}" type="pres">
      <dgm:prSet presAssocID="{29B31AAB-64A5-4465-9F3D-35CD0A318DF4}" presName="compositeShape" presStyleCnt="0">
        <dgm:presLayoutVars>
          <dgm:dir/>
          <dgm:resizeHandles/>
        </dgm:presLayoutVars>
      </dgm:prSet>
      <dgm:spPr/>
    </dgm:pt>
    <dgm:pt modelId="{E0ABF0D0-0326-4E8B-9B52-C81204936A42}" type="pres">
      <dgm:prSet presAssocID="{29B31AAB-64A5-4465-9F3D-35CD0A318DF4}" presName="pyramid" presStyleLbl="node1" presStyleIdx="0" presStyleCnt="1" custScaleX="130057" custScaleY="95410">
        <dgm:style>
          <a:lnRef idx="2">
            <a:schemeClr val="accent2">
              <a:shade val="50000"/>
            </a:schemeClr>
          </a:lnRef>
          <a:fillRef idx="1">
            <a:schemeClr val="accent2"/>
          </a:fillRef>
          <a:effectRef idx="0">
            <a:schemeClr val="accent2"/>
          </a:effectRef>
          <a:fontRef idx="minor">
            <a:schemeClr val="lt1"/>
          </a:fontRef>
        </dgm:style>
      </dgm:prSet>
      <dgm:spPr/>
    </dgm:pt>
    <dgm:pt modelId="{C9FDDBB7-2A9D-43E7-B1F4-0DBD51BAFC26}" type="pres">
      <dgm:prSet presAssocID="{29B31AAB-64A5-4465-9F3D-35CD0A318DF4}" presName="theList" presStyleCnt="0"/>
      <dgm:spPr/>
    </dgm:pt>
    <dgm:pt modelId="{DD075569-6713-4223-8365-991F206E5E6F}" type="pres">
      <dgm:prSet presAssocID="{D5CBBE07-E35D-46A4-93C8-5E6FD834C0AE}" presName="aNode" presStyleLbl="fgAcc1" presStyleIdx="0" presStyleCnt="2" custScaleX="68134" custScaleY="19115" custLinFactY="3789" custLinFactNeighborX="-48201" custLinFactNeighborY="100000">
        <dgm:presLayoutVars>
          <dgm:bulletEnabled val="1"/>
        </dgm:presLayoutVars>
      </dgm:prSet>
      <dgm:spPr/>
      <dgm:t>
        <a:bodyPr/>
        <a:lstStyle/>
        <a:p>
          <a:endParaRPr lang="fr-FR"/>
        </a:p>
      </dgm:t>
    </dgm:pt>
    <dgm:pt modelId="{44D46A60-97CA-4482-83B2-B329CC774D60}" type="pres">
      <dgm:prSet presAssocID="{D5CBBE07-E35D-46A4-93C8-5E6FD834C0AE}" presName="aSpace" presStyleCnt="0"/>
      <dgm:spPr/>
    </dgm:pt>
    <dgm:pt modelId="{37B1C7E5-1989-4042-A74C-CC2BBFF54A85}" type="pres">
      <dgm:prSet presAssocID="{D67EA2B2-939E-4ECB-AC0E-C648E8A29B58}" presName="aNode" presStyleLbl="fgAcc1" presStyleIdx="1" presStyleCnt="2" custScaleX="123318" custScaleY="20515" custLinFactY="10404" custLinFactNeighborX="-45646" custLinFactNeighborY="100000">
        <dgm:presLayoutVars>
          <dgm:bulletEnabled val="1"/>
        </dgm:presLayoutVars>
      </dgm:prSet>
      <dgm:spPr/>
    </dgm:pt>
    <dgm:pt modelId="{08F2D18C-A77D-4323-9748-DE730C604813}" type="pres">
      <dgm:prSet presAssocID="{D67EA2B2-939E-4ECB-AC0E-C648E8A29B58}" presName="aSpace" presStyleCnt="0"/>
      <dgm:spPr/>
    </dgm:pt>
  </dgm:ptLst>
  <dgm:cxnLst>
    <dgm:cxn modelId="{3E804590-F4EE-41AE-BF28-E4257B388421}" type="presOf" srcId="{D67EA2B2-939E-4ECB-AC0E-C648E8A29B58}" destId="{37B1C7E5-1989-4042-A74C-CC2BBFF54A85}" srcOrd="0" destOrd="0" presId="urn:microsoft.com/office/officeart/2005/8/layout/pyramid2"/>
    <dgm:cxn modelId="{0737E947-CC21-45FA-95C4-78F8AB188245}" type="presOf" srcId="{D5CBBE07-E35D-46A4-93C8-5E6FD834C0AE}" destId="{DD075569-6713-4223-8365-991F206E5E6F}" srcOrd="0" destOrd="0" presId="urn:microsoft.com/office/officeart/2005/8/layout/pyramid2"/>
    <dgm:cxn modelId="{046E1B73-A428-47CA-9382-CBD8DD82EBC1}" type="presOf" srcId="{29B31AAB-64A5-4465-9F3D-35CD0A318DF4}" destId="{DDAA00DC-F4A4-4226-970A-740DF81C0119}" srcOrd="0" destOrd="0" presId="urn:microsoft.com/office/officeart/2005/8/layout/pyramid2"/>
    <dgm:cxn modelId="{3D435470-4270-4DD9-98F0-593CD1CC1774}" srcId="{29B31AAB-64A5-4465-9F3D-35CD0A318DF4}" destId="{D5CBBE07-E35D-46A4-93C8-5E6FD834C0AE}" srcOrd="0" destOrd="0" parTransId="{AADD1760-72CC-482F-8E1A-510D2828B65A}" sibTransId="{15D1545B-81D4-435B-83E5-911BEE8AD8F9}"/>
    <dgm:cxn modelId="{4F1FF06E-1C7A-47EF-9DC5-F0C47EE3893B}" srcId="{29B31AAB-64A5-4465-9F3D-35CD0A318DF4}" destId="{D67EA2B2-939E-4ECB-AC0E-C648E8A29B58}" srcOrd="1" destOrd="0" parTransId="{738268A3-EB21-43F0-9277-913DC788049D}" sibTransId="{02701501-49F5-40DC-801B-50C5A5E11CD5}"/>
    <dgm:cxn modelId="{A0212C7E-AE30-4914-BA21-BECF60CDC6E0}" type="presParOf" srcId="{DDAA00DC-F4A4-4226-970A-740DF81C0119}" destId="{E0ABF0D0-0326-4E8B-9B52-C81204936A42}" srcOrd="0" destOrd="0" presId="urn:microsoft.com/office/officeart/2005/8/layout/pyramid2"/>
    <dgm:cxn modelId="{4868F4FB-C16F-4673-90FA-99B244CADFAD}" type="presParOf" srcId="{DDAA00DC-F4A4-4226-970A-740DF81C0119}" destId="{C9FDDBB7-2A9D-43E7-B1F4-0DBD51BAFC26}" srcOrd="1" destOrd="0" presId="urn:microsoft.com/office/officeart/2005/8/layout/pyramid2"/>
    <dgm:cxn modelId="{A4E0F322-F86C-407D-9E12-255ABF3627E0}" type="presParOf" srcId="{C9FDDBB7-2A9D-43E7-B1F4-0DBD51BAFC26}" destId="{DD075569-6713-4223-8365-991F206E5E6F}" srcOrd="0" destOrd="0" presId="urn:microsoft.com/office/officeart/2005/8/layout/pyramid2"/>
    <dgm:cxn modelId="{8683EC87-EC03-45B8-A1CA-F57A6F4120C8}" type="presParOf" srcId="{C9FDDBB7-2A9D-43E7-B1F4-0DBD51BAFC26}" destId="{44D46A60-97CA-4482-83B2-B329CC774D60}" srcOrd="1" destOrd="0" presId="urn:microsoft.com/office/officeart/2005/8/layout/pyramid2"/>
    <dgm:cxn modelId="{757001AD-52FF-465E-81D4-A321AEE25002}" type="presParOf" srcId="{C9FDDBB7-2A9D-43E7-B1F4-0DBD51BAFC26}" destId="{37B1C7E5-1989-4042-A74C-CC2BBFF54A85}" srcOrd="2" destOrd="0" presId="urn:microsoft.com/office/officeart/2005/8/layout/pyramid2"/>
    <dgm:cxn modelId="{C2CFA992-A952-47FC-8F3F-6C17E6888FCF}" type="presParOf" srcId="{C9FDDBB7-2A9D-43E7-B1F4-0DBD51BAFC26}" destId="{08F2D18C-A77D-4323-9748-DE730C604813}" srcOrd="3"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8CC262-2C87-4988-893A-0F7A7CE9BEE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23DF0055-A690-4253-9B55-BD44CE25BCEC}">
      <dgm:prSet phldrT="[Texte]" custT="1">
        <dgm:style>
          <a:lnRef idx="1">
            <a:schemeClr val="accent3"/>
          </a:lnRef>
          <a:fillRef idx="3">
            <a:schemeClr val="accent3"/>
          </a:fillRef>
          <a:effectRef idx="2">
            <a:schemeClr val="accent3"/>
          </a:effectRef>
          <a:fontRef idx="minor">
            <a:schemeClr val="lt1"/>
          </a:fontRef>
        </dgm:style>
      </dgm:prSet>
      <dgm:spPr/>
      <dgm:t>
        <a:bodyPr/>
        <a:lstStyle/>
        <a:p>
          <a:endParaRPr lang="ar-DZ" sz="1800" dirty="0" smtClean="0"/>
        </a:p>
        <a:p>
          <a:r>
            <a:rPr lang="ar-DZ" sz="2800" b="1" dirty="0" smtClean="0">
              <a:effectLst>
                <a:outerShdw blurRad="38100" dist="38100" dir="2700000" algn="tl">
                  <a:srgbClr val="000000">
                    <a:alpha val="43137"/>
                  </a:srgbClr>
                </a:outerShdw>
              </a:effectLst>
              <a:cs typeface="+mj-cs"/>
            </a:rPr>
            <a:t>محكمة التنازع</a:t>
          </a:r>
          <a:endParaRPr lang="ar-DZ" sz="2800" dirty="0" smtClean="0"/>
        </a:p>
        <a:p>
          <a:r>
            <a:rPr lang="ar-DZ" sz="2000" dirty="0" smtClean="0"/>
            <a:t>تفصل في تنازع الاختصاص الايجابي والسلبي ما بين:</a:t>
          </a:r>
          <a:endParaRPr lang="fr-FR" sz="2000" dirty="0"/>
        </a:p>
      </dgm:t>
    </dgm:pt>
    <dgm:pt modelId="{FED7DC60-5D47-49B8-8A3B-CB44A8B8F886}" type="parTrans" cxnId="{AA188796-5702-4CE7-9D5D-9CBC97A58A09}">
      <dgm:prSet/>
      <dgm:spPr/>
      <dgm:t>
        <a:bodyPr/>
        <a:lstStyle/>
        <a:p>
          <a:endParaRPr lang="fr-FR"/>
        </a:p>
      </dgm:t>
    </dgm:pt>
    <dgm:pt modelId="{5F0E0FFF-DD20-4342-A1B0-2D9BC73FFD84}" type="sibTrans" cxnId="{AA188796-5702-4CE7-9D5D-9CBC97A58A09}">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fr-FR"/>
        </a:p>
      </dgm:t>
    </dgm:pt>
    <dgm:pt modelId="{C5B1D5ED-E24D-4045-BD54-15B22E6D1746}">
      <dgm:prSet phldrT="[Texte]">
        <dgm:style>
          <a:lnRef idx="1">
            <a:schemeClr val="accent2"/>
          </a:lnRef>
          <a:fillRef idx="2">
            <a:schemeClr val="accent2"/>
          </a:fillRef>
          <a:effectRef idx="1">
            <a:schemeClr val="accent2"/>
          </a:effectRef>
          <a:fontRef idx="minor">
            <a:schemeClr val="dk1"/>
          </a:fontRef>
        </dgm:style>
      </dgm:prSet>
      <dgm:spPr/>
      <dgm:t>
        <a:bodyPr/>
        <a:lstStyle/>
        <a:p>
          <a:r>
            <a:rPr lang="ar-DZ" dirty="0" smtClean="0"/>
            <a:t>القضاء العادي</a:t>
          </a:r>
          <a:endParaRPr lang="fr-FR" dirty="0"/>
        </a:p>
      </dgm:t>
    </dgm:pt>
    <dgm:pt modelId="{A2A52B8C-B75F-40E5-B3B8-8DCEDA498A7C}" type="parTrans" cxnId="{D869EBB1-2E12-4DB4-BB20-8EE0DFB6EF9A}">
      <dgm:prSet/>
      <dgm:spPr/>
      <dgm:t>
        <a:bodyPr/>
        <a:lstStyle/>
        <a:p>
          <a:endParaRPr lang="fr-FR"/>
        </a:p>
      </dgm:t>
    </dgm:pt>
    <dgm:pt modelId="{E6940B89-8490-4D97-8A71-04A3206F16B8}" type="sibTrans" cxnId="{D869EBB1-2E12-4DB4-BB20-8EE0DFB6EF9A}">
      <dgm:prSet>
        <dgm:style>
          <a:lnRef idx="2">
            <a:schemeClr val="accent1"/>
          </a:lnRef>
          <a:fillRef idx="1">
            <a:schemeClr val="lt1"/>
          </a:fillRef>
          <a:effectRef idx="0">
            <a:schemeClr val="accent1"/>
          </a:effectRef>
          <a:fontRef idx="minor">
            <a:schemeClr val="dk1"/>
          </a:fontRef>
        </dgm:style>
      </dgm:prSet>
      <dgm:spPr/>
      <dgm:t>
        <a:bodyPr/>
        <a:lstStyle/>
        <a:p>
          <a:endParaRPr lang="fr-FR"/>
        </a:p>
      </dgm:t>
    </dgm:pt>
    <dgm:pt modelId="{B82290AD-68DF-4865-A548-E1480AA5B69B}">
      <dgm:prSet phldrT="[Texte]">
        <dgm:style>
          <a:lnRef idx="1">
            <a:schemeClr val="accent2"/>
          </a:lnRef>
          <a:fillRef idx="2">
            <a:schemeClr val="accent2"/>
          </a:fillRef>
          <a:effectRef idx="1">
            <a:schemeClr val="accent2"/>
          </a:effectRef>
          <a:fontRef idx="minor">
            <a:schemeClr val="dk1"/>
          </a:fontRef>
        </dgm:style>
      </dgm:prSet>
      <dgm:spPr/>
      <dgm:t>
        <a:bodyPr/>
        <a:lstStyle/>
        <a:p>
          <a:r>
            <a:rPr lang="ar-DZ" dirty="0" smtClean="0"/>
            <a:t>القضاء الإداري</a:t>
          </a:r>
          <a:endParaRPr lang="fr-FR" dirty="0"/>
        </a:p>
      </dgm:t>
    </dgm:pt>
    <dgm:pt modelId="{3B3B77DE-56F3-4B48-9275-A99DAFCAC5DD}" type="parTrans" cxnId="{B94B6BE4-CAA8-46B4-9B39-04905621AA53}">
      <dgm:prSet/>
      <dgm:spPr/>
      <dgm:t>
        <a:bodyPr/>
        <a:lstStyle/>
        <a:p>
          <a:endParaRPr lang="fr-FR"/>
        </a:p>
      </dgm:t>
    </dgm:pt>
    <dgm:pt modelId="{15E772B3-6F85-47C4-BA1E-A180F7E21D78}" type="sibTrans" cxnId="{B94B6BE4-CAA8-46B4-9B39-04905621AA53}">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fr-FR"/>
        </a:p>
      </dgm:t>
    </dgm:pt>
    <dgm:pt modelId="{1F9E6513-B726-4FE2-9A68-7E56E4CE01B7}" type="pres">
      <dgm:prSet presAssocID="{868CC262-2C87-4988-893A-0F7A7CE9BEEB}" presName="Name0" presStyleCnt="0">
        <dgm:presLayoutVars>
          <dgm:dir/>
          <dgm:resizeHandles val="exact"/>
        </dgm:presLayoutVars>
      </dgm:prSet>
      <dgm:spPr/>
    </dgm:pt>
    <dgm:pt modelId="{538216F0-7B4B-471A-8200-877618A24586}" type="pres">
      <dgm:prSet presAssocID="{23DF0055-A690-4253-9B55-BD44CE25BCEC}" presName="node" presStyleLbl="node1" presStyleIdx="0" presStyleCnt="3" custScaleX="209763" custScaleY="114991" custRadScaleRad="98230" custRadScaleInc="6114">
        <dgm:presLayoutVars>
          <dgm:bulletEnabled val="1"/>
        </dgm:presLayoutVars>
      </dgm:prSet>
      <dgm:spPr/>
      <dgm:t>
        <a:bodyPr/>
        <a:lstStyle/>
        <a:p>
          <a:endParaRPr lang="fr-FR"/>
        </a:p>
      </dgm:t>
    </dgm:pt>
    <dgm:pt modelId="{33DD944E-FA72-4823-9D81-031E01A2288F}" type="pres">
      <dgm:prSet presAssocID="{5F0E0FFF-DD20-4342-A1B0-2D9BC73FFD84}" presName="sibTrans" presStyleLbl="sibTrans2D1" presStyleIdx="0" presStyleCnt="3" custScaleX="87478" custLinFactNeighborX="28499" custLinFactNeighborY="-4058"/>
      <dgm:spPr/>
    </dgm:pt>
    <dgm:pt modelId="{95AAAB1A-E389-4440-88D6-79C8659A6AF7}" type="pres">
      <dgm:prSet presAssocID="{5F0E0FFF-DD20-4342-A1B0-2D9BC73FFD84}" presName="connectorText" presStyleLbl="sibTrans2D1" presStyleIdx="0" presStyleCnt="3"/>
      <dgm:spPr/>
    </dgm:pt>
    <dgm:pt modelId="{27498B01-13B1-4E27-8B8B-8DFCC82E0B7D}" type="pres">
      <dgm:prSet presAssocID="{C5B1D5ED-E24D-4045-BD54-15B22E6D1746}" presName="node" presStyleLbl="node1" presStyleIdx="1" presStyleCnt="3" custRadScaleRad="127552" custRadScaleInc="-29824">
        <dgm:presLayoutVars>
          <dgm:bulletEnabled val="1"/>
        </dgm:presLayoutVars>
      </dgm:prSet>
      <dgm:spPr/>
      <dgm:t>
        <a:bodyPr/>
        <a:lstStyle/>
        <a:p>
          <a:endParaRPr lang="fr-FR"/>
        </a:p>
      </dgm:t>
    </dgm:pt>
    <dgm:pt modelId="{FD387422-38B7-452B-BC14-750356774474}" type="pres">
      <dgm:prSet presAssocID="{E6940B89-8490-4D97-8A71-04A3206F16B8}" presName="sibTrans" presStyleLbl="sibTrans2D1" presStyleIdx="1" presStyleCnt="3" custFlipVert="1" custFlipHor="0" custScaleX="75013" custScaleY="54701" custLinFactNeighborX="-3039" custLinFactNeighborY="-25556"/>
      <dgm:spPr/>
    </dgm:pt>
    <dgm:pt modelId="{F95C4229-01A9-4F89-82D6-9539AAFA83A8}" type="pres">
      <dgm:prSet presAssocID="{E6940B89-8490-4D97-8A71-04A3206F16B8}" presName="connectorText" presStyleLbl="sibTrans2D1" presStyleIdx="1" presStyleCnt="3"/>
      <dgm:spPr/>
    </dgm:pt>
    <dgm:pt modelId="{C69ECAF4-5CDA-4949-A951-3542C1524C16}" type="pres">
      <dgm:prSet presAssocID="{B82290AD-68DF-4865-A548-E1480AA5B69B}" presName="node" presStyleLbl="node1" presStyleIdx="2" presStyleCnt="3" custScaleX="111185" custRadScaleRad="125279" custRadScaleInc="26813">
        <dgm:presLayoutVars>
          <dgm:bulletEnabled val="1"/>
        </dgm:presLayoutVars>
      </dgm:prSet>
      <dgm:spPr/>
    </dgm:pt>
    <dgm:pt modelId="{74E8777D-7D2A-44AE-A4C1-9191825EEB17}" type="pres">
      <dgm:prSet presAssocID="{15E772B3-6F85-47C4-BA1E-A180F7E21D78}" presName="sibTrans" presStyleLbl="sibTrans2D1" presStyleIdx="2" presStyleCnt="3" custScaleX="95333"/>
      <dgm:spPr/>
    </dgm:pt>
    <dgm:pt modelId="{5B84FCD8-A13F-4EB6-86A5-763C6F2C7BF3}" type="pres">
      <dgm:prSet presAssocID="{15E772B3-6F85-47C4-BA1E-A180F7E21D78}" presName="connectorText" presStyleLbl="sibTrans2D1" presStyleIdx="2" presStyleCnt="3"/>
      <dgm:spPr/>
    </dgm:pt>
  </dgm:ptLst>
  <dgm:cxnLst>
    <dgm:cxn modelId="{D869EBB1-2E12-4DB4-BB20-8EE0DFB6EF9A}" srcId="{868CC262-2C87-4988-893A-0F7A7CE9BEEB}" destId="{C5B1D5ED-E24D-4045-BD54-15B22E6D1746}" srcOrd="1" destOrd="0" parTransId="{A2A52B8C-B75F-40E5-B3B8-8DCEDA498A7C}" sibTransId="{E6940B89-8490-4D97-8A71-04A3206F16B8}"/>
    <dgm:cxn modelId="{AA188796-5702-4CE7-9D5D-9CBC97A58A09}" srcId="{868CC262-2C87-4988-893A-0F7A7CE9BEEB}" destId="{23DF0055-A690-4253-9B55-BD44CE25BCEC}" srcOrd="0" destOrd="0" parTransId="{FED7DC60-5D47-49B8-8A3B-CB44A8B8F886}" sibTransId="{5F0E0FFF-DD20-4342-A1B0-2D9BC73FFD84}"/>
    <dgm:cxn modelId="{3D54221F-8106-48DE-9AE3-B4CEA049EB29}" type="presOf" srcId="{E6940B89-8490-4D97-8A71-04A3206F16B8}" destId="{F95C4229-01A9-4F89-82D6-9539AAFA83A8}" srcOrd="1" destOrd="0" presId="urn:microsoft.com/office/officeart/2005/8/layout/cycle7"/>
    <dgm:cxn modelId="{4A49A78C-6648-435A-A6DB-528F8BACF841}" type="presOf" srcId="{15E772B3-6F85-47C4-BA1E-A180F7E21D78}" destId="{74E8777D-7D2A-44AE-A4C1-9191825EEB17}" srcOrd="0" destOrd="0" presId="urn:microsoft.com/office/officeart/2005/8/layout/cycle7"/>
    <dgm:cxn modelId="{B94B6BE4-CAA8-46B4-9B39-04905621AA53}" srcId="{868CC262-2C87-4988-893A-0F7A7CE9BEEB}" destId="{B82290AD-68DF-4865-A548-E1480AA5B69B}" srcOrd="2" destOrd="0" parTransId="{3B3B77DE-56F3-4B48-9275-A99DAFCAC5DD}" sibTransId="{15E772B3-6F85-47C4-BA1E-A180F7E21D78}"/>
    <dgm:cxn modelId="{DBC5F57A-60BD-421D-BFF9-A04C3248D6CD}" type="presOf" srcId="{C5B1D5ED-E24D-4045-BD54-15B22E6D1746}" destId="{27498B01-13B1-4E27-8B8B-8DFCC82E0B7D}" srcOrd="0" destOrd="0" presId="urn:microsoft.com/office/officeart/2005/8/layout/cycle7"/>
    <dgm:cxn modelId="{0F33EE6F-0764-49D9-AF23-B0F5233526FF}" type="presOf" srcId="{E6940B89-8490-4D97-8A71-04A3206F16B8}" destId="{FD387422-38B7-452B-BC14-750356774474}" srcOrd="0" destOrd="0" presId="urn:microsoft.com/office/officeart/2005/8/layout/cycle7"/>
    <dgm:cxn modelId="{6A39F513-F80E-43A2-AA0B-2CAA0C506241}" type="presOf" srcId="{5F0E0FFF-DD20-4342-A1B0-2D9BC73FFD84}" destId="{33DD944E-FA72-4823-9D81-031E01A2288F}" srcOrd="0" destOrd="0" presId="urn:microsoft.com/office/officeart/2005/8/layout/cycle7"/>
    <dgm:cxn modelId="{E89A1C1F-056A-43D2-BF7B-E1F09578C97B}" type="presOf" srcId="{23DF0055-A690-4253-9B55-BD44CE25BCEC}" destId="{538216F0-7B4B-471A-8200-877618A24586}" srcOrd="0" destOrd="0" presId="urn:microsoft.com/office/officeart/2005/8/layout/cycle7"/>
    <dgm:cxn modelId="{294DFB3F-DF66-450F-8EA6-ED4E0617C230}" type="presOf" srcId="{15E772B3-6F85-47C4-BA1E-A180F7E21D78}" destId="{5B84FCD8-A13F-4EB6-86A5-763C6F2C7BF3}" srcOrd="1" destOrd="0" presId="urn:microsoft.com/office/officeart/2005/8/layout/cycle7"/>
    <dgm:cxn modelId="{1F133012-8CBC-464A-8011-6B7BCC4BBA53}" type="presOf" srcId="{5F0E0FFF-DD20-4342-A1B0-2D9BC73FFD84}" destId="{95AAAB1A-E389-4440-88D6-79C8659A6AF7}" srcOrd="1" destOrd="0" presId="urn:microsoft.com/office/officeart/2005/8/layout/cycle7"/>
    <dgm:cxn modelId="{A1CA2403-F6BE-4C6A-AAD3-2205FAB8300A}" type="presOf" srcId="{B82290AD-68DF-4865-A548-E1480AA5B69B}" destId="{C69ECAF4-5CDA-4949-A951-3542C1524C16}" srcOrd="0" destOrd="0" presId="urn:microsoft.com/office/officeart/2005/8/layout/cycle7"/>
    <dgm:cxn modelId="{7A6EB449-490E-4243-A620-75A76D90D820}" type="presOf" srcId="{868CC262-2C87-4988-893A-0F7A7CE9BEEB}" destId="{1F9E6513-B726-4FE2-9A68-7E56E4CE01B7}" srcOrd="0" destOrd="0" presId="urn:microsoft.com/office/officeart/2005/8/layout/cycle7"/>
    <dgm:cxn modelId="{0C33580E-F914-41AE-9DD0-4969860F34CC}" type="presParOf" srcId="{1F9E6513-B726-4FE2-9A68-7E56E4CE01B7}" destId="{538216F0-7B4B-471A-8200-877618A24586}" srcOrd="0" destOrd="0" presId="urn:microsoft.com/office/officeart/2005/8/layout/cycle7"/>
    <dgm:cxn modelId="{34117E17-9DEF-4E8A-873B-2D35903D968D}" type="presParOf" srcId="{1F9E6513-B726-4FE2-9A68-7E56E4CE01B7}" destId="{33DD944E-FA72-4823-9D81-031E01A2288F}" srcOrd="1" destOrd="0" presId="urn:microsoft.com/office/officeart/2005/8/layout/cycle7"/>
    <dgm:cxn modelId="{37CBAB01-5017-4EF9-9C72-CCEC8DF718E6}" type="presParOf" srcId="{33DD944E-FA72-4823-9D81-031E01A2288F}" destId="{95AAAB1A-E389-4440-88D6-79C8659A6AF7}" srcOrd="0" destOrd="0" presId="urn:microsoft.com/office/officeart/2005/8/layout/cycle7"/>
    <dgm:cxn modelId="{93D13746-E335-48C4-9265-AB50D0FC2A21}" type="presParOf" srcId="{1F9E6513-B726-4FE2-9A68-7E56E4CE01B7}" destId="{27498B01-13B1-4E27-8B8B-8DFCC82E0B7D}" srcOrd="2" destOrd="0" presId="urn:microsoft.com/office/officeart/2005/8/layout/cycle7"/>
    <dgm:cxn modelId="{4540ABE0-9142-457A-B761-53B9C547F3FD}" type="presParOf" srcId="{1F9E6513-B726-4FE2-9A68-7E56E4CE01B7}" destId="{FD387422-38B7-452B-BC14-750356774474}" srcOrd="3" destOrd="0" presId="urn:microsoft.com/office/officeart/2005/8/layout/cycle7"/>
    <dgm:cxn modelId="{4578ED56-5648-4BD5-AD87-8D37CA14E415}" type="presParOf" srcId="{FD387422-38B7-452B-BC14-750356774474}" destId="{F95C4229-01A9-4F89-82D6-9539AAFA83A8}" srcOrd="0" destOrd="0" presId="urn:microsoft.com/office/officeart/2005/8/layout/cycle7"/>
    <dgm:cxn modelId="{BC688504-1B09-4558-921D-5091B9DB194C}" type="presParOf" srcId="{1F9E6513-B726-4FE2-9A68-7E56E4CE01B7}" destId="{C69ECAF4-5CDA-4949-A951-3542C1524C16}" srcOrd="4" destOrd="0" presId="urn:microsoft.com/office/officeart/2005/8/layout/cycle7"/>
    <dgm:cxn modelId="{CE86C772-D0F8-4DE5-9359-AE79AE5442CC}" type="presParOf" srcId="{1F9E6513-B726-4FE2-9A68-7E56E4CE01B7}" destId="{74E8777D-7D2A-44AE-A4C1-9191825EEB17}" srcOrd="5" destOrd="0" presId="urn:microsoft.com/office/officeart/2005/8/layout/cycle7"/>
    <dgm:cxn modelId="{A131C60B-0EB7-4730-852F-331FAFA0640C}" type="presParOf" srcId="{74E8777D-7D2A-44AE-A4C1-9191825EEB17}" destId="{5B84FCD8-A13F-4EB6-86A5-763C6F2C7BF3}"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EE33A9-F7B8-4FD9-B65A-C1955F04871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B1B020B9-48FB-467C-A11C-9D2B267A82E3}">
      <dgm:prSet phldrT="[Texte]" custT="1">
        <dgm:style>
          <a:lnRef idx="1">
            <a:schemeClr val="accent6"/>
          </a:lnRef>
          <a:fillRef idx="2">
            <a:schemeClr val="accent6"/>
          </a:fillRef>
          <a:effectRef idx="1">
            <a:schemeClr val="accent6"/>
          </a:effectRef>
          <a:fontRef idx="minor">
            <a:schemeClr val="dk1"/>
          </a:fontRef>
        </dgm:style>
      </dgm:prSet>
      <dgm:spPr/>
      <dgm:t>
        <a:bodyPr/>
        <a:lstStyle/>
        <a:p>
          <a:pPr algn="ctr"/>
          <a:r>
            <a:rPr lang="ar-DZ" sz="2400" b="1" dirty="0" smtClean="0">
              <a:effectLst>
                <a:outerShdw blurRad="38100" dist="38100" dir="2700000" algn="tl">
                  <a:srgbClr val="000000">
                    <a:alpha val="43137"/>
                  </a:srgbClr>
                </a:outerShdw>
              </a:effectLst>
            </a:rPr>
            <a:t>أقسام المحكمة</a:t>
          </a:r>
        </a:p>
        <a:p>
          <a:pPr algn="just" rtl="1"/>
          <a:r>
            <a:rPr lang="ar-DZ" sz="1400" b="1" dirty="0" smtClean="0">
              <a:effectLst>
                <a:outerShdw blurRad="38100" dist="38100" dir="2700000" algn="tl">
                  <a:srgbClr val="000000">
                    <a:alpha val="43137"/>
                  </a:srgbClr>
                </a:outerShdw>
              </a:effectLst>
            </a:rPr>
            <a:t>- المادة 13 ق.ع  05-11 </a:t>
          </a:r>
        </a:p>
        <a:p>
          <a:pPr algn="just" rtl="1"/>
          <a:r>
            <a:rPr lang="ar-DZ" sz="1400" b="1" dirty="0" smtClean="0">
              <a:effectLst>
                <a:outerShdw blurRad="38100" dist="38100" dir="2700000" algn="tl">
                  <a:srgbClr val="000000">
                    <a:alpha val="43137"/>
                  </a:srgbClr>
                </a:outerShdw>
              </a:effectLst>
            </a:rPr>
            <a:t>- المادة 32 ق.إ.م.إ</a:t>
          </a:r>
          <a:endParaRPr lang="fr-FR" sz="1400" b="1" dirty="0">
            <a:effectLst>
              <a:outerShdw blurRad="38100" dist="38100" dir="2700000" algn="tl">
                <a:srgbClr val="000000">
                  <a:alpha val="43137"/>
                </a:srgbClr>
              </a:outerShdw>
            </a:effectLst>
          </a:endParaRPr>
        </a:p>
      </dgm:t>
    </dgm:pt>
    <dgm:pt modelId="{53C00AF8-0462-421F-B5A7-99313F4391CD}" type="parTrans" cxnId="{EE340BAD-4F0D-41F9-8A80-77FF174EBAFA}">
      <dgm:prSet/>
      <dgm:spPr/>
      <dgm:t>
        <a:bodyPr/>
        <a:lstStyle/>
        <a:p>
          <a:endParaRPr lang="fr-FR"/>
        </a:p>
      </dgm:t>
    </dgm:pt>
    <dgm:pt modelId="{3DC4A973-0131-4ECF-B748-97002C922AFD}" type="sibTrans" cxnId="{EE340BAD-4F0D-41F9-8A80-77FF174EBAFA}">
      <dgm:prSet/>
      <dgm:spPr/>
      <dgm:t>
        <a:bodyPr/>
        <a:lstStyle/>
        <a:p>
          <a:endParaRPr lang="fr-FR"/>
        </a:p>
      </dgm:t>
    </dgm:pt>
    <dgm:pt modelId="{2DC53B3F-7F02-400D-A258-38BE767A19F6}">
      <dgm:prSet phldrT="[Texte]" custT="1">
        <dgm:style>
          <a:lnRef idx="1">
            <a:schemeClr val="accent3"/>
          </a:lnRef>
          <a:fillRef idx="2">
            <a:schemeClr val="accent3"/>
          </a:fillRef>
          <a:effectRef idx="1">
            <a:schemeClr val="accent3"/>
          </a:effectRef>
          <a:fontRef idx="minor">
            <a:schemeClr val="dk1"/>
          </a:fontRef>
        </dgm:style>
      </dgm:prSet>
      <dgm:spPr/>
      <dgm:t>
        <a:bodyPr/>
        <a:lstStyle/>
        <a:p>
          <a:r>
            <a:rPr lang="ar-DZ" sz="1600" b="1" dirty="0" smtClean="0">
              <a:effectLst>
                <a:outerShdw blurRad="38100" dist="38100" dir="2700000" algn="tl">
                  <a:srgbClr val="000000">
                    <a:alpha val="43137"/>
                  </a:srgbClr>
                </a:outerShdw>
              </a:effectLst>
            </a:rPr>
            <a:t>أقسام القضاء المدني</a:t>
          </a:r>
          <a:endParaRPr lang="fr-FR" sz="1600" b="1" dirty="0">
            <a:effectLst>
              <a:outerShdw blurRad="38100" dist="38100" dir="2700000" algn="tl">
                <a:srgbClr val="000000">
                  <a:alpha val="43137"/>
                </a:srgbClr>
              </a:outerShdw>
            </a:effectLst>
          </a:endParaRPr>
        </a:p>
      </dgm:t>
    </dgm:pt>
    <dgm:pt modelId="{5CEFE162-E60B-4603-AB5F-11C92535CD32}" type="parTrans" cxnId="{E316414A-78FA-422F-9A7B-BC29F76D765F}">
      <dgm:prSet/>
      <dgm:spPr/>
      <dgm:t>
        <a:bodyPr/>
        <a:lstStyle/>
        <a:p>
          <a:endParaRPr lang="fr-FR"/>
        </a:p>
      </dgm:t>
    </dgm:pt>
    <dgm:pt modelId="{D0FEB5A8-D814-4E2C-80AC-19C3C8F27DA1}" type="sibTrans" cxnId="{E316414A-78FA-422F-9A7B-BC29F76D765F}">
      <dgm:prSet/>
      <dgm:spPr/>
      <dgm:t>
        <a:bodyPr/>
        <a:lstStyle/>
        <a:p>
          <a:endParaRPr lang="fr-FR"/>
        </a:p>
      </dgm:t>
    </dgm:pt>
    <dgm:pt modelId="{43151B7E-87B4-4F1E-8A56-23A0FAF0D321}">
      <dgm:prSet phldrT="[Texte]" custT="1">
        <dgm:style>
          <a:lnRef idx="1">
            <a:schemeClr val="accent1"/>
          </a:lnRef>
          <a:fillRef idx="2">
            <a:schemeClr val="accent1"/>
          </a:fillRef>
          <a:effectRef idx="1">
            <a:schemeClr val="accent1"/>
          </a:effectRef>
          <a:fontRef idx="minor">
            <a:schemeClr val="dk1"/>
          </a:fontRef>
        </dgm:style>
      </dgm:prSet>
      <dgm:spPr/>
      <dgm:t>
        <a:bodyPr/>
        <a:lstStyle/>
        <a:p>
          <a:pPr algn="ctr" rtl="1"/>
          <a:endParaRPr lang="ar-DZ" sz="1400" u="sng" dirty="0" smtClean="0">
            <a:effectLst>
              <a:outerShdw blurRad="38100" dist="38100" dir="2700000" algn="tl">
                <a:srgbClr val="000000">
                  <a:alpha val="43137"/>
                </a:srgbClr>
              </a:outerShdw>
            </a:effectLst>
          </a:endParaRPr>
        </a:p>
        <a:p>
          <a:pPr algn="ctr" rtl="1"/>
          <a:r>
            <a:rPr lang="ar-DZ" sz="1400" b="1" u="sng" dirty="0" smtClean="0">
              <a:effectLst>
                <a:outerShdw blurRad="38100" dist="38100" dir="2700000" algn="tl">
                  <a:srgbClr val="000000">
                    <a:alpha val="43137"/>
                  </a:srgbClr>
                </a:outerShdw>
              </a:effectLst>
            </a:rPr>
            <a:t>الأقسام التي لها اختصاص نوعي</a:t>
          </a:r>
        </a:p>
        <a:p>
          <a:pPr algn="just" rtl="1"/>
          <a:r>
            <a:rPr lang="ar-DZ" sz="1400" u="none" dirty="0" smtClean="0">
              <a:effectLst>
                <a:outerShdw blurRad="38100" dist="38100" dir="2700000" algn="tl">
                  <a:srgbClr val="000000">
                    <a:alpha val="43137"/>
                  </a:srgbClr>
                </a:outerShdw>
              </a:effectLst>
            </a:rPr>
            <a:t>- القسم الاجتماعي: م </a:t>
          </a:r>
          <a:r>
            <a:rPr lang="ar-DZ" sz="1200" u="none" dirty="0" smtClean="0">
              <a:effectLst>
                <a:outerShdw blurRad="38100" dist="38100" dir="2700000" algn="tl">
                  <a:srgbClr val="000000">
                    <a:alpha val="43137"/>
                  </a:srgbClr>
                </a:outerShdw>
              </a:effectLst>
            </a:rPr>
            <a:t>500 إلى 510 ق.إ.م</a:t>
          </a:r>
        </a:p>
        <a:p>
          <a:pPr algn="just" rtl="1"/>
          <a:r>
            <a:rPr lang="ar-DZ" sz="1400" u="none" dirty="0" smtClean="0">
              <a:effectLst>
                <a:outerShdw blurRad="38100" dist="38100" dir="2700000" algn="tl">
                  <a:srgbClr val="000000">
                    <a:alpha val="43137"/>
                  </a:srgbClr>
                </a:outerShdw>
              </a:effectLst>
            </a:rPr>
            <a:t>- الأقطاب المتخصصة(م </a:t>
          </a:r>
          <a:r>
            <a:rPr lang="ar-DZ" sz="1200" u="none" dirty="0" smtClean="0">
              <a:effectLst>
                <a:outerShdw blurRad="38100" dist="38100" dir="2700000" algn="tl">
                  <a:srgbClr val="000000">
                    <a:alpha val="43137"/>
                  </a:srgbClr>
                </a:outerShdw>
              </a:effectLst>
            </a:rPr>
            <a:t>32-ف 8</a:t>
          </a:r>
          <a:r>
            <a:rPr lang="ar-DZ" sz="1400" u="none" dirty="0" smtClean="0">
              <a:effectLst>
                <a:outerShdw blurRad="38100" dist="38100" dir="2700000" algn="tl">
                  <a:srgbClr val="000000">
                    <a:alpha val="43137"/>
                  </a:srgbClr>
                </a:outerShdw>
              </a:effectLst>
            </a:rPr>
            <a:t> ق.إ.م</a:t>
          </a:r>
        </a:p>
        <a:p>
          <a:pPr algn="just" rtl="1"/>
          <a:r>
            <a:rPr lang="ar-DZ" sz="1400" u="none" dirty="0" smtClean="0">
              <a:effectLst>
                <a:outerShdw blurRad="38100" dist="38100" dir="2700000" algn="tl">
                  <a:srgbClr val="000000">
                    <a:alpha val="43137"/>
                  </a:srgbClr>
                </a:outerShdw>
              </a:effectLst>
            </a:rPr>
            <a:t>- القسم </a:t>
          </a:r>
          <a:r>
            <a:rPr lang="ar-DZ" sz="1400" u="none" dirty="0" err="1" smtClean="0">
              <a:effectLst>
                <a:outerShdw blurRad="38100" dist="38100" dir="2700000" algn="tl">
                  <a:srgbClr val="000000">
                    <a:alpha val="43137"/>
                  </a:srgbClr>
                </a:outerShdw>
              </a:effectLst>
            </a:rPr>
            <a:t>الاستعجالي</a:t>
          </a:r>
          <a:endParaRPr lang="ar-DZ" sz="1400" u="none" dirty="0" smtClean="0">
            <a:effectLst/>
          </a:endParaRPr>
        </a:p>
        <a:p>
          <a:pPr algn="ctr" rtl="1"/>
          <a:endParaRPr lang="fr-FR" sz="1600" dirty="0"/>
        </a:p>
      </dgm:t>
    </dgm:pt>
    <dgm:pt modelId="{D9DDB7CE-B779-46A7-91C3-D82F32D27C22}" type="parTrans" cxnId="{9998CF60-773B-4087-95EA-FE6DD9EE3117}">
      <dgm:prSet/>
      <dgm:spPr/>
      <dgm:t>
        <a:bodyPr/>
        <a:lstStyle/>
        <a:p>
          <a:endParaRPr lang="fr-FR"/>
        </a:p>
      </dgm:t>
    </dgm:pt>
    <dgm:pt modelId="{4A8F5124-0B4A-4639-B7D9-0008785ED5DB}" type="sibTrans" cxnId="{9998CF60-773B-4087-95EA-FE6DD9EE3117}">
      <dgm:prSet/>
      <dgm:spPr/>
      <dgm:t>
        <a:bodyPr/>
        <a:lstStyle/>
        <a:p>
          <a:endParaRPr lang="fr-FR"/>
        </a:p>
      </dgm:t>
    </dgm:pt>
    <dgm:pt modelId="{3E23EC0B-70DC-43D7-A607-6A6CCF140665}">
      <dgm:prSet phldrT="[Texte]" custT="1">
        <dgm:style>
          <a:lnRef idx="1">
            <a:schemeClr val="accent1"/>
          </a:lnRef>
          <a:fillRef idx="2">
            <a:schemeClr val="accent1"/>
          </a:fillRef>
          <a:effectRef idx="1">
            <a:schemeClr val="accent1"/>
          </a:effectRef>
          <a:fontRef idx="minor">
            <a:schemeClr val="dk1"/>
          </a:fontRef>
        </dgm:style>
      </dgm:prSet>
      <dgm:spPr/>
      <dgm:t>
        <a:bodyPr/>
        <a:lstStyle/>
        <a:p>
          <a:pPr algn="ctr" rtl="1"/>
          <a:endParaRPr lang="ar-DZ" sz="1400" u="sng" dirty="0" smtClean="0">
            <a:effectLst>
              <a:outerShdw blurRad="38100" dist="38100" dir="2700000" algn="tl">
                <a:srgbClr val="000000">
                  <a:alpha val="43137"/>
                </a:srgbClr>
              </a:outerShdw>
            </a:effectLst>
          </a:endParaRPr>
        </a:p>
        <a:p>
          <a:pPr algn="ctr" rtl="1"/>
          <a:r>
            <a:rPr lang="ar-DZ" sz="1400" b="1" u="sng" dirty="0" smtClean="0">
              <a:effectLst>
                <a:outerShdw blurRad="38100" dist="38100" dir="2700000" algn="tl">
                  <a:srgbClr val="000000">
                    <a:alpha val="43137"/>
                  </a:srgbClr>
                </a:outerShdw>
              </a:effectLst>
            </a:rPr>
            <a:t>الأقسام التي لها صلاحيات</a:t>
          </a:r>
          <a:endParaRPr lang="ar-DZ" sz="1100" b="1" dirty="0" smtClean="0">
            <a:effectLst>
              <a:outerShdw blurRad="38100" dist="38100" dir="2700000" algn="tl">
                <a:srgbClr val="000000">
                  <a:alpha val="43137"/>
                </a:srgbClr>
              </a:outerShdw>
            </a:effectLst>
          </a:endParaRPr>
        </a:p>
        <a:p>
          <a:pPr algn="just" rtl="1"/>
          <a:r>
            <a:rPr lang="ar-DZ" sz="1100" dirty="0" smtClean="0">
              <a:effectLst>
                <a:outerShdw blurRad="38100" dist="38100" dir="2700000" algn="tl">
                  <a:srgbClr val="000000">
                    <a:alpha val="43137"/>
                  </a:srgbClr>
                </a:outerShdw>
              </a:effectLst>
            </a:rPr>
            <a:t>- </a:t>
          </a:r>
          <a:r>
            <a:rPr lang="ar-DZ" sz="1400" dirty="0" smtClean="0">
              <a:effectLst>
                <a:outerShdw blurRad="38100" dist="38100" dir="2700000" algn="tl">
                  <a:srgbClr val="000000">
                    <a:alpha val="43137"/>
                  </a:srgbClr>
                </a:outerShdw>
              </a:effectLst>
            </a:rPr>
            <a:t>القسم التجاري و</a:t>
          </a:r>
          <a:r>
            <a:rPr lang="ar-DZ" sz="1400" dirty="0" smtClean="0">
              <a:effectLst>
                <a:outerShdw blurRad="38100" dist="38100" dir="2700000" algn="tl">
                  <a:srgbClr val="000000">
                    <a:alpha val="43137"/>
                  </a:srgbClr>
                </a:outerShdw>
              </a:effectLst>
            </a:rPr>
            <a:t>البحري:</a:t>
          </a:r>
          <a:r>
            <a:rPr lang="ar-DZ" sz="1400" dirty="0" smtClean="0">
              <a:effectLst>
                <a:outerShdw blurRad="38100" dist="38100" dir="2700000" algn="tl">
                  <a:srgbClr val="000000">
                    <a:alpha val="43137"/>
                  </a:srgbClr>
                </a:outerShdw>
              </a:effectLst>
            </a:rPr>
            <a:t>م </a:t>
          </a:r>
          <a:r>
            <a:rPr lang="ar-DZ" sz="1200" dirty="0" smtClean="0">
              <a:effectLst>
                <a:outerShdw blurRad="38100" dist="38100" dir="2700000" algn="tl">
                  <a:srgbClr val="000000">
                    <a:alpha val="43137"/>
                  </a:srgbClr>
                </a:outerShdw>
              </a:effectLst>
            </a:rPr>
            <a:t>531 إلى 536 ق.إ.م</a:t>
          </a:r>
        </a:p>
        <a:p>
          <a:pPr algn="just" rtl="1"/>
          <a:r>
            <a:rPr lang="ar-DZ" sz="1400" dirty="0" smtClean="0">
              <a:effectLst>
                <a:outerShdw blurRad="38100" dist="38100" dir="2700000" algn="tl">
                  <a:srgbClr val="000000">
                    <a:alpha val="43137"/>
                  </a:srgbClr>
                </a:outerShdw>
              </a:effectLst>
            </a:rPr>
            <a:t>- القسم العقاري: م </a:t>
          </a:r>
          <a:r>
            <a:rPr lang="ar-DZ" sz="1200" dirty="0" smtClean="0">
              <a:effectLst>
                <a:outerShdw blurRad="38100" dist="38100" dir="2700000" algn="tl">
                  <a:srgbClr val="000000">
                    <a:alpha val="43137"/>
                  </a:srgbClr>
                </a:outerShdw>
              </a:effectLst>
            </a:rPr>
            <a:t>511</a:t>
          </a:r>
          <a:r>
            <a:rPr lang="ar-DZ" sz="1400" dirty="0" smtClean="0">
              <a:effectLst>
                <a:outerShdw blurRad="38100" dist="38100" dir="2700000" algn="tl">
                  <a:srgbClr val="000000">
                    <a:alpha val="43137"/>
                  </a:srgbClr>
                </a:outerShdw>
              </a:effectLst>
            </a:rPr>
            <a:t> إلى </a:t>
          </a:r>
          <a:r>
            <a:rPr lang="ar-DZ" sz="1200" dirty="0" smtClean="0">
              <a:effectLst>
                <a:outerShdw blurRad="38100" dist="38100" dir="2700000" algn="tl">
                  <a:srgbClr val="000000">
                    <a:alpha val="43137"/>
                  </a:srgbClr>
                </a:outerShdw>
              </a:effectLst>
            </a:rPr>
            <a:t>530</a:t>
          </a:r>
          <a:r>
            <a:rPr lang="ar-DZ" sz="1400" dirty="0" smtClean="0">
              <a:effectLst>
                <a:outerShdw blurRad="38100" dist="38100" dir="2700000" algn="tl">
                  <a:srgbClr val="000000">
                    <a:alpha val="43137"/>
                  </a:srgbClr>
                </a:outerShdw>
              </a:effectLst>
            </a:rPr>
            <a:t> ق.إ.م</a:t>
          </a:r>
        </a:p>
        <a:p>
          <a:pPr algn="just" rtl="1"/>
          <a:r>
            <a:rPr lang="ar-DZ" sz="1400" dirty="0" smtClean="0">
              <a:effectLst>
                <a:outerShdw blurRad="38100" dist="38100" dir="2700000" algn="tl">
                  <a:srgbClr val="000000">
                    <a:alpha val="43137"/>
                  </a:srgbClr>
                </a:outerShdw>
              </a:effectLst>
            </a:rPr>
            <a:t>-قسم شؤون الأسرة: م </a:t>
          </a:r>
          <a:r>
            <a:rPr lang="ar-DZ" sz="1100" dirty="0" smtClean="0">
              <a:effectLst>
                <a:outerShdw blurRad="38100" dist="38100" dir="2700000" algn="tl">
                  <a:srgbClr val="000000">
                    <a:alpha val="43137"/>
                  </a:srgbClr>
                </a:outerShdw>
              </a:effectLst>
            </a:rPr>
            <a:t>423</a:t>
          </a:r>
          <a:r>
            <a:rPr lang="ar-DZ" sz="1200" dirty="0" smtClean="0">
              <a:effectLst>
                <a:outerShdw blurRad="38100" dist="38100" dir="2700000" algn="tl">
                  <a:srgbClr val="000000">
                    <a:alpha val="43137"/>
                  </a:srgbClr>
                </a:outerShdw>
              </a:effectLst>
            </a:rPr>
            <a:t> </a:t>
          </a:r>
          <a:r>
            <a:rPr lang="ar-DZ" sz="1400" dirty="0" smtClean="0">
              <a:effectLst>
                <a:outerShdw blurRad="38100" dist="38100" dir="2700000" algn="tl">
                  <a:srgbClr val="000000">
                    <a:alpha val="43137"/>
                  </a:srgbClr>
                </a:outerShdw>
              </a:effectLst>
            </a:rPr>
            <a:t>إلى </a:t>
          </a:r>
          <a:r>
            <a:rPr lang="ar-DZ" sz="1200" dirty="0" smtClean="0">
              <a:effectLst>
                <a:outerShdw blurRad="38100" dist="38100" dir="2700000" algn="tl">
                  <a:srgbClr val="000000">
                    <a:alpha val="43137"/>
                  </a:srgbClr>
                </a:outerShdw>
              </a:effectLst>
            </a:rPr>
            <a:t>499</a:t>
          </a:r>
          <a:r>
            <a:rPr lang="ar-DZ" sz="1400" dirty="0" smtClean="0">
              <a:effectLst>
                <a:outerShdw blurRad="38100" dist="38100" dir="2700000" algn="tl">
                  <a:srgbClr val="000000">
                    <a:alpha val="43137"/>
                  </a:srgbClr>
                </a:outerShdw>
              </a:effectLst>
            </a:rPr>
            <a:t> ق.إ.م</a:t>
          </a:r>
        </a:p>
        <a:p>
          <a:pPr algn="just" rtl="1"/>
          <a:endParaRPr lang="ar-DZ" sz="1100" dirty="0" smtClean="0"/>
        </a:p>
        <a:p>
          <a:pPr algn="ctr"/>
          <a:endParaRPr lang="fr-FR" sz="1100" dirty="0"/>
        </a:p>
      </dgm:t>
    </dgm:pt>
    <dgm:pt modelId="{BA0C20D9-65B9-4417-85B4-2D1182FDB0AA}" type="parTrans" cxnId="{BE18023C-3CCF-4030-852F-BB1D43FF6EFA}">
      <dgm:prSet/>
      <dgm:spPr/>
      <dgm:t>
        <a:bodyPr/>
        <a:lstStyle/>
        <a:p>
          <a:endParaRPr lang="fr-FR"/>
        </a:p>
      </dgm:t>
    </dgm:pt>
    <dgm:pt modelId="{B0B00F4A-9041-4849-94D6-E7034ECD2516}" type="sibTrans" cxnId="{BE18023C-3CCF-4030-852F-BB1D43FF6EFA}">
      <dgm:prSet/>
      <dgm:spPr/>
      <dgm:t>
        <a:bodyPr/>
        <a:lstStyle/>
        <a:p>
          <a:endParaRPr lang="fr-FR"/>
        </a:p>
      </dgm:t>
    </dgm:pt>
    <dgm:pt modelId="{6D13AD99-F024-490B-88D7-49B559BC74C3}">
      <dgm:prSet phldrT="[Texte]" custT="1">
        <dgm:style>
          <a:lnRef idx="1">
            <a:schemeClr val="accent2"/>
          </a:lnRef>
          <a:fillRef idx="2">
            <a:schemeClr val="accent2"/>
          </a:fillRef>
          <a:effectRef idx="1">
            <a:schemeClr val="accent2"/>
          </a:effectRef>
          <a:fontRef idx="minor">
            <a:schemeClr val="dk1"/>
          </a:fontRef>
        </dgm:style>
      </dgm:prSet>
      <dgm:spPr/>
      <dgm:t>
        <a:bodyPr/>
        <a:lstStyle/>
        <a:p>
          <a:r>
            <a:rPr lang="ar-DZ" sz="1600" b="1" dirty="0" smtClean="0">
              <a:effectLst>
                <a:outerShdw blurRad="38100" dist="38100" dir="2700000" algn="tl">
                  <a:srgbClr val="000000">
                    <a:alpha val="43137"/>
                  </a:srgbClr>
                </a:outerShdw>
              </a:effectLst>
            </a:rPr>
            <a:t>أقسام القضاء الجزائي</a:t>
          </a:r>
          <a:endParaRPr lang="fr-FR" sz="1600" b="1" dirty="0">
            <a:effectLst>
              <a:outerShdw blurRad="38100" dist="38100" dir="2700000" algn="tl">
                <a:srgbClr val="000000">
                  <a:alpha val="43137"/>
                </a:srgbClr>
              </a:outerShdw>
            </a:effectLst>
          </a:endParaRPr>
        </a:p>
      </dgm:t>
    </dgm:pt>
    <dgm:pt modelId="{6AE8AFE2-AC88-4ED7-9177-ADB24C568DEB}" type="parTrans" cxnId="{DB896B58-A607-45CA-B761-F1AD82980089}">
      <dgm:prSet/>
      <dgm:spPr/>
      <dgm:t>
        <a:bodyPr/>
        <a:lstStyle/>
        <a:p>
          <a:endParaRPr lang="fr-FR"/>
        </a:p>
      </dgm:t>
    </dgm:pt>
    <dgm:pt modelId="{868A7CC2-6A20-4838-8198-AC912AB3B004}" type="sibTrans" cxnId="{DB896B58-A607-45CA-B761-F1AD82980089}">
      <dgm:prSet/>
      <dgm:spPr/>
      <dgm:t>
        <a:bodyPr/>
        <a:lstStyle/>
        <a:p>
          <a:endParaRPr lang="fr-FR"/>
        </a:p>
      </dgm:t>
    </dgm:pt>
    <dgm:pt modelId="{81FEC044-D1F0-4422-86C2-46A8B02202DD}">
      <dgm:prSet phldrT="[Texte]" custT="1">
        <dgm:style>
          <a:lnRef idx="1">
            <a:schemeClr val="accent4"/>
          </a:lnRef>
          <a:fillRef idx="2">
            <a:schemeClr val="accent4"/>
          </a:fillRef>
          <a:effectRef idx="1">
            <a:schemeClr val="accent4"/>
          </a:effectRef>
          <a:fontRef idx="minor">
            <a:schemeClr val="dk1"/>
          </a:fontRef>
        </dgm:style>
      </dgm:prSet>
      <dgm:spPr/>
      <dgm:t>
        <a:bodyPr/>
        <a:lstStyle/>
        <a:p>
          <a:pPr algn="just" rtl="1"/>
          <a:r>
            <a:rPr lang="ar-DZ" sz="1600" dirty="0" smtClean="0">
              <a:effectLst>
                <a:outerShdw blurRad="38100" dist="38100" dir="2700000" algn="tl">
                  <a:srgbClr val="000000">
                    <a:alpha val="43137"/>
                  </a:srgbClr>
                </a:outerShdw>
              </a:effectLst>
            </a:rPr>
            <a:t>- قسم المخالفات</a:t>
          </a:r>
        </a:p>
        <a:p>
          <a:pPr algn="just" rtl="1"/>
          <a:r>
            <a:rPr lang="ar-DZ" sz="1600" dirty="0" smtClean="0">
              <a:effectLst>
                <a:outerShdw blurRad="38100" dist="38100" dir="2700000" algn="tl">
                  <a:srgbClr val="000000">
                    <a:alpha val="43137"/>
                  </a:srgbClr>
                </a:outerShdw>
              </a:effectLst>
            </a:rPr>
            <a:t>- قسم الجنح</a:t>
          </a:r>
        </a:p>
        <a:p>
          <a:pPr algn="just" rtl="1"/>
          <a:r>
            <a:rPr lang="ar-DZ" sz="1600" dirty="0" smtClean="0">
              <a:effectLst>
                <a:outerShdw blurRad="38100" dist="38100" dir="2700000" algn="tl">
                  <a:srgbClr val="000000">
                    <a:alpha val="43137"/>
                  </a:srgbClr>
                </a:outerShdw>
              </a:effectLst>
            </a:rPr>
            <a:t>- قسم الأحداث</a:t>
          </a:r>
          <a:endParaRPr lang="fr-FR" sz="1600" dirty="0">
            <a:effectLst>
              <a:outerShdw blurRad="38100" dist="38100" dir="2700000" algn="tl">
                <a:srgbClr val="000000">
                  <a:alpha val="43137"/>
                </a:srgbClr>
              </a:outerShdw>
            </a:effectLst>
          </a:endParaRPr>
        </a:p>
      </dgm:t>
    </dgm:pt>
    <dgm:pt modelId="{4761AE1A-CD97-4773-8415-E60AE7077417}" type="parTrans" cxnId="{D73CE522-1EED-4EF1-92E7-080399340AD6}">
      <dgm:prSet/>
      <dgm:spPr/>
      <dgm:t>
        <a:bodyPr/>
        <a:lstStyle/>
        <a:p>
          <a:endParaRPr lang="fr-FR"/>
        </a:p>
      </dgm:t>
    </dgm:pt>
    <dgm:pt modelId="{32DAA757-B937-42F7-B89B-C0CDDCD5ED44}" type="sibTrans" cxnId="{D73CE522-1EED-4EF1-92E7-080399340AD6}">
      <dgm:prSet/>
      <dgm:spPr/>
      <dgm:t>
        <a:bodyPr/>
        <a:lstStyle/>
        <a:p>
          <a:endParaRPr lang="fr-FR"/>
        </a:p>
      </dgm:t>
    </dgm:pt>
    <dgm:pt modelId="{449FB797-A73C-43E3-81FD-8F86BCD17896}" type="pres">
      <dgm:prSet presAssocID="{01EE33A9-F7B8-4FD9-B65A-C1955F048715}" presName="hierChild1" presStyleCnt="0">
        <dgm:presLayoutVars>
          <dgm:chPref val="1"/>
          <dgm:dir/>
          <dgm:animOne val="branch"/>
          <dgm:animLvl val="lvl"/>
          <dgm:resizeHandles/>
        </dgm:presLayoutVars>
      </dgm:prSet>
      <dgm:spPr/>
    </dgm:pt>
    <dgm:pt modelId="{688F3FF4-6BFE-402D-9007-9643CE356D31}" type="pres">
      <dgm:prSet presAssocID="{B1B020B9-48FB-467C-A11C-9D2B267A82E3}" presName="hierRoot1" presStyleCnt="0"/>
      <dgm:spPr/>
    </dgm:pt>
    <dgm:pt modelId="{96754F2B-2E09-466E-9CB9-5F47D32C1538}" type="pres">
      <dgm:prSet presAssocID="{B1B020B9-48FB-467C-A11C-9D2B267A82E3}" presName="composite" presStyleCnt="0"/>
      <dgm:spPr/>
    </dgm:pt>
    <dgm:pt modelId="{EB04FB70-74F0-4942-A640-9BD98236A8B3}" type="pres">
      <dgm:prSet presAssocID="{B1B020B9-48FB-467C-A11C-9D2B267A82E3}" presName="background" presStyleLbl="node0" presStyleIdx="0" presStyleCnt="1">
        <dgm:style>
          <a:lnRef idx="1">
            <a:schemeClr val="accent6"/>
          </a:lnRef>
          <a:fillRef idx="3">
            <a:schemeClr val="accent6"/>
          </a:fillRef>
          <a:effectRef idx="2">
            <a:schemeClr val="accent6"/>
          </a:effectRef>
          <a:fontRef idx="minor">
            <a:schemeClr val="lt1"/>
          </a:fontRef>
        </dgm:style>
      </dgm:prSet>
      <dgm:spPr/>
    </dgm:pt>
    <dgm:pt modelId="{B859CADF-6581-4A30-9E1D-DF445985F93A}" type="pres">
      <dgm:prSet presAssocID="{B1B020B9-48FB-467C-A11C-9D2B267A82E3}" presName="text" presStyleLbl="fgAcc0" presStyleIdx="0" presStyleCnt="1" custScaleX="103505" custLinFactNeighborX="-15283" custLinFactNeighborY="-41846">
        <dgm:presLayoutVars>
          <dgm:chPref val="3"/>
        </dgm:presLayoutVars>
      </dgm:prSet>
      <dgm:spPr/>
      <dgm:t>
        <a:bodyPr/>
        <a:lstStyle/>
        <a:p>
          <a:endParaRPr lang="fr-FR"/>
        </a:p>
      </dgm:t>
    </dgm:pt>
    <dgm:pt modelId="{CD2A5D44-DBA0-42CF-9EFF-B3F6E9C49051}" type="pres">
      <dgm:prSet presAssocID="{B1B020B9-48FB-467C-A11C-9D2B267A82E3}" presName="hierChild2" presStyleCnt="0"/>
      <dgm:spPr/>
    </dgm:pt>
    <dgm:pt modelId="{6A6952E4-5A58-417E-BC43-D61375E79257}" type="pres">
      <dgm:prSet presAssocID="{5CEFE162-E60B-4603-AB5F-11C92535CD32}" presName="Name10" presStyleLbl="parChTrans1D2" presStyleIdx="0" presStyleCnt="2"/>
      <dgm:spPr/>
    </dgm:pt>
    <dgm:pt modelId="{55CB4E24-F8BF-4398-AD77-75DB118281E2}" type="pres">
      <dgm:prSet presAssocID="{2DC53B3F-7F02-400D-A258-38BE767A19F6}" presName="hierRoot2" presStyleCnt="0"/>
      <dgm:spPr/>
    </dgm:pt>
    <dgm:pt modelId="{F48853F4-E5FA-4EBE-BA56-7128DF6403EB}" type="pres">
      <dgm:prSet presAssocID="{2DC53B3F-7F02-400D-A258-38BE767A19F6}" presName="composite2" presStyleCnt="0"/>
      <dgm:spPr/>
    </dgm:pt>
    <dgm:pt modelId="{E540CECA-47B6-4A16-9691-C0AAECCA5DEE}" type="pres">
      <dgm:prSet presAssocID="{2DC53B3F-7F02-400D-A258-38BE767A19F6}" presName="background2" presStyleLbl="node2" presStyleIdx="0" presStyleCnt="2">
        <dgm:style>
          <a:lnRef idx="3">
            <a:schemeClr val="lt1"/>
          </a:lnRef>
          <a:fillRef idx="1">
            <a:schemeClr val="accent3"/>
          </a:fillRef>
          <a:effectRef idx="1">
            <a:schemeClr val="accent3"/>
          </a:effectRef>
          <a:fontRef idx="minor">
            <a:schemeClr val="lt1"/>
          </a:fontRef>
        </dgm:style>
      </dgm:prSet>
      <dgm:spPr/>
    </dgm:pt>
    <dgm:pt modelId="{63C96CFA-1B4A-4320-96A7-3C88C1E37C70}" type="pres">
      <dgm:prSet presAssocID="{2DC53B3F-7F02-400D-A258-38BE767A19F6}" presName="text2" presStyleLbl="fgAcc2" presStyleIdx="0" presStyleCnt="2">
        <dgm:presLayoutVars>
          <dgm:chPref val="3"/>
        </dgm:presLayoutVars>
      </dgm:prSet>
      <dgm:spPr/>
    </dgm:pt>
    <dgm:pt modelId="{95752F89-B388-4E13-96FF-5A04168FE94B}" type="pres">
      <dgm:prSet presAssocID="{2DC53B3F-7F02-400D-A258-38BE767A19F6}" presName="hierChild3" presStyleCnt="0"/>
      <dgm:spPr/>
    </dgm:pt>
    <dgm:pt modelId="{AF35E191-9ADA-4433-AAC2-D435847A6BC4}" type="pres">
      <dgm:prSet presAssocID="{D9DDB7CE-B779-46A7-91C3-D82F32D27C22}" presName="Name17" presStyleLbl="parChTrans1D3" presStyleIdx="0" presStyleCnt="3"/>
      <dgm:spPr/>
    </dgm:pt>
    <dgm:pt modelId="{0CE5DA6A-B77F-4CEC-A476-DC03EB9AAECC}" type="pres">
      <dgm:prSet presAssocID="{43151B7E-87B4-4F1E-8A56-23A0FAF0D321}" presName="hierRoot3" presStyleCnt="0"/>
      <dgm:spPr/>
    </dgm:pt>
    <dgm:pt modelId="{8D34E287-7288-4559-8D96-1E3E5D22F5C8}" type="pres">
      <dgm:prSet presAssocID="{43151B7E-87B4-4F1E-8A56-23A0FAF0D321}" presName="composite3" presStyleCnt="0"/>
      <dgm:spPr/>
    </dgm:pt>
    <dgm:pt modelId="{0C88A458-16A0-439D-8B9D-C4396E27A60B}" type="pres">
      <dgm:prSet presAssocID="{43151B7E-87B4-4F1E-8A56-23A0FAF0D321}" presName="background3" presStyleLbl="node3" presStyleIdx="0" presStyleCnt="3">
        <dgm:style>
          <a:lnRef idx="1">
            <a:schemeClr val="accent1"/>
          </a:lnRef>
          <a:fillRef idx="3">
            <a:schemeClr val="accent1"/>
          </a:fillRef>
          <a:effectRef idx="2">
            <a:schemeClr val="accent1"/>
          </a:effectRef>
          <a:fontRef idx="minor">
            <a:schemeClr val="lt1"/>
          </a:fontRef>
        </dgm:style>
      </dgm:prSet>
      <dgm:spPr/>
    </dgm:pt>
    <dgm:pt modelId="{01DED5ED-B21E-4FCC-BAD3-5C3B5584570B}" type="pres">
      <dgm:prSet presAssocID="{43151B7E-87B4-4F1E-8A56-23A0FAF0D321}" presName="text3" presStyleLbl="fgAcc3" presStyleIdx="0" presStyleCnt="3" custScaleX="129683" custScaleY="100755">
        <dgm:presLayoutVars>
          <dgm:chPref val="3"/>
        </dgm:presLayoutVars>
      </dgm:prSet>
      <dgm:spPr/>
      <dgm:t>
        <a:bodyPr/>
        <a:lstStyle/>
        <a:p>
          <a:endParaRPr lang="fr-FR"/>
        </a:p>
      </dgm:t>
    </dgm:pt>
    <dgm:pt modelId="{F13A0128-583F-401B-B255-880E58D32B38}" type="pres">
      <dgm:prSet presAssocID="{43151B7E-87B4-4F1E-8A56-23A0FAF0D321}" presName="hierChild4" presStyleCnt="0"/>
      <dgm:spPr/>
    </dgm:pt>
    <dgm:pt modelId="{FDADCA33-CC02-4213-B5D6-40E0DCB1B5C1}" type="pres">
      <dgm:prSet presAssocID="{BA0C20D9-65B9-4417-85B4-2D1182FDB0AA}" presName="Name17" presStyleLbl="parChTrans1D3" presStyleIdx="1" presStyleCnt="3"/>
      <dgm:spPr/>
    </dgm:pt>
    <dgm:pt modelId="{8EF07C74-C4B8-410C-8D23-1CF6198F999A}" type="pres">
      <dgm:prSet presAssocID="{3E23EC0B-70DC-43D7-A607-6A6CCF140665}" presName="hierRoot3" presStyleCnt="0"/>
      <dgm:spPr/>
    </dgm:pt>
    <dgm:pt modelId="{C3B56C41-0600-4521-ACB3-4EE30A17D6C7}" type="pres">
      <dgm:prSet presAssocID="{3E23EC0B-70DC-43D7-A607-6A6CCF140665}" presName="composite3" presStyleCnt="0"/>
      <dgm:spPr/>
    </dgm:pt>
    <dgm:pt modelId="{7FA2C9DA-012D-4645-98F5-3D11A2880BE2}" type="pres">
      <dgm:prSet presAssocID="{3E23EC0B-70DC-43D7-A607-6A6CCF140665}" presName="background3" presStyleLbl="node3" presStyleIdx="1" presStyleCnt="3">
        <dgm:style>
          <a:lnRef idx="1">
            <a:schemeClr val="accent1"/>
          </a:lnRef>
          <a:fillRef idx="3">
            <a:schemeClr val="accent1"/>
          </a:fillRef>
          <a:effectRef idx="2">
            <a:schemeClr val="accent1"/>
          </a:effectRef>
          <a:fontRef idx="minor">
            <a:schemeClr val="lt1"/>
          </a:fontRef>
        </dgm:style>
      </dgm:prSet>
      <dgm:spPr/>
    </dgm:pt>
    <dgm:pt modelId="{7CB3677D-F78F-4BAF-BB15-A2B11BBDFCD2}" type="pres">
      <dgm:prSet presAssocID="{3E23EC0B-70DC-43D7-A607-6A6CCF140665}" presName="text3" presStyleLbl="fgAcc3" presStyleIdx="1" presStyleCnt="3" custScaleX="146856" custScaleY="106607">
        <dgm:presLayoutVars>
          <dgm:chPref val="3"/>
        </dgm:presLayoutVars>
      </dgm:prSet>
      <dgm:spPr/>
      <dgm:t>
        <a:bodyPr/>
        <a:lstStyle/>
        <a:p>
          <a:endParaRPr lang="fr-FR"/>
        </a:p>
      </dgm:t>
    </dgm:pt>
    <dgm:pt modelId="{43288366-662D-4D73-88CE-FD3C6FF456A3}" type="pres">
      <dgm:prSet presAssocID="{3E23EC0B-70DC-43D7-A607-6A6CCF140665}" presName="hierChild4" presStyleCnt="0"/>
      <dgm:spPr/>
    </dgm:pt>
    <dgm:pt modelId="{8BD4C2AE-0AD0-44A1-BD78-02869D523826}" type="pres">
      <dgm:prSet presAssocID="{6AE8AFE2-AC88-4ED7-9177-ADB24C568DEB}" presName="Name10" presStyleLbl="parChTrans1D2" presStyleIdx="1" presStyleCnt="2"/>
      <dgm:spPr/>
    </dgm:pt>
    <dgm:pt modelId="{DD2FCAFF-7243-42D2-B133-E16A4FF7E5B3}" type="pres">
      <dgm:prSet presAssocID="{6D13AD99-F024-490B-88D7-49B559BC74C3}" presName="hierRoot2" presStyleCnt="0"/>
      <dgm:spPr/>
    </dgm:pt>
    <dgm:pt modelId="{0D42516B-A218-48D8-BCE0-628E9781E749}" type="pres">
      <dgm:prSet presAssocID="{6D13AD99-F024-490B-88D7-49B559BC74C3}" presName="composite2" presStyleCnt="0"/>
      <dgm:spPr/>
    </dgm:pt>
    <dgm:pt modelId="{61DEB51A-05D3-413B-929A-4900150A9538}" type="pres">
      <dgm:prSet presAssocID="{6D13AD99-F024-490B-88D7-49B559BC74C3}" presName="background2" presStyleLbl="node2" presStyleIdx="1" presStyleCnt="2">
        <dgm:style>
          <a:lnRef idx="3">
            <a:schemeClr val="lt1"/>
          </a:lnRef>
          <a:fillRef idx="1">
            <a:schemeClr val="accent2"/>
          </a:fillRef>
          <a:effectRef idx="1">
            <a:schemeClr val="accent2"/>
          </a:effectRef>
          <a:fontRef idx="minor">
            <a:schemeClr val="lt1"/>
          </a:fontRef>
        </dgm:style>
      </dgm:prSet>
      <dgm:spPr/>
    </dgm:pt>
    <dgm:pt modelId="{E1FF2062-6F94-478C-B66C-E420C5BFC464}" type="pres">
      <dgm:prSet presAssocID="{6D13AD99-F024-490B-88D7-49B559BC74C3}" presName="text2" presStyleLbl="fgAcc2" presStyleIdx="1" presStyleCnt="2">
        <dgm:presLayoutVars>
          <dgm:chPref val="3"/>
        </dgm:presLayoutVars>
      </dgm:prSet>
      <dgm:spPr/>
      <dgm:t>
        <a:bodyPr/>
        <a:lstStyle/>
        <a:p>
          <a:endParaRPr lang="fr-FR"/>
        </a:p>
      </dgm:t>
    </dgm:pt>
    <dgm:pt modelId="{E2EA9992-A220-4BDE-9E62-07A9F06FABEE}" type="pres">
      <dgm:prSet presAssocID="{6D13AD99-F024-490B-88D7-49B559BC74C3}" presName="hierChild3" presStyleCnt="0"/>
      <dgm:spPr/>
    </dgm:pt>
    <dgm:pt modelId="{4E79C792-6D0E-45E9-9E6C-74437E757D68}" type="pres">
      <dgm:prSet presAssocID="{4761AE1A-CD97-4773-8415-E60AE7077417}" presName="Name17" presStyleLbl="parChTrans1D3" presStyleIdx="2" presStyleCnt="3"/>
      <dgm:spPr/>
    </dgm:pt>
    <dgm:pt modelId="{D156CAD1-D2D4-4633-B1D7-6FCF94BE6127}" type="pres">
      <dgm:prSet presAssocID="{81FEC044-D1F0-4422-86C2-46A8B02202DD}" presName="hierRoot3" presStyleCnt="0"/>
      <dgm:spPr/>
    </dgm:pt>
    <dgm:pt modelId="{1929F028-8493-48CA-93E2-21F5AAD29016}" type="pres">
      <dgm:prSet presAssocID="{81FEC044-D1F0-4422-86C2-46A8B02202DD}" presName="composite3" presStyleCnt="0"/>
      <dgm:spPr/>
    </dgm:pt>
    <dgm:pt modelId="{3510B1D7-7E80-4F4F-982A-5ED50D20C2F0}" type="pres">
      <dgm:prSet presAssocID="{81FEC044-D1F0-4422-86C2-46A8B02202DD}" presName="background3" presStyleLbl="node3" presStyleIdx="2" presStyleCnt="3">
        <dgm:style>
          <a:lnRef idx="1">
            <a:schemeClr val="accent4"/>
          </a:lnRef>
          <a:fillRef idx="3">
            <a:schemeClr val="accent4"/>
          </a:fillRef>
          <a:effectRef idx="2">
            <a:schemeClr val="accent4"/>
          </a:effectRef>
          <a:fontRef idx="minor">
            <a:schemeClr val="lt1"/>
          </a:fontRef>
        </dgm:style>
      </dgm:prSet>
      <dgm:spPr/>
    </dgm:pt>
    <dgm:pt modelId="{E0658CD3-3EC3-466F-8EE7-8BBBD8FC239E}" type="pres">
      <dgm:prSet presAssocID="{81FEC044-D1F0-4422-86C2-46A8B02202DD}" presName="text3" presStyleLbl="fgAcc3" presStyleIdx="2" presStyleCnt="3">
        <dgm:presLayoutVars>
          <dgm:chPref val="3"/>
        </dgm:presLayoutVars>
      </dgm:prSet>
      <dgm:spPr/>
    </dgm:pt>
    <dgm:pt modelId="{A4E146D3-2DC0-47A4-9490-3A684822FA8E}" type="pres">
      <dgm:prSet presAssocID="{81FEC044-D1F0-4422-86C2-46A8B02202DD}" presName="hierChild4" presStyleCnt="0"/>
      <dgm:spPr/>
    </dgm:pt>
  </dgm:ptLst>
  <dgm:cxnLst>
    <dgm:cxn modelId="{F21F30B4-85B1-4D1B-8CC1-6C8CF7627902}" type="presOf" srcId="{3E23EC0B-70DC-43D7-A607-6A6CCF140665}" destId="{7CB3677D-F78F-4BAF-BB15-A2B11BBDFCD2}" srcOrd="0" destOrd="0" presId="urn:microsoft.com/office/officeart/2005/8/layout/hierarchy1"/>
    <dgm:cxn modelId="{9998CF60-773B-4087-95EA-FE6DD9EE3117}" srcId="{2DC53B3F-7F02-400D-A258-38BE767A19F6}" destId="{43151B7E-87B4-4F1E-8A56-23A0FAF0D321}" srcOrd="0" destOrd="0" parTransId="{D9DDB7CE-B779-46A7-91C3-D82F32D27C22}" sibTransId="{4A8F5124-0B4A-4639-B7D9-0008785ED5DB}"/>
    <dgm:cxn modelId="{E316414A-78FA-422F-9A7B-BC29F76D765F}" srcId="{B1B020B9-48FB-467C-A11C-9D2B267A82E3}" destId="{2DC53B3F-7F02-400D-A258-38BE767A19F6}" srcOrd="0" destOrd="0" parTransId="{5CEFE162-E60B-4603-AB5F-11C92535CD32}" sibTransId="{D0FEB5A8-D814-4E2C-80AC-19C3C8F27DA1}"/>
    <dgm:cxn modelId="{BE18023C-3CCF-4030-852F-BB1D43FF6EFA}" srcId="{2DC53B3F-7F02-400D-A258-38BE767A19F6}" destId="{3E23EC0B-70DC-43D7-A607-6A6CCF140665}" srcOrd="1" destOrd="0" parTransId="{BA0C20D9-65B9-4417-85B4-2D1182FDB0AA}" sibTransId="{B0B00F4A-9041-4849-94D6-E7034ECD2516}"/>
    <dgm:cxn modelId="{3855E18B-9098-4C52-8394-9C88E82F33B4}" type="presOf" srcId="{4761AE1A-CD97-4773-8415-E60AE7077417}" destId="{4E79C792-6D0E-45E9-9E6C-74437E757D68}" srcOrd="0" destOrd="0" presId="urn:microsoft.com/office/officeart/2005/8/layout/hierarchy1"/>
    <dgm:cxn modelId="{EACB5722-546E-48C0-AB2E-6027F9D99E07}" type="presOf" srcId="{B1B020B9-48FB-467C-A11C-9D2B267A82E3}" destId="{B859CADF-6581-4A30-9E1D-DF445985F93A}" srcOrd="0" destOrd="0" presId="urn:microsoft.com/office/officeart/2005/8/layout/hierarchy1"/>
    <dgm:cxn modelId="{75143E45-E737-454E-A922-08005F3F21E9}" type="presOf" srcId="{5CEFE162-E60B-4603-AB5F-11C92535CD32}" destId="{6A6952E4-5A58-417E-BC43-D61375E79257}" srcOrd="0" destOrd="0" presId="urn:microsoft.com/office/officeart/2005/8/layout/hierarchy1"/>
    <dgm:cxn modelId="{BB9111D2-AB95-41C0-91A5-6457240EC547}" type="presOf" srcId="{2DC53B3F-7F02-400D-A258-38BE767A19F6}" destId="{63C96CFA-1B4A-4320-96A7-3C88C1E37C70}" srcOrd="0" destOrd="0" presId="urn:microsoft.com/office/officeart/2005/8/layout/hierarchy1"/>
    <dgm:cxn modelId="{EE340BAD-4F0D-41F9-8A80-77FF174EBAFA}" srcId="{01EE33A9-F7B8-4FD9-B65A-C1955F048715}" destId="{B1B020B9-48FB-467C-A11C-9D2B267A82E3}" srcOrd="0" destOrd="0" parTransId="{53C00AF8-0462-421F-B5A7-99313F4391CD}" sibTransId="{3DC4A973-0131-4ECF-B748-97002C922AFD}"/>
    <dgm:cxn modelId="{460F9B62-EB3A-410C-9C33-053E2BBD385B}" type="presOf" srcId="{81FEC044-D1F0-4422-86C2-46A8B02202DD}" destId="{E0658CD3-3EC3-466F-8EE7-8BBBD8FC239E}" srcOrd="0" destOrd="0" presId="urn:microsoft.com/office/officeart/2005/8/layout/hierarchy1"/>
    <dgm:cxn modelId="{DB896B58-A607-45CA-B761-F1AD82980089}" srcId="{B1B020B9-48FB-467C-A11C-9D2B267A82E3}" destId="{6D13AD99-F024-490B-88D7-49B559BC74C3}" srcOrd="1" destOrd="0" parTransId="{6AE8AFE2-AC88-4ED7-9177-ADB24C568DEB}" sibTransId="{868A7CC2-6A20-4838-8198-AC912AB3B004}"/>
    <dgm:cxn modelId="{3D819FA9-06FC-42F1-842C-EF2B359DE698}" type="presOf" srcId="{6AE8AFE2-AC88-4ED7-9177-ADB24C568DEB}" destId="{8BD4C2AE-0AD0-44A1-BD78-02869D523826}" srcOrd="0" destOrd="0" presId="urn:microsoft.com/office/officeart/2005/8/layout/hierarchy1"/>
    <dgm:cxn modelId="{D73CE522-1EED-4EF1-92E7-080399340AD6}" srcId="{6D13AD99-F024-490B-88D7-49B559BC74C3}" destId="{81FEC044-D1F0-4422-86C2-46A8B02202DD}" srcOrd="0" destOrd="0" parTransId="{4761AE1A-CD97-4773-8415-E60AE7077417}" sibTransId="{32DAA757-B937-42F7-B89B-C0CDDCD5ED44}"/>
    <dgm:cxn modelId="{D6AA54A0-904C-48B1-B06B-6324879AD25F}" type="presOf" srcId="{BA0C20D9-65B9-4417-85B4-2D1182FDB0AA}" destId="{FDADCA33-CC02-4213-B5D6-40E0DCB1B5C1}" srcOrd="0" destOrd="0" presId="urn:microsoft.com/office/officeart/2005/8/layout/hierarchy1"/>
    <dgm:cxn modelId="{4FA8F391-ADA0-4AB4-9378-79B4EBEC12E9}" type="presOf" srcId="{43151B7E-87B4-4F1E-8A56-23A0FAF0D321}" destId="{01DED5ED-B21E-4FCC-BAD3-5C3B5584570B}" srcOrd="0" destOrd="0" presId="urn:microsoft.com/office/officeart/2005/8/layout/hierarchy1"/>
    <dgm:cxn modelId="{51A1B393-6761-4C5C-A9C5-DA16514C43DE}" type="presOf" srcId="{01EE33A9-F7B8-4FD9-B65A-C1955F048715}" destId="{449FB797-A73C-43E3-81FD-8F86BCD17896}" srcOrd="0" destOrd="0" presId="urn:microsoft.com/office/officeart/2005/8/layout/hierarchy1"/>
    <dgm:cxn modelId="{A67CC147-BBED-49F9-9766-A98C00B064AE}" type="presOf" srcId="{6D13AD99-F024-490B-88D7-49B559BC74C3}" destId="{E1FF2062-6F94-478C-B66C-E420C5BFC464}" srcOrd="0" destOrd="0" presId="urn:microsoft.com/office/officeart/2005/8/layout/hierarchy1"/>
    <dgm:cxn modelId="{D1A8182A-4B0C-466A-9D15-E04788B7A841}" type="presOf" srcId="{D9DDB7CE-B779-46A7-91C3-D82F32D27C22}" destId="{AF35E191-9ADA-4433-AAC2-D435847A6BC4}" srcOrd="0" destOrd="0" presId="urn:microsoft.com/office/officeart/2005/8/layout/hierarchy1"/>
    <dgm:cxn modelId="{99AA3F8B-997A-46C4-BEFE-6EBEC1A84EE5}" type="presParOf" srcId="{449FB797-A73C-43E3-81FD-8F86BCD17896}" destId="{688F3FF4-6BFE-402D-9007-9643CE356D31}" srcOrd="0" destOrd="0" presId="urn:microsoft.com/office/officeart/2005/8/layout/hierarchy1"/>
    <dgm:cxn modelId="{F8873681-CC89-4AAF-B77A-B2761A21B5B3}" type="presParOf" srcId="{688F3FF4-6BFE-402D-9007-9643CE356D31}" destId="{96754F2B-2E09-466E-9CB9-5F47D32C1538}" srcOrd="0" destOrd="0" presId="urn:microsoft.com/office/officeart/2005/8/layout/hierarchy1"/>
    <dgm:cxn modelId="{E13FB139-63FF-4919-BA89-3B988A7FA6D7}" type="presParOf" srcId="{96754F2B-2E09-466E-9CB9-5F47D32C1538}" destId="{EB04FB70-74F0-4942-A640-9BD98236A8B3}" srcOrd="0" destOrd="0" presId="urn:microsoft.com/office/officeart/2005/8/layout/hierarchy1"/>
    <dgm:cxn modelId="{D0A7E605-8F56-448C-9253-FA5B291A7001}" type="presParOf" srcId="{96754F2B-2E09-466E-9CB9-5F47D32C1538}" destId="{B859CADF-6581-4A30-9E1D-DF445985F93A}" srcOrd="1" destOrd="0" presId="urn:microsoft.com/office/officeart/2005/8/layout/hierarchy1"/>
    <dgm:cxn modelId="{67531FF1-A7E5-491C-91E8-03FEC4B69DDC}" type="presParOf" srcId="{688F3FF4-6BFE-402D-9007-9643CE356D31}" destId="{CD2A5D44-DBA0-42CF-9EFF-B3F6E9C49051}" srcOrd="1" destOrd="0" presId="urn:microsoft.com/office/officeart/2005/8/layout/hierarchy1"/>
    <dgm:cxn modelId="{2B4D06F0-04C2-4895-8001-4F6754382C9B}" type="presParOf" srcId="{CD2A5D44-DBA0-42CF-9EFF-B3F6E9C49051}" destId="{6A6952E4-5A58-417E-BC43-D61375E79257}" srcOrd="0" destOrd="0" presId="urn:microsoft.com/office/officeart/2005/8/layout/hierarchy1"/>
    <dgm:cxn modelId="{C6639C66-58B9-4258-A24F-097607D5A72E}" type="presParOf" srcId="{CD2A5D44-DBA0-42CF-9EFF-B3F6E9C49051}" destId="{55CB4E24-F8BF-4398-AD77-75DB118281E2}" srcOrd="1" destOrd="0" presId="urn:microsoft.com/office/officeart/2005/8/layout/hierarchy1"/>
    <dgm:cxn modelId="{47DA6C9A-A873-4AD8-AC7E-1455A62D6FC0}" type="presParOf" srcId="{55CB4E24-F8BF-4398-AD77-75DB118281E2}" destId="{F48853F4-E5FA-4EBE-BA56-7128DF6403EB}" srcOrd="0" destOrd="0" presId="urn:microsoft.com/office/officeart/2005/8/layout/hierarchy1"/>
    <dgm:cxn modelId="{9AD301FD-78DC-41BE-8990-03DCA5454301}" type="presParOf" srcId="{F48853F4-E5FA-4EBE-BA56-7128DF6403EB}" destId="{E540CECA-47B6-4A16-9691-C0AAECCA5DEE}" srcOrd="0" destOrd="0" presId="urn:microsoft.com/office/officeart/2005/8/layout/hierarchy1"/>
    <dgm:cxn modelId="{3FF235F3-A533-43C8-B208-67EF1170EB05}" type="presParOf" srcId="{F48853F4-E5FA-4EBE-BA56-7128DF6403EB}" destId="{63C96CFA-1B4A-4320-96A7-3C88C1E37C70}" srcOrd="1" destOrd="0" presId="urn:microsoft.com/office/officeart/2005/8/layout/hierarchy1"/>
    <dgm:cxn modelId="{2B97BF38-5029-41EC-9EBB-FC5616903B06}" type="presParOf" srcId="{55CB4E24-F8BF-4398-AD77-75DB118281E2}" destId="{95752F89-B388-4E13-96FF-5A04168FE94B}" srcOrd="1" destOrd="0" presId="urn:microsoft.com/office/officeart/2005/8/layout/hierarchy1"/>
    <dgm:cxn modelId="{BF8BBE09-3DA7-45F3-A03D-45043CB08175}" type="presParOf" srcId="{95752F89-B388-4E13-96FF-5A04168FE94B}" destId="{AF35E191-9ADA-4433-AAC2-D435847A6BC4}" srcOrd="0" destOrd="0" presId="urn:microsoft.com/office/officeart/2005/8/layout/hierarchy1"/>
    <dgm:cxn modelId="{714CB456-C5EC-49B8-AB48-334F4C0C476A}" type="presParOf" srcId="{95752F89-B388-4E13-96FF-5A04168FE94B}" destId="{0CE5DA6A-B77F-4CEC-A476-DC03EB9AAECC}" srcOrd="1" destOrd="0" presId="urn:microsoft.com/office/officeart/2005/8/layout/hierarchy1"/>
    <dgm:cxn modelId="{5E7DD042-6229-4FD6-BEB4-52BD409434CE}" type="presParOf" srcId="{0CE5DA6A-B77F-4CEC-A476-DC03EB9AAECC}" destId="{8D34E287-7288-4559-8D96-1E3E5D22F5C8}" srcOrd="0" destOrd="0" presId="urn:microsoft.com/office/officeart/2005/8/layout/hierarchy1"/>
    <dgm:cxn modelId="{717EC356-815A-4DCE-9C91-84635C500E10}" type="presParOf" srcId="{8D34E287-7288-4559-8D96-1E3E5D22F5C8}" destId="{0C88A458-16A0-439D-8B9D-C4396E27A60B}" srcOrd="0" destOrd="0" presId="urn:microsoft.com/office/officeart/2005/8/layout/hierarchy1"/>
    <dgm:cxn modelId="{3ED16950-845D-4A85-8420-3DAB9E3A5F3D}" type="presParOf" srcId="{8D34E287-7288-4559-8D96-1E3E5D22F5C8}" destId="{01DED5ED-B21E-4FCC-BAD3-5C3B5584570B}" srcOrd="1" destOrd="0" presId="urn:microsoft.com/office/officeart/2005/8/layout/hierarchy1"/>
    <dgm:cxn modelId="{9666D4FD-5F70-4FB6-8851-5BCC313119D1}" type="presParOf" srcId="{0CE5DA6A-B77F-4CEC-A476-DC03EB9AAECC}" destId="{F13A0128-583F-401B-B255-880E58D32B38}" srcOrd="1" destOrd="0" presId="urn:microsoft.com/office/officeart/2005/8/layout/hierarchy1"/>
    <dgm:cxn modelId="{7EEBDD19-ED60-4308-8A7B-7FCE2B7A0B7D}" type="presParOf" srcId="{95752F89-B388-4E13-96FF-5A04168FE94B}" destId="{FDADCA33-CC02-4213-B5D6-40E0DCB1B5C1}" srcOrd="2" destOrd="0" presId="urn:microsoft.com/office/officeart/2005/8/layout/hierarchy1"/>
    <dgm:cxn modelId="{F3FF105A-8749-4D65-96DB-D1B729D5A38E}" type="presParOf" srcId="{95752F89-B388-4E13-96FF-5A04168FE94B}" destId="{8EF07C74-C4B8-410C-8D23-1CF6198F999A}" srcOrd="3" destOrd="0" presId="urn:microsoft.com/office/officeart/2005/8/layout/hierarchy1"/>
    <dgm:cxn modelId="{D19B90FE-2086-413F-AC21-D1107AE5004F}" type="presParOf" srcId="{8EF07C74-C4B8-410C-8D23-1CF6198F999A}" destId="{C3B56C41-0600-4521-ACB3-4EE30A17D6C7}" srcOrd="0" destOrd="0" presId="urn:microsoft.com/office/officeart/2005/8/layout/hierarchy1"/>
    <dgm:cxn modelId="{4C5D97C0-0621-419A-A1D9-89C23867681F}" type="presParOf" srcId="{C3B56C41-0600-4521-ACB3-4EE30A17D6C7}" destId="{7FA2C9DA-012D-4645-98F5-3D11A2880BE2}" srcOrd="0" destOrd="0" presId="urn:microsoft.com/office/officeart/2005/8/layout/hierarchy1"/>
    <dgm:cxn modelId="{B9859B7C-053C-49D5-A58D-96F93B784C13}" type="presParOf" srcId="{C3B56C41-0600-4521-ACB3-4EE30A17D6C7}" destId="{7CB3677D-F78F-4BAF-BB15-A2B11BBDFCD2}" srcOrd="1" destOrd="0" presId="urn:microsoft.com/office/officeart/2005/8/layout/hierarchy1"/>
    <dgm:cxn modelId="{AB5BBD12-DDAE-40F7-8438-FB0EC505DF85}" type="presParOf" srcId="{8EF07C74-C4B8-410C-8D23-1CF6198F999A}" destId="{43288366-662D-4D73-88CE-FD3C6FF456A3}" srcOrd="1" destOrd="0" presId="urn:microsoft.com/office/officeart/2005/8/layout/hierarchy1"/>
    <dgm:cxn modelId="{1F2179C6-8880-4C1A-8172-BA9674FAA54F}" type="presParOf" srcId="{CD2A5D44-DBA0-42CF-9EFF-B3F6E9C49051}" destId="{8BD4C2AE-0AD0-44A1-BD78-02869D523826}" srcOrd="2" destOrd="0" presId="urn:microsoft.com/office/officeart/2005/8/layout/hierarchy1"/>
    <dgm:cxn modelId="{658A2A72-C375-4E3F-9F70-248B354FA7E7}" type="presParOf" srcId="{CD2A5D44-DBA0-42CF-9EFF-B3F6E9C49051}" destId="{DD2FCAFF-7243-42D2-B133-E16A4FF7E5B3}" srcOrd="3" destOrd="0" presId="urn:microsoft.com/office/officeart/2005/8/layout/hierarchy1"/>
    <dgm:cxn modelId="{C526AC8F-AB9A-4DBD-A455-217B0DE0F029}" type="presParOf" srcId="{DD2FCAFF-7243-42D2-B133-E16A4FF7E5B3}" destId="{0D42516B-A218-48D8-BCE0-628E9781E749}" srcOrd="0" destOrd="0" presId="urn:microsoft.com/office/officeart/2005/8/layout/hierarchy1"/>
    <dgm:cxn modelId="{B2F66D7B-B256-4732-95F2-FA193996FA0D}" type="presParOf" srcId="{0D42516B-A218-48D8-BCE0-628E9781E749}" destId="{61DEB51A-05D3-413B-929A-4900150A9538}" srcOrd="0" destOrd="0" presId="urn:microsoft.com/office/officeart/2005/8/layout/hierarchy1"/>
    <dgm:cxn modelId="{543E5997-67ED-479B-8F34-B5EDEC21E7A7}" type="presParOf" srcId="{0D42516B-A218-48D8-BCE0-628E9781E749}" destId="{E1FF2062-6F94-478C-B66C-E420C5BFC464}" srcOrd="1" destOrd="0" presId="urn:microsoft.com/office/officeart/2005/8/layout/hierarchy1"/>
    <dgm:cxn modelId="{0B440E05-865F-4D84-A867-91D326BAFFF5}" type="presParOf" srcId="{DD2FCAFF-7243-42D2-B133-E16A4FF7E5B3}" destId="{E2EA9992-A220-4BDE-9E62-07A9F06FABEE}" srcOrd="1" destOrd="0" presId="urn:microsoft.com/office/officeart/2005/8/layout/hierarchy1"/>
    <dgm:cxn modelId="{85D9AC06-3044-494E-8B1A-BDF0BC8AF3DA}" type="presParOf" srcId="{E2EA9992-A220-4BDE-9E62-07A9F06FABEE}" destId="{4E79C792-6D0E-45E9-9E6C-74437E757D68}" srcOrd="0" destOrd="0" presId="urn:microsoft.com/office/officeart/2005/8/layout/hierarchy1"/>
    <dgm:cxn modelId="{D82E4249-4C76-4D53-885C-B736A4BE7611}" type="presParOf" srcId="{E2EA9992-A220-4BDE-9E62-07A9F06FABEE}" destId="{D156CAD1-D2D4-4633-B1D7-6FCF94BE6127}" srcOrd="1" destOrd="0" presId="urn:microsoft.com/office/officeart/2005/8/layout/hierarchy1"/>
    <dgm:cxn modelId="{ACDA5CC6-9B97-41B5-96C5-6A16208F9C75}" type="presParOf" srcId="{D156CAD1-D2D4-4633-B1D7-6FCF94BE6127}" destId="{1929F028-8493-48CA-93E2-21F5AAD29016}" srcOrd="0" destOrd="0" presId="urn:microsoft.com/office/officeart/2005/8/layout/hierarchy1"/>
    <dgm:cxn modelId="{017C20D8-E3DA-4145-835D-386B7BE9E11F}" type="presParOf" srcId="{1929F028-8493-48CA-93E2-21F5AAD29016}" destId="{3510B1D7-7E80-4F4F-982A-5ED50D20C2F0}" srcOrd="0" destOrd="0" presId="urn:microsoft.com/office/officeart/2005/8/layout/hierarchy1"/>
    <dgm:cxn modelId="{65EF2ADD-36C0-4B83-8B5B-4756568969B6}" type="presParOf" srcId="{1929F028-8493-48CA-93E2-21F5AAD29016}" destId="{E0658CD3-3EC3-466F-8EE7-8BBBD8FC239E}" srcOrd="1" destOrd="0" presId="urn:microsoft.com/office/officeart/2005/8/layout/hierarchy1"/>
    <dgm:cxn modelId="{9F83AD5A-03C6-4686-B83D-E52CF3068D7E}" type="presParOf" srcId="{D156CAD1-D2D4-4633-B1D7-6FCF94BE6127}" destId="{A4E146D3-2DC0-47A4-9490-3A684822FA8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2A3A353-1E39-47D5-8372-344C9376A552}" type="doc">
      <dgm:prSet loTypeId="urn:microsoft.com/office/officeart/2005/8/layout/default" loCatId="list" qsTypeId="urn:microsoft.com/office/officeart/2005/8/quickstyle/3d7" qsCatId="3D" csTypeId="urn:microsoft.com/office/officeart/2005/8/colors/accent1_2" csCatId="accent1" phldr="1"/>
      <dgm:spPr/>
      <dgm:t>
        <a:bodyPr/>
        <a:lstStyle/>
        <a:p>
          <a:endParaRPr lang="fr-FR"/>
        </a:p>
      </dgm:t>
    </dgm:pt>
    <dgm:pt modelId="{31243ED5-1891-4B09-8AA9-823E5813C857}">
      <dgm:prSet phldrT="[Texte]">
        <dgm:style>
          <a:lnRef idx="1">
            <a:schemeClr val="accent4"/>
          </a:lnRef>
          <a:fillRef idx="2">
            <a:schemeClr val="accent4"/>
          </a:fillRef>
          <a:effectRef idx="1">
            <a:schemeClr val="accent4"/>
          </a:effectRef>
          <a:fontRef idx="minor">
            <a:schemeClr val="dk1"/>
          </a:fontRef>
        </dgm:style>
      </dgm:prSet>
      <dgm:spPr/>
      <dgm:t>
        <a:bodyPr/>
        <a:lstStyle/>
        <a:p>
          <a:pPr rtl="1"/>
          <a:r>
            <a:rPr lang="ar-DZ" dirty="0" smtClean="0"/>
            <a:t>- قاضي تحقيق أو </a:t>
          </a:r>
        </a:p>
        <a:p>
          <a:pPr rtl="1"/>
          <a:r>
            <a:rPr lang="ar-DZ" dirty="0" smtClean="0"/>
            <a:t>أكثر</a:t>
          </a:r>
        </a:p>
        <a:p>
          <a:pPr rtl="1"/>
          <a:r>
            <a:rPr lang="ar-DZ" dirty="0" smtClean="0"/>
            <a:t>- قاضي أحداث أو أكثر</a:t>
          </a:r>
          <a:endParaRPr lang="fr-FR" dirty="0"/>
        </a:p>
      </dgm:t>
    </dgm:pt>
    <dgm:pt modelId="{1B512F31-F283-4B2C-B1FB-C722F69079EC}" type="parTrans" cxnId="{FFA03879-4F39-4E9B-B22F-733ACC1516C6}">
      <dgm:prSet/>
      <dgm:spPr/>
      <dgm:t>
        <a:bodyPr/>
        <a:lstStyle/>
        <a:p>
          <a:endParaRPr lang="fr-FR"/>
        </a:p>
      </dgm:t>
    </dgm:pt>
    <dgm:pt modelId="{972D74C3-09F4-4E33-BDB4-626A861EB736}" type="sibTrans" cxnId="{FFA03879-4F39-4E9B-B22F-733ACC1516C6}">
      <dgm:prSet/>
      <dgm:spPr/>
      <dgm:t>
        <a:bodyPr/>
        <a:lstStyle/>
        <a:p>
          <a:endParaRPr lang="fr-FR"/>
        </a:p>
      </dgm:t>
    </dgm:pt>
    <dgm:pt modelId="{22538B55-EF32-46F0-BA71-4873E4295440}">
      <dgm:prSet phldrT="[Texte]">
        <dgm:style>
          <a:lnRef idx="1">
            <a:schemeClr val="accent6"/>
          </a:lnRef>
          <a:fillRef idx="2">
            <a:schemeClr val="accent6"/>
          </a:fillRef>
          <a:effectRef idx="1">
            <a:schemeClr val="accent6"/>
          </a:effectRef>
          <a:fontRef idx="minor">
            <a:schemeClr val="dk1"/>
          </a:fontRef>
        </dgm:style>
      </dgm:prSet>
      <dgm:spPr/>
      <dgm:t>
        <a:bodyPr/>
        <a:lstStyle/>
        <a:p>
          <a:pPr rtl="1"/>
          <a:r>
            <a:rPr lang="ar-DZ" dirty="0" smtClean="0"/>
            <a:t>- وكيل الجمهورية </a:t>
          </a:r>
        </a:p>
        <a:p>
          <a:pPr rtl="1"/>
          <a:r>
            <a:rPr lang="ar-DZ" dirty="0" smtClean="0"/>
            <a:t>- وكلاء جمهورية مساعدين</a:t>
          </a:r>
          <a:endParaRPr lang="fr-FR" dirty="0"/>
        </a:p>
      </dgm:t>
    </dgm:pt>
    <dgm:pt modelId="{69857213-DEC2-4488-9176-C1B4F3D3C70B}" type="parTrans" cxnId="{16D5F23D-A921-4C1D-9C51-4684F1312EE3}">
      <dgm:prSet/>
      <dgm:spPr/>
      <dgm:t>
        <a:bodyPr/>
        <a:lstStyle/>
        <a:p>
          <a:endParaRPr lang="fr-FR"/>
        </a:p>
      </dgm:t>
    </dgm:pt>
    <dgm:pt modelId="{43633F8A-7A9D-466D-988E-AECEFBBD742C}" type="sibTrans" cxnId="{16D5F23D-A921-4C1D-9C51-4684F1312EE3}">
      <dgm:prSet/>
      <dgm:spPr/>
      <dgm:t>
        <a:bodyPr/>
        <a:lstStyle/>
        <a:p>
          <a:endParaRPr lang="fr-FR"/>
        </a:p>
      </dgm:t>
    </dgm:pt>
    <dgm:pt modelId="{47D41AE5-A052-461A-B6DC-D03DCBCA1FAF}">
      <dgm:prSet phldrT="[Texte]">
        <dgm:style>
          <a:lnRef idx="1">
            <a:schemeClr val="accent3"/>
          </a:lnRef>
          <a:fillRef idx="2">
            <a:schemeClr val="accent3"/>
          </a:fillRef>
          <a:effectRef idx="1">
            <a:schemeClr val="accent3"/>
          </a:effectRef>
          <a:fontRef idx="minor">
            <a:schemeClr val="dk1"/>
          </a:fontRef>
        </dgm:style>
      </dgm:prSet>
      <dgm:spPr/>
      <dgm:t>
        <a:bodyPr/>
        <a:lstStyle/>
        <a:p>
          <a:pPr rtl="1"/>
          <a:r>
            <a:rPr lang="ar-DZ" dirty="0" smtClean="0"/>
            <a:t>- رئيس المحكمة</a:t>
          </a:r>
        </a:p>
        <a:p>
          <a:r>
            <a:rPr lang="ar-DZ" dirty="0" smtClean="0"/>
            <a:t>- نائب رئيس المحكمة</a:t>
          </a:r>
          <a:endParaRPr lang="fr-FR" dirty="0"/>
        </a:p>
      </dgm:t>
    </dgm:pt>
    <dgm:pt modelId="{217314E0-E892-4839-A712-2B0C8795742A}" type="parTrans" cxnId="{DC77065C-9383-4F66-83E9-989F157F8F49}">
      <dgm:prSet/>
      <dgm:spPr/>
      <dgm:t>
        <a:bodyPr/>
        <a:lstStyle/>
        <a:p>
          <a:endParaRPr lang="fr-FR"/>
        </a:p>
      </dgm:t>
    </dgm:pt>
    <dgm:pt modelId="{BFE6B7FE-0E96-45D8-B384-8B63C8C956B9}" type="sibTrans" cxnId="{DC77065C-9383-4F66-83E9-989F157F8F49}">
      <dgm:prSet/>
      <dgm:spPr/>
      <dgm:t>
        <a:bodyPr/>
        <a:lstStyle/>
        <a:p>
          <a:endParaRPr lang="fr-FR"/>
        </a:p>
      </dgm:t>
    </dgm:pt>
    <dgm:pt modelId="{7D0DD0D6-38A3-4104-A161-DD58209D4C0E}">
      <dgm:prSet phldrT="[Texte]">
        <dgm:style>
          <a:lnRef idx="1">
            <a:schemeClr val="accent1"/>
          </a:lnRef>
          <a:fillRef idx="2">
            <a:schemeClr val="accent1"/>
          </a:fillRef>
          <a:effectRef idx="1">
            <a:schemeClr val="accent1"/>
          </a:effectRef>
          <a:fontRef idx="minor">
            <a:schemeClr val="dk1"/>
          </a:fontRef>
        </dgm:style>
      </dgm:prSet>
      <dgm:spPr/>
      <dgm:t>
        <a:bodyPr/>
        <a:lstStyle/>
        <a:p>
          <a:r>
            <a:rPr lang="ar-DZ" dirty="0" smtClean="0"/>
            <a:t>أمناء الضبط</a:t>
          </a:r>
          <a:endParaRPr lang="fr-FR" dirty="0"/>
        </a:p>
      </dgm:t>
    </dgm:pt>
    <dgm:pt modelId="{AE37131E-D380-4C6C-AC93-2F8BB39BCBF6}" type="parTrans" cxnId="{AE79248F-2629-4D65-B518-3FB0297DDB78}">
      <dgm:prSet/>
      <dgm:spPr/>
      <dgm:t>
        <a:bodyPr/>
        <a:lstStyle/>
        <a:p>
          <a:endParaRPr lang="fr-FR"/>
        </a:p>
      </dgm:t>
    </dgm:pt>
    <dgm:pt modelId="{4127F6A1-453E-4478-8EE5-16B74F978DC7}" type="sibTrans" cxnId="{AE79248F-2629-4D65-B518-3FB0297DDB78}">
      <dgm:prSet/>
      <dgm:spPr/>
      <dgm:t>
        <a:bodyPr/>
        <a:lstStyle/>
        <a:p>
          <a:endParaRPr lang="fr-FR"/>
        </a:p>
      </dgm:t>
    </dgm:pt>
    <dgm:pt modelId="{04DFE1BF-131D-47E8-B7DE-120A7A0AB3DF}">
      <dgm:prSet phldrT="[Texte]">
        <dgm:style>
          <a:lnRef idx="1">
            <a:schemeClr val="accent2"/>
          </a:lnRef>
          <a:fillRef idx="2">
            <a:schemeClr val="accent2"/>
          </a:fillRef>
          <a:effectRef idx="1">
            <a:schemeClr val="accent2"/>
          </a:effectRef>
          <a:fontRef idx="minor">
            <a:schemeClr val="dk1"/>
          </a:fontRef>
        </dgm:style>
      </dgm:prSet>
      <dgm:spPr/>
      <dgm:t>
        <a:bodyPr/>
        <a:lstStyle/>
        <a:p>
          <a:r>
            <a:rPr lang="ar-DZ" dirty="0" smtClean="0"/>
            <a:t>قضاة الحكم الموزعون على أقسام المحكمة</a:t>
          </a:r>
          <a:endParaRPr lang="fr-FR" dirty="0"/>
        </a:p>
      </dgm:t>
    </dgm:pt>
    <dgm:pt modelId="{D96D59C4-ED91-4181-B7B4-3C88F339966A}" type="parTrans" cxnId="{E22A1A91-4946-43FF-ADFA-0492B2C75B19}">
      <dgm:prSet/>
      <dgm:spPr/>
      <dgm:t>
        <a:bodyPr/>
        <a:lstStyle/>
        <a:p>
          <a:endParaRPr lang="fr-FR"/>
        </a:p>
      </dgm:t>
    </dgm:pt>
    <dgm:pt modelId="{2274A430-A42F-4E5F-AAB4-3BC40EA81572}" type="sibTrans" cxnId="{E22A1A91-4946-43FF-ADFA-0492B2C75B19}">
      <dgm:prSet/>
      <dgm:spPr/>
      <dgm:t>
        <a:bodyPr/>
        <a:lstStyle/>
        <a:p>
          <a:endParaRPr lang="fr-FR"/>
        </a:p>
      </dgm:t>
    </dgm:pt>
    <dgm:pt modelId="{0A550583-E732-4F6A-92E8-0309E2E53E4F}" type="pres">
      <dgm:prSet presAssocID="{72A3A353-1E39-47D5-8372-344C9376A552}" presName="diagram" presStyleCnt="0">
        <dgm:presLayoutVars>
          <dgm:dir/>
          <dgm:resizeHandles val="exact"/>
        </dgm:presLayoutVars>
      </dgm:prSet>
      <dgm:spPr/>
    </dgm:pt>
    <dgm:pt modelId="{68824615-B266-4C4C-B6F2-0AA5FC8CD528}" type="pres">
      <dgm:prSet presAssocID="{31243ED5-1891-4B09-8AA9-823E5813C857}" presName="node" presStyleLbl="node1" presStyleIdx="0" presStyleCnt="5">
        <dgm:presLayoutVars>
          <dgm:bulletEnabled val="1"/>
        </dgm:presLayoutVars>
      </dgm:prSet>
      <dgm:spPr/>
      <dgm:t>
        <a:bodyPr/>
        <a:lstStyle/>
        <a:p>
          <a:endParaRPr lang="fr-FR"/>
        </a:p>
      </dgm:t>
    </dgm:pt>
    <dgm:pt modelId="{5554BF6D-BD4A-406A-AED6-0A83A2051D6D}" type="pres">
      <dgm:prSet presAssocID="{972D74C3-09F4-4E33-BDB4-626A861EB736}" presName="sibTrans" presStyleCnt="0"/>
      <dgm:spPr/>
    </dgm:pt>
    <dgm:pt modelId="{F495ECC8-0F49-49C1-A31D-370F5DF76A9F}" type="pres">
      <dgm:prSet presAssocID="{22538B55-EF32-46F0-BA71-4873E4295440}" presName="node" presStyleLbl="node1" presStyleIdx="1" presStyleCnt="5">
        <dgm:presLayoutVars>
          <dgm:bulletEnabled val="1"/>
        </dgm:presLayoutVars>
      </dgm:prSet>
      <dgm:spPr/>
      <dgm:t>
        <a:bodyPr/>
        <a:lstStyle/>
        <a:p>
          <a:endParaRPr lang="fr-FR"/>
        </a:p>
      </dgm:t>
    </dgm:pt>
    <dgm:pt modelId="{4A9EDCB8-E3E7-43D7-9FF6-523E6314CD51}" type="pres">
      <dgm:prSet presAssocID="{43633F8A-7A9D-466D-988E-AECEFBBD742C}" presName="sibTrans" presStyleCnt="0"/>
      <dgm:spPr/>
    </dgm:pt>
    <dgm:pt modelId="{F3224136-205F-4FD5-999D-57F4EAAD93DD}" type="pres">
      <dgm:prSet presAssocID="{47D41AE5-A052-461A-B6DC-D03DCBCA1FAF}" presName="node" presStyleLbl="node1" presStyleIdx="2" presStyleCnt="5">
        <dgm:presLayoutVars>
          <dgm:bulletEnabled val="1"/>
        </dgm:presLayoutVars>
      </dgm:prSet>
      <dgm:spPr/>
      <dgm:t>
        <a:bodyPr/>
        <a:lstStyle/>
        <a:p>
          <a:endParaRPr lang="fr-FR"/>
        </a:p>
      </dgm:t>
    </dgm:pt>
    <dgm:pt modelId="{1DAE8DE1-109B-4F35-A658-B03FF9CC313D}" type="pres">
      <dgm:prSet presAssocID="{BFE6B7FE-0E96-45D8-B384-8B63C8C956B9}" presName="sibTrans" presStyleCnt="0"/>
      <dgm:spPr/>
    </dgm:pt>
    <dgm:pt modelId="{61A1B682-D744-4CE3-987B-74B9D9C95DD7}" type="pres">
      <dgm:prSet presAssocID="{7D0DD0D6-38A3-4104-A161-DD58209D4C0E}" presName="node" presStyleLbl="node1" presStyleIdx="3" presStyleCnt="5">
        <dgm:presLayoutVars>
          <dgm:bulletEnabled val="1"/>
        </dgm:presLayoutVars>
      </dgm:prSet>
      <dgm:spPr/>
    </dgm:pt>
    <dgm:pt modelId="{A22DD38A-F230-4ED2-B3DB-1F6A6CF9AD44}" type="pres">
      <dgm:prSet presAssocID="{4127F6A1-453E-4478-8EE5-16B74F978DC7}" presName="sibTrans" presStyleCnt="0"/>
      <dgm:spPr/>
    </dgm:pt>
    <dgm:pt modelId="{31476077-52F0-4318-9733-9647BA2FC56E}" type="pres">
      <dgm:prSet presAssocID="{04DFE1BF-131D-47E8-B7DE-120A7A0AB3DF}" presName="node" presStyleLbl="node1" presStyleIdx="4" presStyleCnt="5">
        <dgm:presLayoutVars>
          <dgm:bulletEnabled val="1"/>
        </dgm:presLayoutVars>
      </dgm:prSet>
      <dgm:spPr/>
      <dgm:t>
        <a:bodyPr/>
        <a:lstStyle/>
        <a:p>
          <a:endParaRPr lang="fr-FR"/>
        </a:p>
      </dgm:t>
    </dgm:pt>
  </dgm:ptLst>
  <dgm:cxnLst>
    <dgm:cxn modelId="{F506C699-D34C-427F-AD0B-9A98A1F41AD0}" type="presOf" srcId="{04DFE1BF-131D-47E8-B7DE-120A7A0AB3DF}" destId="{31476077-52F0-4318-9733-9647BA2FC56E}" srcOrd="0" destOrd="0" presId="urn:microsoft.com/office/officeart/2005/8/layout/default"/>
    <dgm:cxn modelId="{0CA8E6EC-0646-4DB7-B180-6286A0A32100}" type="presOf" srcId="{31243ED5-1891-4B09-8AA9-823E5813C857}" destId="{68824615-B266-4C4C-B6F2-0AA5FC8CD528}" srcOrd="0" destOrd="0" presId="urn:microsoft.com/office/officeart/2005/8/layout/default"/>
    <dgm:cxn modelId="{AE79248F-2629-4D65-B518-3FB0297DDB78}" srcId="{72A3A353-1E39-47D5-8372-344C9376A552}" destId="{7D0DD0D6-38A3-4104-A161-DD58209D4C0E}" srcOrd="3" destOrd="0" parTransId="{AE37131E-D380-4C6C-AC93-2F8BB39BCBF6}" sibTransId="{4127F6A1-453E-4478-8EE5-16B74F978DC7}"/>
    <dgm:cxn modelId="{FFA03879-4F39-4E9B-B22F-733ACC1516C6}" srcId="{72A3A353-1E39-47D5-8372-344C9376A552}" destId="{31243ED5-1891-4B09-8AA9-823E5813C857}" srcOrd="0" destOrd="0" parTransId="{1B512F31-F283-4B2C-B1FB-C722F69079EC}" sibTransId="{972D74C3-09F4-4E33-BDB4-626A861EB736}"/>
    <dgm:cxn modelId="{E22A1A91-4946-43FF-ADFA-0492B2C75B19}" srcId="{72A3A353-1E39-47D5-8372-344C9376A552}" destId="{04DFE1BF-131D-47E8-B7DE-120A7A0AB3DF}" srcOrd="4" destOrd="0" parTransId="{D96D59C4-ED91-4181-B7B4-3C88F339966A}" sibTransId="{2274A430-A42F-4E5F-AAB4-3BC40EA81572}"/>
    <dgm:cxn modelId="{5F7D68AD-A451-4D51-80E1-73A029FF0C13}" type="presOf" srcId="{47D41AE5-A052-461A-B6DC-D03DCBCA1FAF}" destId="{F3224136-205F-4FD5-999D-57F4EAAD93DD}" srcOrd="0" destOrd="0" presId="urn:microsoft.com/office/officeart/2005/8/layout/default"/>
    <dgm:cxn modelId="{16D5F23D-A921-4C1D-9C51-4684F1312EE3}" srcId="{72A3A353-1E39-47D5-8372-344C9376A552}" destId="{22538B55-EF32-46F0-BA71-4873E4295440}" srcOrd="1" destOrd="0" parTransId="{69857213-DEC2-4488-9176-C1B4F3D3C70B}" sibTransId="{43633F8A-7A9D-466D-988E-AECEFBBD742C}"/>
    <dgm:cxn modelId="{603A9AFC-1360-45B7-96F6-CC8909CD1DD6}" type="presOf" srcId="{7D0DD0D6-38A3-4104-A161-DD58209D4C0E}" destId="{61A1B682-D744-4CE3-987B-74B9D9C95DD7}" srcOrd="0" destOrd="0" presId="urn:microsoft.com/office/officeart/2005/8/layout/default"/>
    <dgm:cxn modelId="{DC77065C-9383-4F66-83E9-989F157F8F49}" srcId="{72A3A353-1E39-47D5-8372-344C9376A552}" destId="{47D41AE5-A052-461A-B6DC-D03DCBCA1FAF}" srcOrd="2" destOrd="0" parTransId="{217314E0-E892-4839-A712-2B0C8795742A}" sibTransId="{BFE6B7FE-0E96-45D8-B384-8B63C8C956B9}"/>
    <dgm:cxn modelId="{A5636F4F-252E-4A2F-827A-1AB6AA684CDA}" type="presOf" srcId="{22538B55-EF32-46F0-BA71-4873E4295440}" destId="{F495ECC8-0F49-49C1-A31D-370F5DF76A9F}" srcOrd="0" destOrd="0" presId="urn:microsoft.com/office/officeart/2005/8/layout/default"/>
    <dgm:cxn modelId="{7EE6A2FF-B466-41A6-8FC8-07456E98EF58}" type="presOf" srcId="{72A3A353-1E39-47D5-8372-344C9376A552}" destId="{0A550583-E732-4F6A-92E8-0309E2E53E4F}" srcOrd="0" destOrd="0" presId="urn:microsoft.com/office/officeart/2005/8/layout/default"/>
    <dgm:cxn modelId="{A99E0241-1D5F-46FB-BD8D-5A2C0E89F524}" type="presParOf" srcId="{0A550583-E732-4F6A-92E8-0309E2E53E4F}" destId="{68824615-B266-4C4C-B6F2-0AA5FC8CD528}" srcOrd="0" destOrd="0" presId="urn:microsoft.com/office/officeart/2005/8/layout/default"/>
    <dgm:cxn modelId="{5DFE3769-3431-444B-B4CD-636F56862035}" type="presParOf" srcId="{0A550583-E732-4F6A-92E8-0309E2E53E4F}" destId="{5554BF6D-BD4A-406A-AED6-0A83A2051D6D}" srcOrd="1" destOrd="0" presId="urn:microsoft.com/office/officeart/2005/8/layout/default"/>
    <dgm:cxn modelId="{89286C9F-E369-414C-AFE9-F60A56988C09}" type="presParOf" srcId="{0A550583-E732-4F6A-92E8-0309E2E53E4F}" destId="{F495ECC8-0F49-49C1-A31D-370F5DF76A9F}" srcOrd="2" destOrd="0" presId="urn:microsoft.com/office/officeart/2005/8/layout/default"/>
    <dgm:cxn modelId="{36E45AD2-507C-4A6C-8630-1436E5AB9CEE}" type="presParOf" srcId="{0A550583-E732-4F6A-92E8-0309E2E53E4F}" destId="{4A9EDCB8-E3E7-43D7-9FF6-523E6314CD51}" srcOrd="3" destOrd="0" presId="urn:microsoft.com/office/officeart/2005/8/layout/default"/>
    <dgm:cxn modelId="{858F2AB2-A9D4-4F9F-8A47-E10A788A3795}" type="presParOf" srcId="{0A550583-E732-4F6A-92E8-0309E2E53E4F}" destId="{F3224136-205F-4FD5-999D-57F4EAAD93DD}" srcOrd="4" destOrd="0" presId="urn:microsoft.com/office/officeart/2005/8/layout/default"/>
    <dgm:cxn modelId="{C2D71301-896E-443A-8E9C-768E107DE983}" type="presParOf" srcId="{0A550583-E732-4F6A-92E8-0309E2E53E4F}" destId="{1DAE8DE1-109B-4F35-A658-B03FF9CC313D}" srcOrd="5" destOrd="0" presId="urn:microsoft.com/office/officeart/2005/8/layout/default"/>
    <dgm:cxn modelId="{0D8DACBD-F6F3-44D2-9873-9943590D0ABA}" type="presParOf" srcId="{0A550583-E732-4F6A-92E8-0309E2E53E4F}" destId="{61A1B682-D744-4CE3-987B-74B9D9C95DD7}" srcOrd="6" destOrd="0" presId="urn:microsoft.com/office/officeart/2005/8/layout/default"/>
    <dgm:cxn modelId="{BD0BA326-096B-4783-948A-206FB23FFDC8}" type="presParOf" srcId="{0A550583-E732-4F6A-92E8-0309E2E53E4F}" destId="{A22DD38A-F230-4ED2-B3DB-1F6A6CF9AD44}" srcOrd="7" destOrd="0" presId="urn:microsoft.com/office/officeart/2005/8/layout/default"/>
    <dgm:cxn modelId="{2F483C1A-9525-4E5F-B469-B4C2CF74F428}" type="presParOf" srcId="{0A550583-E732-4F6A-92E8-0309E2E53E4F}" destId="{31476077-52F0-4318-9733-9647BA2FC56E}"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7F983B-59D5-4E3D-B27A-68B4B2BE1CA2}"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EFBC483B-9709-42DD-8F34-A31073983ACF}" type="pres">
      <dgm:prSet presAssocID="{837F983B-59D5-4E3D-B27A-68B4B2BE1CA2}" presName="diagram" presStyleCnt="0">
        <dgm:presLayoutVars>
          <dgm:chPref val="1"/>
          <dgm:dir/>
          <dgm:animOne val="branch"/>
          <dgm:animLvl val="lvl"/>
          <dgm:resizeHandles/>
        </dgm:presLayoutVars>
      </dgm:prSet>
      <dgm:spPr/>
    </dgm:pt>
  </dgm:ptLst>
  <dgm:cxnLst>
    <dgm:cxn modelId="{80097683-9980-47CB-BAED-7B05C1490718}" type="presOf" srcId="{837F983B-59D5-4E3D-B27A-68B4B2BE1CA2}" destId="{EFBC483B-9709-42DD-8F34-A31073983ACF}" srcOrd="0"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74C33D-F694-449E-B2FF-C66F0C9A1B82}">
      <dsp:nvSpPr>
        <dsp:cNvPr id="0" name=""/>
        <dsp:cNvSpPr/>
      </dsp:nvSpPr>
      <dsp:spPr>
        <a:xfrm>
          <a:off x="766834" y="0"/>
          <a:ext cx="6633930" cy="4525963"/>
        </a:xfrm>
        <a:prstGeom prst="triangl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EE3F51F4-9163-490C-9309-DDC4D97F985C}">
      <dsp:nvSpPr>
        <dsp:cNvPr id="0" name=""/>
        <dsp:cNvSpPr/>
      </dsp:nvSpPr>
      <dsp:spPr>
        <a:xfrm>
          <a:off x="3250690" y="748674"/>
          <a:ext cx="1707935" cy="546360"/>
        </a:xfrm>
        <a:prstGeom prst="round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المحكمة العليا</a:t>
          </a:r>
          <a:endParaRPr lang="fr-FR" sz="2200" kern="1200" dirty="0"/>
        </a:p>
      </dsp:txBody>
      <dsp:txXfrm>
        <a:off x="3250690" y="748674"/>
        <a:ext cx="1707935" cy="546360"/>
      </dsp:txXfrm>
    </dsp:sp>
    <dsp:sp modelId="{02FC7F93-8E41-4FA4-A80B-BBEC00081FCC}">
      <dsp:nvSpPr>
        <dsp:cNvPr id="0" name=""/>
        <dsp:cNvSpPr/>
      </dsp:nvSpPr>
      <dsp:spPr>
        <a:xfrm>
          <a:off x="2990643" y="1684788"/>
          <a:ext cx="2242680" cy="96692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المجالس القضائية</a:t>
          </a:r>
          <a:endParaRPr lang="fr-FR" sz="2200" kern="1200" dirty="0"/>
        </a:p>
      </dsp:txBody>
      <dsp:txXfrm>
        <a:off x="2990643" y="1684788"/>
        <a:ext cx="2242680" cy="966929"/>
      </dsp:txXfrm>
    </dsp:sp>
    <dsp:sp modelId="{0A77C1A9-B63C-416A-970E-1353558444C9}">
      <dsp:nvSpPr>
        <dsp:cNvPr id="0" name=""/>
        <dsp:cNvSpPr/>
      </dsp:nvSpPr>
      <dsp:spPr>
        <a:xfrm>
          <a:off x="2165652" y="2978586"/>
          <a:ext cx="3816054" cy="1293127"/>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ar-DZ" sz="2200" kern="1200" dirty="0" smtClean="0"/>
            <a:t>المحاكم الابتدائية</a:t>
          </a:r>
          <a:endParaRPr lang="fr-FR" sz="2200" kern="1200" dirty="0"/>
        </a:p>
      </dsp:txBody>
      <dsp:txXfrm>
        <a:off x="2165652" y="2978586"/>
        <a:ext cx="3816054" cy="12931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ABF0D0-0326-4E8B-9B52-C81204936A42}">
      <dsp:nvSpPr>
        <dsp:cNvPr id="0" name=""/>
        <dsp:cNvSpPr/>
      </dsp:nvSpPr>
      <dsp:spPr>
        <a:xfrm>
          <a:off x="1001748" y="104867"/>
          <a:ext cx="5942786" cy="4359636"/>
        </a:xfrm>
        <a:prstGeom prst="triangl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DD075569-6713-4223-8365-991F206E5E6F}">
      <dsp:nvSpPr>
        <dsp:cNvPr id="0" name=""/>
        <dsp:cNvSpPr/>
      </dsp:nvSpPr>
      <dsp:spPr>
        <a:xfrm>
          <a:off x="3014752" y="1698855"/>
          <a:ext cx="2023641" cy="698748"/>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kern="1200" smtClean="0"/>
            <a:t>مجلس الدولة</a:t>
          </a:r>
          <a:endParaRPr lang="fr-FR" sz="2900" kern="1200" dirty="0"/>
        </a:p>
      </dsp:txBody>
      <dsp:txXfrm>
        <a:off x="3014752" y="1698855"/>
        <a:ext cx="2023641" cy="698748"/>
      </dsp:txXfrm>
    </dsp:sp>
    <dsp:sp modelId="{37B1C7E5-1989-4042-A74C-CC2BBFF54A85}">
      <dsp:nvSpPr>
        <dsp:cNvPr id="0" name=""/>
        <dsp:cNvSpPr/>
      </dsp:nvSpPr>
      <dsp:spPr>
        <a:xfrm>
          <a:off x="2271130" y="3096352"/>
          <a:ext cx="3662657" cy="749925"/>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ar-DZ" sz="2900" kern="1200" dirty="0" smtClean="0"/>
            <a:t>المحاكم الإدارية</a:t>
          </a:r>
          <a:endParaRPr lang="fr-FR" sz="2900" kern="1200" dirty="0"/>
        </a:p>
      </dsp:txBody>
      <dsp:txXfrm>
        <a:off x="2271130" y="3096352"/>
        <a:ext cx="3662657" cy="7499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8216F0-7B4B-471A-8200-877618A24586}">
      <dsp:nvSpPr>
        <dsp:cNvPr id="0" name=""/>
        <dsp:cNvSpPr/>
      </dsp:nvSpPr>
      <dsp:spPr>
        <a:xfrm>
          <a:off x="1879192" y="2038"/>
          <a:ext cx="4880409" cy="1337707"/>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ar-DZ" sz="1800" kern="1200" dirty="0" smtClean="0"/>
        </a:p>
        <a:p>
          <a:pPr lvl="0" algn="ctr" defTabSz="800100">
            <a:lnSpc>
              <a:spcPct val="90000"/>
            </a:lnSpc>
            <a:spcBef>
              <a:spcPct val="0"/>
            </a:spcBef>
            <a:spcAft>
              <a:spcPct val="35000"/>
            </a:spcAft>
          </a:pPr>
          <a:r>
            <a:rPr lang="ar-DZ" sz="2800" b="1" kern="1200" dirty="0" smtClean="0">
              <a:effectLst>
                <a:outerShdw blurRad="38100" dist="38100" dir="2700000" algn="tl">
                  <a:srgbClr val="000000">
                    <a:alpha val="43137"/>
                  </a:srgbClr>
                </a:outerShdw>
              </a:effectLst>
              <a:cs typeface="+mj-cs"/>
            </a:rPr>
            <a:t>محكمة التنازع</a:t>
          </a:r>
          <a:endParaRPr lang="ar-DZ" sz="2800" kern="1200" dirty="0" smtClean="0"/>
        </a:p>
        <a:p>
          <a:pPr lvl="0" algn="ctr" defTabSz="800100">
            <a:lnSpc>
              <a:spcPct val="90000"/>
            </a:lnSpc>
            <a:spcBef>
              <a:spcPct val="0"/>
            </a:spcBef>
            <a:spcAft>
              <a:spcPct val="35000"/>
            </a:spcAft>
          </a:pPr>
          <a:r>
            <a:rPr lang="ar-DZ" sz="2000" kern="1200" dirty="0" smtClean="0"/>
            <a:t>تفصل في تنازع الاختصاص الايجابي والسلبي ما بين:</a:t>
          </a:r>
          <a:endParaRPr lang="fr-FR" sz="2000" kern="1200" dirty="0"/>
        </a:p>
      </dsp:txBody>
      <dsp:txXfrm>
        <a:off x="1879192" y="2038"/>
        <a:ext cx="4880409" cy="1337707"/>
      </dsp:txXfrm>
    </dsp:sp>
    <dsp:sp modelId="{33DD944E-FA72-4823-9D81-031E01A2288F}">
      <dsp:nvSpPr>
        <dsp:cNvPr id="0" name=""/>
        <dsp:cNvSpPr/>
      </dsp:nvSpPr>
      <dsp:spPr>
        <a:xfrm rot="2789702">
          <a:off x="5420008" y="1879553"/>
          <a:ext cx="1466406" cy="407160"/>
        </a:xfrm>
        <a:prstGeom prst="leftRightArrow">
          <a:avLst>
            <a:gd name="adj1" fmla="val 60000"/>
            <a:gd name="adj2" fmla="val 5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2789702">
        <a:off x="5420008" y="1879553"/>
        <a:ext cx="1466406" cy="407160"/>
      </dsp:txXfrm>
    </dsp:sp>
    <dsp:sp modelId="{27498B01-13B1-4E27-8B8B-8DFCC82E0B7D}">
      <dsp:nvSpPr>
        <dsp:cNvPr id="0" name=""/>
        <dsp:cNvSpPr/>
      </dsp:nvSpPr>
      <dsp:spPr>
        <a:xfrm>
          <a:off x="5785484" y="2859565"/>
          <a:ext cx="2326630" cy="116331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DZ" sz="3500" kern="1200" dirty="0" smtClean="0"/>
            <a:t>القضاء العادي</a:t>
          </a:r>
          <a:endParaRPr lang="fr-FR" sz="3500" kern="1200" dirty="0"/>
        </a:p>
      </dsp:txBody>
      <dsp:txXfrm>
        <a:off x="5785484" y="2859565"/>
        <a:ext cx="2326630" cy="1163315"/>
      </dsp:txXfrm>
    </dsp:sp>
    <dsp:sp modelId="{FD387422-38B7-452B-BC14-750356774474}">
      <dsp:nvSpPr>
        <dsp:cNvPr id="0" name=""/>
        <dsp:cNvSpPr/>
      </dsp:nvSpPr>
      <dsp:spPr>
        <a:xfrm rot="10847058" flipV="1">
          <a:off x="3599788" y="3262350"/>
          <a:ext cx="1257454" cy="222720"/>
        </a:xfrm>
        <a:prstGeom prst="leftRightArrow">
          <a:avLst>
            <a:gd name="adj1" fmla="val 60000"/>
            <a:gd name="adj2" fmla="val 5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fr-FR" sz="900" kern="1200"/>
        </a:p>
      </dsp:txBody>
      <dsp:txXfrm rot="10847058" flipV="1">
        <a:off x="3599788" y="3262350"/>
        <a:ext cx="1257454" cy="222720"/>
      </dsp:txXfrm>
    </dsp:sp>
    <dsp:sp modelId="{C69ECAF4-5CDA-4949-A951-3542C1524C16}">
      <dsp:nvSpPr>
        <dsp:cNvPr id="0" name=""/>
        <dsp:cNvSpPr/>
      </dsp:nvSpPr>
      <dsp:spPr>
        <a:xfrm>
          <a:off x="186569" y="2934430"/>
          <a:ext cx="2586863" cy="1163315"/>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ar-DZ" sz="3500" kern="1200" dirty="0" smtClean="0"/>
            <a:t>القضاء الإداري</a:t>
          </a:r>
          <a:endParaRPr lang="fr-FR" sz="3500" kern="1200" dirty="0"/>
        </a:p>
      </dsp:txBody>
      <dsp:txXfrm>
        <a:off x="186569" y="2934430"/>
        <a:ext cx="2586863" cy="1163315"/>
      </dsp:txXfrm>
    </dsp:sp>
    <dsp:sp modelId="{74E8777D-7D2A-44AE-A4C1-9191825EEB17}">
      <dsp:nvSpPr>
        <dsp:cNvPr id="0" name=""/>
        <dsp:cNvSpPr/>
      </dsp:nvSpPr>
      <dsp:spPr>
        <a:xfrm rot="18896493">
          <a:off x="2057149" y="1933508"/>
          <a:ext cx="1598081" cy="407160"/>
        </a:xfrm>
        <a:prstGeom prst="leftRightArrow">
          <a:avLst>
            <a:gd name="adj1" fmla="val 60000"/>
            <a:gd name="adj2" fmla="val 5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8896493">
        <a:off x="2057149" y="1933508"/>
        <a:ext cx="1598081" cy="40716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79C792-6D0E-45E9-9E6C-74437E757D68}">
      <dsp:nvSpPr>
        <dsp:cNvPr id="0" name=""/>
        <dsp:cNvSpPr/>
      </dsp:nvSpPr>
      <dsp:spPr>
        <a:xfrm>
          <a:off x="7007540" y="2983371"/>
          <a:ext cx="91440" cy="552554"/>
        </a:xfrm>
        <a:custGeom>
          <a:avLst/>
          <a:gdLst/>
          <a:ahLst/>
          <a:cxnLst/>
          <a:rect l="0" t="0" r="0" b="0"/>
          <a:pathLst>
            <a:path>
              <a:moveTo>
                <a:pt x="45720" y="0"/>
              </a:moveTo>
              <a:lnTo>
                <a:pt x="45720" y="552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D4C2AE-0AD0-44A1-BD78-02869D523826}">
      <dsp:nvSpPr>
        <dsp:cNvPr id="0" name=""/>
        <dsp:cNvSpPr/>
      </dsp:nvSpPr>
      <dsp:spPr>
        <a:xfrm>
          <a:off x="4657782" y="1005891"/>
          <a:ext cx="2395478" cy="771042"/>
        </a:xfrm>
        <a:custGeom>
          <a:avLst/>
          <a:gdLst/>
          <a:ahLst/>
          <a:cxnLst/>
          <a:rect l="0" t="0" r="0" b="0"/>
          <a:pathLst>
            <a:path>
              <a:moveTo>
                <a:pt x="0" y="0"/>
              </a:moveTo>
              <a:lnTo>
                <a:pt x="0" y="595038"/>
              </a:lnTo>
              <a:lnTo>
                <a:pt x="2395478" y="595038"/>
              </a:lnTo>
              <a:lnTo>
                <a:pt x="2395478" y="771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ADCA33-CC02-4213-B5D6-40E0DCB1B5C1}">
      <dsp:nvSpPr>
        <dsp:cNvPr id="0" name=""/>
        <dsp:cNvSpPr/>
      </dsp:nvSpPr>
      <dsp:spPr>
        <a:xfrm>
          <a:off x="2843027" y="2983371"/>
          <a:ext cx="1443023" cy="552554"/>
        </a:xfrm>
        <a:custGeom>
          <a:avLst/>
          <a:gdLst/>
          <a:ahLst/>
          <a:cxnLst/>
          <a:rect l="0" t="0" r="0" b="0"/>
          <a:pathLst>
            <a:path>
              <a:moveTo>
                <a:pt x="0" y="0"/>
              </a:moveTo>
              <a:lnTo>
                <a:pt x="0" y="376549"/>
              </a:lnTo>
              <a:lnTo>
                <a:pt x="1443023" y="376549"/>
              </a:lnTo>
              <a:lnTo>
                <a:pt x="1443023" y="552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35E191-9ADA-4433-AAC2-D435847A6BC4}">
      <dsp:nvSpPr>
        <dsp:cNvPr id="0" name=""/>
        <dsp:cNvSpPr/>
      </dsp:nvSpPr>
      <dsp:spPr>
        <a:xfrm>
          <a:off x="1236868" y="2983371"/>
          <a:ext cx="1606158" cy="552554"/>
        </a:xfrm>
        <a:custGeom>
          <a:avLst/>
          <a:gdLst/>
          <a:ahLst/>
          <a:cxnLst/>
          <a:rect l="0" t="0" r="0" b="0"/>
          <a:pathLst>
            <a:path>
              <a:moveTo>
                <a:pt x="1606158" y="0"/>
              </a:moveTo>
              <a:lnTo>
                <a:pt x="1606158" y="376549"/>
              </a:lnTo>
              <a:lnTo>
                <a:pt x="0" y="376549"/>
              </a:lnTo>
              <a:lnTo>
                <a:pt x="0" y="5525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6952E4-5A58-417E-BC43-D61375E79257}">
      <dsp:nvSpPr>
        <dsp:cNvPr id="0" name=""/>
        <dsp:cNvSpPr/>
      </dsp:nvSpPr>
      <dsp:spPr>
        <a:xfrm>
          <a:off x="2843027" y="1005891"/>
          <a:ext cx="1814754" cy="771042"/>
        </a:xfrm>
        <a:custGeom>
          <a:avLst/>
          <a:gdLst/>
          <a:ahLst/>
          <a:cxnLst/>
          <a:rect l="0" t="0" r="0" b="0"/>
          <a:pathLst>
            <a:path>
              <a:moveTo>
                <a:pt x="1814754" y="0"/>
              </a:moveTo>
              <a:lnTo>
                <a:pt x="1814754" y="595038"/>
              </a:lnTo>
              <a:lnTo>
                <a:pt x="0" y="595038"/>
              </a:lnTo>
              <a:lnTo>
                <a:pt x="0" y="771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04FB70-74F0-4942-A640-9BD98236A8B3}">
      <dsp:nvSpPr>
        <dsp:cNvPr id="0" name=""/>
        <dsp:cNvSpPr/>
      </dsp:nvSpPr>
      <dsp:spPr>
        <a:xfrm>
          <a:off x="3674536" y="-200545"/>
          <a:ext cx="1966491" cy="1206436"/>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 modelId="{B859CADF-6581-4A30-9E1D-DF445985F93A}">
      <dsp:nvSpPr>
        <dsp:cNvPr id="0" name=""/>
        <dsp:cNvSpPr/>
      </dsp:nvSpPr>
      <dsp:spPr>
        <a:xfrm>
          <a:off x="3885636" y="0"/>
          <a:ext cx="1966491" cy="120643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b="1" kern="1200" dirty="0" smtClean="0">
              <a:effectLst>
                <a:outerShdw blurRad="38100" dist="38100" dir="2700000" algn="tl">
                  <a:srgbClr val="000000">
                    <a:alpha val="43137"/>
                  </a:srgbClr>
                </a:outerShdw>
              </a:effectLst>
            </a:rPr>
            <a:t>أقسام المحكمة</a:t>
          </a:r>
        </a:p>
        <a:p>
          <a:pPr lvl="0" algn="just" defTabSz="1066800" rtl="1">
            <a:lnSpc>
              <a:spcPct val="90000"/>
            </a:lnSpc>
            <a:spcBef>
              <a:spcPct val="0"/>
            </a:spcBef>
            <a:spcAft>
              <a:spcPct val="35000"/>
            </a:spcAft>
          </a:pPr>
          <a:r>
            <a:rPr lang="ar-DZ" sz="1400" b="1" kern="1200" dirty="0" smtClean="0">
              <a:effectLst>
                <a:outerShdw blurRad="38100" dist="38100" dir="2700000" algn="tl">
                  <a:srgbClr val="000000">
                    <a:alpha val="43137"/>
                  </a:srgbClr>
                </a:outerShdw>
              </a:effectLst>
            </a:rPr>
            <a:t>- المادة 13 ق.ع  05-11 </a:t>
          </a:r>
        </a:p>
        <a:p>
          <a:pPr lvl="0" algn="just" defTabSz="1066800" rtl="1">
            <a:lnSpc>
              <a:spcPct val="90000"/>
            </a:lnSpc>
            <a:spcBef>
              <a:spcPct val="0"/>
            </a:spcBef>
            <a:spcAft>
              <a:spcPct val="35000"/>
            </a:spcAft>
          </a:pPr>
          <a:r>
            <a:rPr lang="ar-DZ" sz="1400" b="1" kern="1200" dirty="0" smtClean="0">
              <a:effectLst>
                <a:outerShdw blurRad="38100" dist="38100" dir="2700000" algn="tl">
                  <a:srgbClr val="000000">
                    <a:alpha val="43137"/>
                  </a:srgbClr>
                </a:outerShdw>
              </a:effectLst>
            </a:rPr>
            <a:t>- المادة 32 ق.إ.م.إ</a:t>
          </a:r>
          <a:endParaRPr lang="fr-FR" sz="1400" b="1" kern="1200" dirty="0">
            <a:effectLst>
              <a:outerShdw blurRad="38100" dist="38100" dir="2700000" algn="tl">
                <a:srgbClr val="000000">
                  <a:alpha val="43137"/>
                </a:srgbClr>
              </a:outerShdw>
            </a:effectLst>
          </a:endParaRPr>
        </a:p>
      </dsp:txBody>
      <dsp:txXfrm>
        <a:off x="3885636" y="0"/>
        <a:ext cx="1966491" cy="1206436"/>
      </dsp:txXfrm>
    </dsp:sp>
    <dsp:sp modelId="{E540CECA-47B6-4A16-9691-C0AAECCA5DEE}">
      <dsp:nvSpPr>
        <dsp:cNvPr id="0" name=""/>
        <dsp:cNvSpPr/>
      </dsp:nvSpPr>
      <dsp:spPr>
        <a:xfrm>
          <a:off x="1893077" y="1776934"/>
          <a:ext cx="1899900" cy="1206436"/>
        </a:xfrm>
        <a:prstGeom prst="roundRect">
          <a:avLst>
            <a:gd name="adj" fmla="val 10000"/>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sp>
    <dsp:sp modelId="{63C96CFA-1B4A-4320-96A7-3C88C1E37C70}">
      <dsp:nvSpPr>
        <dsp:cNvPr id="0" name=""/>
        <dsp:cNvSpPr/>
      </dsp:nvSpPr>
      <dsp:spPr>
        <a:xfrm>
          <a:off x="2104177" y="1977479"/>
          <a:ext cx="1899900" cy="120643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effectLst>
                <a:outerShdw blurRad="38100" dist="38100" dir="2700000" algn="tl">
                  <a:srgbClr val="000000">
                    <a:alpha val="43137"/>
                  </a:srgbClr>
                </a:outerShdw>
              </a:effectLst>
            </a:rPr>
            <a:t>أقسام القضاء المدني</a:t>
          </a:r>
          <a:endParaRPr lang="fr-FR" sz="1600" b="1" kern="1200" dirty="0">
            <a:effectLst>
              <a:outerShdw blurRad="38100" dist="38100" dir="2700000" algn="tl">
                <a:srgbClr val="000000">
                  <a:alpha val="43137"/>
                </a:srgbClr>
              </a:outerShdw>
            </a:effectLst>
          </a:endParaRPr>
        </a:p>
      </dsp:txBody>
      <dsp:txXfrm>
        <a:off x="2104177" y="1977479"/>
        <a:ext cx="1899900" cy="1206436"/>
      </dsp:txXfrm>
    </dsp:sp>
    <dsp:sp modelId="{0C88A458-16A0-439D-8B9D-C4396E27A60B}">
      <dsp:nvSpPr>
        <dsp:cNvPr id="0" name=""/>
        <dsp:cNvSpPr/>
      </dsp:nvSpPr>
      <dsp:spPr>
        <a:xfrm>
          <a:off x="4945" y="3535925"/>
          <a:ext cx="2463847" cy="1215545"/>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sp>
    <dsp:sp modelId="{01DED5ED-B21E-4FCC-BAD3-5C3B5584570B}">
      <dsp:nvSpPr>
        <dsp:cNvPr id="0" name=""/>
        <dsp:cNvSpPr/>
      </dsp:nvSpPr>
      <dsp:spPr>
        <a:xfrm>
          <a:off x="216045" y="3736470"/>
          <a:ext cx="2463847" cy="121554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endParaRPr lang="ar-DZ" sz="1400" u="sng" kern="1200" dirty="0" smtClean="0">
            <a:effectLst>
              <a:outerShdw blurRad="38100" dist="38100" dir="2700000" algn="tl">
                <a:srgbClr val="000000">
                  <a:alpha val="43137"/>
                </a:srgbClr>
              </a:outerShdw>
            </a:effectLst>
          </a:endParaRPr>
        </a:p>
        <a:p>
          <a:pPr lvl="0" algn="ctr" defTabSz="622300" rtl="1">
            <a:lnSpc>
              <a:spcPct val="90000"/>
            </a:lnSpc>
            <a:spcBef>
              <a:spcPct val="0"/>
            </a:spcBef>
            <a:spcAft>
              <a:spcPct val="35000"/>
            </a:spcAft>
          </a:pPr>
          <a:r>
            <a:rPr lang="ar-DZ" sz="1400" b="1" u="sng" kern="1200" dirty="0" smtClean="0">
              <a:effectLst>
                <a:outerShdw blurRad="38100" dist="38100" dir="2700000" algn="tl">
                  <a:srgbClr val="000000">
                    <a:alpha val="43137"/>
                  </a:srgbClr>
                </a:outerShdw>
              </a:effectLst>
            </a:rPr>
            <a:t>الأقسام التي لها اختصاص نوعي</a:t>
          </a:r>
        </a:p>
        <a:p>
          <a:pPr lvl="0" algn="just" defTabSz="622300" rtl="1">
            <a:lnSpc>
              <a:spcPct val="90000"/>
            </a:lnSpc>
            <a:spcBef>
              <a:spcPct val="0"/>
            </a:spcBef>
            <a:spcAft>
              <a:spcPct val="35000"/>
            </a:spcAft>
          </a:pPr>
          <a:r>
            <a:rPr lang="ar-DZ" sz="1400" u="none" kern="1200" dirty="0" smtClean="0">
              <a:effectLst>
                <a:outerShdw blurRad="38100" dist="38100" dir="2700000" algn="tl">
                  <a:srgbClr val="000000">
                    <a:alpha val="43137"/>
                  </a:srgbClr>
                </a:outerShdw>
              </a:effectLst>
            </a:rPr>
            <a:t>- القسم الاجتماعي: م </a:t>
          </a:r>
          <a:r>
            <a:rPr lang="ar-DZ" sz="1200" u="none" kern="1200" dirty="0" smtClean="0">
              <a:effectLst>
                <a:outerShdw blurRad="38100" dist="38100" dir="2700000" algn="tl">
                  <a:srgbClr val="000000">
                    <a:alpha val="43137"/>
                  </a:srgbClr>
                </a:outerShdw>
              </a:effectLst>
            </a:rPr>
            <a:t>500 إلى 510 ق.إ.م</a:t>
          </a:r>
        </a:p>
        <a:p>
          <a:pPr lvl="0" algn="just" defTabSz="622300" rtl="1">
            <a:lnSpc>
              <a:spcPct val="90000"/>
            </a:lnSpc>
            <a:spcBef>
              <a:spcPct val="0"/>
            </a:spcBef>
            <a:spcAft>
              <a:spcPct val="35000"/>
            </a:spcAft>
          </a:pPr>
          <a:r>
            <a:rPr lang="ar-DZ" sz="1400" u="none" kern="1200" dirty="0" smtClean="0">
              <a:effectLst>
                <a:outerShdw blurRad="38100" dist="38100" dir="2700000" algn="tl">
                  <a:srgbClr val="000000">
                    <a:alpha val="43137"/>
                  </a:srgbClr>
                </a:outerShdw>
              </a:effectLst>
            </a:rPr>
            <a:t>- الأقطاب المتخصصة(م </a:t>
          </a:r>
          <a:r>
            <a:rPr lang="ar-DZ" sz="1200" u="none" kern="1200" dirty="0" smtClean="0">
              <a:effectLst>
                <a:outerShdw blurRad="38100" dist="38100" dir="2700000" algn="tl">
                  <a:srgbClr val="000000">
                    <a:alpha val="43137"/>
                  </a:srgbClr>
                </a:outerShdw>
              </a:effectLst>
            </a:rPr>
            <a:t>32-ف 8</a:t>
          </a:r>
          <a:r>
            <a:rPr lang="ar-DZ" sz="1400" u="none" kern="1200" dirty="0" smtClean="0">
              <a:effectLst>
                <a:outerShdw blurRad="38100" dist="38100" dir="2700000" algn="tl">
                  <a:srgbClr val="000000">
                    <a:alpha val="43137"/>
                  </a:srgbClr>
                </a:outerShdw>
              </a:effectLst>
            </a:rPr>
            <a:t> ق.إ.م</a:t>
          </a:r>
        </a:p>
        <a:p>
          <a:pPr lvl="0" algn="just" defTabSz="622300" rtl="1">
            <a:lnSpc>
              <a:spcPct val="90000"/>
            </a:lnSpc>
            <a:spcBef>
              <a:spcPct val="0"/>
            </a:spcBef>
            <a:spcAft>
              <a:spcPct val="35000"/>
            </a:spcAft>
          </a:pPr>
          <a:r>
            <a:rPr lang="ar-DZ" sz="1400" u="none" kern="1200" dirty="0" smtClean="0">
              <a:effectLst>
                <a:outerShdw blurRad="38100" dist="38100" dir="2700000" algn="tl">
                  <a:srgbClr val="000000">
                    <a:alpha val="43137"/>
                  </a:srgbClr>
                </a:outerShdw>
              </a:effectLst>
            </a:rPr>
            <a:t>- القسم </a:t>
          </a:r>
          <a:r>
            <a:rPr lang="ar-DZ" sz="1400" u="none" kern="1200" dirty="0" err="1" smtClean="0">
              <a:effectLst>
                <a:outerShdw blurRad="38100" dist="38100" dir="2700000" algn="tl">
                  <a:srgbClr val="000000">
                    <a:alpha val="43137"/>
                  </a:srgbClr>
                </a:outerShdw>
              </a:effectLst>
            </a:rPr>
            <a:t>الاستعجالي</a:t>
          </a:r>
          <a:endParaRPr lang="ar-DZ" sz="1400" u="none" kern="1200" dirty="0" smtClean="0">
            <a:effectLst/>
          </a:endParaRPr>
        </a:p>
        <a:p>
          <a:pPr lvl="0" algn="ctr" defTabSz="622300" rtl="1">
            <a:lnSpc>
              <a:spcPct val="90000"/>
            </a:lnSpc>
            <a:spcBef>
              <a:spcPct val="0"/>
            </a:spcBef>
            <a:spcAft>
              <a:spcPct val="35000"/>
            </a:spcAft>
          </a:pPr>
          <a:endParaRPr lang="fr-FR" sz="1600" kern="1200" dirty="0"/>
        </a:p>
      </dsp:txBody>
      <dsp:txXfrm>
        <a:off x="216045" y="3736470"/>
        <a:ext cx="2463847" cy="1215545"/>
      </dsp:txXfrm>
    </dsp:sp>
    <dsp:sp modelId="{7FA2C9DA-012D-4645-98F5-3D11A2880BE2}">
      <dsp:nvSpPr>
        <dsp:cNvPr id="0" name=""/>
        <dsp:cNvSpPr/>
      </dsp:nvSpPr>
      <dsp:spPr>
        <a:xfrm>
          <a:off x="2890992" y="3535925"/>
          <a:ext cx="2790117" cy="1286145"/>
        </a:xfrm>
        <a:prstGeom prst="roundRect">
          <a:avLst>
            <a:gd name="adj" fmla="val 10000"/>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sp>
    <dsp:sp modelId="{7CB3677D-F78F-4BAF-BB15-A2B11BBDFCD2}">
      <dsp:nvSpPr>
        <dsp:cNvPr id="0" name=""/>
        <dsp:cNvSpPr/>
      </dsp:nvSpPr>
      <dsp:spPr>
        <a:xfrm>
          <a:off x="3102092" y="3736470"/>
          <a:ext cx="2790117" cy="1286145"/>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endParaRPr lang="ar-DZ" sz="1400" u="sng" kern="1200" dirty="0" smtClean="0">
            <a:effectLst>
              <a:outerShdw blurRad="38100" dist="38100" dir="2700000" algn="tl">
                <a:srgbClr val="000000">
                  <a:alpha val="43137"/>
                </a:srgbClr>
              </a:outerShdw>
            </a:effectLst>
          </a:endParaRPr>
        </a:p>
        <a:p>
          <a:pPr lvl="0" algn="ctr" defTabSz="622300" rtl="1">
            <a:lnSpc>
              <a:spcPct val="90000"/>
            </a:lnSpc>
            <a:spcBef>
              <a:spcPct val="0"/>
            </a:spcBef>
            <a:spcAft>
              <a:spcPct val="35000"/>
            </a:spcAft>
          </a:pPr>
          <a:r>
            <a:rPr lang="ar-DZ" sz="1400" b="1" u="sng" kern="1200" dirty="0" smtClean="0">
              <a:effectLst>
                <a:outerShdw blurRad="38100" dist="38100" dir="2700000" algn="tl">
                  <a:srgbClr val="000000">
                    <a:alpha val="43137"/>
                  </a:srgbClr>
                </a:outerShdw>
              </a:effectLst>
            </a:rPr>
            <a:t>الأقسام التي لها صلاحيات</a:t>
          </a:r>
          <a:endParaRPr lang="ar-DZ" sz="1100" b="1" kern="1200" dirty="0" smtClean="0">
            <a:effectLst>
              <a:outerShdw blurRad="38100" dist="38100" dir="2700000" algn="tl">
                <a:srgbClr val="000000">
                  <a:alpha val="43137"/>
                </a:srgbClr>
              </a:outerShdw>
            </a:effectLst>
          </a:endParaRPr>
        </a:p>
        <a:p>
          <a:pPr lvl="0" algn="just" defTabSz="622300" rtl="1">
            <a:lnSpc>
              <a:spcPct val="90000"/>
            </a:lnSpc>
            <a:spcBef>
              <a:spcPct val="0"/>
            </a:spcBef>
            <a:spcAft>
              <a:spcPct val="35000"/>
            </a:spcAft>
          </a:pPr>
          <a:r>
            <a:rPr lang="ar-DZ" sz="1100" kern="1200" dirty="0" smtClean="0">
              <a:effectLst>
                <a:outerShdw blurRad="38100" dist="38100" dir="2700000" algn="tl">
                  <a:srgbClr val="000000">
                    <a:alpha val="43137"/>
                  </a:srgbClr>
                </a:outerShdw>
              </a:effectLst>
            </a:rPr>
            <a:t>- </a:t>
          </a:r>
          <a:r>
            <a:rPr lang="ar-DZ" sz="1400" kern="1200" dirty="0" smtClean="0">
              <a:effectLst>
                <a:outerShdw blurRad="38100" dist="38100" dir="2700000" algn="tl">
                  <a:srgbClr val="000000">
                    <a:alpha val="43137"/>
                  </a:srgbClr>
                </a:outerShdw>
              </a:effectLst>
            </a:rPr>
            <a:t>القسم التجاري و</a:t>
          </a:r>
          <a:r>
            <a:rPr lang="ar-DZ" sz="1400" kern="1200" dirty="0" smtClean="0">
              <a:effectLst>
                <a:outerShdw blurRad="38100" dist="38100" dir="2700000" algn="tl">
                  <a:srgbClr val="000000">
                    <a:alpha val="43137"/>
                  </a:srgbClr>
                </a:outerShdw>
              </a:effectLst>
            </a:rPr>
            <a:t>البحري:</a:t>
          </a:r>
          <a:r>
            <a:rPr lang="ar-DZ" sz="1400" kern="1200" dirty="0" smtClean="0">
              <a:effectLst>
                <a:outerShdw blurRad="38100" dist="38100" dir="2700000" algn="tl">
                  <a:srgbClr val="000000">
                    <a:alpha val="43137"/>
                  </a:srgbClr>
                </a:outerShdw>
              </a:effectLst>
            </a:rPr>
            <a:t>م </a:t>
          </a:r>
          <a:r>
            <a:rPr lang="ar-DZ" sz="1200" kern="1200" dirty="0" smtClean="0">
              <a:effectLst>
                <a:outerShdw blurRad="38100" dist="38100" dir="2700000" algn="tl">
                  <a:srgbClr val="000000">
                    <a:alpha val="43137"/>
                  </a:srgbClr>
                </a:outerShdw>
              </a:effectLst>
            </a:rPr>
            <a:t>531 إلى 536 ق.إ.م</a:t>
          </a:r>
        </a:p>
        <a:p>
          <a:pPr lvl="0" algn="just" defTabSz="622300" rtl="1">
            <a:lnSpc>
              <a:spcPct val="90000"/>
            </a:lnSpc>
            <a:spcBef>
              <a:spcPct val="0"/>
            </a:spcBef>
            <a:spcAft>
              <a:spcPct val="35000"/>
            </a:spcAft>
          </a:pPr>
          <a:r>
            <a:rPr lang="ar-DZ" sz="1400" kern="1200" dirty="0" smtClean="0">
              <a:effectLst>
                <a:outerShdw blurRad="38100" dist="38100" dir="2700000" algn="tl">
                  <a:srgbClr val="000000">
                    <a:alpha val="43137"/>
                  </a:srgbClr>
                </a:outerShdw>
              </a:effectLst>
            </a:rPr>
            <a:t>- القسم العقاري: م </a:t>
          </a:r>
          <a:r>
            <a:rPr lang="ar-DZ" sz="1200" kern="1200" dirty="0" smtClean="0">
              <a:effectLst>
                <a:outerShdw blurRad="38100" dist="38100" dir="2700000" algn="tl">
                  <a:srgbClr val="000000">
                    <a:alpha val="43137"/>
                  </a:srgbClr>
                </a:outerShdw>
              </a:effectLst>
            </a:rPr>
            <a:t>511</a:t>
          </a:r>
          <a:r>
            <a:rPr lang="ar-DZ" sz="1400" kern="1200" dirty="0" smtClean="0">
              <a:effectLst>
                <a:outerShdw blurRad="38100" dist="38100" dir="2700000" algn="tl">
                  <a:srgbClr val="000000">
                    <a:alpha val="43137"/>
                  </a:srgbClr>
                </a:outerShdw>
              </a:effectLst>
            </a:rPr>
            <a:t> إلى </a:t>
          </a:r>
          <a:r>
            <a:rPr lang="ar-DZ" sz="1200" kern="1200" dirty="0" smtClean="0">
              <a:effectLst>
                <a:outerShdw blurRad="38100" dist="38100" dir="2700000" algn="tl">
                  <a:srgbClr val="000000">
                    <a:alpha val="43137"/>
                  </a:srgbClr>
                </a:outerShdw>
              </a:effectLst>
            </a:rPr>
            <a:t>530</a:t>
          </a:r>
          <a:r>
            <a:rPr lang="ar-DZ" sz="1400" kern="1200" dirty="0" smtClean="0">
              <a:effectLst>
                <a:outerShdw blurRad="38100" dist="38100" dir="2700000" algn="tl">
                  <a:srgbClr val="000000">
                    <a:alpha val="43137"/>
                  </a:srgbClr>
                </a:outerShdw>
              </a:effectLst>
            </a:rPr>
            <a:t> ق.إ.م</a:t>
          </a:r>
        </a:p>
        <a:p>
          <a:pPr lvl="0" algn="just" defTabSz="622300" rtl="1">
            <a:lnSpc>
              <a:spcPct val="90000"/>
            </a:lnSpc>
            <a:spcBef>
              <a:spcPct val="0"/>
            </a:spcBef>
            <a:spcAft>
              <a:spcPct val="35000"/>
            </a:spcAft>
          </a:pPr>
          <a:r>
            <a:rPr lang="ar-DZ" sz="1400" kern="1200" dirty="0" smtClean="0">
              <a:effectLst>
                <a:outerShdw blurRad="38100" dist="38100" dir="2700000" algn="tl">
                  <a:srgbClr val="000000">
                    <a:alpha val="43137"/>
                  </a:srgbClr>
                </a:outerShdw>
              </a:effectLst>
            </a:rPr>
            <a:t>-قسم شؤون الأسرة: م </a:t>
          </a:r>
          <a:r>
            <a:rPr lang="ar-DZ" sz="1100" kern="1200" dirty="0" smtClean="0">
              <a:effectLst>
                <a:outerShdw blurRad="38100" dist="38100" dir="2700000" algn="tl">
                  <a:srgbClr val="000000">
                    <a:alpha val="43137"/>
                  </a:srgbClr>
                </a:outerShdw>
              </a:effectLst>
            </a:rPr>
            <a:t>423</a:t>
          </a:r>
          <a:r>
            <a:rPr lang="ar-DZ" sz="1200" kern="1200" dirty="0" smtClean="0">
              <a:effectLst>
                <a:outerShdw blurRad="38100" dist="38100" dir="2700000" algn="tl">
                  <a:srgbClr val="000000">
                    <a:alpha val="43137"/>
                  </a:srgbClr>
                </a:outerShdw>
              </a:effectLst>
            </a:rPr>
            <a:t> </a:t>
          </a:r>
          <a:r>
            <a:rPr lang="ar-DZ" sz="1400" kern="1200" dirty="0" smtClean="0">
              <a:effectLst>
                <a:outerShdw blurRad="38100" dist="38100" dir="2700000" algn="tl">
                  <a:srgbClr val="000000">
                    <a:alpha val="43137"/>
                  </a:srgbClr>
                </a:outerShdw>
              </a:effectLst>
            </a:rPr>
            <a:t>إلى </a:t>
          </a:r>
          <a:r>
            <a:rPr lang="ar-DZ" sz="1200" kern="1200" dirty="0" smtClean="0">
              <a:effectLst>
                <a:outerShdw blurRad="38100" dist="38100" dir="2700000" algn="tl">
                  <a:srgbClr val="000000">
                    <a:alpha val="43137"/>
                  </a:srgbClr>
                </a:outerShdw>
              </a:effectLst>
            </a:rPr>
            <a:t>499</a:t>
          </a:r>
          <a:r>
            <a:rPr lang="ar-DZ" sz="1400" kern="1200" dirty="0" smtClean="0">
              <a:effectLst>
                <a:outerShdw blurRad="38100" dist="38100" dir="2700000" algn="tl">
                  <a:srgbClr val="000000">
                    <a:alpha val="43137"/>
                  </a:srgbClr>
                </a:outerShdw>
              </a:effectLst>
            </a:rPr>
            <a:t> ق.إ.م</a:t>
          </a:r>
        </a:p>
        <a:p>
          <a:pPr lvl="0" algn="just" defTabSz="622300" rtl="1">
            <a:lnSpc>
              <a:spcPct val="90000"/>
            </a:lnSpc>
            <a:spcBef>
              <a:spcPct val="0"/>
            </a:spcBef>
            <a:spcAft>
              <a:spcPct val="35000"/>
            </a:spcAft>
          </a:pPr>
          <a:endParaRPr lang="ar-DZ" sz="1100" kern="1200" dirty="0" smtClean="0"/>
        </a:p>
        <a:p>
          <a:pPr lvl="0" algn="ctr" defTabSz="622300">
            <a:lnSpc>
              <a:spcPct val="90000"/>
            </a:lnSpc>
            <a:spcBef>
              <a:spcPct val="0"/>
            </a:spcBef>
            <a:spcAft>
              <a:spcPct val="35000"/>
            </a:spcAft>
          </a:pPr>
          <a:endParaRPr lang="fr-FR" sz="1100" kern="1200" dirty="0"/>
        </a:p>
      </dsp:txBody>
      <dsp:txXfrm>
        <a:off x="3102092" y="3736470"/>
        <a:ext cx="2790117" cy="1286145"/>
      </dsp:txXfrm>
    </dsp:sp>
    <dsp:sp modelId="{61DEB51A-05D3-413B-929A-4900150A9538}">
      <dsp:nvSpPr>
        <dsp:cNvPr id="0" name=""/>
        <dsp:cNvSpPr/>
      </dsp:nvSpPr>
      <dsp:spPr>
        <a:xfrm>
          <a:off x="6103310" y="1776934"/>
          <a:ext cx="1899900" cy="1206436"/>
        </a:xfrm>
        <a:prstGeom prst="roundRect">
          <a:avLst>
            <a:gd name="adj" fmla="val 10000"/>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sp>
    <dsp:sp modelId="{E1FF2062-6F94-478C-B66C-E420C5BFC464}">
      <dsp:nvSpPr>
        <dsp:cNvPr id="0" name=""/>
        <dsp:cNvSpPr/>
      </dsp:nvSpPr>
      <dsp:spPr>
        <a:xfrm>
          <a:off x="6314410" y="1977479"/>
          <a:ext cx="1899900" cy="120643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DZ" sz="1600" b="1" kern="1200" dirty="0" smtClean="0">
              <a:effectLst>
                <a:outerShdw blurRad="38100" dist="38100" dir="2700000" algn="tl">
                  <a:srgbClr val="000000">
                    <a:alpha val="43137"/>
                  </a:srgbClr>
                </a:outerShdw>
              </a:effectLst>
            </a:rPr>
            <a:t>أقسام القضاء الجزائي</a:t>
          </a:r>
          <a:endParaRPr lang="fr-FR" sz="1600" b="1" kern="1200" dirty="0">
            <a:effectLst>
              <a:outerShdw blurRad="38100" dist="38100" dir="2700000" algn="tl">
                <a:srgbClr val="000000">
                  <a:alpha val="43137"/>
                </a:srgbClr>
              </a:outerShdw>
            </a:effectLst>
          </a:endParaRPr>
        </a:p>
      </dsp:txBody>
      <dsp:txXfrm>
        <a:off x="6314410" y="1977479"/>
        <a:ext cx="1899900" cy="1206436"/>
      </dsp:txXfrm>
    </dsp:sp>
    <dsp:sp modelId="{3510B1D7-7E80-4F4F-982A-5ED50D20C2F0}">
      <dsp:nvSpPr>
        <dsp:cNvPr id="0" name=""/>
        <dsp:cNvSpPr/>
      </dsp:nvSpPr>
      <dsp:spPr>
        <a:xfrm>
          <a:off x="6103310" y="3535925"/>
          <a:ext cx="1899900" cy="1206436"/>
        </a:xfrm>
        <a:prstGeom prst="roundRect">
          <a:avLst>
            <a:gd name="adj" fmla="val 10000"/>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sp>
    <dsp:sp modelId="{E0658CD3-3EC3-466F-8EE7-8BBBD8FC239E}">
      <dsp:nvSpPr>
        <dsp:cNvPr id="0" name=""/>
        <dsp:cNvSpPr/>
      </dsp:nvSpPr>
      <dsp:spPr>
        <a:xfrm>
          <a:off x="6314410" y="3736470"/>
          <a:ext cx="1899900" cy="120643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60960" tIns="60960" rIns="60960" bIns="60960" numCol="1" spcCol="1270" anchor="ctr" anchorCtr="0">
          <a:noAutofit/>
        </a:bodyPr>
        <a:lstStyle/>
        <a:p>
          <a:pPr lvl="0" algn="just" defTabSz="711200" rtl="1">
            <a:lnSpc>
              <a:spcPct val="90000"/>
            </a:lnSpc>
            <a:spcBef>
              <a:spcPct val="0"/>
            </a:spcBef>
            <a:spcAft>
              <a:spcPct val="35000"/>
            </a:spcAft>
          </a:pPr>
          <a:r>
            <a:rPr lang="ar-DZ" sz="1600" kern="1200" dirty="0" smtClean="0">
              <a:effectLst>
                <a:outerShdw blurRad="38100" dist="38100" dir="2700000" algn="tl">
                  <a:srgbClr val="000000">
                    <a:alpha val="43137"/>
                  </a:srgbClr>
                </a:outerShdw>
              </a:effectLst>
            </a:rPr>
            <a:t>- قسم المخالفات</a:t>
          </a:r>
        </a:p>
        <a:p>
          <a:pPr lvl="0" algn="just" defTabSz="711200" rtl="1">
            <a:lnSpc>
              <a:spcPct val="90000"/>
            </a:lnSpc>
            <a:spcBef>
              <a:spcPct val="0"/>
            </a:spcBef>
            <a:spcAft>
              <a:spcPct val="35000"/>
            </a:spcAft>
          </a:pPr>
          <a:r>
            <a:rPr lang="ar-DZ" sz="1600" kern="1200" dirty="0" smtClean="0">
              <a:effectLst>
                <a:outerShdw blurRad="38100" dist="38100" dir="2700000" algn="tl">
                  <a:srgbClr val="000000">
                    <a:alpha val="43137"/>
                  </a:srgbClr>
                </a:outerShdw>
              </a:effectLst>
            </a:rPr>
            <a:t>- قسم الجنح</a:t>
          </a:r>
        </a:p>
        <a:p>
          <a:pPr lvl="0" algn="just" defTabSz="711200" rtl="1">
            <a:lnSpc>
              <a:spcPct val="90000"/>
            </a:lnSpc>
            <a:spcBef>
              <a:spcPct val="0"/>
            </a:spcBef>
            <a:spcAft>
              <a:spcPct val="35000"/>
            </a:spcAft>
          </a:pPr>
          <a:r>
            <a:rPr lang="ar-DZ" sz="1600" kern="1200" dirty="0" smtClean="0">
              <a:effectLst>
                <a:outerShdw blurRad="38100" dist="38100" dir="2700000" algn="tl">
                  <a:srgbClr val="000000">
                    <a:alpha val="43137"/>
                  </a:srgbClr>
                </a:outerShdw>
              </a:effectLst>
            </a:rPr>
            <a:t>- قسم الأحداث</a:t>
          </a:r>
          <a:endParaRPr lang="fr-FR" sz="1600" kern="1200" dirty="0">
            <a:effectLst>
              <a:outerShdw blurRad="38100" dist="38100" dir="2700000" algn="tl">
                <a:srgbClr val="000000">
                  <a:alpha val="43137"/>
                </a:srgbClr>
              </a:outerShdw>
            </a:effectLst>
          </a:endParaRPr>
        </a:p>
      </dsp:txBody>
      <dsp:txXfrm>
        <a:off x="6314410" y="3736470"/>
        <a:ext cx="1899900" cy="120643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8824615-B266-4C4C-B6F2-0AA5FC8CD528}">
      <dsp:nvSpPr>
        <dsp:cNvPr id="0" name=""/>
        <dsp:cNvSpPr/>
      </dsp:nvSpPr>
      <dsp:spPr>
        <a:xfrm>
          <a:off x="0" y="591343"/>
          <a:ext cx="2571749" cy="1543050"/>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p3d extrusionH="50600"/>
      </dsp:spPr>
      <dsp:style>
        <a:lnRef idx="1">
          <a:schemeClr val="accent4"/>
        </a:lnRef>
        <a:fillRef idx="2">
          <a:schemeClr val="accent4"/>
        </a:fillRef>
        <a:effectRef idx="1">
          <a:schemeClr val="accent4"/>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DZ" sz="2500" kern="1200" dirty="0" smtClean="0"/>
            <a:t>- قاضي تحقيق أو </a:t>
          </a:r>
        </a:p>
        <a:p>
          <a:pPr lvl="0" algn="ctr" defTabSz="1111250" rtl="1">
            <a:lnSpc>
              <a:spcPct val="90000"/>
            </a:lnSpc>
            <a:spcBef>
              <a:spcPct val="0"/>
            </a:spcBef>
            <a:spcAft>
              <a:spcPct val="35000"/>
            </a:spcAft>
          </a:pPr>
          <a:r>
            <a:rPr lang="ar-DZ" sz="2500" kern="1200" dirty="0" smtClean="0"/>
            <a:t>أكثر</a:t>
          </a:r>
        </a:p>
        <a:p>
          <a:pPr lvl="0" algn="ctr" defTabSz="1111250" rtl="1">
            <a:lnSpc>
              <a:spcPct val="90000"/>
            </a:lnSpc>
            <a:spcBef>
              <a:spcPct val="0"/>
            </a:spcBef>
            <a:spcAft>
              <a:spcPct val="35000"/>
            </a:spcAft>
          </a:pPr>
          <a:r>
            <a:rPr lang="ar-DZ" sz="2500" kern="1200" dirty="0" smtClean="0"/>
            <a:t>- قاضي أحداث أو أكثر</a:t>
          </a:r>
          <a:endParaRPr lang="fr-FR" sz="2500" kern="1200" dirty="0"/>
        </a:p>
      </dsp:txBody>
      <dsp:txXfrm>
        <a:off x="0" y="591343"/>
        <a:ext cx="2571749" cy="1543050"/>
      </dsp:txXfrm>
    </dsp:sp>
    <dsp:sp modelId="{F495ECC8-0F49-49C1-A31D-370F5DF76A9F}">
      <dsp:nvSpPr>
        <dsp:cNvPr id="0" name=""/>
        <dsp:cNvSpPr/>
      </dsp:nvSpPr>
      <dsp:spPr>
        <a:xfrm>
          <a:off x="2828925" y="591343"/>
          <a:ext cx="2571749" cy="1543050"/>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p3d extrusionH="50600"/>
      </dsp:spPr>
      <dsp:style>
        <a:lnRef idx="1">
          <a:schemeClr val="accent6"/>
        </a:lnRef>
        <a:fillRef idx="2">
          <a:schemeClr val="accent6"/>
        </a:fillRef>
        <a:effectRef idx="1">
          <a:schemeClr val="accent6"/>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DZ" sz="2500" kern="1200" dirty="0" smtClean="0"/>
            <a:t>- وكيل الجمهورية </a:t>
          </a:r>
        </a:p>
        <a:p>
          <a:pPr lvl="0" algn="ctr" defTabSz="1111250" rtl="1">
            <a:lnSpc>
              <a:spcPct val="90000"/>
            </a:lnSpc>
            <a:spcBef>
              <a:spcPct val="0"/>
            </a:spcBef>
            <a:spcAft>
              <a:spcPct val="35000"/>
            </a:spcAft>
          </a:pPr>
          <a:r>
            <a:rPr lang="ar-DZ" sz="2500" kern="1200" dirty="0" smtClean="0"/>
            <a:t>- وكلاء جمهورية مساعدين</a:t>
          </a:r>
          <a:endParaRPr lang="fr-FR" sz="2500" kern="1200" dirty="0"/>
        </a:p>
      </dsp:txBody>
      <dsp:txXfrm>
        <a:off x="2828925" y="591343"/>
        <a:ext cx="2571749" cy="1543050"/>
      </dsp:txXfrm>
    </dsp:sp>
    <dsp:sp modelId="{F3224136-205F-4FD5-999D-57F4EAAD93DD}">
      <dsp:nvSpPr>
        <dsp:cNvPr id="0" name=""/>
        <dsp:cNvSpPr/>
      </dsp:nvSpPr>
      <dsp:spPr>
        <a:xfrm>
          <a:off x="5657849" y="591343"/>
          <a:ext cx="2571749" cy="154305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p3d extrusionH="50600"/>
      </dsp:spPr>
      <dsp:style>
        <a:lnRef idx="1">
          <a:schemeClr val="accent3"/>
        </a:lnRef>
        <a:fillRef idx="2">
          <a:schemeClr val="accent3"/>
        </a:fillRef>
        <a:effectRef idx="1">
          <a:schemeClr val="accent3"/>
        </a:effectRef>
        <a:fontRef idx="minor">
          <a:schemeClr val="dk1"/>
        </a:fontRef>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ar-DZ" sz="2500" kern="1200" dirty="0" smtClean="0"/>
            <a:t>- رئيس المحكمة</a:t>
          </a:r>
        </a:p>
        <a:p>
          <a:pPr lvl="0" algn="ctr" defTabSz="1111250">
            <a:lnSpc>
              <a:spcPct val="90000"/>
            </a:lnSpc>
            <a:spcBef>
              <a:spcPct val="0"/>
            </a:spcBef>
            <a:spcAft>
              <a:spcPct val="35000"/>
            </a:spcAft>
          </a:pPr>
          <a:r>
            <a:rPr lang="ar-DZ" sz="2500" kern="1200" dirty="0" smtClean="0"/>
            <a:t>- نائب رئيس المحكمة</a:t>
          </a:r>
          <a:endParaRPr lang="fr-FR" sz="2500" kern="1200" dirty="0"/>
        </a:p>
      </dsp:txBody>
      <dsp:txXfrm>
        <a:off x="5657849" y="591343"/>
        <a:ext cx="2571749" cy="1543050"/>
      </dsp:txXfrm>
    </dsp:sp>
    <dsp:sp modelId="{61A1B682-D744-4CE3-987B-74B9D9C95DD7}">
      <dsp:nvSpPr>
        <dsp:cNvPr id="0" name=""/>
        <dsp:cNvSpPr/>
      </dsp:nvSpPr>
      <dsp:spPr>
        <a:xfrm>
          <a:off x="1414462" y="2391569"/>
          <a:ext cx="2571749" cy="1543050"/>
        </a:xfrm>
        <a:prstGeom prst="rect">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p3d extrusionH="50600"/>
      </dsp:spPr>
      <dsp:style>
        <a:lnRef idx="1">
          <a:schemeClr val="accent1"/>
        </a:lnRef>
        <a:fillRef idx="2">
          <a:schemeClr val="accent1"/>
        </a:fillRef>
        <a:effectRef idx="1">
          <a:schemeClr val="accent1"/>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أمناء الضبط</a:t>
          </a:r>
          <a:endParaRPr lang="fr-FR" sz="2500" kern="1200" dirty="0"/>
        </a:p>
      </dsp:txBody>
      <dsp:txXfrm>
        <a:off x="1414462" y="2391569"/>
        <a:ext cx="2571749" cy="1543050"/>
      </dsp:txXfrm>
    </dsp:sp>
    <dsp:sp modelId="{31476077-52F0-4318-9733-9647BA2FC56E}">
      <dsp:nvSpPr>
        <dsp:cNvPr id="0" name=""/>
        <dsp:cNvSpPr/>
      </dsp:nvSpPr>
      <dsp:spPr>
        <a:xfrm>
          <a:off x="4243387" y="2391569"/>
          <a:ext cx="2571749" cy="1543050"/>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p3d extrusionH="50600"/>
      </dsp:spPr>
      <dsp:style>
        <a:lnRef idx="1">
          <a:schemeClr val="accent2"/>
        </a:lnRef>
        <a:fillRef idx="2">
          <a:schemeClr val="accent2"/>
        </a:fillRef>
        <a:effectRef idx="1">
          <a:schemeClr val="accent2"/>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قضاة الحكم الموزعون على أقسام المحكمة</a:t>
          </a:r>
          <a:endParaRPr lang="fr-FR" sz="2500" kern="1200" dirty="0"/>
        </a:p>
      </dsp:txBody>
      <dsp:txXfrm>
        <a:off x="4243387" y="2391569"/>
        <a:ext cx="2571749" cy="154305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6FD09F-45F9-4303-8A85-EF8DBA78F094}" type="datetimeFigureOut">
              <a:rPr lang="fr-FR" smtClean="0"/>
              <a:t>28/03/2020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6FD09F-45F9-4303-8A85-EF8DBA78F094}" type="datetimeFigureOut">
              <a:rPr lang="fr-FR" smtClean="0"/>
              <a:t>28/03/2020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06FD09F-45F9-4303-8A85-EF8DBA78F094}" type="datetimeFigureOut">
              <a:rPr lang="fr-FR" smtClean="0"/>
              <a:t>28/03/2020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6FD09F-45F9-4303-8A85-EF8DBA78F094}" type="datetimeFigureOut">
              <a:rPr lang="fr-FR" smtClean="0"/>
              <a:t>28/03/2020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6FD09F-45F9-4303-8A85-EF8DBA78F094}" type="datetimeFigureOut">
              <a:rPr lang="fr-FR" smtClean="0"/>
              <a:t>28/03/2020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06FD09F-45F9-4303-8A85-EF8DBA78F094}" type="datetimeFigureOut">
              <a:rPr lang="fr-FR" smtClean="0"/>
              <a:t>28/03/2020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B2D264-19D6-4B5C-B444-AF918727B5C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FD09F-45F9-4303-8A85-EF8DBA78F094}" type="datetimeFigureOut">
              <a:rPr lang="fr-FR" smtClean="0"/>
              <a:t>28/03/2020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2D264-19D6-4B5C-B444-AF918727B5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03648" y="4581128"/>
            <a:ext cx="6336704" cy="1777752"/>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DZ" dirty="0" smtClean="0">
                <a:solidFill>
                  <a:schemeClr val="accent1">
                    <a:lumMod val="75000"/>
                  </a:schemeClr>
                </a:solidFill>
                <a:latin typeface="Andalus" pitchFamily="2" charset="-78"/>
                <a:cs typeface="Andalus" pitchFamily="2" charset="-78"/>
              </a:rPr>
              <a:t>لطلبة السنة الثانية حقوق</a:t>
            </a:r>
          </a:p>
          <a:p>
            <a:r>
              <a:rPr lang="ar-DZ" sz="3600" dirty="0" smtClean="0">
                <a:solidFill>
                  <a:schemeClr val="accent1">
                    <a:lumMod val="75000"/>
                  </a:schemeClr>
                </a:solidFill>
                <a:latin typeface="Arabic Typesetting" pitchFamily="66" charset="-78"/>
                <a:cs typeface="Arabic Typesetting" pitchFamily="66" charset="-78"/>
              </a:rPr>
              <a:t>إعداد أستاذة المقياس</a:t>
            </a:r>
          </a:p>
          <a:p>
            <a:r>
              <a:rPr lang="ar-DZ" dirty="0" err="1" smtClean="0">
                <a:solidFill>
                  <a:schemeClr val="accent1">
                    <a:lumMod val="75000"/>
                  </a:schemeClr>
                </a:solidFill>
                <a:latin typeface="Arabic Typesetting" pitchFamily="66" charset="-78"/>
                <a:cs typeface="Arabic Typesetting" pitchFamily="66" charset="-78"/>
              </a:rPr>
              <a:t>د.</a:t>
            </a:r>
            <a:r>
              <a:rPr lang="ar-DZ" dirty="0" smtClean="0">
                <a:solidFill>
                  <a:schemeClr val="accent1">
                    <a:lumMod val="75000"/>
                  </a:schemeClr>
                </a:solidFill>
                <a:latin typeface="Arabic Typesetting" pitchFamily="66" charset="-78"/>
                <a:cs typeface="Arabic Typesetting" pitchFamily="66" charset="-78"/>
              </a:rPr>
              <a:t> غربي نجاح</a:t>
            </a:r>
            <a:endParaRPr lang="fr-FR" dirty="0">
              <a:solidFill>
                <a:schemeClr val="accent1">
                  <a:lumMod val="75000"/>
                </a:schemeClr>
              </a:solidFill>
              <a:latin typeface="Arabic Typesetting" pitchFamily="66" charset="-78"/>
              <a:cs typeface="Arabic Typesetting" pitchFamily="66" charset="-78"/>
            </a:endParaRPr>
          </a:p>
        </p:txBody>
      </p:sp>
      <p:sp>
        <p:nvSpPr>
          <p:cNvPr id="6" name="Rectangle à coins arrondis 5"/>
          <p:cNvSpPr/>
          <p:nvPr/>
        </p:nvSpPr>
        <p:spPr>
          <a:xfrm>
            <a:off x="1619672" y="404664"/>
            <a:ext cx="5544616"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000" dirty="0" smtClean="0">
                <a:latin typeface="Arial" pitchFamily="34" charset="0"/>
                <a:cs typeface="Arial" pitchFamily="34" charset="0"/>
              </a:rPr>
              <a:t>جامعة محمد </a:t>
            </a:r>
            <a:r>
              <a:rPr lang="ar-DZ" sz="2000" dirty="0" err="1" smtClean="0">
                <a:latin typeface="Arial" pitchFamily="34" charset="0"/>
                <a:cs typeface="Arial" pitchFamily="34" charset="0"/>
              </a:rPr>
              <a:t>لمين</a:t>
            </a:r>
            <a:r>
              <a:rPr lang="ar-DZ" sz="2000" dirty="0" smtClean="0">
                <a:latin typeface="Arial" pitchFamily="34" charset="0"/>
                <a:cs typeface="Arial" pitchFamily="34" charset="0"/>
              </a:rPr>
              <a:t> دباغين </a:t>
            </a:r>
            <a:r>
              <a:rPr lang="ar-DZ" sz="2000" dirty="0" err="1" smtClean="0">
                <a:latin typeface="Arial" pitchFamily="34" charset="0"/>
                <a:cs typeface="Arial" pitchFamily="34" charset="0"/>
              </a:rPr>
              <a:t>سطيف</a:t>
            </a:r>
            <a:r>
              <a:rPr lang="ar-DZ" sz="2000" dirty="0" smtClean="0">
                <a:latin typeface="Arial" pitchFamily="34" charset="0"/>
                <a:cs typeface="Arial" pitchFamily="34" charset="0"/>
              </a:rPr>
              <a:t> 2</a:t>
            </a:r>
          </a:p>
          <a:p>
            <a:pPr algn="ctr" rtl="1"/>
            <a:r>
              <a:rPr lang="ar-DZ" sz="2000" b="1" dirty="0" smtClean="0">
                <a:latin typeface="Arial" pitchFamily="34" charset="0"/>
                <a:cs typeface="Arial" pitchFamily="34" charset="0"/>
              </a:rPr>
              <a:t>كلية الحقوق والعلوم السياسية</a:t>
            </a:r>
            <a:endParaRPr lang="fr-FR" sz="2000" b="1" dirty="0">
              <a:latin typeface="Arial" pitchFamily="34" charset="0"/>
              <a:cs typeface="Arial" pitchFamily="34" charset="0"/>
            </a:endParaRPr>
          </a:p>
        </p:txBody>
      </p:sp>
      <p:sp>
        <p:nvSpPr>
          <p:cNvPr id="8" name="Ellipse 7"/>
          <p:cNvSpPr/>
          <p:nvPr/>
        </p:nvSpPr>
        <p:spPr>
          <a:xfrm>
            <a:off x="755576" y="1484784"/>
            <a:ext cx="7200800" cy="280831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DZ" sz="5400" dirty="0" smtClean="0">
                <a:effectLst>
                  <a:outerShdw blurRad="38100" dist="38100" dir="2700000" algn="tl">
                    <a:srgbClr val="000000">
                      <a:alpha val="43137"/>
                    </a:srgbClr>
                  </a:outerShdw>
                </a:effectLst>
                <a:latin typeface="Arabic Typesetting" pitchFamily="66" charset="-78"/>
                <a:cs typeface="Arabic Typesetting" pitchFamily="66" charset="-78"/>
              </a:rPr>
              <a:t>ملخص محاضرات في مقياس قانون الإجراءات المدنية والإدارية</a:t>
            </a:r>
            <a:endParaRPr lang="fr-FR"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476672"/>
            <a:ext cx="6480720" cy="720080"/>
          </a:xfrm>
        </p:spPr>
        <p:style>
          <a:lnRef idx="1">
            <a:schemeClr val="accent6"/>
          </a:lnRef>
          <a:fillRef idx="2">
            <a:schemeClr val="accent6"/>
          </a:fillRef>
          <a:effectRef idx="1">
            <a:schemeClr val="accent6"/>
          </a:effectRef>
          <a:fontRef idx="minor">
            <a:schemeClr val="dk1"/>
          </a:fontRef>
        </p:style>
        <p:txBody>
          <a:bodyPr>
            <a:normAutofit/>
          </a:bodyPr>
          <a:lstStyle/>
          <a:p>
            <a:r>
              <a:rPr lang="ar-DZ" sz="3600" dirty="0" smtClean="0">
                <a:solidFill>
                  <a:schemeClr val="tx1"/>
                </a:solidFill>
                <a:latin typeface="Andalus" pitchFamily="2" charset="-78"/>
                <a:cs typeface="Andalus" pitchFamily="2" charset="-78"/>
              </a:rPr>
              <a:t>مبادئ التنظيم القضائي في الجزائر</a:t>
            </a:r>
            <a:endParaRPr lang="fr-FR" sz="3600" dirty="0"/>
          </a:p>
        </p:txBody>
      </p:sp>
      <p:sp>
        <p:nvSpPr>
          <p:cNvPr id="24" name="Rectangle 23"/>
          <p:cNvSpPr/>
          <p:nvPr/>
        </p:nvSpPr>
        <p:spPr>
          <a:xfrm>
            <a:off x="467543" y="1628800"/>
            <a:ext cx="8208913" cy="187220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30480" tIns="20320" rIns="30480" bIns="20320" numCol="1" spcCol="1270" anchor="ctr" anchorCtr="0">
            <a:noAutofit/>
          </a:bodyPr>
          <a:lstStyle/>
          <a:p>
            <a:pPr algn="ctr" defTabSz="711200" rtl="1">
              <a:lnSpc>
                <a:spcPct val="90000"/>
              </a:lnSpc>
              <a:spcBef>
                <a:spcPct val="0"/>
              </a:spcBef>
              <a:spcAft>
                <a:spcPct val="35000"/>
              </a:spcAft>
            </a:pPr>
            <a:r>
              <a:rPr lang="ar-DZ" sz="2400" dirty="0">
                <a:solidFill>
                  <a:srgbClr val="C00000"/>
                </a:solidFill>
              </a:rPr>
              <a:t>2-</a:t>
            </a:r>
            <a:r>
              <a:rPr lang="ar-DZ" sz="2400" dirty="0">
                <a:solidFill>
                  <a:srgbClr val="FF0000"/>
                </a:solidFill>
              </a:rPr>
              <a:t> </a:t>
            </a:r>
            <a:r>
              <a:rPr lang="ar-DZ" sz="2400" b="1" u="sng" dirty="0">
                <a:solidFill>
                  <a:srgbClr val="C00000"/>
                </a:solidFill>
              </a:rPr>
              <a:t>مبدأ التقاضي على </a:t>
            </a:r>
            <a:r>
              <a:rPr lang="ar-DZ" sz="2400" b="1" u="sng" dirty="0" err="1">
                <a:solidFill>
                  <a:srgbClr val="C00000"/>
                </a:solidFill>
              </a:rPr>
              <a:t>درجتين:</a:t>
            </a:r>
            <a:r>
              <a:rPr lang="ar-DZ" sz="2400" b="1" dirty="0">
                <a:solidFill>
                  <a:srgbClr val="C00000"/>
                </a:solidFill>
              </a:rPr>
              <a:t> </a:t>
            </a:r>
            <a:endParaRPr lang="fr-FR" sz="2400" dirty="0"/>
          </a:p>
          <a:p>
            <a:pPr lvl="0" algn="just" defTabSz="711200" rtl="1">
              <a:lnSpc>
                <a:spcPct val="90000"/>
              </a:lnSpc>
              <a:spcBef>
                <a:spcPct val="0"/>
              </a:spcBef>
              <a:spcAft>
                <a:spcPct val="35000"/>
              </a:spcAft>
            </a:pPr>
            <a:r>
              <a:rPr lang="ar-DZ" sz="2400" b="1" kern="1200" dirty="0" smtClean="0"/>
              <a:t>   نصت عليه المادة 6 من ق.إ.م.إ، هو مبدأ كرسه الدستور وكرسته كل النظم القانونية المعاصرة.</a:t>
            </a:r>
            <a:endParaRPr lang="fr-FR" sz="2400" b="1" kern="1200" dirty="0"/>
          </a:p>
        </p:txBody>
      </p:sp>
      <p:sp>
        <p:nvSpPr>
          <p:cNvPr id="25" name="Rectangle 24"/>
          <p:cNvSpPr/>
          <p:nvPr/>
        </p:nvSpPr>
        <p:spPr>
          <a:xfrm>
            <a:off x="539552" y="3861048"/>
            <a:ext cx="7992888" cy="2304255"/>
          </a:xfrm>
          <a:prstGeom prst="rect">
            <a:avLst/>
          </a:prstGeom>
        </p:spPr>
        <p:style>
          <a:lnRef idx="1">
            <a:schemeClr val="accent4"/>
          </a:lnRef>
          <a:fillRef idx="2">
            <a:schemeClr val="accent4"/>
          </a:fillRef>
          <a:effectRef idx="1">
            <a:schemeClr val="accent4"/>
          </a:effectRef>
          <a:fontRef idx="minor">
            <a:schemeClr val="dk1"/>
          </a:fontRef>
        </p:style>
        <p:txBody>
          <a:bodyPr spcFirstLastPara="0" vert="horz" wrap="square" lIns="26670" tIns="17780" rIns="26670" bIns="17780" numCol="1" spcCol="1270" anchor="ctr" anchorCtr="0">
            <a:noAutofit/>
          </a:bodyPr>
          <a:lstStyle/>
          <a:p>
            <a:pPr lvl="0" algn="just" defTabSz="622300" rtl="1">
              <a:lnSpc>
                <a:spcPct val="90000"/>
              </a:lnSpc>
              <a:spcBef>
                <a:spcPct val="0"/>
              </a:spcBef>
              <a:spcAft>
                <a:spcPct val="35000"/>
              </a:spcAft>
            </a:pPr>
            <a:r>
              <a:rPr lang="ar-DZ" sz="2800" b="1" kern="1200" dirty="0" smtClean="0">
                <a:cs typeface="Simplified Arabic" pitchFamily="2" charset="-78"/>
              </a:rPr>
              <a:t>  يقصد بهذا المبدأ </a:t>
            </a:r>
            <a:r>
              <a:rPr lang="ar-DZ" sz="2800" b="1" kern="1200" dirty="0" smtClean="0">
                <a:cs typeface="Simplified Arabic" pitchFamily="2" charset="-78"/>
              </a:rPr>
              <a:t>طرح النزاع من جديد على جهة قضائية أعلى، وهي المجلس القضائي كدرجة ثانية وأخيرة للنظر فيه من حيث الوقائع والفانون،  نظرا لأن القاضي في الدرجة الأولى بشر يمكنه أن يخطئ سواء في تحديد الوقائع أو في تطبيق القانون، لهذا يجوز الطعن والتظلم في أحكامه أمام محكمة أعلى درجة.</a:t>
            </a:r>
            <a:endParaRPr lang="fr-FR" sz="2800" b="1" kern="1200" dirty="0">
              <a:cs typeface="Simplified Arabic"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476672"/>
            <a:ext cx="6408712" cy="648072"/>
          </a:xfrm>
        </p:spPr>
        <p:style>
          <a:lnRef idx="1">
            <a:schemeClr val="accent6"/>
          </a:lnRef>
          <a:fillRef idx="2">
            <a:schemeClr val="accent6"/>
          </a:fillRef>
          <a:effectRef idx="1">
            <a:schemeClr val="accent6"/>
          </a:effectRef>
          <a:fontRef idx="minor">
            <a:schemeClr val="dk1"/>
          </a:fontRef>
        </p:style>
        <p:txBody>
          <a:bodyPr>
            <a:normAutofit/>
          </a:bodyPr>
          <a:lstStyle/>
          <a:p>
            <a:r>
              <a:rPr lang="ar-DZ" sz="3600" smtClean="0">
                <a:solidFill>
                  <a:schemeClr val="tx1"/>
                </a:solidFill>
                <a:latin typeface="Andalus" pitchFamily="2" charset="-78"/>
                <a:cs typeface="Andalus" pitchFamily="2" charset="-78"/>
              </a:rPr>
              <a:t>مبادئ التنظيم القضائي في الجزائر</a:t>
            </a:r>
            <a:endParaRPr lang="fr-FR" sz="3600" dirty="0">
              <a:solidFill>
                <a:schemeClr val="tx1"/>
              </a:solidFill>
            </a:endParaRPr>
          </a:p>
        </p:txBody>
      </p:sp>
      <p:sp>
        <p:nvSpPr>
          <p:cNvPr id="3" name="Espace réservé du texte 2"/>
          <p:cNvSpPr>
            <a:spLocks noGrp="1"/>
          </p:cNvSpPr>
          <p:nvPr>
            <p:ph type="body" idx="1"/>
          </p:nvPr>
        </p:nvSpPr>
        <p:spPr>
          <a:xfrm>
            <a:off x="467544" y="1268760"/>
            <a:ext cx="4040188" cy="648073"/>
          </a:xfrm>
        </p:spPr>
        <p:style>
          <a:lnRef idx="1">
            <a:schemeClr val="accent4"/>
          </a:lnRef>
          <a:fillRef idx="2">
            <a:schemeClr val="accent4"/>
          </a:fillRef>
          <a:effectRef idx="1">
            <a:schemeClr val="accent4"/>
          </a:effectRef>
          <a:fontRef idx="minor">
            <a:schemeClr val="dk1"/>
          </a:fontRef>
        </p:style>
        <p:txBody>
          <a:bodyPr>
            <a:normAutofit fontScale="32500" lnSpcReduction="20000"/>
          </a:bodyPr>
          <a:lstStyle/>
          <a:p>
            <a:pPr algn="ctr" rtl="1"/>
            <a:endParaRPr lang="ar-DZ" smtClean="0"/>
          </a:p>
          <a:p>
            <a:pPr algn="ctr" rtl="1"/>
            <a:endParaRPr lang="ar-DZ" sz="1900" smtClean="0"/>
          </a:p>
          <a:p>
            <a:pPr algn="ctr" rtl="1"/>
            <a:r>
              <a:rPr lang="ar-DZ" sz="7400" smtClean="0">
                <a:effectLst>
                  <a:outerShdw blurRad="38100" dist="38100" dir="2700000" algn="tl">
                    <a:srgbClr val="000000">
                      <a:alpha val="43137"/>
                    </a:srgbClr>
                  </a:outerShdw>
                </a:effectLst>
                <a:cs typeface="Simplified Arabic" pitchFamily="2" charset="-78"/>
              </a:rPr>
              <a:t>عيوب مبدأ التقاضي على درجتين:</a:t>
            </a:r>
            <a:r>
              <a:rPr lang="ar-DZ" sz="7400" smtClean="0">
                <a:effectLst>
                  <a:outerShdw blurRad="38100" dist="38100" dir="2700000" algn="tl">
                    <a:srgbClr val="000000">
                      <a:alpha val="43137"/>
                    </a:srgbClr>
                  </a:outerShdw>
                </a:effectLst>
                <a:cs typeface="Simplified Arabic" pitchFamily="2" charset="-78"/>
              </a:rPr>
              <a:t> </a:t>
            </a:r>
            <a:endParaRPr lang="fr-FR" sz="7400" smtClean="0">
              <a:effectLst>
                <a:outerShdw blurRad="38100" dist="38100" dir="2700000" algn="tl">
                  <a:srgbClr val="000000">
                    <a:alpha val="43137"/>
                  </a:srgbClr>
                </a:outerShdw>
              </a:effectLst>
              <a:cs typeface="Simplified Arabic" pitchFamily="2" charset="-78"/>
            </a:endParaRPr>
          </a:p>
          <a:p>
            <a:pPr algn="ctr" rtl="1"/>
            <a:endParaRPr lang="fr-FR" dirty="0"/>
          </a:p>
        </p:txBody>
      </p:sp>
      <p:sp>
        <p:nvSpPr>
          <p:cNvPr id="4" name="Espace réservé du contenu 3"/>
          <p:cNvSpPr>
            <a:spLocks noGrp="1"/>
          </p:cNvSpPr>
          <p:nvPr>
            <p:ph sz="half" idx="2"/>
          </p:nvPr>
        </p:nvSpPr>
        <p:spPr/>
        <p:style>
          <a:lnRef idx="1">
            <a:schemeClr val="accent3"/>
          </a:lnRef>
          <a:fillRef idx="2">
            <a:schemeClr val="accent3"/>
          </a:fillRef>
          <a:effectRef idx="1">
            <a:schemeClr val="accent3"/>
          </a:effectRef>
          <a:fontRef idx="minor">
            <a:schemeClr val="dk1"/>
          </a:fontRef>
        </p:style>
        <p:txBody>
          <a:bodyPr>
            <a:normAutofit/>
          </a:bodyPr>
          <a:lstStyle/>
          <a:p>
            <a:pPr algn="just" rtl="1">
              <a:buNone/>
            </a:pPr>
            <a:endParaRPr lang="ar-DZ" sz="1800" smtClean="0"/>
          </a:p>
          <a:p>
            <a:pPr algn="just" rtl="1">
              <a:buFont typeface="Wingdings" pitchFamily="2" charset="2"/>
              <a:buChar char="§"/>
            </a:pPr>
            <a:r>
              <a:rPr lang="ar-DZ" sz="2000" smtClean="0"/>
              <a:t>الخطأ قد يقع فيه قاضي الدرجة الأولى، كما قد يقع فيه قاضي الدرجة الثانية.</a:t>
            </a:r>
            <a:endParaRPr lang="fr-FR" sz="2000" smtClean="0"/>
          </a:p>
          <a:p>
            <a:pPr algn="just" rtl="1">
              <a:buFont typeface="Wingdings" pitchFamily="2" charset="2"/>
              <a:buChar char="§"/>
            </a:pPr>
            <a:r>
              <a:rPr lang="ar-DZ" sz="2000" smtClean="0"/>
              <a:t> يطيل أمد النزاع ويتيح الفرصة لصدور أحكام متناقضة.</a:t>
            </a:r>
            <a:endParaRPr lang="fr-FR" sz="2000" smtClean="0"/>
          </a:p>
          <a:p>
            <a:pPr algn="just" rtl="1">
              <a:buFont typeface="Wingdings" pitchFamily="2" charset="2"/>
              <a:buChar char="§"/>
            </a:pPr>
            <a:r>
              <a:rPr lang="ar-DZ" sz="2000" smtClean="0"/>
              <a:t> مكلف ماليا للدولة وللمتقاضين من رسوم وتوكيل محامي وجوبا.   </a:t>
            </a:r>
            <a:endParaRPr lang="fr-FR" sz="2000" smtClean="0"/>
          </a:p>
          <a:p>
            <a:pPr algn="just" rtl="1">
              <a:buNone/>
            </a:pPr>
            <a:endParaRPr lang="fr-FR" dirty="0"/>
          </a:p>
        </p:txBody>
      </p:sp>
      <p:sp>
        <p:nvSpPr>
          <p:cNvPr id="5" name="Espace réservé du texte 4"/>
          <p:cNvSpPr>
            <a:spLocks noGrp="1"/>
          </p:cNvSpPr>
          <p:nvPr>
            <p:ph type="body" sz="quarter" idx="3"/>
          </p:nvPr>
        </p:nvSpPr>
        <p:spPr>
          <a:xfrm>
            <a:off x="4716016" y="1268760"/>
            <a:ext cx="4041775" cy="639762"/>
          </a:xfrm>
        </p:spPr>
        <p:style>
          <a:lnRef idx="1">
            <a:schemeClr val="accent4"/>
          </a:lnRef>
          <a:fillRef idx="2">
            <a:schemeClr val="accent4"/>
          </a:fillRef>
          <a:effectRef idx="1">
            <a:schemeClr val="accent4"/>
          </a:effectRef>
          <a:fontRef idx="minor">
            <a:schemeClr val="dk1"/>
          </a:fontRef>
        </p:style>
        <p:txBody>
          <a:bodyPr>
            <a:normAutofit fontScale="32500" lnSpcReduction="20000"/>
          </a:bodyPr>
          <a:lstStyle/>
          <a:p>
            <a:pPr algn="just" rtl="1"/>
            <a:r>
              <a:rPr lang="ar-DZ" sz="1800" dirty="0" err="1" smtClean="0"/>
              <a:t>-</a:t>
            </a:r>
            <a:endParaRPr lang="ar-DZ" sz="1800" dirty="0" smtClean="0"/>
          </a:p>
          <a:p>
            <a:pPr algn="just" rtl="1"/>
            <a:endParaRPr lang="ar-DZ" sz="1800" dirty="0" smtClean="0"/>
          </a:p>
          <a:p>
            <a:pPr algn="ctr" rtl="1"/>
            <a:r>
              <a:rPr lang="ar-DZ" sz="7400" dirty="0" smtClean="0">
                <a:effectLst>
                  <a:outerShdw blurRad="38100" dist="38100" dir="2700000" algn="tl">
                    <a:srgbClr val="000000">
                      <a:alpha val="43137"/>
                    </a:srgbClr>
                  </a:outerShdw>
                </a:effectLst>
                <a:cs typeface="Simplified Arabic" pitchFamily="2" charset="-78"/>
              </a:rPr>
              <a:t>مزايا مبدأ التقاضي على </a:t>
            </a:r>
            <a:r>
              <a:rPr lang="ar-DZ" sz="7400" dirty="0" err="1" smtClean="0">
                <a:effectLst>
                  <a:outerShdw blurRad="38100" dist="38100" dir="2700000" algn="tl">
                    <a:srgbClr val="000000">
                      <a:alpha val="43137"/>
                    </a:srgbClr>
                  </a:outerShdw>
                </a:effectLst>
                <a:cs typeface="Simplified Arabic" pitchFamily="2" charset="-78"/>
              </a:rPr>
              <a:t>درجتين:</a:t>
            </a:r>
            <a:r>
              <a:rPr lang="ar-DZ" sz="7400" dirty="0" smtClean="0">
                <a:effectLst>
                  <a:outerShdw blurRad="38100" dist="38100" dir="2700000" algn="tl">
                    <a:srgbClr val="000000">
                      <a:alpha val="43137"/>
                    </a:srgbClr>
                  </a:outerShdw>
                </a:effectLst>
                <a:cs typeface="Simplified Arabic" pitchFamily="2" charset="-78"/>
              </a:rPr>
              <a:t> </a:t>
            </a:r>
            <a:endParaRPr lang="fr-FR" sz="7400" dirty="0" smtClean="0">
              <a:effectLst>
                <a:outerShdw blurRad="38100" dist="38100" dir="2700000" algn="tl">
                  <a:srgbClr val="000000">
                    <a:alpha val="43137"/>
                  </a:srgbClr>
                </a:outerShdw>
              </a:effectLst>
              <a:cs typeface="Simplified Arabic" pitchFamily="2" charset="-78"/>
            </a:endParaRPr>
          </a:p>
          <a:p>
            <a:pPr algn="just" rtl="1"/>
            <a:endParaRPr lang="fr-FR" dirty="0" smtClean="0"/>
          </a:p>
        </p:txBody>
      </p:sp>
      <p:sp>
        <p:nvSpPr>
          <p:cNvPr id="6" name="Espace réservé du contenu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normAutofit/>
          </a:bodyPr>
          <a:lstStyle/>
          <a:p>
            <a:pPr algn="just" rtl="1">
              <a:buNone/>
            </a:pPr>
            <a:endParaRPr lang="ar-DZ" sz="1800" smtClean="0"/>
          </a:p>
          <a:p>
            <a:pPr algn="just" rtl="1">
              <a:buFont typeface="Wingdings" pitchFamily="2" charset="2"/>
              <a:buChar char="§"/>
            </a:pPr>
            <a:r>
              <a:rPr lang="ar-DZ" sz="2000" smtClean="0"/>
              <a:t> يعطي فرصة للمتقاضين بتقديم ما فاتهم من أوجه الدفاع أمام الدرجة الأولى.</a:t>
            </a:r>
            <a:endParaRPr lang="fr-FR" sz="2000" smtClean="0"/>
          </a:p>
          <a:p>
            <a:pPr algn="just" rtl="1">
              <a:buFont typeface="Wingdings" pitchFamily="2" charset="2"/>
              <a:buChar char="§"/>
            </a:pPr>
            <a:r>
              <a:rPr lang="ar-DZ" sz="2000" smtClean="0"/>
              <a:t>يجعل قضاة الدرجة الأولى أكثر عناية وحرصا وفحصا لأحكامهم حتى لا تلغى أمام الدرجة الثانية، لأن إلغاء الحكم يؤثر كثيرا على سيرة القاضي وترقيته</a:t>
            </a:r>
          </a:p>
          <a:p>
            <a:pPr algn="just" rtl="1">
              <a:buFont typeface="Wingdings" pitchFamily="2" charset="2"/>
              <a:buChar char="§"/>
            </a:pPr>
            <a:r>
              <a:rPr lang="ar-DZ" sz="2000" smtClean="0"/>
              <a:t> كما قد يستفيد قضاة الدرجة الثانية من نظرة قاضي الدرجة الأولى حول النزاع.</a:t>
            </a:r>
            <a:endParaRPr lang="fr-FR" sz="2000" smtClean="0"/>
          </a:p>
          <a:p>
            <a:pPr algn="just" rtl="1">
              <a:buFont typeface="Wingdings" pitchFamily="2" charset="2"/>
              <a:buChar char="§"/>
            </a:pPr>
            <a:r>
              <a:rPr lang="ar-DZ" sz="2000" smtClean="0"/>
              <a:t>-امكانية مراجعة الأحكام القضائية الخاطئة إما لتقصير القاضي أو لوجود خلل فيها.</a:t>
            </a:r>
            <a:endParaRPr lang="fr-FR" sz="2000" smtClean="0"/>
          </a:p>
          <a:p>
            <a:pPr algn="just" rtl="1">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67544" y="1196752"/>
          <a:ext cx="8136904"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à coins arrondis 6"/>
          <p:cNvSpPr/>
          <p:nvPr/>
        </p:nvSpPr>
        <p:spPr>
          <a:xfrm>
            <a:off x="539552" y="2420888"/>
            <a:ext cx="8136904" cy="41044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rtl="1">
              <a:buFont typeface="Wingdings" pitchFamily="2" charset="2"/>
              <a:buChar char="Ø"/>
            </a:pPr>
            <a:r>
              <a:rPr lang="ar-DZ" sz="2200" dirty="0" smtClean="0"/>
              <a:t> أ</a:t>
            </a:r>
            <a:r>
              <a:rPr lang="ar-DZ" sz="2200" b="1" dirty="0" smtClean="0">
                <a:cs typeface="Simplified Arabic" pitchFamily="2" charset="-78"/>
              </a:rPr>
              <a:t>حكام </a:t>
            </a:r>
            <a:r>
              <a:rPr lang="ar-DZ" sz="2200" b="1" dirty="0">
                <a:cs typeface="Simplified Arabic" pitchFamily="2" charset="-78"/>
              </a:rPr>
              <a:t>فك الرابطة </a:t>
            </a:r>
            <a:r>
              <a:rPr lang="ar-DZ" sz="2200" b="1" dirty="0" err="1">
                <a:cs typeface="Simplified Arabic" pitchFamily="2" charset="-78"/>
              </a:rPr>
              <a:t>الزوجية </a:t>
            </a:r>
            <a:r>
              <a:rPr lang="ar-DZ" sz="2200" b="1" dirty="0" smtClean="0">
                <a:cs typeface="Simplified Arabic" pitchFamily="2" charset="-78"/>
              </a:rPr>
              <a:t>(الطلاق، التطليق، الخلع) حسب </a:t>
            </a:r>
            <a:r>
              <a:rPr lang="ar-DZ" sz="2200" b="1" dirty="0">
                <a:cs typeface="Simplified Arabic" pitchFamily="2" charset="-78"/>
              </a:rPr>
              <a:t>المادة 57 من </a:t>
            </a:r>
            <a:r>
              <a:rPr lang="ar-DZ" sz="2200" b="1" dirty="0" smtClean="0">
                <a:cs typeface="Simplified Arabic" pitchFamily="2" charset="-78"/>
              </a:rPr>
              <a:t>قانون الأسرة فقط دون جوانبها المالية</a:t>
            </a:r>
            <a:r>
              <a:rPr lang="ar-DZ" sz="2200" b="1" dirty="0">
                <a:cs typeface="Simplified Arabic" pitchFamily="2" charset="-78"/>
              </a:rPr>
              <a:t>، كالنفقة والتعويضات </a:t>
            </a:r>
            <a:r>
              <a:rPr lang="ar-DZ" sz="2200" b="1" dirty="0" err="1">
                <a:cs typeface="Simplified Arabic" pitchFamily="2" charset="-78"/>
              </a:rPr>
              <a:t>والحضانة...).</a:t>
            </a:r>
            <a:endParaRPr lang="fr-FR" sz="2200" b="1" dirty="0">
              <a:cs typeface="Simplified Arabic" pitchFamily="2" charset="-78"/>
            </a:endParaRPr>
          </a:p>
          <a:p>
            <a:pPr algn="just" rtl="1">
              <a:buFont typeface="Wingdings" pitchFamily="2" charset="2"/>
              <a:buChar char="Ø"/>
            </a:pPr>
            <a:r>
              <a:rPr lang="ar-DZ" sz="2200" b="1" dirty="0" smtClean="0">
                <a:cs typeface="Simplified Arabic" pitchFamily="2" charset="-78"/>
              </a:rPr>
              <a:t> الأحكام التي تفصل في النزاع </a:t>
            </a:r>
            <a:r>
              <a:rPr lang="ar-DZ" sz="2200" b="1" dirty="0" smtClean="0">
                <a:cs typeface="Simplified Arabic" pitchFamily="2" charset="-78"/>
              </a:rPr>
              <a:t>الذي لا يتجاوز </a:t>
            </a:r>
            <a:r>
              <a:rPr lang="ar-DZ" sz="2200" b="1" dirty="0" smtClean="0">
                <a:cs typeface="Simplified Arabic" pitchFamily="2" charset="-78"/>
              </a:rPr>
              <a:t>قيمته 200.000 </a:t>
            </a:r>
            <a:r>
              <a:rPr lang="ar-DZ" sz="2200" b="1" dirty="0" err="1" smtClean="0">
                <a:cs typeface="Simplified Arabic" pitchFamily="2" charset="-78"/>
              </a:rPr>
              <a:t>دج</a:t>
            </a:r>
            <a:r>
              <a:rPr lang="ar-DZ" sz="2200" b="1" dirty="0" smtClean="0">
                <a:cs typeface="Simplified Arabic" pitchFamily="2" charset="-78"/>
              </a:rPr>
              <a:t> المادة </a:t>
            </a:r>
            <a:r>
              <a:rPr lang="ar-DZ" sz="2200" b="1" dirty="0">
                <a:cs typeface="Simplified Arabic" pitchFamily="2" charset="-78"/>
              </a:rPr>
              <a:t>33 من </a:t>
            </a:r>
            <a:r>
              <a:rPr lang="ar-DZ" sz="2200" b="1" dirty="0" smtClean="0">
                <a:cs typeface="Simplified Arabic" pitchFamily="2" charset="-78"/>
              </a:rPr>
              <a:t>ق.إ.م.إ</a:t>
            </a:r>
            <a:endParaRPr lang="fr-FR" sz="2200" b="1" dirty="0">
              <a:cs typeface="Simplified Arabic" pitchFamily="2" charset="-78"/>
            </a:endParaRPr>
          </a:p>
          <a:p>
            <a:pPr algn="just" rtl="1">
              <a:buFont typeface="Wingdings" pitchFamily="2" charset="2"/>
              <a:buChar char="Ø"/>
            </a:pPr>
            <a:r>
              <a:rPr lang="ar-DZ" sz="2200" b="1" dirty="0">
                <a:cs typeface="Simplified Arabic" pitchFamily="2" charset="-78"/>
              </a:rPr>
              <a:t> </a:t>
            </a:r>
            <a:r>
              <a:rPr lang="ar-DZ" sz="2200" b="1" dirty="0" smtClean="0">
                <a:cs typeface="Simplified Arabic" pitchFamily="2" charset="-78"/>
              </a:rPr>
              <a:t>الأحكام والقرارات </a:t>
            </a:r>
            <a:r>
              <a:rPr lang="ar-DZ" sz="2200" b="1" dirty="0">
                <a:cs typeface="Simplified Arabic" pitchFamily="2" charset="-78"/>
              </a:rPr>
              <a:t>الفاصلة في دعوى الرد.</a:t>
            </a:r>
            <a:endParaRPr lang="fr-FR" sz="2200" b="1" dirty="0">
              <a:cs typeface="Simplified Arabic" pitchFamily="2" charset="-78"/>
            </a:endParaRPr>
          </a:p>
          <a:p>
            <a:pPr algn="just" rtl="1">
              <a:buFont typeface="Wingdings" pitchFamily="2" charset="2"/>
              <a:buChar char="Ø"/>
            </a:pPr>
            <a:r>
              <a:rPr lang="ar-DZ" sz="2200" b="1" dirty="0">
                <a:cs typeface="Simplified Arabic" pitchFamily="2" charset="-78"/>
              </a:rPr>
              <a:t> الأحكام الصادرة بالتخلي بسبب وحدة الموضوع أو الارتباط المادة 57 ق.إ.م.إ.</a:t>
            </a:r>
            <a:endParaRPr lang="fr-FR" sz="2200" b="1" dirty="0">
              <a:cs typeface="Simplified Arabic" pitchFamily="2" charset="-78"/>
            </a:endParaRPr>
          </a:p>
          <a:p>
            <a:pPr algn="just" rtl="1">
              <a:buFont typeface="Wingdings" pitchFamily="2" charset="2"/>
              <a:buChar char="Ø"/>
            </a:pPr>
            <a:r>
              <a:rPr lang="ar-DZ" sz="2200" b="1" dirty="0">
                <a:cs typeface="Simplified Arabic" pitchFamily="2" charset="-78"/>
              </a:rPr>
              <a:t> الدعاوى التي يختص </a:t>
            </a:r>
            <a:r>
              <a:rPr lang="ar-DZ" sz="2200" b="1" dirty="0" err="1">
                <a:cs typeface="Simplified Arabic" pitchFamily="2" charset="-78"/>
              </a:rPr>
              <a:t>بها</a:t>
            </a:r>
            <a:r>
              <a:rPr lang="ar-DZ" sz="2200" b="1" dirty="0">
                <a:cs typeface="Simplified Arabic" pitchFamily="2" charset="-78"/>
              </a:rPr>
              <a:t> مجلس الدولة ابتدائيا </a:t>
            </a:r>
            <a:r>
              <a:rPr lang="ar-DZ" sz="2200" b="1" dirty="0" err="1">
                <a:cs typeface="Simplified Arabic" pitchFamily="2" charset="-78"/>
              </a:rPr>
              <a:t>ونهائيا </a:t>
            </a:r>
            <a:r>
              <a:rPr lang="ar-DZ" sz="2200" b="1" dirty="0">
                <a:cs typeface="Simplified Arabic" pitchFamily="2" charset="-78"/>
              </a:rPr>
              <a:t>(المادة 901 ق.إ.م.إ</a:t>
            </a:r>
            <a:r>
              <a:rPr lang="ar-DZ" sz="2200" b="1" dirty="0" err="1">
                <a:cs typeface="Simplified Arabic" pitchFamily="2" charset="-78"/>
              </a:rPr>
              <a:t>).</a:t>
            </a:r>
            <a:endParaRPr lang="fr-FR" sz="2200" b="1" dirty="0">
              <a:cs typeface="Simplified Arabic" pitchFamily="2" charset="-78"/>
            </a:endParaRPr>
          </a:p>
          <a:p>
            <a:pPr algn="just" rtl="1">
              <a:buFont typeface="Wingdings" pitchFamily="2" charset="2"/>
              <a:buChar char="Ø"/>
            </a:pPr>
            <a:r>
              <a:rPr lang="ar-DZ" sz="2200" b="1" dirty="0">
                <a:cs typeface="Simplified Arabic" pitchFamily="2" charset="-78"/>
              </a:rPr>
              <a:t> الأحكام القضائية الصادرة لمصلحة العامل في بعض القضايا الاجتماعية التي نصت عليها المادة 21 من القانون 90/04 المتعلق بتسوية النزاعات الفردية للعمل، وأكدته المادة 73 مكرر 4 من قانون 91/11 المتعلق بعلاقات العمل الفردية.</a:t>
            </a:r>
            <a:endParaRPr lang="fr-FR" sz="2200" b="1" dirty="0">
              <a:cs typeface="Simplified Arabic" pitchFamily="2" charset="-78"/>
            </a:endParaRPr>
          </a:p>
        </p:txBody>
      </p:sp>
      <p:sp>
        <p:nvSpPr>
          <p:cNvPr id="9" name="Rectangle à coins arrondis 8"/>
          <p:cNvSpPr/>
          <p:nvPr/>
        </p:nvSpPr>
        <p:spPr>
          <a:xfrm>
            <a:off x="611560" y="1052736"/>
            <a:ext cx="7992888" cy="12241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200" b="1" u="sng" dirty="0">
                <a:solidFill>
                  <a:srgbClr val="C00000"/>
                </a:solidFill>
              </a:rPr>
              <a:t>استثناءات مبدأ التقاضي على </a:t>
            </a:r>
            <a:r>
              <a:rPr lang="ar-DZ" sz="2200" b="1" u="sng" dirty="0" err="1">
                <a:solidFill>
                  <a:srgbClr val="C00000"/>
                </a:solidFill>
              </a:rPr>
              <a:t>درجتين</a:t>
            </a:r>
            <a:r>
              <a:rPr lang="ar-DZ" sz="2200" b="1" u="sng" dirty="0" err="1" smtClean="0">
                <a:solidFill>
                  <a:srgbClr val="C00000"/>
                </a:solidFill>
              </a:rPr>
              <a:t>:</a:t>
            </a:r>
            <a:endParaRPr lang="ar-DZ" sz="2200" b="1" u="sng" dirty="0" smtClean="0">
              <a:solidFill>
                <a:srgbClr val="C00000"/>
              </a:solidFill>
            </a:endParaRPr>
          </a:p>
          <a:p>
            <a:pPr algn="just" rtl="1"/>
            <a:r>
              <a:rPr lang="ar-DZ" sz="2200" b="1" dirty="0"/>
              <a:t>يتم التقاضي على درجة واحدة في بعض المنازعات، </a:t>
            </a:r>
            <a:r>
              <a:rPr lang="ar-DZ" sz="2200" b="1" dirty="0" err="1" smtClean="0"/>
              <a:t>وويتم</a:t>
            </a:r>
            <a:r>
              <a:rPr lang="ar-DZ" sz="2200" b="1" dirty="0" smtClean="0"/>
              <a:t> الفصل فيها بأحكام </a:t>
            </a:r>
            <a:r>
              <a:rPr lang="ar-DZ" sz="2200" b="1" dirty="0"/>
              <a:t>ابتدائية نهائية لا تقبل الطعن </a:t>
            </a:r>
            <a:r>
              <a:rPr lang="ar-DZ" sz="2200" b="1" dirty="0" smtClean="0"/>
              <a:t>بالاستئناف</a:t>
            </a:r>
            <a:r>
              <a:rPr lang="ar-DZ" sz="2200" b="1" dirty="0"/>
              <a:t>، تتمثل على سبيل المثال </a:t>
            </a:r>
            <a:r>
              <a:rPr lang="ar-DZ" sz="2200" b="1" dirty="0" err="1"/>
              <a:t>في:</a:t>
            </a:r>
            <a:r>
              <a:rPr lang="ar-DZ" sz="2200" b="1" u="sng" dirty="0" smtClean="0">
                <a:solidFill>
                  <a:srgbClr val="C00000"/>
                </a:solidFill>
              </a:rPr>
              <a:t> </a:t>
            </a:r>
            <a:endParaRPr lang="ar-DZ" sz="2200" b="1" u="sng" dirty="0">
              <a:solidFill>
                <a:srgbClr val="C00000"/>
              </a:solidFill>
            </a:endParaRPr>
          </a:p>
        </p:txBody>
      </p:sp>
      <p:sp>
        <p:nvSpPr>
          <p:cNvPr id="10" name="Titre 9"/>
          <p:cNvSpPr>
            <a:spLocks noGrp="1"/>
          </p:cNvSpPr>
          <p:nvPr>
            <p:ph type="title"/>
          </p:nvPr>
        </p:nvSpPr>
        <p:spPr>
          <a:xfrm>
            <a:off x="1547813" y="274639"/>
            <a:ext cx="6408737" cy="63408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noAutofit/>
          </a:bodyPr>
          <a:lstStyle/>
          <a:p>
            <a:r>
              <a:rPr lang="ar-DZ" sz="3600" dirty="0" smtClean="0">
                <a:solidFill>
                  <a:schemeClr val="tx1"/>
                </a:solidFill>
                <a:latin typeface="Andalus" pitchFamily="2" charset="-78"/>
                <a:cs typeface="Andalus" pitchFamily="2" charset="-78"/>
              </a:rPr>
              <a:t>مبادئ التنظيم القضائي في الجزائر</a:t>
            </a:r>
            <a:endParaRPr lang="fr-FR" sz="36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260648"/>
            <a:ext cx="5760640" cy="648072"/>
          </a:xfrm>
        </p:spPr>
        <p:style>
          <a:lnRef idx="1">
            <a:schemeClr val="accent6"/>
          </a:lnRef>
          <a:fillRef idx="2">
            <a:schemeClr val="accent6"/>
          </a:fillRef>
          <a:effectRef idx="1">
            <a:schemeClr val="accent6"/>
          </a:effectRef>
          <a:fontRef idx="minor">
            <a:schemeClr val="dk1"/>
          </a:fontRef>
        </p:style>
        <p:txBody>
          <a:bodyPr>
            <a:normAutofit/>
          </a:bodyPr>
          <a:lstStyle/>
          <a:p>
            <a:r>
              <a:rPr lang="ar-DZ" sz="3600" dirty="0" smtClean="0">
                <a:latin typeface="Andalus" pitchFamily="2" charset="-78"/>
                <a:cs typeface="Andalus" pitchFamily="2" charset="-78"/>
              </a:rPr>
              <a:t>مبادئ التنظيم القضائي في الجزائر</a:t>
            </a:r>
            <a:endParaRPr lang="fr-FR" sz="3600" dirty="0"/>
          </a:p>
        </p:txBody>
      </p:sp>
      <p:sp>
        <p:nvSpPr>
          <p:cNvPr id="6" name="Rectangle à coins arrondis 5"/>
          <p:cNvSpPr/>
          <p:nvPr/>
        </p:nvSpPr>
        <p:spPr>
          <a:xfrm>
            <a:off x="323528" y="2492896"/>
            <a:ext cx="8352928" cy="1872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rtl="1"/>
            <a:endParaRPr lang="ar-DZ" sz="2000" b="1" dirty="0" smtClean="0">
              <a:cs typeface="Simplified Arabic" pitchFamily="2" charset="-78"/>
            </a:endParaRPr>
          </a:p>
          <a:p>
            <a:pPr algn="just" rtl="1"/>
            <a:r>
              <a:rPr lang="ar-DZ" sz="2000" b="1" dirty="0" smtClean="0">
                <a:cs typeface="Simplified Arabic" pitchFamily="2" charset="-78"/>
              </a:rPr>
              <a:t>هو حق </a:t>
            </a:r>
            <a:r>
              <a:rPr lang="ar-DZ" sz="2000" b="1" dirty="0">
                <a:cs typeface="Simplified Arabic" pitchFamily="2" charset="-78"/>
              </a:rPr>
              <a:t>دستوري من الحقوق العامة التي لا </a:t>
            </a:r>
            <a:r>
              <a:rPr lang="ar-DZ" sz="2000" b="1" dirty="0" smtClean="0">
                <a:cs typeface="Simplified Arabic" pitchFamily="2" charset="-78"/>
              </a:rPr>
              <a:t>يجوز </a:t>
            </a:r>
            <a:r>
              <a:rPr lang="ar-DZ" sz="2000" b="1" dirty="0" smtClean="0">
                <a:cs typeface="Simplified Arabic" pitchFamily="2" charset="-78"/>
              </a:rPr>
              <a:t>اطلاقا</a:t>
            </a:r>
            <a:r>
              <a:rPr lang="ar-DZ" sz="2000" b="1" dirty="0" smtClean="0">
                <a:cs typeface="Simplified Arabic" pitchFamily="2" charset="-78"/>
              </a:rPr>
              <a:t> </a:t>
            </a:r>
            <a:r>
              <a:rPr lang="ar-DZ" sz="2000" b="1" dirty="0">
                <a:cs typeface="Simplified Arabic" pitchFamily="2" charset="-78"/>
              </a:rPr>
              <a:t>الاتفاق على التنازل </a:t>
            </a:r>
            <a:r>
              <a:rPr lang="ar-DZ" sz="2000" b="1" dirty="0" smtClean="0">
                <a:cs typeface="Simplified Arabic" pitchFamily="2" charset="-78"/>
              </a:rPr>
              <a:t>عنه، يتم </a:t>
            </a:r>
            <a:r>
              <a:rPr lang="ar-DZ" sz="2000" b="1" dirty="0">
                <a:cs typeface="Simplified Arabic" pitchFamily="2" charset="-78"/>
              </a:rPr>
              <a:t>استعماله </a:t>
            </a:r>
            <a:r>
              <a:rPr lang="ar-DZ" sz="2000" b="1" dirty="0" smtClean="0">
                <a:cs typeface="Simplified Arabic" pitchFamily="2" charset="-78"/>
              </a:rPr>
              <a:t>بوسيلة </a:t>
            </a:r>
            <a:r>
              <a:rPr lang="ar-DZ" sz="2000" b="1" dirty="0">
                <a:cs typeface="Simplified Arabic" pitchFamily="2" charset="-78"/>
              </a:rPr>
              <a:t>الدعوى </a:t>
            </a:r>
            <a:r>
              <a:rPr lang="ar-DZ" sz="2000" b="1" dirty="0" smtClean="0">
                <a:cs typeface="Simplified Arabic" pitchFamily="2" charset="-78"/>
              </a:rPr>
              <a:t>من طرف كل </a:t>
            </a:r>
            <a:r>
              <a:rPr lang="ar-DZ" sz="2000" b="1" dirty="0">
                <a:cs typeface="Simplified Arabic" pitchFamily="2" charset="-78"/>
              </a:rPr>
              <a:t>شخص طبيعي أو معنوي، وطني أو أجنبي يدعي </a:t>
            </a:r>
            <a:r>
              <a:rPr lang="ar-DZ" sz="2000" b="1" dirty="0" smtClean="0">
                <a:cs typeface="Simplified Arabic" pitchFamily="2" charset="-78"/>
              </a:rPr>
              <a:t>حقا </a:t>
            </a:r>
            <a:r>
              <a:rPr lang="ar-DZ" sz="2000" b="1" dirty="0">
                <a:cs typeface="Simplified Arabic" pitchFamily="2" charset="-78"/>
              </a:rPr>
              <a:t>أن </a:t>
            </a:r>
            <a:r>
              <a:rPr lang="ar-DZ" sz="2000" b="1" dirty="0" smtClean="0">
                <a:cs typeface="Simplified Arabic" pitchFamily="2" charset="-78"/>
              </a:rPr>
              <a:t>يطلب الحصول </a:t>
            </a:r>
            <a:r>
              <a:rPr lang="ar-DZ" sz="2000" b="1" dirty="0">
                <a:cs typeface="Simplified Arabic" pitchFamily="2" charset="-78"/>
              </a:rPr>
              <a:t>عليه أو حمايته أمام </a:t>
            </a:r>
            <a:r>
              <a:rPr lang="ar-DZ" sz="2000" b="1" dirty="0" err="1">
                <a:cs typeface="Simplified Arabic" pitchFamily="2" charset="-78"/>
              </a:rPr>
              <a:t>القضاء</a:t>
            </a:r>
            <a:r>
              <a:rPr lang="ar-DZ" sz="2000" b="1" dirty="0" err="1" smtClean="0">
                <a:cs typeface="Simplified Arabic" pitchFamily="2" charset="-78"/>
              </a:rPr>
              <a:t>.</a:t>
            </a:r>
            <a:r>
              <a:rPr lang="ar-DZ" sz="2000" dirty="0" smtClean="0">
                <a:cs typeface="Simplified Arabic" pitchFamily="2" charset="-78"/>
              </a:rPr>
              <a:t> ويشترط لتطبيقه أن يكون ميسورا لهم، بإزالة الدولة لكل العوائق القانونية والمادية والمالية التي يمكن أن تعترض ممارسة هذا </a:t>
            </a:r>
            <a:r>
              <a:rPr lang="ar-DZ" sz="2000" dirty="0" err="1" smtClean="0">
                <a:cs typeface="Simplified Arabic" pitchFamily="2" charset="-78"/>
              </a:rPr>
              <a:t>الحق.</a:t>
            </a:r>
            <a:r>
              <a:rPr lang="ar-DZ" sz="2000" dirty="0" smtClean="0">
                <a:cs typeface="Simplified Arabic" pitchFamily="2" charset="-78"/>
              </a:rPr>
              <a:t> من خلال ضمان الحق في المساعدة القضائية والحق في الدفاع، كما يتطلب تطبيق مبدأ المساواة أمام مرفق القضاء.</a:t>
            </a:r>
          </a:p>
          <a:p>
            <a:pPr algn="just" rtl="1"/>
            <a:endParaRPr lang="fr-FR" sz="2000" b="1" dirty="0"/>
          </a:p>
        </p:txBody>
      </p:sp>
      <p:sp>
        <p:nvSpPr>
          <p:cNvPr id="7" name="Rectangle à coins arrondis 6"/>
          <p:cNvSpPr/>
          <p:nvPr/>
        </p:nvSpPr>
        <p:spPr>
          <a:xfrm>
            <a:off x="395536" y="4581128"/>
            <a:ext cx="8352928" cy="172819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u="sng" dirty="0">
                <a:cs typeface="Simplified Arabic" pitchFamily="2" charset="-78"/>
              </a:rPr>
              <a:t>-</a:t>
            </a:r>
            <a:r>
              <a:rPr lang="ar-DZ" sz="2000" u="sng" dirty="0">
                <a:cs typeface="Simplified Arabic" pitchFamily="2" charset="-78"/>
              </a:rPr>
              <a:t> </a:t>
            </a:r>
            <a:r>
              <a:rPr lang="ar-DZ" sz="2000" b="1" u="sng" dirty="0">
                <a:cs typeface="Simplified Arabic" pitchFamily="2" charset="-78"/>
              </a:rPr>
              <a:t>يترتب على تطبيق هذا </a:t>
            </a:r>
            <a:r>
              <a:rPr lang="ar-DZ" sz="2000" b="1" u="sng" dirty="0" err="1" smtClean="0">
                <a:cs typeface="Simplified Arabic" pitchFamily="2" charset="-78"/>
              </a:rPr>
              <a:t>الحق</a:t>
            </a:r>
            <a:r>
              <a:rPr lang="ar-DZ" sz="2000" b="1" dirty="0" err="1" smtClean="0">
                <a:cs typeface="Simplified Arabic" pitchFamily="2" charset="-78"/>
              </a:rPr>
              <a:t>:</a:t>
            </a:r>
            <a:r>
              <a:rPr lang="ar-DZ" sz="2000" b="1" dirty="0" smtClean="0">
                <a:cs typeface="Simplified Arabic" pitchFamily="2" charset="-78"/>
              </a:rPr>
              <a:t> </a:t>
            </a:r>
          </a:p>
          <a:p>
            <a:pPr algn="just" rtl="1">
              <a:buFont typeface="Wingdings" pitchFamily="2" charset="2"/>
              <a:buChar char="ü"/>
            </a:pPr>
            <a:r>
              <a:rPr lang="ar-DZ" sz="2000" dirty="0" smtClean="0">
                <a:cs typeface="Simplified Arabic" pitchFamily="2" charset="-78"/>
              </a:rPr>
              <a:t>- تكريس </a:t>
            </a:r>
            <a:r>
              <a:rPr lang="ar-DZ" sz="2000" dirty="0">
                <a:cs typeface="Simplified Arabic" pitchFamily="2" charset="-78"/>
              </a:rPr>
              <a:t>الحق في محاكمة عادلة، </a:t>
            </a:r>
            <a:r>
              <a:rPr lang="ar-DZ" sz="2000" dirty="0" smtClean="0">
                <a:cs typeface="Simplified Arabic" pitchFamily="2" charset="-78"/>
              </a:rPr>
              <a:t>ومن ثمّ تكريس </a:t>
            </a:r>
            <a:r>
              <a:rPr lang="ar-DZ" sz="2000" dirty="0">
                <a:cs typeface="Simplified Arabic" pitchFamily="2" charset="-78"/>
              </a:rPr>
              <a:t>دولة القانون من خلال ضرورة الرقابة القضائية الفعلية، كما ينطوي </a:t>
            </a:r>
            <a:r>
              <a:rPr lang="ar-DZ" sz="2000" dirty="0" smtClean="0">
                <a:cs typeface="Simplified Arabic" pitchFamily="2" charset="-78"/>
              </a:rPr>
              <a:t>هذا المبدأ على </a:t>
            </a:r>
            <a:r>
              <a:rPr lang="ar-DZ" sz="2000" dirty="0">
                <a:cs typeface="Simplified Arabic" pitchFamily="2" charset="-78"/>
              </a:rPr>
              <a:t>الحق في الطعن.</a:t>
            </a:r>
          </a:p>
          <a:p>
            <a:pPr algn="just" rtl="1">
              <a:buFont typeface="Wingdings" pitchFamily="2" charset="2"/>
              <a:buChar char="ü"/>
            </a:pPr>
            <a:r>
              <a:rPr lang="ar-DZ" sz="2000" dirty="0" smtClean="0">
                <a:cs typeface="Simplified Arabic" pitchFamily="2" charset="-78"/>
              </a:rPr>
              <a:t>- كما يترتب على تطبيقه أن لا يسأل من مارس حقه في رفع الدعوى، إلا إذا تعسف في استعمالها، مثلما </a:t>
            </a:r>
            <a:r>
              <a:rPr lang="ar-DZ" sz="2000" dirty="0" smtClean="0">
                <a:cs typeface="Simplified Arabic" pitchFamily="2" charset="-78"/>
              </a:rPr>
              <a:t>فرض </a:t>
            </a:r>
            <a:r>
              <a:rPr lang="ar-DZ" sz="2000" dirty="0" smtClean="0">
                <a:cs typeface="Simplified Arabic" pitchFamily="2" charset="-78"/>
              </a:rPr>
              <a:t>المشرع غرامة مالية على خاسر دعوى </a:t>
            </a:r>
            <a:r>
              <a:rPr lang="ar-DZ" sz="2000" dirty="0" err="1" smtClean="0">
                <a:cs typeface="Simplified Arabic" pitchFamily="2" charset="-78"/>
              </a:rPr>
              <a:t>الرد </a:t>
            </a:r>
            <a:r>
              <a:rPr lang="ar-DZ" sz="2000" dirty="0" smtClean="0">
                <a:cs typeface="Simplified Arabic" pitchFamily="2" charset="-78"/>
              </a:rPr>
              <a:t>(المادة 247 من ق.إ.م.إ</a:t>
            </a:r>
            <a:r>
              <a:rPr lang="ar-DZ" sz="2000" dirty="0" err="1" smtClean="0">
                <a:cs typeface="Simplified Arabic" pitchFamily="2" charset="-78"/>
              </a:rPr>
              <a:t>).</a:t>
            </a:r>
            <a:r>
              <a:rPr lang="ar-DZ" sz="2000" dirty="0" smtClean="0">
                <a:cs typeface="Simplified Arabic" pitchFamily="2" charset="-78"/>
              </a:rPr>
              <a:t> </a:t>
            </a:r>
            <a:endParaRPr lang="ar-DZ" sz="2000" dirty="0">
              <a:cs typeface="Simplified Arabic" pitchFamily="2" charset="-78"/>
            </a:endParaRPr>
          </a:p>
        </p:txBody>
      </p:sp>
      <p:sp>
        <p:nvSpPr>
          <p:cNvPr id="8" name="Rectangle à coins arrondis 7"/>
          <p:cNvSpPr/>
          <p:nvPr/>
        </p:nvSpPr>
        <p:spPr>
          <a:xfrm>
            <a:off x="323528" y="1052736"/>
            <a:ext cx="8280920" cy="12241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400" b="1" dirty="0">
                <a:solidFill>
                  <a:srgbClr val="C00000"/>
                </a:solidFill>
              </a:rPr>
              <a:t> </a:t>
            </a:r>
            <a:endParaRPr lang="ar-DZ" sz="2400" b="1" dirty="0" smtClean="0">
              <a:solidFill>
                <a:srgbClr val="C00000"/>
              </a:solidFill>
            </a:endParaRPr>
          </a:p>
          <a:p>
            <a:pPr algn="ctr"/>
            <a:r>
              <a:rPr lang="ar-DZ" sz="2400" b="1" dirty="0" smtClean="0">
                <a:solidFill>
                  <a:srgbClr val="C00000"/>
                </a:solidFill>
              </a:rPr>
              <a:t>3- </a:t>
            </a:r>
            <a:r>
              <a:rPr lang="ar-DZ" sz="2400" b="1" u="sng" dirty="0">
                <a:solidFill>
                  <a:srgbClr val="C00000"/>
                </a:solidFill>
              </a:rPr>
              <a:t>مبدأ الحق في التقاضي أو حرية اللجوء إلى </a:t>
            </a:r>
            <a:r>
              <a:rPr lang="ar-DZ" sz="2400" b="1" u="sng" dirty="0" err="1">
                <a:solidFill>
                  <a:srgbClr val="C00000"/>
                </a:solidFill>
              </a:rPr>
              <a:t>القضاء</a:t>
            </a:r>
            <a:r>
              <a:rPr lang="ar-DZ" sz="2400" b="1" u="sng" dirty="0" err="1" smtClean="0">
                <a:solidFill>
                  <a:srgbClr val="C00000"/>
                </a:solidFill>
              </a:rPr>
              <a:t>:</a:t>
            </a:r>
            <a:endParaRPr lang="ar-DZ" sz="2400" b="1" u="sng" dirty="0" smtClean="0">
              <a:solidFill>
                <a:srgbClr val="C00000"/>
              </a:solidFill>
            </a:endParaRPr>
          </a:p>
          <a:p>
            <a:pPr algn="just" rtl="1"/>
            <a:r>
              <a:rPr lang="ar-DZ" sz="2400" b="1" dirty="0" smtClean="0">
                <a:solidFill>
                  <a:srgbClr val="C00000"/>
                </a:solidFill>
                <a:cs typeface="Simplified Arabic" pitchFamily="2" charset="-78"/>
              </a:rPr>
              <a:t> </a:t>
            </a:r>
            <a:r>
              <a:rPr lang="ar-DZ" sz="2000" b="1" dirty="0" smtClean="0">
                <a:cs typeface="Simplified Arabic" pitchFamily="2" charset="-78"/>
              </a:rPr>
              <a:t>نصت عليه المادة 158 ف 2 من الدستور، كما كرسته المادة 14 من الاتفاق الدولي للحقوق المدنية </a:t>
            </a:r>
            <a:r>
              <a:rPr lang="ar-DZ" sz="2000" b="1" dirty="0" err="1" smtClean="0">
                <a:cs typeface="Simplified Arabic" pitchFamily="2" charset="-78"/>
              </a:rPr>
              <a:t>والسياسية </a:t>
            </a:r>
            <a:r>
              <a:rPr lang="ar-DZ" sz="2000" b="1" dirty="0" smtClean="0">
                <a:cs typeface="Simplified Arabic" pitchFamily="2" charset="-78"/>
              </a:rPr>
              <a:t>(1966)، وأيضا المادة  3 ف 1 من ق.إ.م.إ.</a:t>
            </a:r>
          </a:p>
          <a:p>
            <a:pPr algn="ctr"/>
            <a:endParaRPr 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1720" y="404664"/>
            <a:ext cx="5544616" cy="720080"/>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solidFill>
                  <a:schemeClr val="tx1"/>
                </a:solidFill>
                <a:latin typeface="Andalus" pitchFamily="2" charset="-78"/>
                <a:cs typeface="Andalus" pitchFamily="2" charset="-78"/>
              </a:rPr>
              <a:t>مبادئ التنظيم القضائي في الجزائر</a:t>
            </a:r>
            <a:endParaRPr lang="fr-FR" sz="3200" dirty="0">
              <a:solidFill>
                <a:schemeClr val="tx1"/>
              </a:solidFill>
            </a:endParaRPr>
          </a:p>
        </p:txBody>
      </p:sp>
      <p:sp>
        <p:nvSpPr>
          <p:cNvPr id="5" name="Rectangle à coins arrondis 4"/>
          <p:cNvSpPr/>
          <p:nvPr/>
        </p:nvSpPr>
        <p:spPr>
          <a:xfrm>
            <a:off x="323528" y="2996952"/>
            <a:ext cx="8352928" cy="273630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buAutoNum type="arabic1Minus"/>
            </a:pPr>
            <a:r>
              <a:rPr lang="ar-DZ" sz="2400" b="1" u="sng" dirty="0" smtClean="0">
                <a:solidFill>
                  <a:srgbClr val="C00000"/>
                </a:solidFill>
                <a:effectLst>
                  <a:outerShdw blurRad="38100" dist="38100" dir="2700000" algn="tl">
                    <a:srgbClr val="000000">
                      <a:alpha val="43137"/>
                    </a:srgbClr>
                  </a:outerShdw>
                </a:effectLst>
                <a:cs typeface="Simplified Arabic" pitchFamily="2" charset="-78"/>
              </a:rPr>
              <a:t>حالة </a:t>
            </a:r>
            <a:r>
              <a:rPr lang="ar-DZ" sz="2400" b="1" u="sng" dirty="0" err="1">
                <a:solidFill>
                  <a:srgbClr val="C00000"/>
                </a:solidFill>
                <a:effectLst>
                  <a:outerShdw blurRad="38100" dist="38100" dir="2700000" algn="tl">
                    <a:srgbClr val="000000">
                      <a:alpha val="43137"/>
                    </a:srgbClr>
                  </a:outerShdw>
                </a:effectLst>
                <a:cs typeface="Simplified Arabic" pitchFamily="2" charset="-78"/>
              </a:rPr>
              <a:t>الاتفاق</a:t>
            </a:r>
            <a:r>
              <a:rPr lang="ar-DZ" sz="2400" b="1" u="sng" dirty="0" err="1" smtClean="0">
                <a:solidFill>
                  <a:srgbClr val="C00000"/>
                </a:solidFill>
                <a:effectLst>
                  <a:outerShdw blurRad="38100" dist="38100" dir="2700000" algn="tl">
                    <a:srgbClr val="000000">
                      <a:alpha val="43137"/>
                    </a:srgbClr>
                  </a:outerShdw>
                </a:effectLst>
                <a:cs typeface="Simplified Arabic" pitchFamily="2" charset="-78"/>
              </a:rPr>
              <a:t>:</a:t>
            </a:r>
            <a:endParaRPr lang="ar-DZ" sz="2400" b="1" u="sng" dirty="0" smtClean="0">
              <a:solidFill>
                <a:srgbClr val="C00000"/>
              </a:solidFill>
              <a:effectLst>
                <a:outerShdw blurRad="38100" dist="38100" dir="2700000" algn="tl">
                  <a:srgbClr val="000000">
                    <a:alpha val="43137"/>
                  </a:srgbClr>
                </a:outerShdw>
              </a:effectLst>
              <a:cs typeface="Simplified Arabic" pitchFamily="2" charset="-78"/>
            </a:endParaRPr>
          </a:p>
          <a:p>
            <a:pPr algn="just" rtl="1">
              <a:lnSpc>
                <a:spcPct val="150000"/>
              </a:lnSpc>
            </a:pPr>
            <a:r>
              <a:rPr lang="ar-DZ" sz="2800" b="1" dirty="0" smtClean="0">
                <a:solidFill>
                  <a:srgbClr val="C00000"/>
                </a:solidFill>
                <a:effectLst>
                  <a:outerShdw blurRad="38100" dist="38100" dir="2700000" algn="tl">
                    <a:srgbClr val="000000">
                      <a:alpha val="43137"/>
                    </a:srgbClr>
                  </a:outerShdw>
                </a:effectLst>
                <a:cs typeface="Simplified Arabic" pitchFamily="2" charset="-78"/>
              </a:rPr>
              <a:t> </a:t>
            </a:r>
            <a:r>
              <a:rPr lang="ar-DZ" sz="2000" b="1" dirty="0" smtClean="0">
                <a:cs typeface="Simplified Arabic" pitchFamily="2" charset="-78"/>
              </a:rPr>
              <a:t>يسقط الحق في اللجوء إلى القضاء إذا تم اتفاق الأطراف على اللجوء إلى التحكيم لحل النزاع كطريق بديل عن القضاء، وذلك إما عند نشوء النزاع أو أثناء سريان الخصومة أمام الجهة القضائية، وهو ما يسمى باتفاق التحكيم، الذي نصت عليه المواد:1011-1012-1013 </a:t>
            </a:r>
            <a:r>
              <a:rPr lang="ar-DZ" sz="2000" b="1" dirty="0" err="1" smtClean="0">
                <a:cs typeface="Simplified Arabic" pitchFamily="2" charset="-78"/>
              </a:rPr>
              <a:t>ق.إ.م.إ.</a:t>
            </a:r>
            <a:r>
              <a:rPr lang="ar-DZ" sz="2000" b="1" dirty="0" smtClean="0">
                <a:cs typeface="Simplified Arabic" pitchFamily="2" charset="-78"/>
              </a:rPr>
              <a:t> </a:t>
            </a:r>
          </a:p>
        </p:txBody>
      </p:sp>
      <p:sp>
        <p:nvSpPr>
          <p:cNvPr id="6" name="Rectangle à coins arrondis 5"/>
          <p:cNvSpPr/>
          <p:nvPr/>
        </p:nvSpPr>
        <p:spPr>
          <a:xfrm>
            <a:off x="539552" y="1556792"/>
            <a:ext cx="7920880"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DZ" u="sng" dirty="0" smtClean="0">
              <a:solidFill>
                <a:srgbClr val="C00000"/>
              </a:solidFill>
              <a:effectLst>
                <a:outerShdw blurRad="38100" dist="38100" dir="2700000" algn="tl">
                  <a:srgbClr val="000000">
                    <a:alpha val="43137"/>
                  </a:srgbClr>
                </a:outerShdw>
              </a:effectLst>
              <a:cs typeface="Simplified Arabic" pitchFamily="2" charset="-78"/>
            </a:endParaRPr>
          </a:p>
          <a:p>
            <a:pPr algn="ctr" rtl="1"/>
            <a:r>
              <a:rPr lang="ar-DZ" sz="2400" u="sng" dirty="0" smtClean="0">
                <a:solidFill>
                  <a:srgbClr val="C00000"/>
                </a:solidFill>
                <a:effectLst>
                  <a:outerShdw blurRad="38100" dist="38100" dir="2700000" algn="tl">
                    <a:srgbClr val="000000">
                      <a:alpha val="43137"/>
                    </a:srgbClr>
                  </a:outerShdw>
                </a:effectLst>
                <a:cs typeface="Simplified Arabic" pitchFamily="2" charset="-78"/>
              </a:rPr>
              <a:t>استثناءات استعمال </a:t>
            </a:r>
            <a:r>
              <a:rPr lang="ar-DZ" sz="2400" u="sng" dirty="0">
                <a:solidFill>
                  <a:srgbClr val="C00000"/>
                </a:solidFill>
                <a:effectLst>
                  <a:outerShdw blurRad="38100" dist="38100" dir="2700000" algn="tl">
                    <a:srgbClr val="000000">
                      <a:alpha val="43137"/>
                    </a:srgbClr>
                  </a:outerShdw>
                </a:effectLst>
                <a:cs typeface="Simplified Arabic" pitchFamily="2" charset="-78"/>
              </a:rPr>
              <a:t>الحق في التقاضي واللجوء إلى </a:t>
            </a:r>
            <a:r>
              <a:rPr lang="ar-DZ" sz="2400" u="sng" dirty="0" err="1">
                <a:solidFill>
                  <a:srgbClr val="C00000"/>
                </a:solidFill>
                <a:effectLst>
                  <a:outerShdw blurRad="38100" dist="38100" dir="2700000" algn="tl">
                    <a:srgbClr val="000000">
                      <a:alpha val="43137"/>
                    </a:srgbClr>
                  </a:outerShdw>
                </a:effectLst>
                <a:cs typeface="Simplified Arabic" pitchFamily="2" charset="-78"/>
              </a:rPr>
              <a:t>القضاء</a:t>
            </a:r>
            <a:r>
              <a:rPr lang="ar-DZ" sz="2400" u="sng" dirty="0" err="1" smtClean="0">
                <a:solidFill>
                  <a:srgbClr val="C00000"/>
                </a:solidFill>
                <a:effectLst>
                  <a:outerShdw blurRad="38100" dist="38100" dir="2700000" algn="tl">
                    <a:srgbClr val="000000">
                      <a:alpha val="43137"/>
                    </a:srgbClr>
                  </a:outerShdw>
                </a:effectLst>
                <a:cs typeface="Simplified Arabic" pitchFamily="2" charset="-78"/>
              </a:rPr>
              <a:t>:</a:t>
            </a:r>
            <a:endParaRPr lang="ar-DZ" sz="2400" u="sng" dirty="0" smtClean="0">
              <a:solidFill>
                <a:srgbClr val="C00000"/>
              </a:solidFill>
              <a:effectLst>
                <a:outerShdw blurRad="38100" dist="38100" dir="2700000" algn="tl">
                  <a:srgbClr val="000000">
                    <a:alpha val="43137"/>
                  </a:srgbClr>
                </a:outerShdw>
              </a:effectLst>
              <a:cs typeface="Simplified Arabic" pitchFamily="2" charset="-78"/>
            </a:endParaRPr>
          </a:p>
          <a:p>
            <a:pPr algn="just" rtl="1"/>
            <a:endParaRPr lang="ar-DZ" sz="1000" u="sng" dirty="0">
              <a:solidFill>
                <a:srgbClr val="C00000"/>
              </a:solidFill>
              <a:effectLst>
                <a:outerShdw blurRad="38100" dist="38100" dir="2700000" algn="tl">
                  <a:srgbClr val="000000">
                    <a:alpha val="43137"/>
                  </a:srgbClr>
                </a:outerShdw>
              </a:effectLst>
              <a:cs typeface="Simplified Arabic" pitchFamily="2" charset="-78"/>
            </a:endParaRPr>
          </a:p>
          <a:p>
            <a:pPr algn="ctr"/>
            <a:r>
              <a:rPr lang="ar-DZ" sz="2400" dirty="0" smtClean="0">
                <a:cs typeface="Simplified Arabic" pitchFamily="2" charset="-78"/>
              </a:rPr>
              <a:t>يجوز تقييد هذا الحق في </a:t>
            </a:r>
            <a:r>
              <a:rPr lang="ar-DZ" sz="2400" dirty="0" err="1" smtClean="0">
                <a:cs typeface="Simplified Arabic" pitchFamily="2" charset="-78"/>
              </a:rPr>
              <a:t>حالتين:</a:t>
            </a:r>
            <a:endParaRPr lang="ar-DZ" sz="2400" dirty="0" smtClean="0">
              <a:cs typeface="Simplified Arabic" pitchFamily="2" charset="-78"/>
            </a:endParaRPr>
          </a:p>
          <a:p>
            <a:pPr algn="ct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75656" y="404664"/>
            <a:ext cx="6336704" cy="57606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DZ" sz="3600" dirty="0" smtClean="0">
                <a:latin typeface="Andalus" pitchFamily="2" charset="-78"/>
                <a:cs typeface="Andalus" pitchFamily="2" charset="-78"/>
              </a:rPr>
              <a:t>مبادئ التنظيم القضائي في الجزائر</a:t>
            </a:r>
            <a:endParaRPr lang="fr-FR" sz="3600" dirty="0"/>
          </a:p>
        </p:txBody>
      </p:sp>
      <p:sp>
        <p:nvSpPr>
          <p:cNvPr id="10" name="Rectangle à coins arrondis 9"/>
          <p:cNvSpPr/>
          <p:nvPr/>
        </p:nvSpPr>
        <p:spPr>
          <a:xfrm>
            <a:off x="467544" y="1340768"/>
            <a:ext cx="8136904" cy="48965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Low" rtl="1" fontAlgn="base">
              <a:spcBef>
                <a:spcPct val="0"/>
              </a:spcBef>
              <a:spcAft>
                <a:spcPct val="0"/>
              </a:spcAft>
              <a:tabLst>
                <a:tab pos="457200" algn="l"/>
              </a:tabLst>
            </a:pPr>
            <a:endParaRPr kumimoji="0" lang="ar-DZ" b="1" i="0" u="sng" strike="noStrike" cap="none" normalizeH="0" baseline="0" dirty="0" smtClean="0">
              <a:ln>
                <a:noFill/>
              </a:ln>
              <a:solidFill>
                <a:schemeClr val="tx1"/>
              </a:solidFill>
              <a:effectLst/>
              <a:latin typeface="Calibri" pitchFamily="34" charset="0"/>
              <a:ea typeface="Calibri" pitchFamily="34" charset="0"/>
              <a:cs typeface="Simplified Arabic" pitchFamily="2" charset="-78"/>
            </a:endParaRPr>
          </a:p>
          <a:p>
            <a:pPr lvl="0" algn="justLow" rtl="1" fontAlgn="base">
              <a:spcBef>
                <a:spcPct val="0"/>
              </a:spcBef>
              <a:spcAft>
                <a:spcPct val="0"/>
              </a:spcAft>
              <a:tabLst>
                <a:tab pos="457200" algn="l"/>
              </a:tabLst>
            </a:pPr>
            <a:endParaRPr lang="ar-DZ" b="1" u="sng" dirty="0">
              <a:solidFill>
                <a:schemeClr val="tx1"/>
              </a:solidFill>
              <a:latin typeface="Calibri" pitchFamily="34" charset="0"/>
              <a:ea typeface="Calibri" pitchFamily="34" charset="0"/>
              <a:cs typeface="Simplified Arabic" pitchFamily="2" charset="-78"/>
            </a:endParaRPr>
          </a:p>
          <a:p>
            <a:pPr lvl="0" algn="justLow" rtl="1" fontAlgn="base">
              <a:spcBef>
                <a:spcPct val="0"/>
              </a:spcBef>
              <a:spcAft>
                <a:spcPct val="0"/>
              </a:spcAft>
              <a:tabLst>
                <a:tab pos="457200" algn="l"/>
              </a:tabLst>
            </a:pPr>
            <a:endParaRPr kumimoji="0" lang="ar-DZ" b="1" i="0" u="sng" strike="noStrike" cap="none" normalizeH="0" baseline="0" dirty="0" smtClean="0">
              <a:ln>
                <a:noFill/>
              </a:ln>
              <a:solidFill>
                <a:schemeClr val="tx1"/>
              </a:solidFill>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lang="ar-DZ" sz="2400" b="1" u="sng" dirty="0">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lang="ar-DZ" sz="2400" b="1" u="sng" dirty="0">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r>
              <a:rPr kumimoji="0" lang="ar-DZ" sz="2400" b="1" i="0" u="sng" strike="noStrike" cap="none" normalizeH="0" baseline="0" dirty="0"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rPr>
              <a:t>حالة النص </a:t>
            </a:r>
            <a:r>
              <a:rPr kumimoji="0" lang="ar-DZ" sz="2400" b="1" i="0" u="sng" strike="noStrike" cap="none" normalizeH="0" baseline="0" dirty="0" err="1" smtClean="0">
                <a:ln>
                  <a:noFill/>
                </a:ln>
                <a:solidFill>
                  <a:srgbClr val="C00000"/>
                </a:solidFill>
                <a:effectLst>
                  <a:outerShdw blurRad="38100" dist="38100" dir="2700000" algn="tl">
                    <a:srgbClr val="000000">
                      <a:alpha val="43137"/>
                    </a:srgbClr>
                  </a:outerShdw>
                </a:effectLst>
                <a:latin typeface="Calibri" pitchFamily="34" charset="0"/>
                <a:ea typeface="Calibri" pitchFamily="34" charset="0"/>
                <a:cs typeface="Simplified Arabic" pitchFamily="2" charset="-78"/>
              </a:rPr>
              <a:t>التشريعي</a:t>
            </a:r>
            <a:r>
              <a:rPr kumimoji="0" lang="ar-DZ" b="1" i="0" u="sng" strike="noStrike" cap="none" normalizeH="0" baseline="0" dirty="0" err="1" smtClean="0">
                <a:ln>
                  <a:noFill/>
                </a:ln>
                <a:solidFill>
                  <a:schemeClr val="tx1"/>
                </a:solidFill>
                <a:effectLst/>
                <a:latin typeface="Calibri" pitchFamily="34" charset="0"/>
                <a:ea typeface="Calibri" pitchFamily="34" charset="0"/>
                <a:cs typeface="Simplified Arabic" pitchFamily="2" charset="-78"/>
              </a:rPr>
              <a:t>:</a:t>
            </a:r>
            <a:endParaRPr kumimoji="0" lang="ar-DZ" b="1" i="0" u="sng" strike="noStrike" cap="none" normalizeH="0" baseline="0" dirty="0" smtClean="0">
              <a:ln>
                <a:noFill/>
              </a:ln>
              <a:solidFill>
                <a:schemeClr val="tx1"/>
              </a:solidFill>
              <a:effectLst/>
              <a:latin typeface="Calibri" pitchFamily="34" charset="0"/>
              <a:ea typeface="Calibri" pitchFamily="34" charset="0"/>
              <a:cs typeface="Simplified Arabic" pitchFamily="2" charset="-78"/>
            </a:endParaRPr>
          </a:p>
          <a:p>
            <a:pPr lvl="0" algn="ctr" rtl="1" fontAlgn="base">
              <a:spcBef>
                <a:spcPct val="0"/>
              </a:spcBef>
              <a:spcAft>
                <a:spcPct val="0"/>
              </a:spcAft>
              <a:tabLst>
                <a:tab pos="457200" algn="l"/>
              </a:tabLst>
            </a:pPr>
            <a:endParaRPr kumimoji="0" lang="ar-DZ" sz="1000" b="1" i="0" u="sng" strike="noStrike" cap="none" normalizeH="0" baseline="0" dirty="0" smtClean="0">
              <a:ln>
                <a:noFill/>
              </a:ln>
              <a:solidFill>
                <a:schemeClr val="tx1"/>
              </a:solidFill>
              <a:effectLst/>
              <a:latin typeface="Calibri" pitchFamily="34" charset="0"/>
              <a:ea typeface="Calibri" pitchFamily="34" charset="0"/>
              <a:cs typeface="Simplified Arabic" pitchFamily="2" charset="-78"/>
            </a:endParaRPr>
          </a:p>
          <a:p>
            <a:pPr lvl="0" algn="justLow" rtl="1" fontAlgn="base">
              <a:spcBef>
                <a:spcPct val="0"/>
              </a:spcBef>
              <a:spcAft>
                <a:spcPct val="0"/>
              </a:spcAft>
              <a:tabLst>
                <a:tab pos="457200" algn="l"/>
              </a:tabLst>
            </a:pPr>
            <a:r>
              <a:rPr kumimoji="0" lang="ar-DZ" sz="20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     أورد المشرع حالات معينة يقيد فيها حق الشخص في اللجوء إلى القضاء تتمثل </a:t>
            </a:r>
            <a:r>
              <a:rPr kumimoji="0" lang="ar-DZ" sz="2000" b="0" i="0" u="none" strike="noStrike" cap="none" normalizeH="0" baseline="0" dirty="0" err="1" smtClean="0">
                <a:ln>
                  <a:noFill/>
                </a:ln>
                <a:solidFill>
                  <a:schemeClr val="tx1"/>
                </a:solidFill>
                <a:effectLst/>
                <a:latin typeface="Calibri" pitchFamily="34" charset="0"/>
                <a:ea typeface="Calibri" pitchFamily="34" charset="0"/>
                <a:cs typeface="Simplified Arabic" pitchFamily="2" charset="-78"/>
              </a:rPr>
              <a:t>في:</a:t>
            </a:r>
            <a:r>
              <a:rPr kumimoji="0" lang="ar-DZ" sz="20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 </a:t>
            </a:r>
          </a:p>
          <a:p>
            <a:pPr lvl="0" algn="justLow" rtl="1" fontAlgn="base">
              <a:spcBef>
                <a:spcPct val="0"/>
              </a:spcBef>
              <a:spcAft>
                <a:spcPct val="0"/>
              </a:spcAft>
              <a:tabLst>
                <a:tab pos="457200" algn="l"/>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457200" lvl="0" indent="-457200" algn="ctr" rtl="1" eaLnBrk="0" fontAlgn="base" hangingPunct="0">
              <a:spcBef>
                <a:spcPct val="0"/>
              </a:spcBef>
              <a:spcAft>
                <a:spcPct val="0"/>
              </a:spcAft>
              <a:buAutoNum type="arabicPeriod"/>
              <a:tabLst>
                <a:tab pos="457200" algn="l"/>
              </a:tabLst>
            </a:pPr>
            <a:r>
              <a:rPr kumimoji="0" lang="ar-DZ" sz="2000" b="1" i="0" u="sng" strike="noStrike" cap="none" normalizeH="0" baseline="0" dirty="0" smtClean="0">
                <a:ln>
                  <a:noFill/>
                </a:ln>
                <a:solidFill>
                  <a:schemeClr val="tx1"/>
                </a:solidFill>
                <a:effectLst/>
                <a:latin typeface="Calibri" pitchFamily="34" charset="0"/>
                <a:ea typeface="Calibri" pitchFamily="34" charset="0"/>
                <a:cs typeface="Simplified Arabic" pitchFamily="2" charset="-78"/>
              </a:rPr>
              <a:t>إلزامية عرض النزاع على هيئات إدارية غير </a:t>
            </a:r>
            <a:r>
              <a:rPr kumimoji="0" lang="ar-DZ" sz="2000" b="1" i="0" u="sng" strike="noStrike" cap="none" normalizeH="0" baseline="0" dirty="0" err="1" smtClean="0">
                <a:ln>
                  <a:noFill/>
                </a:ln>
                <a:solidFill>
                  <a:schemeClr val="tx1"/>
                </a:solidFill>
                <a:effectLst/>
                <a:latin typeface="Calibri" pitchFamily="34" charset="0"/>
                <a:ea typeface="Calibri" pitchFamily="34" charset="0"/>
                <a:cs typeface="Simplified Arabic" pitchFamily="2" charset="-78"/>
              </a:rPr>
              <a:t>قضائية</a:t>
            </a:r>
            <a:r>
              <a:rPr lang="ar-DZ" sz="2000" b="1" u="sng" dirty="0" err="1" smtClean="0">
                <a:solidFill>
                  <a:schemeClr val="tx1"/>
                </a:solidFill>
                <a:latin typeface="Calibri" pitchFamily="34" charset="0"/>
                <a:ea typeface="Calibri" pitchFamily="34" charset="0"/>
                <a:cs typeface="Simplified Arabic" pitchFamily="2" charset="-78"/>
              </a:rPr>
              <a:t>:</a:t>
            </a:r>
            <a:endParaRPr lang="ar-DZ" sz="2000" b="1" u="sng" dirty="0" smtClean="0">
              <a:solidFill>
                <a:schemeClr val="tx1"/>
              </a:solidFill>
              <a:latin typeface="Calibri" pitchFamily="34" charset="0"/>
              <a:ea typeface="Calibri" pitchFamily="34" charset="0"/>
              <a:cs typeface="Simplified Arabic" pitchFamily="2" charset="-78"/>
            </a:endParaRPr>
          </a:p>
          <a:p>
            <a:pPr marL="457200" lvl="0" indent="-457200" algn="ctr" rtl="1" eaLnBrk="0" fontAlgn="base" hangingPunct="0">
              <a:spcBef>
                <a:spcPct val="0"/>
              </a:spcBef>
              <a:spcAft>
                <a:spcPct val="0"/>
              </a:spcAft>
              <a:buAutoNum type="arabicPeriod"/>
              <a:tabLst>
                <a:tab pos="457200" algn="l"/>
              </a:tabLst>
            </a:pPr>
            <a:endParaRPr lang="ar-DZ" sz="1000" b="1" u="sng" dirty="0" smtClean="0">
              <a:solidFill>
                <a:schemeClr val="tx1"/>
              </a:solidFill>
              <a:latin typeface="Calibri" pitchFamily="34" charset="0"/>
              <a:ea typeface="Calibri" pitchFamily="34" charset="0"/>
              <a:cs typeface="Simplified Arabic" pitchFamily="2" charset="-78"/>
            </a:endParaRPr>
          </a:p>
          <a:p>
            <a:pPr marL="342900" lvl="0" indent="-342900" algn="just" rtl="1" eaLnBrk="0" fontAlgn="base" hangingPunct="0">
              <a:spcBef>
                <a:spcPct val="0"/>
              </a:spcBef>
              <a:spcAft>
                <a:spcPct val="0"/>
              </a:spcAft>
              <a:tabLst>
                <a:tab pos="457200" algn="l"/>
              </a:tabLst>
            </a:pPr>
            <a:r>
              <a:rPr lang="ar-DZ" sz="2000" b="1" u="sng" dirty="0" smtClean="0">
                <a:solidFill>
                  <a:schemeClr val="tx1"/>
                </a:solidFill>
                <a:latin typeface="Calibri" pitchFamily="34" charset="0"/>
                <a:ea typeface="Calibri" pitchFamily="34" charset="0"/>
                <a:cs typeface="Simplified Arabic" pitchFamily="2" charset="-78"/>
              </a:rPr>
              <a:t>مثال</a:t>
            </a:r>
            <a:r>
              <a:rPr lang="ar-DZ" sz="2000" b="1" dirty="0" smtClean="0">
                <a:solidFill>
                  <a:schemeClr val="tx1"/>
                </a:solidFill>
                <a:latin typeface="Calibri" pitchFamily="34" charset="0"/>
                <a:ea typeface="Calibri" pitchFamily="34" charset="0"/>
                <a:cs typeface="Simplified Arabic" pitchFamily="2" charset="-78"/>
              </a:rPr>
              <a:t>: </a:t>
            </a:r>
            <a:r>
              <a:rPr kumimoji="0" lang="ar-DZ" sz="20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إلزامية التظلم الإداري ضد بعض القرارات الإدارية</a:t>
            </a:r>
            <a:r>
              <a:rPr kumimoji="0" lang="ar-DZ" sz="2000" b="0" i="0" u="none" strike="noStrike" cap="none" normalizeH="0" dirty="0" smtClean="0">
                <a:ln>
                  <a:noFill/>
                </a:ln>
                <a:solidFill>
                  <a:schemeClr val="tx1"/>
                </a:solidFill>
                <a:effectLst/>
                <a:latin typeface="Calibri" pitchFamily="34" charset="0"/>
                <a:ea typeface="Calibri" pitchFamily="34" charset="0"/>
                <a:cs typeface="Simplified Arabic" pitchFamily="2" charset="-78"/>
              </a:rPr>
              <a:t>، ضرورة </a:t>
            </a:r>
            <a:r>
              <a:rPr lang="ar-DZ" sz="2000" dirty="0" smtClean="0">
                <a:solidFill>
                  <a:schemeClr val="tx1"/>
                </a:solidFill>
                <a:latin typeface="Calibri" pitchFamily="34" charset="0"/>
                <a:cs typeface="Simplified Arabic" pitchFamily="2" charset="-78"/>
              </a:rPr>
              <a:t>عرض النزاع </a:t>
            </a:r>
          </a:p>
          <a:p>
            <a:pPr marL="342900" lvl="0" indent="-342900" algn="just" rtl="1" eaLnBrk="0" fontAlgn="base" hangingPunct="0">
              <a:spcBef>
                <a:spcPct val="0"/>
              </a:spcBef>
              <a:spcAft>
                <a:spcPct val="0"/>
              </a:spcAft>
              <a:tabLst>
                <a:tab pos="457200" algn="l"/>
              </a:tabLst>
            </a:pPr>
            <a:r>
              <a:rPr lang="ar-DZ" sz="2000" dirty="0" smtClean="0">
                <a:solidFill>
                  <a:schemeClr val="tx1"/>
                </a:solidFill>
                <a:latin typeface="Calibri" pitchFamily="34" charset="0"/>
                <a:cs typeface="Simplified Arabic" pitchFamily="2" charset="-78"/>
              </a:rPr>
              <a:t>الاجتماعي في علاقات العمل الفردية والجماعية على </a:t>
            </a:r>
            <a:r>
              <a:rPr lang="ar-DZ" sz="2000" dirty="0" smtClean="0">
                <a:solidFill>
                  <a:schemeClr val="tx1"/>
                </a:solidFill>
                <a:latin typeface="Calibri" pitchFamily="34" charset="0"/>
                <a:cs typeface="Simplified Arabic" pitchFamily="2" charset="-78"/>
              </a:rPr>
              <a:t>مكتب المصالحة </a:t>
            </a:r>
            <a:r>
              <a:rPr lang="ar-DZ" sz="2000" dirty="0" err="1" smtClean="0">
                <a:solidFill>
                  <a:schemeClr val="tx1"/>
                </a:solidFill>
                <a:latin typeface="Calibri" pitchFamily="34" charset="0"/>
                <a:cs typeface="Simplified Arabic" pitchFamily="2" charset="-78"/>
              </a:rPr>
              <a:t>ب</a:t>
            </a:r>
            <a:r>
              <a:rPr lang="ar-DZ" sz="2000" dirty="0" err="1" smtClean="0">
                <a:solidFill>
                  <a:schemeClr val="tx1"/>
                </a:solidFill>
                <a:latin typeface="Calibri" pitchFamily="34" charset="0"/>
                <a:cs typeface="Simplified Arabic" pitchFamily="2" charset="-78"/>
              </a:rPr>
              <a:t>مفتشية</a:t>
            </a:r>
            <a:r>
              <a:rPr lang="ar-DZ" sz="2000" dirty="0" smtClean="0">
                <a:solidFill>
                  <a:schemeClr val="tx1"/>
                </a:solidFill>
                <a:latin typeface="Calibri" pitchFamily="34" charset="0"/>
                <a:cs typeface="Simplified Arabic" pitchFamily="2" charset="-78"/>
              </a:rPr>
              <a:t> العمل </a:t>
            </a:r>
            <a:r>
              <a:rPr lang="ar-DZ" sz="2000" dirty="0" err="1" smtClean="0">
                <a:solidFill>
                  <a:schemeClr val="tx1"/>
                </a:solidFill>
                <a:latin typeface="Calibri" pitchFamily="34" charset="0"/>
                <a:cs typeface="Simplified Arabic" pitchFamily="2" charset="-78"/>
              </a:rPr>
              <a:t>لحله.</a:t>
            </a:r>
            <a:r>
              <a:rPr lang="ar-DZ" sz="2000" dirty="0" smtClean="0">
                <a:solidFill>
                  <a:schemeClr val="tx1"/>
                </a:solidFill>
                <a:latin typeface="Calibri" pitchFamily="34" charset="0"/>
                <a:cs typeface="Simplified Arabic" pitchFamily="2" charset="-78"/>
              </a:rPr>
              <a:t> </a:t>
            </a:r>
          </a:p>
          <a:p>
            <a:pPr marL="342900" lvl="0" indent="-342900" algn="just" rtl="1" eaLnBrk="0" fontAlgn="base" hangingPunct="0">
              <a:spcBef>
                <a:spcPct val="0"/>
              </a:spcBef>
              <a:spcAft>
                <a:spcPct val="0"/>
              </a:spcAft>
              <a:tabLst>
                <a:tab pos="457200" algn="l"/>
              </a:tabLst>
            </a:pPr>
            <a:endParaRPr lang="ar-DZ" sz="1200" dirty="0" smtClean="0">
              <a:solidFill>
                <a:schemeClr val="tx1"/>
              </a:solidFill>
              <a:latin typeface="Calibri" pitchFamily="34" charset="0"/>
              <a:cs typeface="Simplified Arabic" pitchFamily="2" charset="-78"/>
            </a:endParaRPr>
          </a:p>
          <a:p>
            <a:pPr algn="ctr" rtl="1" eaLnBrk="0" fontAlgn="base" hangingPunct="0">
              <a:spcBef>
                <a:spcPct val="0"/>
              </a:spcBef>
              <a:spcAft>
                <a:spcPct val="0"/>
              </a:spcAft>
              <a:tabLst>
                <a:tab pos="457200" algn="l"/>
              </a:tabLst>
            </a:pPr>
            <a:r>
              <a:rPr lang="ar-DZ" sz="2000" b="1" dirty="0" err="1" smtClean="0">
                <a:solidFill>
                  <a:schemeClr val="tx1"/>
                </a:solidFill>
                <a:latin typeface="Calibri" pitchFamily="34" charset="0"/>
                <a:ea typeface="Calibri" pitchFamily="34" charset="0"/>
                <a:cs typeface="Simplified Arabic" pitchFamily="2" charset="-78"/>
              </a:rPr>
              <a:t>2</a:t>
            </a:r>
            <a:r>
              <a:rPr lang="ar-DZ" sz="2000" dirty="0" err="1" smtClean="0">
                <a:solidFill>
                  <a:schemeClr val="tx1"/>
                </a:solidFill>
                <a:latin typeface="Calibri" pitchFamily="34" charset="0"/>
                <a:ea typeface="Calibri" pitchFamily="34" charset="0"/>
                <a:cs typeface="Simplified Arabic" pitchFamily="2" charset="-78"/>
              </a:rPr>
              <a:t>.</a:t>
            </a:r>
            <a:r>
              <a:rPr lang="ar-DZ" sz="2000" dirty="0" smtClean="0">
                <a:solidFill>
                  <a:schemeClr val="tx1"/>
                </a:solidFill>
                <a:latin typeface="Calibri" pitchFamily="34" charset="0"/>
                <a:ea typeface="Calibri" pitchFamily="34" charset="0"/>
                <a:cs typeface="Simplified Arabic" pitchFamily="2" charset="-78"/>
              </a:rPr>
              <a:t> </a:t>
            </a:r>
            <a:r>
              <a:rPr lang="ar-DZ" sz="2000" b="1" u="sng" dirty="0" smtClean="0">
                <a:solidFill>
                  <a:schemeClr val="tx1"/>
                </a:solidFill>
                <a:latin typeface="Calibri" pitchFamily="34" charset="0"/>
                <a:ea typeface="Calibri" pitchFamily="34" charset="0"/>
                <a:cs typeface="Simplified Arabic" pitchFamily="2" charset="-78"/>
              </a:rPr>
              <a:t>تحديد ميعاد لاستعمال </a:t>
            </a:r>
            <a:r>
              <a:rPr lang="ar-DZ" sz="2000" b="1" u="sng" dirty="0" err="1" smtClean="0">
                <a:solidFill>
                  <a:schemeClr val="tx1"/>
                </a:solidFill>
                <a:latin typeface="Calibri" pitchFamily="34" charset="0"/>
                <a:ea typeface="Calibri" pitchFamily="34" charset="0"/>
                <a:cs typeface="Simplified Arabic" pitchFamily="2" charset="-78"/>
              </a:rPr>
              <a:t>الدعوى</a:t>
            </a:r>
            <a:r>
              <a:rPr lang="ar-DZ" sz="2000" b="1" dirty="0" err="1" smtClean="0">
                <a:solidFill>
                  <a:schemeClr val="tx1"/>
                </a:solidFill>
                <a:latin typeface="Calibri" pitchFamily="34" charset="0"/>
                <a:ea typeface="Calibri" pitchFamily="34" charset="0"/>
                <a:cs typeface="Simplified Arabic" pitchFamily="2" charset="-78"/>
              </a:rPr>
              <a:t>:</a:t>
            </a:r>
            <a:r>
              <a:rPr lang="ar-DZ" sz="2000" b="1" dirty="0" smtClean="0">
                <a:solidFill>
                  <a:schemeClr val="tx1"/>
                </a:solidFill>
                <a:latin typeface="Calibri" pitchFamily="34" charset="0"/>
                <a:ea typeface="Calibri" pitchFamily="34" charset="0"/>
                <a:cs typeface="Simplified Arabic" pitchFamily="2" charset="-78"/>
              </a:rPr>
              <a:t> </a:t>
            </a:r>
          </a:p>
          <a:p>
            <a:pPr algn="ctr" rtl="1" eaLnBrk="0" fontAlgn="base" hangingPunct="0">
              <a:spcBef>
                <a:spcPct val="0"/>
              </a:spcBef>
              <a:spcAft>
                <a:spcPct val="0"/>
              </a:spcAft>
              <a:tabLst>
                <a:tab pos="457200" algn="l"/>
              </a:tabLst>
            </a:pPr>
            <a:endParaRPr lang="ar-DZ" sz="1000" b="1" dirty="0" smtClean="0">
              <a:solidFill>
                <a:schemeClr val="tx1"/>
              </a:solidFill>
              <a:latin typeface="Calibri" pitchFamily="34" charset="0"/>
              <a:ea typeface="Calibri" pitchFamily="34" charset="0"/>
              <a:cs typeface="Simplified Arabic" pitchFamily="2" charset="-78"/>
            </a:endParaRPr>
          </a:p>
          <a:p>
            <a:pPr algn="justLow" rtl="1" eaLnBrk="0" fontAlgn="base" hangingPunct="0">
              <a:spcBef>
                <a:spcPct val="0"/>
              </a:spcBef>
              <a:spcAft>
                <a:spcPct val="0"/>
              </a:spcAft>
              <a:tabLst>
                <a:tab pos="457200" algn="l"/>
              </a:tabLst>
            </a:pPr>
            <a:r>
              <a:rPr lang="ar-DZ" sz="2000" b="1" u="sng" dirty="0" smtClean="0">
                <a:solidFill>
                  <a:schemeClr val="tx1"/>
                </a:solidFill>
                <a:latin typeface="Calibri" pitchFamily="34" charset="0"/>
                <a:ea typeface="Calibri" pitchFamily="34" charset="0"/>
                <a:cs typeface="Simplified Arabic" pitchFamily="2" charset="-78"/>
              </a:rPr>
              <a:t>مثال</a:t>
            </a:r>
            <a:r>
              <a:rPr lang="ar-DZ" sz="2000" b="1" dirty="0" smtClean="0">
                <a:solidFill>
                  <a:schemeClr val="tx1"/>
                </a:solidFill>
                <a:latin typeface="Calibri" pitchFamily="34" charset="0"/>
                <a:ea typeface="Calibri" pitchFamily="34" charset="0"/>
                <a:cs typeface="Simplified Arabic" pitchFamily="2" charset="-78"/>
              </a:rPr>
              <a:t>: </a:t>
            </a:r>
            <a:r>
              <a:rPr lang="ar-DZ" sz="2000" dirty="0" smtClean="0">
                <a:solidFill>
                  <a:schemeClr val="tx1"/>
                </a:solidFill>
                <a:latin typeface="Calibri" pitchFamily="34" charset="0"/>
                <a:ea typeface="Calibri" pitchFamily="34" charset="0"/>
                <a:cs typeface="Simplified Arabic" pitchFamily="2" charset="-78"/>
              </a:rPr>
              <a:t>دعوى الحيازة، دعوى البطلان،</a:t>
            </a:r>
            <a:r>
              <a:rPr lang="ar-DZ" sz="2000" dirty="0">
                <a:solidFill>
                  <a:schemeClr val="tx1"/>
                </a:solidFill>
                <a:latin typeface="Calibri" pitchFamily="34" charset="0"/>
                <a:ea typeface="Calibri" pitchFamily="34" charset="0"/>
                <a:cs typeface="Simplified Arabic" pitchFamily="2" charset="-78"/>
              </a:rPr>
              <a:t> </a:t>
            </a:r>
            <a:r>
              <a:rPr lang="ar-DZ" sz="2000" dirty="0" smtClean="0">
                <a:solidFill>
                  <a:schemeClr val="tx1"/>
                </a:solidFill>
                <a:latin typeface="Calibri" pitchFamily="34" charset="0"/>
                <a:ea typeface="Calibri" pitchFamily="34" charset="0"/>
                <a:cs typeface="Simplified Arabic" pitchFamily="2" charset="-78"/>
              </a:rPr>
              <a:t>دعوى تكملة الثمن بسبب الغبن، دعوى </a:t>
            </a:r>
            <a:r>
              <a:rPr lang="ar-DZ" sz="2000" dirty="0" err="1" smtClean="0">
                <a:solidFill>
                  <a:schemeClr val="tx1"/>
                </a:solidFill>
                <a:latin typeface="Calibri" pitchFamily="34" charset="0"/>
                <a:ea typeface="Calibri" pitchFamily="34" charset="0"/>
                <a:cs typeface="Simplified Arabic" pitchFamily="2" charset="-78"/>
              </a:rPr>
              <a:t>الضمان..</a:t>
            </a:r>
            <a:endParaRPr lang="ar-DZ" sz="2000" dirty="0" smtClean="0">
              <a:solidFill>
                <a:schemeClr val="tx1"/>
              </a:solidFill>
              <a:latin typeface="Calibri" pitchFamily="34" charset="0"/>
              <a:ea typeface="Calibri" pitchFamily="34" charset="0"/>
              <a:cs typeface="Simplified Arabic" pitchFamily="2" charset="-78"/>
            </a:endParaRPr>
          </a:p>
          <a:p>
            <a:pPr algn="justLow" rtl="1" eaLnBrk="0" fontAlgn="base" hangingPunct="0">
              <a:spcBef>
                <a:spcPct val="0"/>
              </a:spcBef>
              <a:spcAft>
                <a:spcPct val="0"/>
              </a:spcAft>
              <a:tabLst>
                <a:tab pos="457200" algn="l"/>
              </a:tabLst>
            </a:pPr>
            <a:endParaRPr lang="ar-DZ" sz="1200" dirty="0" smtClean="0">
              <a:solidFill>
                <a:schemeClr val="tx1"/>
              </a:solidFill>
              <a:latin typeface="Calibri" pitchFamily="34" charset="0"/>
              <a:ea typeface="Calibri" pitchFamily="34" charset="0"/>
              <a:cs typeface="Simplified Arabic" pitchFamily="2" charset="-78"/>
            </a:endParaRPr>
          </a:p>
          <a:p>
            <a:pPr algn="ctr" rtl="1" eaLnBrk="0" fontAlgn="base" hangingPunct="0">
              <a:spcBef>
                <a:spcPct val="0"/>
              </a:spcBef>
              <a:spcAft>
                <a:spcPct val="0"/>
              </a:spcAft>
              <a:tabLst>
                <a:tab pos="457200" algn="l"/>
              </a:tabLst>
            </a:pPr>
            <a:r>
              <a:rPr lang="ar-DZ" sz="2000" b="1" dirty="0" err="1" smtClean="0">
                <a:solidFill>
                  <a:schemeClr val="tx1"/>
                </a:solidFill>
                <a:latin typeface="Calibri" pitchFamily="34" charset="0"/>
                <a:ea typeface="Calibri" pitchFamily="34" charset="0"/>
                <a:cs typeface="Simplified Arabic" pitchFamily="2" charset="-78"/>
              </a:rPr>
              <a:t>3</a:t>
            </a:r>
            <a:r>
              <a:rPr lang="ar-DZ" sz="2000" dirty="0" err="1" smtClean="0">
                <a:solidFill>
                  <a:schemeClr val="tx1"/>
                </a:solidFill>
                <a:latin typeface="Calibri" pitchFamily="34" charset="0"/>
                <a:ea typeface="Calibri" pitchFamily="34" charset="0"/>
                <a:cs typeface="Simplified Arabic" pitchFamily="2" charset="-78"/>
              </a:rPr>
              <a:t>.</a:t>
            </a:r>
            <a:r>
              <a:rPr lang="ar-DZ" sz="2000" dirty="0" smtClean="0">
                <a:solidFill>
                  <a:schemeClr val="tx1"/>
                </a:solidFill>
                <a:latin typeface="Calibri" pitchFamily="34" charset="0"/>
                <a:ea typeface="Calibri" pitchFamily="34" charset="0"/>
                <a:cs typeface="Simplified Arabic" pitchFamily="2" charset="-78"/>
              </a:rPr>
              <a:t> </a:t>
            </a:r>
            <a:r>
              <a:rPr lang="ar-DZ" sz="2000" b="1" u="sng" dirty="0" smtClean="0">
                <a:solidFill>
                  <a:schemeClr val="tx1"/>
                </a:solidFill>
                <a:latin typeface="Calibri" pitchFamily="34" charset="0"/>
                <a:ea typeface="Calibri" pitchFamily="34" charset="0"/>
                <a:cs typeface="Simplified Arabic" pitchFamily="2" charset="-78"/>
              </a:rPr>
              <a:t>احترام بعض الشكليات التي حددها </a:t>
            </a:r>
            <a:r>
              <a:rPr lang="ar-DZ" sz="2000" b="1" u="sng" dirty="0" err="1" smtClean="0">
                <a:solidFill>
                  <a:schemeClr val="tx1"/>
                </a:solidFill>
                <a:latin typeface="Calibri" pitchFamily="34" charset="0"/>
                <a:ea typeface="Calibri" pitchFamily="34" charset="0"/>
                <a:cs typeface="Simplified Arabic" pitchFamily="2" charset="-78"/>
              </a:rPr>
              <a:t>القانون</a:t>
            </a:r>
            <a:r>
              <a:rPr lang="ar-DZ" sz="2000" dirty="0" err="1" smtClean="0">
                <a:solidFill>
                  <a:schemeClr val="tx1"/>
                </a:solidFill>
                <a:latin typeface="Calibri" pitchFamily="34" charset="0"/>
                <a:ea typeface="Calibri" pitchFamily="34" charset="0"/>
                <a:cs typeface="Simplified Arabic" pitchFamily="2" charset="-78"/>
              </a:rPr>
              <a:t>:</a:t>
            </a:r>
            <a:endParaRPr lang="ar-DZ" sz="2000" dirty="0" smtClean="0">
              <a:solidFill>
                <a:schemeClr val="tx1"/>
              </a:solidFill>
              <a:latin typeface="Calibri" pitchFamily="34" charset="0"/>
              <a:ea typeface="Calibri" pitchFamily="34" charset="0"/>
              <a:cs typeface="Simplified Arabic" pitchFamily="2" charset="-78"/>
            </a:endParaRPr>
          </a:p>
          <a:p>
            <a:pPr algn="ctr" rtl="1" eaLnBrk="0" fontAlgn="base" hangingPunct="0">
              <a:spcBef>
                <a:spcPct val="0"/>
              </a:spcBef>
              <a:spcAft>
                <a:spcPct val="0"/>
              </a:spcAft>
              <a:tabLst>
                <a:tab pos="457200" algn="l"/>
              </a:tabLst>
            </a:pPr>
            <a:endParaRPr lang="ar-DZ" sz="1000" dirty="0" smtClean="0">
              <a:solidFill>
                <a:schemeClr val="tx1"/>
              </a:solidFill>
              <a:latin typeface="Calibri" pitchFamily="34" charset="0"/>
              <a:ea typeface="Calibri" pitchFamily="34" charset="0"/>
              <a:cs typeface="Simplified Arabic" pitchFamily="2" charset="-78"/>
            </a:endParaRPr>
          </a:p>
          <a:p>
            <a:pPr algn="justLow" rtl="1" eaLnBrk="0" fontAlgn="base" hangingPunct="0">
              <a:spcBef>
                <a:spcPct val="0"/>
              </a:spcBef>
              <a:spcAft>
                <a:spcPct val="0"/>
              </a:spcAft>
              <a:tabLst>
                <a:tab pos="457200" algn="l"/>
              </a:tabLst>
            </a:pPr>
            <a:r>
              <a:rPr lang="ar-DZ" sz="2000" dirty="0" smtClean="0">
                <a:solidFill>
                  <a:schemeClr val="tx1"/>
                </a:solidFill>
                <a:latin typeface="Calibri" pitchFamily="34" charset="0"/>
                <a:ea typeface="Calibri" pitchFamily="34" charset="0"/>
                <a:cs typeface="Simplified Arabic" pitchFamily="2" charset="-78"/>
              </a:rPr>
              <a:t> </a:t>
            </a:r>
            <a:r>
              <a:rPr lang="ar-DZ" sz="2000" b="1" u="sng" dirty="0" smtClean="0">
                <a:solidFill>
                  <a:schemeClr val="tx1"/>
                </a:solidFill>
                <a:latin typeface="Calibri" pitchFamily="34" charset="0"/>
                <a:ea typeface="Calibri" pitchFamily="34" charset="0"/>
                <a:cs typeface="Simplified Arabic" pitchFamily="2" charset="-78"/>
              </a:rPr>
              <a:t>مثال</a:t>
            </a:r>
            <a:r>
              <a:rPr lang="ar-DZ" sz="2000" b="1" dirty="0" smtClean="0">
                <a:solidFill>
                  <a:schemeClr val="tx1"/>
                </a:solidFill>
                <a:latin typeface="Calibri" pitchFamily="34" charset="0"/>
                <a:ea typeface="Calibri" pitchFamily="34" charset="0"/>
                <a:cs typeface="Simplified Arabic" pitchFamily="2" charset="-78"/>
              </a:rPr>
              <a:t>: </a:t>
            </a:r>
            <a:r>
              <a:rPr lang="ar-DZ" sz="2000" dirty="0" smtClean="0">
                <a:solidFill>
                  <a:schemeClr val="tx1"/>
                </a:solidFill>
                <a:latin typeface="Calibri" pitchFamily="34" charset="0"/>
                <a:ea typeface="Calibri" pitchFamily="34" charset="0"/>
                <a:cs typeface="Simplified Arabic" pitchFamily="2" charset="-78"/>
              </a:rPr>
              <a:t>شهر الدعوى التي ترمي إلى فسخ أو ابطال أو إلغاء أو نقض حقوق تم شهرها، إرفاق عريضة التقديم عن ناقصي الأهلية بملف طبي للشخص المعني بالتقديم، الدمغة التي يفرضها القانون على الأجانب الذين </a:t>
            </a:r>
            <a:r>
              <a:rPr lang="ar-DZ" sz="2000" dirty="0" err="1" smtClean="0">
                <a:solidFill>
                  <a:schemeClr val="tx1"/>
                </a:solidFill>
                <a:latin typeface="Calibri" pitchFamily="34" charset="0"/>
                <a:ea typeface="Calibri" pitchFamily="34" charset="0"/>
                <a:cs typeface="Simplified Arabic" pitchFamily="2" charset="-78"/>
              </a:rPr>
              <a:t>يلجأون</a:t>
            </a:r>
            <a:r>
              <a:rPr lang="ar-DZ" sz="2000" dirty="0" smtClean="0">
                <a:solidFill>
                  <a:schemeClr val="tx1"/>
                </a:solidFill>
                <a:latin typeface="Calibri" pitchFamily="34" charset="0"/>
                <a:ea typeface="Calibri" pitchFamily="34" charset="0"/>
                <a:cs typeface="Simplified Arabic" pitchFamily="2" charset="-78"/>
              </a:rPr>
              <a:t> للقضاء الوطني.</a:t>
            </a:r>
            <a:endParaRPr lang="ar-DZ" sz="2000" dirty="0" smtClean="0">
              <a:solidFill>
                <a:schemeClr val="tx1"/>
              </a:solidFill>
              <a:latin typeface="Calibri" pitchFamily="34" charset="0"/>
              <a:ea typeface="Calibri" pitchFamily="34" charset="0"/>
              <a:cs typeface="Simplified Arabic" pitchFamily="2" charset="-78"/>
            </a:endParaRPr>
          </a:p>
          <a:p>
            <a:pPr algn="justLow" rtl="1" eaLnBrk="0" fontAlgn="base" hangingPunct="0">
              <a:spcBef>
                <a:spcPct val="0"/>
              </a:spcBef>
              <a:spcAft>
                <a:spcPct val="0"/>
              </a:spcAft>
              <a:tabLst>
                <a:tab pos="457200" algn="l"/>
              </a:tabLst>
            </a:pPr>
            <a:endParaRPr lang="ar-DZ" sz="2000" dirty="0" smtClean="0">
              <a:solidFill>
                <a:schemeClr val="tx1"/>
              </a:solidFill>
              <a:latin typeface="Calibri" pitchFamily="34" charset="0"/>
              <a:ea typeface="Calibri" pitchFamily="34" charset="0"/>
              <a:cs typeface="Simplified Arabic" pitchFamily="2" charset="-78"/>
            </a:endParaRPr>
          </a:p>
          <a:p>
            <a:pPr algn="justLow" rtl="1" eaLnBrk="0" fontAlgn="base" hangingPunct="0">
              <a:spcBef>
                <a:spcPct val="0"/>
              </a:spcBef>
              <a:spcAft>
                <a:spcPct val="0"/>
              </a:spcAft>
              <a:tabLst>
                <a:tab pos="457200" algn="l"/>
              </a:tabLst>
            </a:pPr>
            <a:endParaRPr lang="ar-DZ" sz="2000" dirty="0" smtClean="0">
              <a:solidFill>
                <a:schemeClr val="tx1"/>
              </a:solidFill>
              <a:latin typeface="Calibri" pitchFamily="34" charset="0"/>
              <a:ea typeface="Calibri" pitchFamily="34" charset="0"/>
              <a:cs typeface="Simplified Arabic" pitchFamily="2" charset="-78"/>
            </a:endParaRPr>
          </a:p>
          <a:p>
            <a:pPr lvl="0" algn="justLow" rtl="1" eaLnBrk="0" fontAlgn="base" hangingPunct="0">
              <a:spcBef>
                <a:spcPct val="0"/>
              </a:spcBef>
              <a:spcAft>
                <a:spcPct val="0"/>
              </a:spcAft>
              <a:tabLst>
                <a:tab pos="457200" algn="l"/>
              </a:tabLst>
            </a:pPr>
            <a:endParaRPr lang="ar-DZ" sz="2000"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endParaRPr lang="ar-DZ" dirty="0" smtClean="0">
              <a:solidFill>
                <a:schemeClr val="tx1"/>
              </a:solidFill>
              <a:latin typeface="Calibri" pitchFamily="34" charset="0"/>
              <a:cs typeface="Simplified Arabic" pitchFamily="2" charset="-78"/>
            </a:endParaRPr>
          </a:p>
          <a:p>
            <a:pPr lvl="0" algn="justLow" rtl="1" eaLnBrk="0" fontAlgn="base" hangingPunct="0">
              <a:spcBef>
                <a:spcPct val="0"/>
              </a:spcBef>
              <a:spcAft>
                <a:spcPct val="0"/>
              </a:spcAft>
              <a:buFontTx/>
              <a:buChar char="-"/>
              <a:tabLst>
                <a:tab pos="457200" algn="l"/>
              </a:tabLst>
            </a:pPr>
            <a:r>
              <a:rPr lang="ar-DZ" dirty="0" smtClean="0"/>
              <a:t>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691680" y="332656"/>
            <a:ext cx="5976664" cy="648072"/>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
        <p:nvSpPr>
          <p:cNvPr id="6" name="Rectangle à coins arrondis 5"/>
          <p:cNvSpPr/>
          <p:nvPr/>
        </p:nvSpPr>
        <p:spPr>
          <a:xfrm>
            <a:off x="467544" y="1196752"/>
            <a:ext cx="8208912" cy="129614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r>
              <a:rPr lang="ar-DZ" sz="2800" b="1" dirty="0" smtClean="0"/>
              <a:t> </a:t>
            </a:r>
            <a:r>
              <a:rPr lang="ar-DZ" sz="2800" b="1" u="sng" dirty="0" smtClean="0">
                <a:solidFill>
                  <a:srgbClr val="C00000"/>
                </a:solidFill>
              </a:rPr>
              <a:t>مبدأ </a:t>
            </a:r>
            <a:r>
              <a:rPr lang="ar-DZ" sz="2800" b="1" u="sng" dirty="0">
                <a:solidFill>
                  <a:srgbClr val="C00000"/>
                </a:solidFill>
              </a:rPr>
              <a:t>المساواة أمام </a:t>
            </a:r>
            <a:r>
              <a:rPr lang="ar-DZ" sz="2800" b="1" u="sng" dirty="0" err="1">
                <a:solidFill>
                  <a:srgbClr val="C00000"/>
                </a:solidFill>
              </a:rPr>
              <a:t>القضاء</a:t>
            </a:r>
            <a:r>
              <a:rPr lang="ar-DZ" sz="2800" b="1" u="sng" dirty="0" err="1" smtClean="0">
                <a:solidFill>
                  <a:srgbClr val="C00000"/>
                </a:solidFill>
              </a:rPr>
              <a:t>:</a:t>
            </a:r>
            <a:endParaRPr lang="ar-DZ" sz="2800" b="1" u="sng" dirty="0" smtClean="0">
              <a:solidFill>
                <a:srgbClr val="C00000"/>
              </a:solidFill>
            </a:endParaRPr>
          </a:p>
          <a:p>
            <a:pPr algn="ctr" rtl="1"/>
            <a:r>
              <a:rPr lang="ar-DZ" sz="2000" dirty="0" smtClean="0">
                <a:effectLst>
                  <a:outerShdw blurRad="38100" dist="38100" dir="2700000" algn="tl">
                    <a:srgbClr val="000000">
                      <a:alpha val="43137"/>
                    </a:srgbClr>
                  </a:outerShdw>
                </a:effectLst>
                <a:cs typeface="Simplified Arabic" pitchFamily="2" charset="-78"/>
              </a:rPr>
              <a:t> طبقا للمادة 158 فقرة 2 من الدستور</a:t>
            </a:r>
            <a:r>
              <a:rPr lang="ar-DZ" sz="2000" dirty="0" smtClean="0">
                <a:effectLst>
                  <a:outerShdw blurRad="38100" dist="38100" dir="2700000" algn="tl">
                    <a:srgbClr val="000000">
                      <a:alpha val="43137"/>
                    </a:srgbClr>
                  </a:outerShdw>
                </a:effectLst>
                <a:cs typeface="Simplified Arabic" pitchFamily="2" charset="-78"/>
              </a:rPr>
              <a:t> فإن القضاء </a:t>
            </a:r>
            <a:r>
              <a:rPr lang="ar-DZ" sz="2000" dirty="0">
                <a:effectLst>
                  <a:outerShdw blurRad="38100" dist="38100" dir="2700000" algn="tl">
                    <a:srgbClr val="000000">
                      <a:alpha val="43137"/>
                    </a:srgbClr>
                  </a:outerShdw>
                </a:effectLst>
                <a:cs typeface="Simplified Arabic" pitchFamily="2" charset="-78"/>
              </a:rPr>
              <a:t>في متناول الجميع بلا </a:t>
            </a:r>
            <a:r>
              <a:rPr lang="ar-DZ" sz="2000" dirty="0" smtClean="0">
                <a:effectLst>
                  <a:outerShdw blurRad="38100" dist="38100" dir="2700000" algn="tl">
                    <a:srgbClr val="000000">
                      <a:alpha val="43137"/>
                    </a:srgbClr>
                  </a:outerShdw>
                </a:effectLst>
                <a:cs typeface="Simplified Arabic" pitchFamily="2" charset="-78"/>
              </a:rPr>
              <a:t>تمييز، وهو ما أكدته </a:t>
            </a:r>
            <a:r>
              <a:rPr lang="ar-DZ" sz="2000" dirty="0">
                <a:effectLst>
                  <a:outerShdw blurRad="38100" dist="38100" dir="2700000" algn="tl">
                    <a:srgbClr val="000000">
                      <a:alpha val="43137"/>
                    </a:srgbClr>
                  </a:outerShdw>
                </a:effectLst>
                <a:cs typeface="Simplified Arabic" pitchFamily="2" charset="-78"/>
              </a:rPr>
              <a:t>المادة 3 فقرة 2 </a:t>
            </a:r>
            <a:r>
              <a:rPr lang="ar-DZ" sz="2000" dirty="0" err="1">
                <a:effectLst>
                  <a:outerShdw blurRad="38100" dist="38100" dir="2700000" algn="tl">
                    <a:srgbClr val="000000">
                      <a:alpha val="43137"/>
                    </a:srgbClr>
                  </a:outerShdw>
                </a:effectLst>
                <a:cs typeface="Simplified Arabic" pitchFamily="2" charset="-78"/>
              </a:rPr>
              <a:t>ق.إ.م.إ.</a:t>
            </a:r>
            <a:r>
              <a:rPr lang="ar-DZ" sz="2000" dirty="0">
                <a:effectLst>
                  <a:outerShdw blurRad="38100" dist="38100" dir="2700000" algn="tl">
                    <a:srgbClr val="000000">
                      <a:alpha val="43137"/>
                    </a:srgbClr>
                  </a:outerShdw>
                </a:effectLst>
                <a:cs typeface="Simplified Arabic" pitchFamily="2" charset="-78"/>
              </a:rPr>
              <a:t> </a:t>
            </a:r>
            <a:endParaRPr lang="fr-FR" sz="2000" dirty="0">
              <a:effectLst>
                <a:outerShdw blurRad="38100" dist="38100" dir="2700000" algn="tl">
                  <a:srgbClr val="000000">
                    <a:alpha val="43137"/>
                  </a:srgbClr>
                </a:outerShdw>
              </a:effectLst>
              <a:cs typeface="Simplified Arabic" pitchFamily="2" charset="-78"/>
            </a:endParaRPr>
          </a:p>
        </p:txBody>
      </p:sp>
      <p:sp>
        <p:nvSpPr>
          <p:cNvPr id="7" name="Rectangle à coins arrondis 6"/>
          <p:cNvSpPr/>
          <p:nvPr/>
        </p:nvSpPr>
        <p:spPr>
          <a:xfrm>
            <a:off x="467544" y="2780928"/>
            <a:ext cx="8208912" cy="1800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u="sng" dirty="0" smtClean="0">
                <a:effectLst>
                  <a:outerShdw blurRad="38100" dist="38100" dir="2700000" algn="tl">
                    <a:srgbClr val="000000">
                      <a:alpha val="43137"/>
                    </a:srgbClr>
                  </a:outerShdw>
                </a:effectLst>
              </a:rPr>
              <a:t>يتجسد هذا المبدأ من خلال:</a:t>
            </a:r>
            <a:endParaRPr lang="fr-FR" sz="2000" u="sng" dirty="0" smtClean="0">
              <a:effectLst>
                <a:outerShdw blurRad="38100" dist="38100" dir="2700000" algn="tl">
                  <a:srgbClr val="000000">
                    <a:alpha val="43137"/>
                  </a:srgbClr>
                </a:outerShdw>
              </a:effectLst>
            </a:endParaRPr>
          </a:p>
          <a:p>
            <a:pPr algn="just" rtl="1"/>
            <a:r>
              <a:rPr lang="ar-DZ" sz="2000" dirty="0" smtClean="0">
                <a:effectLst>
                  <a:outerShdw blurRad="38100" dist="38100" dir="2700000" algn="tl">
                    <a:srgbClr val="000000">
                      <a:alpha val="43137"/>
                    </a:srgbClr>
                  </a:outerShdw>
                </a:effectLst>
              </a:rPr>
              <a:t>- توحيد الجهة القضائية المختصة دون النظر إلى صفة أو مركز الأشخاص المتقاضين.</a:t>
            </a:r>
            <a:endParaRPr lang="fr-FR" sz="2000" dirty="0" smtClean="0">
              <a:effectLst>
                <a:outerShdw blurRad="38100" dist="38100" dir="2700000" algn="tl">
                  <a:srgbClr val="000000">
                    <a:alpha val="43137"/>
                  </a:srgbClr>
                </a:outerShdw>
              </a:effectLst>
            </a:endParaRPr>
          </a:p>
          <a:p>
            <a:pPr algn="just" rtl="1">
              <a:buFontTx/>
              <a:buChar char="-"/>
            </a:pPr>
            <a:r>
              <a:rPr lang="ar-DZ" sz="2000" dirty="0" smtClean="0">
                <a:effectLst>
                  <a:outerShdw blurRad="38100" dist="38100" dir="2700000" algn="tl">
                    <a:srgbClr val="000000">
                      <a:alpha val="43137"/>
                    </a:srgbClr>
                  </a:outerShdw>
                </a:effectLst>
              </a:rPr>
              <a:t>وحدة القانون المطبق على المتقاضين، وخضوعهم لإجراءات المحاكمة نفسها، وطبقا لنفس القواعد الموضوعية، بغض النظر عن الجنسية أو الفئة </a:t>
            </a:r>
            <a:r>
              <a:rPr lang="ar-DZ" sz="2000" dirty="0" err="1" smtClean="0">
                <a:effectLst>
                  <a:outerShdw blurRad="38100" dist="38100" dir="2700000" algn="tl">
                    <a:srgbClr val="000000">
                      <a:alpha val="43137"/>
                    </a:srgbClr>
                  </a:outerShdw>
                </a:effectLst>
              </a:rPr>
              <a:t>الاجتماعية.</a:t>
            </a:r>
            <a:r>
              <a:rPr lang="ar-DZ" sz="2000" dirty="0" smtClean="0">
                <a:effectLst>
                  <a:outerShdw blurRad="38100" dist="38100" dir="2700000" algn="tl">
                    <a:srgbClr val="000000">
                      <a:alpha val="43137"/>
                    </a:srgbClr>
                  </a:outerShdw>
                </a:effectLst>
              </a:rPr>
              <a:t> </a:t>
            </a:r>
          </a:p>
          <a:p>
            <a:pPr algn="just" rtl="1">
              <a:buFontTx/>
              <a:buChar char="-"/>
            </a:pPr>
            <a:r>
              <a:rPr lang="ar-DZ" sz="2000" dirty="0">
                <a:effectLst>
                  <a:outerShdw blurRad="38100" dist="38100" dir="2700000" algn="tl">
                    <a:srgbClr val="000000">
                      <a:alpha val="43137"/>
                    </a:srgbClr>
                  </a:outerShdw>
                </a:effectLst>
              </a:rPr>
              <a:t> </a:t>
            </a:r>
            <a:r>
              <a:rPr lang="ar-DZ" sz="2000" dirty="0" smtClean="0">
                <a:effectLst>
                  <a:outerShdw blurRad="38100" dist="38100" dir="2700000" algn="tl">
                    <a:srgbClr val="000000">
                      <a:alpha val="43137"/>
                    </a:srgbClr>
                  </a:outerShdw>
                </a:effectLst>
              </a:rPr>
              <a:t>تمكين كل طرف من حقه في الإدعاء ورد </a:t>
            </a:r>
            <a:r>
              <a:rPr lang="ar-DZ" sz="2000" dirty="0" err="1" smtClean="0">
                <a:effectLst>
                  <a:outerShdw blurRad="38100" dist="38100" dir="2700000" algn="tl">
                    <a:srgbClr val="000000">
                      <a:alpha val="43137"/>
                    </a:srgbClr>
                  </a:outerShdw>
                </a:effectLst>
              </a:rPr>
              <a:t>الادعاء </a:t>
            </a:r>
            <a:r>
              <a:rPr lang="ar-DZ" sz="2000" dirty="0" smtClean="0">
                <a:effectLst>
                  <a:outerShdw blurRad="38100" dist="38100" dir="2700000" algn="tl">
                    <a:srgbClr val="000000">
                      <a:alpha val="43137"/>
                    </a:srgbClr>
                  </a:outerShdw>
                </a:effectLst>
              </a:rPr>
              <a:t>(الطلبات </a:t>
            </a:r>
            <a:r>
              <a:rPr lang="ar-DZ" sz="2000" dirty="0" err="1" smtClean="0">
                <a:effectLst>
                  <a:outerShdw blurRad="38100" dist="38100" dir="2700000" algn="tl">
                    <a:srgbClr val="000000">
                      <a:alpha val="43137"/>
                    </a:srgbClr>
                  </a:outerShdw>
                </a:effectLst>
              </a:rPr>
              <a:t>والدفوع).</a:t>
            </a:r>
            <a:endParaRPr lang="fr-FR" sz="2000" dirty="0" smtClean="0">
              <a:effectLst>
                <a:outerShdw blurRad="38100" dist="38100" dir="2700000" algn="tl">
                  <a:srgbClr val="000000">
                    <a:alpha val="43137"/>
                  </a:srgbClr>
                </a:outerShdw>
              </a:effectLst>
            </a:endParaRPr>
          </a:p>
          <a:p>
            <a:pPr algn="just" rtl="1"/>
            <a:endParaRPr lang="fr-FR" dirty="0"/>
          </a:p>
        </p:txBody>
      </p:sp>
      <p:sp>
        <p:nvSpPr>
          <p:cNvPr id="8" name="Rectangle à coins arrondis 7"/>
          <p:cNvSpPr/>
          <p:nvPr/>
        </p:nvSpPr>
        <p:spPr>
          <a:xfrm>
            <a:off x="539552" y="4725144"/>
            <a:ext cx="8208912" cy="158417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DZ" sz="2400" b="1" u="sng" dirty="0" smtClean="0">
                <a:solidFill>
                  <a:srgbClr val="C00000"/>
                </a:solidFill>
              </a:rPr>
              <a:t>استثناءات </a:t>
            </a:r>
            <a:r>
              <a:rPr lang="ar-DZ" sz="2400" b="1" u="sng" dirty="0" smtClean="0">
                <a:solidFill>
                  <a:srgbClr val="C00000"/>
                </a:solidFill>
              </a:rPr>
              <a:t>مبدأ </a:t>
            </a:r>
            <a:r>
              <a:rPr lang="ar-DZ" sz="2400" b="1" u="sng" dirty="0" err="1" smtClean="0">
                <a:solidFill>
                  <a:srgbClr val="C00000"/>
                </a:solidFill>
              </a:rPr>
              <a:t>المساواة</a:t>
            </a:r>
            <a:r>
              <a:rPr lang="ar-DZ" sz="2400" b="1" u="sng" dirty="0" err="1" smtClean="0">
                <a:solidFill>
                  <a:srgbClr val="C00000"/>
                </a:solidFill>
              </a:rPr>
              <a:t>:</a:t>
            </a:r>
            <a:r>
              <a:rPr lang="ar-DZ" sz="2400" b="1" u="sng" dirty="0" smtClean="0">
                <a:solidFill>
                  <a:srgbClr val="C00000"/>
                </a:solidFill>
              </a:rPr>
              <a:t> </a:t>
            </a:r>
          </a:p>
          <a:p>
            <a:pPr algn="ctr"/>
            <a:r>
              <a:rPr lang="ar-DZ" sz="2000" dirty="0" smtClean="0">
                <a:effectLst>
                  <a:outerShdw blurRad="38100" dist="38100" dir="2700000" algn="tl">
                    <a:srgbClr val="000000">
                      <a:alpha val="43137"/>
                    </a:srgbClr>
                  </a:outerShdw>
                </a:effectLst>
                <a:cs typeface="Simplified Arabic" pitchFamily="2" charset="-78"/>
              </a:rPr>
              <a:t>- منح </a:t>
            </a:r>
            <a:r>
              <a:rPr lang="ar-DZ" sz="2000" dirty="0">
                <a:effectLst>
                  <a:outerShdw blurRad="38100" dist="38100" dir="2700000" algn="tl">
                    <a:srgbClr val="000000">
                      <a:alpha val="43137"/>
                    </a:srgbClr>
                  </a:outerShdw>
                </a:effectLst>
                <a:cs typeface="Simplified Arabic" pitchFamily="2" charset="-78"/>
              </a:rPr>
              <a:t>المشرع الاختصاص في نظر بعض القضايا لجهات قضائية عليا، </a:t>
            </a:r>
            <a:r>
              <a:rPr lang="ar-DZ" sz="2000" dirty="0" err="1" smtClean="0">
                <a:effectLst>
                  <a:outerShdw blurRad="38100" dist="38100" dir="2700000" algn="tl">
                    <a:srgbClr val="000000">
                      <a:alpha val="43137"/>
                    </a:srgbClr>
                  </a:outerShdw>
                </a:effectLst>
                <a:cs typeface="Simplified Arabic" pitchFamily="2" charset="-78"/>
              </a:rPr>
              <a:t>واتباع</a:t>
            </a:r>
            <a:r>
              <a:rPr lang="ar-DZ" sz="2000" dirty="0" smtClean="0">
                <a:effectLst>
                  <a:outerShdw blurRad="38100" dist="38100" dir="2700000" algn="tl">
                    <a:srgbClr val="000000">
                      <a:alpha val="43137"/>
                    </a:srgbClr>
                  </a:outerShdw>
                </a:effectLst>
                <a:cs typeface="Simplified Arabic" pitchFamily="2" charset="-78"/>
              </a:rPr>
              <a:t> </a:t>
            </a:r>
            <a:r>
              <a:rPr lang="ar-DZ" sz="2000" dirty="0">
                <a:effectLst>
                  <a:outerShdw blurRad="38100" dist="38100" dir="2700000" algn="tl">
                    <a:srgbClr val="000000">
                      <a:alpha val="43137"/>
                    </a:srgbClr>
                  </a:outerShdw>
                </a:effectLst>
                <a:cs typeface="Simplified Arabic" pitchFamily="2" charset="-78"/>
              </a:rPr>
              <a:t>اجراءات خاصة عندما يتعلق الأمر ببعض </a:t>
            </a:r>
            <a:r>
              <a:rPr lang="ar-DZ" sz="2000" dirty="0" err="1">
                <a:effectLst>
                  <a:outerShdw blurRad="38100" dist="38100" dir="2700000" algn="tl">
                    <a:srgbClr val="000000">
                      <a:alpha val="43137"/>
                    </a:srgbClr>
                  </a:outerShdw>
                </a:effectLst>
                <a:cs typeface="Simplified Arabic" pitchFamily="2" charset="-78"/>
              </a:rPr>
              <a:t>الفئات </a:t>
            </a:r>
            <a:r>
              <a:rPr lang="ar-DZ" sz="2000" dirty="0">
                <a:effectLst>
                  <a:outerShdw blurRad="38100" dist="38100" dir="2700000" algn="tl">
                    <a:srgbClr val="000000">
                      <a:alpha val="43137"/>
                    </a:srgbClr>
                  </a:outerShdw>
                </a:effectLst>
                <a:cs typeface="Simplified Arabic" pitchFamily="2" charset="-78"/>
              </a:rPr>
              <a:t>(المحاكم العسكرية- المحاكم </a:t>
            </a:r>
            <a:r>
              <a:rPr lang="ar-DZ" sz="2000" dirty="0" err="1">
                <a:effectLst>
                  <a:outerShdw blurRad="38100" dist="38100" dir="2700000" algn="tl">
                    <a:srgbClr val="000000">
                      <a:alpha val="43137"/>
                    </a:srgbClr>
                  </a:outerShdw>
                </a:effectLst>
                <a:cs typeface="Simplified Arabic" pitchFamily="2" charset="-78"/>
              </a:rPr>
              <a:t>الجنائية </a:t>
            </a:r>
            <a:r>
              <a:rPr lang="ar-DZ" sz="2000" dirty="0">
                <a:effectLst>
                  <a:outerShdw blurRad="38100" dist="38100" dir="2700000" algn="tl">
                    <a:srgbClr val="000000">
                      <a:alpha val="43137"/>
                    </a:srgbClr>
                  </a:outerShdw>
                </a:effectLst>
                <a:cs typeface="Simplified Arabic" pitchFamily="2" charset="-78"/>
              </a:rPr>
              <a:t>– قسم الأحداث- القضاء الإداري- محكمة عليا لمحاكمة رئيس الجمهورية الماد 177 من الدستور.</a:t>
            </a:r>
            <a:endParaRPr lang="fr-FR" sz="2000" dirty="0">
              <a:effectLst>
                <a:outerShdw blurRad="38100" dist="38100" dir="2700000" algn="tl">
                  <a:srgbClr val="000000">
                    <a:alpha val="43137"/>
                  </a:srgbClr>
                </a:outerShdw>
              </a:effectLst>
              <a:cs typeface="Simplified Arabic"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03648" y="274638"/>
            <a:ext cx="6192688" cy="56207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DZ" sz="3600" dirty="0" smtClean="0">
                <a:latin typeface="Andalus" pitchFamily="2" charset="-78"/>
                <a:cs typeface="Andalus" pitchFamily="2" charset="-78"/>
              </a:rPr>
              <a:t>مبادئ التنظيم القضائي في الجزائر</a:t>
            </a:r>
            <a:endParaRPr lang="fr-FR" sz="3600" dirty="0"/>
          </a:p>
        </p:txBody>
      </p:sp>
      <p:sp>
        <p:nvSpPr>
          <p:cNvPr id="5" name="Rectangle à coins arrondis 4"/>
          <p:cNvSpPr/>
          <p:nvPr/>
        </p:nvSpPr>
        <p:spPr>
          <a:xfrm>
            <a:off x="683568" y="1268760"/>
            <a:ext cx="7488832"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r>
              <a:rPr lang="ar-DZ" sz="2400" b="1" u="sng" dirty="0" smtClean="0">
                <a:solidFill>
                  <a:srgbClr val="C00000"/>
                </a:solidFill>
              </a:rPr>
              <a:t>مبدأ </a:t>
            </a:r>
            <a:r>
              <a:rPr lang="ar-DZ" sz="2400" b="1" u="sng" dirty="0" err="1">
                <a:solidFill>
                  <a:srgbClr val="C00000"/>
                </a:solidFill>
              </a:rPr>
              <a:t>الوجاهية</a:t>
            </a:r>
            <a:r>
              <a:rPr lang="ar-DZ" sz="2400" b="1" u="sng" dirty="0">
                <a:solidFill>
                  <a:srgbClr val="C00000"/>
                </a:solidFill>
              </a:rPr>
              <a:t> وتكافؤ </a:t>
            </a:r>
            <a:r>
              <a:rPr lang="ar-DZ" sz="2400" b="1" u="sng" dirty="0" err="1">
                <a:solidFill>
                  <a:srgbClr val="C00000"/>
                </a:solidFill>
              </a:rPr>
              <a:t>الفرص</a:t>
            </a:r>
            <a:r>
              <a:rPr lang="ar-DZ" sz="2400" u="sng" dirty="0" err="1">
                <a:solidFill>
                  <a:srgbClr val="C00000"/>
                </a:solidFill>
              </a:rPr>
              <a:t>:</a:t>
            </a:r>
            <a:r>
              <a:rPr lang="ar-DZ" sz="2400" u="sng" dirty="0">
                <a:solidFill>
                  <a:srgbClr val="C00000"/>
                </a:solidFill>
              </a:rPr>
              <a:t> </a:t>
            </a:r>
            <a:endParaRPr lang="ar-DZ" sz="2400" u="sng" dirty="0" smtClean="0">
              <a:solidFill>
                <a:srgbClr val="C00000"/>
              </a:solidFill>
            </a:endParaRPr>
          </a:p>
          <a:p>
            <a:pPr algn="ctr" rtl="1"/>
            <a:r>
              <a:rPr lang="ar-DZ" sz="2000" dirty="0" smtClean="0">
                <a:effectLst>
                  <a:outerShdw blurRad="38100" dist="38100" dir="2700000" algn="tl">
                    <a:srgbClr val="000000">
                      <a:alpha val="43137"/>
                    </a:srgbClr>
                  </a:outerShdw>
                </a:effectLst>
                <a:cs typeface="Simplified Arabic" pitchFamily="2" charset="-78"/>
              </a:rPr>
              <a:t>نصت عليه المادة </a:t>
            </a:r>
            <a:r>
              <a:rPr lang="ar-DZ" sz="2000" dirty="0">
                <a:effectLst>
                  <a:outerShdw blurRad="38100" dist="38100" dir="2700000" algn="tl">
                    <a:srgbClr val="000000">
                      <a:alpha val="43137"/>
                    </a:srgbClr>
                  </a:outerShdw>
                </a:effectLst>
                <a:cs typeface="Simplified Arabic" pitchFamily="2" charset="-78"/>
              </a:rPr>
              <a:t>03 فقرة 3 ق.إ.م.إ هو مبدأ منبثق عن مبدأ </a:t>
            </a:r>
            <a:r>
              <a:rPr lang="ar-DZ" sz="2000" dirty="0" err="1" smtClean="0">
                <a:effectLst>
                  <a:outerShdw blurRad="38100" dist="38100" dir="2700000" algn="tl">
                    <a:srgbClr val="000000">
                      <a:alpha val="43137"/>
                    </a:srgbClr>
                  </a:outerShdw>
                </a:effectLst>
                <a:cs typeface="Simplified Arabic" pitchFamily="2" charset="-78"/>
              </a:rPr>
              <a:t>المساواة.</a:t>
            </a:r>
            <a:r>
              <a:rPr lang="ar-DZ" sz="2000" dirty="0">
                <a:effectLst>
                  <a:outerShdw blurRad="38100" dist="38100" dir="2700000" algn="tl">
                    <a:srgbClr val="000000">
                      <a:alpha val="43137"/>
                    </a:srgbClr>
                  </a:outerShdw>
                </a:effectLst>
                <a:cs typeface="Simplified Arabic" pitchFamily="2" charset="-78"/>
              </a:rPr>
              <a:t> </a:t>
            </a:r>
            <a:endParaRPr lang="fr-FR" sz="2000" dirty="0">
              <a:effectLst>
                <a:outerShdw blurRad="38100" dist="38100" dir="2700000" algn="tl">
                  <a:srgbClr val="000000">
                    <a:alpha val="43137"/>
                  </a:srgbClr>
                </a:outerShdw>
              </a:effectLst>
              <a:cs typeface="Simplified Arabic" pitchFamily="2" charset="-78"/>
            </a:endParaRPr>
          </a:p>
        </p:txBody>
      </p:sp>
      <p:sp>
        <p:nvSpPr>
          <p:cNvPr id="6" name="Rectangle à coins arrondis 5"/>
          <p:cNvSpPr/>
          <p:nvPr/>
        </p:nvSpPr>
        <p:spPr>
          <a:xfrm>
            <a:off x="755576" y="2420888"/>
            <a:ext cx="7560840" cy="2304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pPr>
            <a:r>
              <a:rPr lang="ar-DZ" sz="2000" dirty="0" smtClean="0">
                <a:effectLst>
                  <a:outerShdw blurRad="38100" dist="38100" dir="2700000" algn="tl">
                    <a:srgbClr val="000000">
                      <a:alpha val="43137"/>
                    </a:srgbClr>
                  </a:outerShdw>
                </a:effectLst>
                <a:cs typeface="Simplified Arabic" pitchFamily="2" charset="-78"/>
              </a:rPr>
              <a:t>يقصد بهذا المبدأ أن يتيح القضاء لجميع المتقاضين  فرصة أن يطلع على المزاعم والادعاءات المقدمة في النزاع من خصومهم وكذا المستندات التي يقدمها </a:t>
            </a:r>
            <a:r>
              <a:rPr lang="ar-DZ" sz="2000" dirty="0" err="1" smtClean="0">
                <a:effectLst>
                  <a:outerShdw blurRad="38100" dist="38100" dir="2700000" algn="tl">
                    <a:srgbClr val="000000">
                      <a:alpha val="43137"/>
                    </a:srgbClr>
                  </a:outerShdw>
                </a:effectLst>
                <a:cs typeface="Simplified Arabic" pitchFamily="2" charset="-78"/>
              </a:rPr>
              <a:t>خصمه </a:t>
            </a:r>
            <a:r>
              <a:rPr lang="ar-DZ" sz="2000" dirty="0" smtClean="0">
                <a:effectLst>
                  <a:outerShdw blurRad="38100" dist="38100" dir="2700000" algn="tl">
                    <a:srgbClr val="000000">
                      <a:alpha val="43137"/>
                    </a:srgbClr>
                  </a:outerShdw>
                </a:effectLst>
                <a:cs typeface="Simplified Arabic" pitchFamily="2" charset="-78"/>
              </a:rPr>
              <a:t>(المواد: 21-22-23 </a:t>
            </a:r>
            <a:r>
              <a:rPr lang="ar-DZ" sz="2000" dirty="0" err="1" smtClean="0">
                <a:effectLst>
                  <a:outerShdw blurRad="38100" dist="38100" dir="2700000" algn="tl">
                    <a:srgbClr val="000000">
                      <a:alpha val="43137"/>
                    </a:srgbClr>
                  </a:outerShdw>
                </a:effectLst>
                <a:cs typeface="Simplified Arabic" pitchFamily="2" charset="-78"/>
              </a:rPr>
              <a:t>ق.إ.م.إ.</a:t>
            </a:r>
            <a:r>
              <a:rPr lang="ar-DZ" sz="2000" dirty="0" smtClean="0">
                <a:effectLst>
                  <a:outerShdw blurRad="38100" dist="38100" dir="2700000" algn="tl">
                    <a:srgbClr val="000000">
                      <a:alpha val="43137"/>
                    </a:srgbClr>
                  </a:outerShdw>
                </a:effectLst>
                <a:cs typeface="Simplified Arabic" pitchFamily="2" charset="-78"/>
              </a:rPr>
              <a:t>) والشهادات التي يدلي </a:t>
            </a:r>
            <a:r>
              <a:rPr lang="ar-DZ" sz="2000" dirty="0" err="1" smtClean="0">
                <a:effectLst>
                  <a:outerShdw blurRad="38100" dist="38100" dir="2700000" algn="tl">
                    <a:srgbClr val="000000">
                      <a:alpha val="43137"/>
                    </a:srgbClr>
                  </a:outerShdw>
                </a:effectLst>
                <a:cs typeface="Simplified Arabic" pitchFamily="2" charset="-78"/>
              </a:rPr>
              <a:t>بها</a:t>
            </a:r>
            <a:r>
              <a:rPr lang="ar-DZ" sz="2000" dirty="0" smtClean="0">
                <a:effectLst>
                  <a:outerShdw blurRad="38100" dist="38100" dir="2700000" algn="tl">
                    <a:srgbClr val="000000">
                      <a:alpha val="43137"/>
                    </a:srgbClr>
                  </a:outerShdw>
                </a:effectLst>
                <a:cs typeface="Simplified Arabic" pitchFamily="2" charset="-78"/>
              </a:rPr>
              <a:t> الشهود </a:t>
            </a:r>
            <a:r>
              <a:rPr lang="ar-DZ" sz="2000" dirty="0" err="1" smtClean="0">
                <a:effectLst>
                  <a:outerShdw blurRad="38100" dist="38100" dir="2700000" algn="tl">
                    <a:srgbClr val="000000">
                      <a:alpha val="43137"/>
                    </a:srgbClr>
                  </a:outerShdw>
                </a:effectLst>
                <a:cs typeface="Simplified Arabic" pitchFamily="2" charset="-78"/>
              </a:rPr>
              <a:t>وانكارها</a:t>
            </a:r>
            <a:r>
              <a:rPr lang="ar-DZ" sz="2000" dirty="0" smtClean="0">
                <a:effectLst>
                  <a:outerShdw blurRad="38100" dist="38100" dir="2700000" algn="tl">
                    <a:srgbClr val="000000">
                      <a:alpha val="43137"/>
                    </a:srgbClr>
                  </a:outerShdw>
                </a:effectLst>
                <a:cs typeface="Simplified Arabic" pitchFamily="2" charset="-78"/>
              </a:rPr>
              <a:t> (المادة 162 </a:t>
            </a:r>
            <a:r>
              <a:rPr lang="ar-DZ" sz="2000" dirty="0" err="1" smtClean="0">
                <a:effectLst>
                  <a:outerShdw blurRad="38100" dist="38100" dir="2700000" algn="tl">
                    <a:srgbClr val="000000">
                      <a:alpha val="43137"/>
                    </a:srgbClr>
                  </a:outerShdw>
                </a:effectLst>
                <a:cs typeface="Simplified Arabic" pitchFamily="2" charset="-78"/>
              </a:rPr>
              <a:t>ق.إ.م.إ.</a:t>
            </a:r>
            <a:r>
              <a:rPr lang="ar-DZ" sz="2000" dirty="0" smtClean="0">
                <a:effectLst>
                  <a:outerShdw blurRad="38100" dist="38100" dir="2700000" algn="tl">
                    <a:srgbClr val="000000">
                      <a:alpha val="43137"/>
                    </a:srgbClr>
                  </a:outerShdw>
                </a:effectLst>
                <a:cs typeface="Simplified Arabic" pitchFamily="2" charset="-78"/>
              </a:rPr>
              <a:t>)، وله أيضا أن يحضر إجراءات </a:t>
            </a:r>
            <a:r>
              <a:rPr lang="ar-DZ" sz="2000" dirty="0" err="1" smtClean="0">
                <a:effectLst>
                  <a:outerShdw blurRad="38100" dist="38100" dir="2700000" algn="tl">
                    <a:srgbClr val="000000">
                      <a:alpha val="43137"/>
                    </a:srgbClr>
                  </a:outerShdw>
                </a:effectLst>
                <a:cs typeface="Simplified Arabic" pitchFamily="2" charset="-78"/>
              </a:rPr>
              <a:t>التحقيق </a:t>
            </a:r>
            <a:r>
              <a:rPr lang="ar-DZ" sz="2000" dirty="0" smtClean="0">
                <a:effectLst>
                  <a:outerShdw blurRad="38100" dist="38100" dir="2700000" algn="tl">
                    <a:srgbClr val="000000">
                      <a:alpha val="43137"/>
                    </a:srgbClr>
                  </a:outerShdw>
                </a:effectLst>
                <a:cs typeface="Simplified Arabic" pitchFamily="2" charset="-78"/>
              </a:rPr>
              <a:t>(المادة 85 ق.إ.م.إ)، </a:t>
            </a:r>
            <a:r>
              <a:rPr lang="ar-DZ" sz="2000" dirty="0" err="1" smtClean="0">
                <a:effectLst>
                  <a:outerShdw blurRad="38100" dist="38100" dir="2700000" algn="tl">
                    <a:srgbClr val="000000">
                      <a:alpha val="43137"/>
                    </a:srgbClr>
                  </a:outerShdw>
                </a:effectLst>
                <a:cs typeface="Simplified Arabic" pitchFamily="2" charset="-78"/>
              </a:rPr>
              <a:t>والخبرة </a:t>
            </a:r>
            <a:r>
              <a:rPr lang="ar-DZ" sz="2000" dirty="0">
                <a:effectLst>
                  <a:outerShdw blurRad="38100" dist="38100" dir="2700000" algn="tl">
                    <a:srgbClr val="000000">
                      <a:alpha val="43137"/>
                    </a:srgbClr>
                  </a:outerShdw>
                </a:effectLst>
                <a:cs typeface="Simplified Arabic" pitchFamily="2" charset="-78"/>
              </a:rPr>
              <a:t>(</a:t>
            </a:r>
            <a:r>
              <a:rPr lang="ar-DZ" sz="2000" dirty="0" smtClean="0">
                <a:effectLst>
                  <a:outerShdw blurRad="38100" dist="38100" dir="2700000" algn="tl">
                    <a:srgbClr val="000000">
                      <a:alpha val="43137"/>
                    </a:srgbClr>
                  </a:outerShdw>
                </a:effectLst>
                <a:cs typeface="Simplified Arabic" pitchFamily="2" charset="-78"/>
              </a:rPr>
              <a:t>المادة 135 ق.إ.م.إ</a:t>
            </a:r>
            <a:r>
              <a:rPr lang="ar-DZ" sz="2000" dirty="0" err="1" smtClean="0">
                <a:effectLst>
                  <a:outerShdw blurRad="38100" dist="38100" dir="2700000" algn="tl">
                    <a:srgbClr val="000000">
                      <a:alpha val="43137"/>
                    </a:srgbClr>
                  </a:outerShdw>
                </a:effectLst>
                <a:cs typeface="Simplified Arabic" pitchFamily="2" charset="-78"/>
              </a:rPr>
              <a:t>).</a:t>
            </a:r>
            <a:r>
              <a:rPr lang="ar-DZ" sz="2000" dirty="0" smtClean="0">
                <a:effectLst>
                  <a:outerShdw blurRad="38100" dist="38100" dir="2700000" algn="tl">
                    <a:srgbClr val="000000">
                      <a:alpha val="43137"/>
                    </a:srgbClr>
                  </a:outerShdw>
                </a:effectLst>
                <a:cs typeface="Simplified Arabic" pitchFamily="2" charset="-78"/>
              </a:rPr>
              <a:t> ومناقشتها والرد عليها، فكل متقاضي له حق الادعاء وحق الدفاع</a:t>
            </a:r>
            <a:r>
              <a:rPr lang="ar-DZ" sz="2000" dirty="0" smtClean="0">
                <a:effectLst>
                  <a:outerShdw blurRad="38100" dist="38100" dir="2700000" algn="tl">
                    <a:srgbClr val="000000">
                      <a:alpha val="43137"/>
                    </a:srgbClr>
                  </a:outerShdw>
                </a:effectLst>
                <a:cs typeface="Simplified Arabic" pitchFamily="2" charset="-78"/>
              </a:rPr>
              <a:t>.</a:t>
            </a:r>
            <a:endParaRPr lang="fr-FR" sz="2000" dirty="0"/>
          </a:p>
        </p:txBody>
      </p:sp>
      <p:sp>
        <p:nvSpPr>
          <p:cNvPr id="9" name="Rectangle à coins arrondis 8"/>
          <p:cNvSpPr/>
          <p:nvPr/>
        </p:nvSpPr>
        <p:spPr>
          <a:xfrm>
            <a:off x="827584" y="5013176"/>
            <a:ext cx="7416824" cy="129614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400" b="1" u="sng" dirty="0" smtClean="0">
                <a:solidFill>
                  <a:srgbClr val="C00000"/>
                </a:solidFill>
              </a:rPr>
              <a:t>استثناء </a:t>
            </a:r>
            <a:r>
              <a:rPr lang="ar-DZ" sz="2400" b="1" u="sng" dirty="0" err="1" smtClean="0">
                <a:solidFill>
                  <a:srgbClr val="C00000"/>
                </a:solidFill>
              </a:rPr>
              <a:t>المبدأ</a:t>
            </a:r>
            <a:r>
              <a:rPr lang="ar-DZ" sz="2400" u="sng" dirty="0" err="1" smtClean="0">
                <a:solidFill>
                  <a:srgbClr val="C00000"/>
                </a:solidFill>
              </a:rPr>
              <a:t>:</a:t>
            </a:r>
            <a:r>
              <a:rPr lang="ar-DZ" sz="2400" u="sng" dirty="0" smtClean="0">
                <a:solidFill>
                  <a:srgbClr val="C00000"/>
                </a:solidFill>
              </a:rPr>
              <a:t> </a:t>
            </a:r>
          </a:p>
          <a:p>
            <a:pPr algn="ctr" rtl="1"/>
            <a:endParaRPr lang="ar-DZ" sz="1000" u="sng" dirty="0" smtClean="0">
              <a:solidFill>
                <a:srgbClr val="C00000"/>
              </a:solidFill>
            </a:endParaRPr>
          </a:p>
          <a:p>
            <a:pPr algn="ctr" rtl="1"/>
            <a:r>
              <a:rPr lang="ar-DZ" sz="2000" dirty="0" smtClean="0">
                <a:effectLst>
                  <a:outerShdw blurRad="38100" dist="38100" dir="2700000" algn="tl">
                    <a:srgbClr val="000000">
                      <a:alpha val="43137"/>
                    </a:srgbClr>
                  </a:outerShdw>
                </a:effectLst>
              </a:rPr>
              <a:t>لا ينطبق مبدأ </a:t>
            </a:r>
            <a:r>
              <a:rPr lang="ar-DZ" sz="2000" dirty="0" err="1" smtClean="0">
                <a:effectLst>
                  <a:outerShdw blurRad="38100" dist="38100" dir="2700000" algn="tl">
                    <a:srgbClr val="000000">
                      <a:alpha val="43137"/>
                    </a:srgbClr>
                  </a:outerShdw>
                </a:effectLst>
              </a:rPr>
              <a:t>الوجاهية</a:t>
            </a:r>
            <a:r>
              <a:rPr lang="ar-DZ" sz="2000" dirty="0" smtClean="0">
                <a:effectLst>
                  <a:outerShdw blurRad="38100" dist="38100" dir="2700000" algn="tl">
                    <a:srgbClr val="000000">
                      <a:alpha val="43137"/>
                    </a:srgbClr>
                  </a:outerShdw>
                </a:effectLst>
              </a:rPr>
              <a:t> وتكافؤ الفرص في الحالات التالية: اجراءات الحكم الغيابي، الاجراءات </a:t>
            </a:r>
            <a:r>
              <a:rPr lang="ar-DZ" sz="2000" dirty="0" err="1" smtClean="0">
                <a:effectLst>
                  <a:outerShdw blurRad="38100" dist="38100" dir="2700000" algn="tl">
                    <a:srgbClr val="000000">
                      <a:alpha val="43137"/>
                    </a:srgbClr>
                  </a:outerShdw>
                </a:effectLst>
              </a:rPr>
              <a:t>الاستعجالية</a:t>
            </a:r>
            <a:r>
              <a:rPr lang="ar-DZ" sz="2000" dirty="0" smtClean="0">
                <a:effectLst>
                  <a:outerShdw blurRad="38100" dist="38100" dir="2700000" algn="tl">
                    <a:srgbClr val="000000">
                      <a:alpha val="43137"/>
                    </a:srgbClr>
                  </a:outerShdw>
                </a:effectLst>
              </a:rPr>
              <a:t> القصوى، أوامر الأداء، الأوامر على </a:t>
            </a:r>
            <a:r>
              <a:rPr lang="ar-DZ" sz="2000" dirty="0" err="1" smtClean="0">
                <a:effectLst>
                  <a:outerShdw blurRad="38100" dist="38100" dir="2700000" algn="tl">
                    <a:srgbClr val="000000">
                      <a:alpha val="43137"/>
                    </a:srgbClr>
                  </a:outerShdw>
                </a:effectLst>
              </a:rPr>
              <a:t>العرائض.</a:t>
            </a:r>
            <a:r>
              <a:rPr lang="ar-DZ" sz="2000" dirty="0" smtClean="0">
                <a:effectLst>
                  <a:outerShdw blurRad="38100" dist="38100" dir="2700000" algn="tl">
                    <a:srgbClr val="000000">
                      <a:alpha val="43137"/>
                    </a:srgbClr>
                  </a:outerShdw>
                </a:effectLst>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619672" y="260648"/>
            <a:ext cx="6048672" cy="720080"/>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
        <p:nvSpPr>
          <p:cNvPr id="5" name="Rectangle à coins arrondis 4"/>
          <p:cNvSpPr/>
          <p:nvPr/>
        </p:nvSpPr>
        <p:spPr>
          <a:xfrm>
            <a:off x="611560" y="1268760"/>
            <a:ext cx="7488832" cy="792088"/>
          </a:xfrm>
          <a:prstGeom prst="roundRect">
            <a:avLst>
              <a:gd name="adj" fmla="val 25829"/>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u="sng" dirty="0" smtClean="0">
                <a:solidFill>
                  <a:srgbClr val="C00000"/>
                </a:solidFill>
              </a:rPr>
              <a:t>مبدأ علنية </a:t>
            </a:r>
            <a:r>
              <a:rPr lang="ar-DZ" sz="2400" b="1" u="sng" dirty="0" err="1" smtClean="0">
                <a:solidFill>
                  <a:srgbClr val="C00000"/>
                </a:solidFill>
              </a:rPr>
              <a:t>الجلسات:</a:t>
            </a:r>
            <a:r>
              <a:rPr lang="ar-DZ" sz="2400" u="sng" dirty="0" smtClean="0">
                <a:solidFill>
                  <a:srgbClr val="C00000"/>
                </a:solidFill>
              </a:rPr>
              <a:t> </a:t>
            </a:r>
          </a:p>
          <a:p>
            <a:pPr algn="ctr" rtl="1"/>
            <a:r>
              <a:rPr lang="ar-DZ" dirty="0" smtClean="0"/>
              <a:t>نصت عليه المادة 162 من الدستور،</a:t>
            </a:r>
            <a:r>
              <a:rPr lang="ar-DZ" dirty="0"/>
              <a:t> </a:t>
            </a:r>
            <a:r>
              <a:rPr lang="ar-DZ" dirty="0" smtClean="0"/>
              <a:t>والمادة </a:t>
            </a:r>
            <a:r>
              <a:rPr lang="ar-DZ" dirty="0"/>
              <a:t>7 ق.إ.م.إ</a:t>
            </a:r>
            <a:r>
              <a:rPr lang="ar-DZ" dirty="0" smtClean="0"/>
              <a:t>.</a:t>
            </a:r>
            <a:endParaRPr lang="fr-FR" dirty="0"/>
          </a:p>
        </p:txBody>
      </p:sp>
      <p:sp>
        <p:nvSpPr>
          <p:cNvPr id="6" name="Rectangle à coins arrondis 5"/>
          <p:cNvSpPr/>
          <p:nvPr/>
        </p:nvSpPr>
        <p:spPr>
          <a:xfrm>
            <a:off x="611560" y="2276872"/>
            <a:ext cx="7560840" cy="12961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000" dirty="0" smtClean="0">
                <a:effectLst>
                  <a:outerShdw blurRad="38100" dist="38100" dir="2700000" algn="tl">
                    <a:srgbClr val="000000">
                      <a:alpha val="43137"/>
                    </a:srgbClr>
                  </a:outerShdw>
                </a:effectLst>
                <a:cs typeface="Simplified Arabic" pitchFamily="2" charset="-78"/>
              </a:rPr>
              <a:t>يقصد بهذا المبدأ السماح للرأي العام عن طريق وسائل الإعلام من الإطلاع على كل مراحل المحاكمة، فالعلنية يجب أن تشمل المناقشات والنطق بالحكم الذي يجب أن يكون علنيا ولو كانت الجلسة سرية، تحت طائلة </a:t>
            </a:r>
            <a:r>
              <a:rPr lang="ar-DZ" sz="2000" dirty="0" err="1" smtClean="0">
                <a:effectLst>
                  <a:outerShdw blurRad="38100" dist="38100" dir="2700000" algn="tl">
                    <a:srgbClr val="000000">
                      <a:alpha val="43137"/>
                    </a:srgbClr>
                  </a:outerShdw>
                </a:effectLst>
                <a:cs typeface="Simplified Arabic" pitchFamily="2" charset="-78"/>
              </a:rPr>
              <a:t>البطلان.</a:t>
            </a:r>
            <a:r>
              <a:rPr lang="ar-DZ" sz="2000" dirty="0" smtClean="0">
                <a:effectLst>
                  <a:outerShdw blurRad="38100" dist="38100" dir="2700000" algn="tl">
                    <a:srgbClr val="000000">
                      <a:alpha val="43137"/>
                    </a:srgbClr>
                  </a:outerShdw>
                </a:effectLst>
                <a:cs typeface="Simplified Arabic" pitchFamily="2" charset="-78"/>
              </a:rPr>
              <a:t> أنظر المواد </a:t>
            </a:r>
            <a:r>
              <a:rPr lang="ar-DZ" sz="2000" dirty="0" err="1" smtClean="0">
                <a:effectLst>
                  <a:outerShdw blurRad="38100" dist="38100" dir="2700000" algn="tl">
                    <a:srgbClr val="000000">
                      <a:alpha val="43137"/>
                    </a:srgbClr>
                  </a:outerShdw>
                </a:effectLst>
                <a:cs typeface="Simplified Arabic" pitchFamily="2" charset="-78"/>
              </a:rPr>
              <a:t>272 </a:t>
            </a:r>
            <a:r>
              <a:rPr lang="ar-DZ" sz="2000" dirty="0" smtClean="0">
                <a:effectLst>
                  <a:outerShdw blurRad="38100" dist="38100" dir="2700000" algn="tl">
                    <a:srgbClr val="000000">
                      <a:alpha val="43137"/>
                    </a:srgbClr>
                  </a:outerShdw>
                </a:effectLst>
                <a:cs typeface="Simplified Arabic" pitchFamily="2" charset="-78"/>
              </a:rPr>
              <a:t>-276 ق.إ.م.إ.</a:t>
            </a:r>
          </a:p>
          <a:p>
            <a:pPr algn="ctr" rtl="1"/>
            <a:endParaRPr lang="fr-FR" sz="2000" dirty="0">
              <a:effectLst>
                <a:outerShdw blurRad="38100" dist="38100" dir="2700000" algn="tl">
                  <a:srgbClr val="000000">
                    <a:alpha val="43137"/>
                  </a:srgbClr>
                </a:outerShdw>
              </a:effectLst>
              <a:cs typeface="Simplified Arabic" pitchFamily="2" charset="-78"/>
            </a:endParaRPr>
          </a:p>
        </p:txBody>
      </p:sp>
      <p:sp>
        <p:nvSpPr>
          <p:cNvPr id="8" name="Rectangle à coins arrondis 7"/>
          <p:cNvSpPr/>
          <p:nvPr/>
        </p:nvSpPr>
        <p:spPr>
          <a:xfrm>
            <a:off x="611560" y="4005064"/>
            <a:ext cx="7632848" cy="22322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400" b="1" u="sng" dirty="0" smtClean="0">
                <a:solidFill>
                  <a:srgbClr val="C00000"/>
                </a:solidFill>
              </a:rPr>
              <a:t>استثناءات </a:t>
            </a:r>
            <a:r>
              <a:rPr lang="ar-DZ" sz="2400" b="1" u="sng" dirty="0" err="1" smtClean="0">
                <a:solidFill>
                  <a:srgbClr val="C00000"/>
                </a:solidFill>
              </a:rPr>
              <a:t>المبدأ:</a:t>
            </a:r>
            <a:r>
              <a:rPr lang="ar-DZ" sz="2400" u="sng" dirty="0" smtClean="0">
                <a:solidFill>
                  <a:srgbClr val="C00000"/>
                </a:solidFill>
              </a:rPr>
              <a:t> </a:t>
            </a:r>
          </a:p>
          <a:p>
            <a:pPr algn="ctr" rtl="1"/>
            <a:r>
              <a:rPr lang="ar-DZ" sz="2000" dirty="0" smtClean="0">
                <a:effectLst>
                  <a:outerShdw blurRad="38100" dist="38100" dir="2700000" algn="tl">
                    <a:srgbClr val="000000">
                      <a:alpha val="43137"/>
                    </a:srgbClr>
                  </a:outerShdw>
                </a:effectLst>
                <a:cs typeface="Simplified Arabic" pitchFamily="2" charset="-78"/>
              </a:rPr>
              <a:t>خروجا عن هذا المبدأ قد تتم الجلسات سرية دون حضور الجمهور والرأي العام إذا كانت القضية تمس بالنظام العام والآداب، مثال: قضايا القصر، قضايا </a:t>
            </a:r>
            <a:r>
              <a:rPr lang="ar-DZ" sz="2000" dirty="0" err="1" smtClean="0">
                <a:effectLst>
                  <a:outerShdw blurRad="38100" dist="38100" dir="2700000" algn="tl">
                    <a:srgbClr val="000000">
                      <a:alpha val="43137"/>
                    </a:srgbClr>
                  </a:outerShdw>
                </a:effectLst>
                <a:cs typeface="Simplified Arabic" pitchFamily="2" charset="-78"/>
              </a:rPr>
              <a:t>النسب </a:t>
            </a:r>
            <a:r>
              <a:rPr lang="ar-DZ" sz="2000" dirty="0" smtClean="0">
                <a:effectLst>
                  <a:outerShdw blurRad="38100" dist="38100" dir="2700000" algn="tl">
                    <a:srgbClr val="000000">
                      <a:alpha val="43137"/>
                    </a:srgbClr>
                  </a:outerShdw>
                </a:effectLst>
                <a:cs typeface="Simplified Arabic" pitchFamily="2" charset="-78"/>
              </a:rPr>
              <a:t>(المادة 491 ق.إ.م.إ)، قضايا الأحداث، طلب </a:t>
            </a:r>
            <a:r>
              <a:rPr lang="ar-DZ" sz="2000" dirty="0" err="1" smtClean="0">
                <a:effectLst>
                  <a:outerShdw blurRad="38100" dist="38100" dir="2700000" algn="tl">
                    <a:srgbClr val="000000">
                      <a:alpha val="43137"/>
                    </a:srgbClr>
                  </a:outerShdw>
                </a:effectLst>
                <a:cs typeface="Simplified Arabic" pitchFamily="2" charset="-78"/>
              </a:rPr>
              <a:t>الكفالة </a:t>
            </a:r>
            <a:r>
              <a:rPr lang="ar-DZ" sz="2000" dirty="0" smtClean="0">
                <a:effectLst>
                  <a:outerShdw blurRad="38100" dist="38100" dir="2700000" algn="tl">
                    <a:srgbClr val="000000">
                      <a:alpha val="43137"/>
                    </a:srgbClr>
                  </a:outerShdw>
                </a:effectLst>
                <a:cs typeface="Simplified Arabic" pitchFamily="2" charset="-78"/>
              </a:rPr>
              <a:t>(المواد 493-494-496 ق.إ.م.إ)، فالسرية في هذه الحالة مقررة لمصلحة المتقاضي وللمحافظة على النظام العام، بالإضافة إلى دعوى الرد المادة 242 </a:t>
            </a:r>
            <a:r>
              <a:rPr lang="ar-DZ" sz="2000" dirty="0" err="1" smtClean="0">
                <a:effectLst>
                  <a:outerShdw blurRad="38100" dist="38100" dir="2700000" algn="tl">
                    <a:srgbClr val="000000">
                      <a:alpha val="43137"/>
                    </a:srgbClr>
                  </a:outerShdw>
                </a:effectLst>
                <a:cs typeface="Simplified Arabic" pitchFamily="2" charset="-78"/>
              </a:rPr>
              <a:t>ق.إ.م.إ.</a:t>
            </a:r>
            <a:r>
              <a:rPr lang="ar-DZ" sz="2000" dirty="0" smtClean="0">
                <a:effectLst>
                  <a:outerShdw blurRad="38100" dist="38100" dir="2700000" algn="tl">
                    <a:srgbClr val="000000">
                      <a:alpha val="43137"/>
                    </a:srgbClr>
                  </a:outerShdw>
                </a:effectLst>
                <a:cs typeface="Simplified Arabic" pitchFamily="2" charset="-78"/>
              </a:rPr>
              <a:t>   </a:t>
            </a:r>
            <a:endParaRPr lang="fr-FR" sz="2000" dirty="0" smtClean="0">
              <a:effectLst>
                <a:outerShdw blurRad="38100" dist="38100" dir="2700000" algn="tl">
                  <a:srgbClr val="000000">
                    <a:alpha val="43137"/>
                  </a:srgbClr>
                </a:outerShdw>
              </a:effectLst>
              <a:cs typeface="Simplified Arabic" pitchFamily="2" charset="-78"/>
            </a:endParaRPr>
          </a:p>
          <a:p>
            <a:pPr algn="ct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87624" y="260648"/>
            <a:ext cx="6480720" cy="720080"/>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
        <p:nvSpPr>
          <p:cNvPr id="9" name="Rectangle à coins arrondis 8"/>
          <p:cNvSpPr/>
          <p:nvPr/>
        </p:nvSpPr>
        <p:spPr>
          <a:xfrm>
            <a:off x="755576" y="2924944"/>
            <a:ext cx="7560840" cy="30243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150000"/>
              </a:lnSpc>
            </a:pPr>
            <a:r>
              <a:rPr lang="ar-DZ" sz="2400" dirty="0" smtClean="0">
                <a:effectLst>
                  <a:outerShdw blurRad="38100" dist="38100" dir="2700000" algn="tl">
                    <a:srgbClr val="000000">
                      <a:alpha val="43137"/>
                    </a:srgbClr>
                  </a:outerShdw>
                </a:effectLst>
                <a:cs typeface="Simplified Arabic" pitchFamily="2" charset="-78"/>
              </a:rPr>
              <a:t>يقصد بهذا المبدأ </a:t>
            </a:r>
            <a:r>
              <a:rPr lang="ar-DZ" sz="2400" dirty="0">
                <a:effectLst>
                  <a:outerShdw blurRad="38100" dist="38100" dir="2700000" algn="tl">
                    <a:srgbClr val="000000">
                      <a:alpha val="43137"/>
                    </a:srgbClr>
                  </a:outerShdw>
                </a:effectLst>
                <a:cs typeface="Simplified Arabic" pitchFamily="2" charset="-78"/>
              </a:rPr>
              <a:t>أن يقدم القاضي في الحكم الحجج القانونية والموضوعية التي بني عليها حكمه، </a:t>
            </a:r>
            <a:r>
              <a:rPr lang="ar-DZ" sz="2400" dirty="0" err="1">
                <a:effectLst>
                  <a:outerShdw blurRad="38100" dist="38100" dir="2700000" algn="tl">
                    <a:srgbClr val="000000">
                      <a:alpha val="43137"/>
                    </a:srgbClr>
                  </a:outerShdw>
                </a:effectLst>
                <a:cs typeface="Simplified Arabic" pitchFamily="2" charset="-78"/>
              </a:rPr>
              <a:t>والتسبيب</a:t>
            </a:r>
            <a:r>
              <a:rPr lang="ar-DZ" sz="2400" dirty="0">
                <a:effectLst>
                  <a:outerShdw blurRad="38100" dist="38100" dir="2700000" algn="tl">
                    <a:srgbClr val="000000">
                      <a:alpha val="43137"/>
                    </a:srgbClr>
                  </a:outerShdw>
                </a:effectLst>
                <a:cs typeface="Simplified Arabic" pitchFamily="2" charset="-78"/>
              </a:rPr>
              <a:t> يضمن حياد ونزاهة القاضي ويترك للخصوم مناقشة الأسباب، لكن في جلسة الحكم لا يتلو القاضي إلا </a:t>
            </a:r>
            <a:r>
              <a:rPr lang="ar-DZ" sz="2400" dirty="0" err="1" smtClean="0">
                <a:effectLst>
                  <a:outerShdw blurRad="38100" dist="38100" dir="2700000" algn="tl">
                    <a:srgbClr val="000000">
                      <a:alpha val="43137"/>
                    </a:srgbClr>
                  </a:outerShdw>
                </a:effectLst>
                <a:cs typeface="Simplified Arabic" pitchFamily="2" charset="-78"/>
              </a:rPr>
              <a:t>منطوقه</a:t>
            </a:r>
            <a:r>
              <a:rPr lang="ar-DZ" sz="2400" dirty="0" smtClean="0">
                <a:effectLst>
                  <a:outerShdw blurRad="38100" dist="38100" dir="2700000" algn="tl">
                    <a:srgbClr val="000000">
                      <a:alpha val="43137"/>
                    </a:srgbClr>
                  </a:outerShdw>
                </a:effectLst>
                <a:cs typeface="Simplified Arabic" pitchFamily="2" charset="-78"/>
              </a:rPr>
              <a:t> دون الأسباب التي يجب أن تكون مدرجة في </a:t>
            </a:r>
            <a:r>
              <a:rPr lang="ar-DZ" sz="2400" dirty="0">
                <a:effectLst>
                  <a:outerShdw blurRad="38100" dist="38100" dir="2700000" algn="tl">
                    <a:srgbClr val="000000">
                      <a:alpha val="43137"/>
                    </a:srgbClr>
                  </a:outerShdw>
                </a:effectLst>
                <a:cs typeface="Simplified Arabic" pitchFamily="2" charset="-78"/>
              </a:rPr>
              <a:t>وثيقة الحكم </a:t>
            </a:r>
            <a:r>
              <a:rPr lang="ar-DZ" sz="2400" dirty="0" err="1">
                <a:effectLst>
                  <a:outerShdw blurRad="38100" dist="38100" dir="2700000" algn="tl">
                    <a:srgbClr val="000000">
                      <a:alpha val="43137"/>
                    </a:srgbClr>
                  </a:outerShdw>
                </a:effectLst>
                <a:cs typeface="Simplified Arabic" pitchFamily="2" charset="-78"/>
              </a:rPr>
              <a:t>القضائي.</a:t>
            </a:r>
            <a:r>
              <a:rPr lang="ar-DZ" sz="2400" dirty="0">
                <a:effectLst>
                  <a:outerShdw blurRad="38100" dist="38100" dir="2700000" algn="tl">
                    <a:srgbClr val="000000">
                      <a:alpha val="43137"/>
                    </a:srgbClr>
                  </a:outerShdw>
                </a:effectLst>
                <a:cs typeface="Simplified Arabic" pitchFamily="2" charset="-78"/>
              </a:rPr>
              <a:t> </a:t>
            </a:r>
            <a:r>
              <a:rPr lang="ar-DZ" sz="2400" dirty="0" smtClean="0">
                <a:effectLst>
                  <a:outerShdw blurRad="38100" dist="38100" dir="2700000" algn="tl">
                    <a:srgbClr val="000000">
                      <a:alpha val="43137"/>
                    </a:srgbClr>
                  </a:outerShdw>
                </a:effectLst>
                <a:cs typeface="Simplified Arabic" pitchFamily="2" charset="-78"/>
              </a:rPr>
              <a:t>ويجب </a:t>
            </a:r>
            <a:r>
              <a:rPr lang="ar-DZ" sz="2400" dirty="0">
                <a:effectLst>
                  <a:outerShdw blurRad="38100" dist="38100" dir="2700000" algn="tl">
                    <a:srgbClr val="000000">
                      <a:alpha val="43137"/>
                    </a:srgbClr>
                  </a:outerShdw>
                </a:effectLst>
                <a:cs typeface="Simplified Arabic" pitchFamily="2" charset="-78"/>
              </a:rPr>
              <a:t>أن يتطابق المنطوق مع أسباب </a:t>
            </a:r>
            <a:r>
              <a:rPr lang="ar-DZ" sz="2400" dirty="0" smtClean="0">
                <a:effectLst>
                  <a:outerShdw blurRad="38100" dist="38100" dir="2700000" algn="tl">
                    <a:srgbClr val="000000">
                      <a:alpha val="43137"/>
                    </a:srgbClr>
                  </a:outerShdw>
                </a:effectLst>
                <a:cs typeface="Simplified Arabic" pitchFamily="2" charset="-78"/>
              </a:rPr>
              <a:t>الحكم</a:t>
            </a:r>
            <a:r>
              <a:rPr lang="ar-DZ" sz="2400" dirty="0">
                <a:effectLst>
                  <a:outerShdw blurRad="38100" dist="38100" dir="2700000" algn="tl">
                    <a:srgbClr val="000000">
                      <a:alpha val="43137"/>
                    </a:srgbClr>
                  </a:outerShdw>
                </a:effectLst>
                <a:cs typeface="Simplified Arabic" pitchFamily="2" charset="-78"/>
              </a:rPr>
              <a:t>.</a:t>
            </a:r>
            <a:endParaRPr lang="ar-DZ" sz="2400" dirty="0" smtClean="0">
              <a:effectLst>
                <a:outerShdw blurRad="38100" dist="38100" dir="2700000" algn="tl">
                  <a:srgbClr val="000000">
                    <a:alpha val="43137"/>
                  </a:srgbClr>
                </a:outerShdw>
              </a:effectLst>
              <a:cs typeface="Simplified Arabic" pitchFamily="2" charset="-78"/>
            </a:endParaRPr>
          </a:p>
        </p:txBody>
      </p:sp>
      <p:sp>
        <p:nvSpPr>
          <p:cNvPr id="10" name="Rectangle à coins arrondis 9"/>
          <p:cNvSpPr/>
          <p:nvPr/>
        </p:nvSpPr>
        <p:spPr>
          <a:xfrm>
            <a:off x="971600" y="1196752"/>
            <a:ext cx="7272808" cy="14401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u="sng" dirty="0" smtClean="0">
                <a:solidFill>
                  <a:srgbClr val="C00000"/>
                </a:solidFill>
                <a:cs typeface="Simplified Arabic" pitchFamily="2" charset="-78"/>
              </a:rPr>
              <a:t>مبدأ </a:t>
            </a:r>
            <a:r>
              <a:rPr lang="ar-DZ" sz="2400" b="1" u="sng" dirty="0" err="1" smtClean="0">
                <a:solidFill>
                  <a:srgbClr val="C00000"/>
                </a:solidFill>
                <a:cs typeface="Simplified Arabic" pitchFamily="2" charset="-78"/>
              </a:rPr>
              <a:t>تسبيب</a:t>
            </a:r>
            <a:r>
              <a:rPr lang="ar-DZ" sz="2400" b="1" u="sng" dirty="0" smtClean="0">
                <a:solidFill>
                  <a:srgbClr val="C00000"/>
                </a:solidFill>
                <a:cs typeface="Simplified Arabic" pitchFamily="2" charset="-78"/>
              </a:rPr>
              <a:t> الأحكام </a:t>
            </a:r>
            <a:r>
              <a:rPr lang="ar-DZ" sz="2400" b="1" u="sng" dirty="0" err="1" smtClean="0">
                <a:solidFill>
                  <a:srgbClr val="C00000"/>
                </a:solidFill>
                <a:cs typeface="Simplified Arabic" pitchFamily="2" charset="-78"/>
              </a:rPr>
              <a:t>القضائية:</a:t>
            </a:r>
            <a:r>
              <a:rPr lang="ar-DZ" sz="2400" u="sng" dirty="0" smtClean="0">
                <a:solidFill>
                  <a:srgbClr val="C00000"/>
                </a:solidFill>
                <a:cs typeface="Simplified Arabic" pitchFamily="2" charset="-78"/>
              </a:rPr>
              <a:t> </a:t>
            </a:r>
          </a:p>
          <a:p>
            <a:pPr algn="ctr" rtl="1">
              <a:lnSpc>
                <a:spcPct val="150000"/>
              </a:lnSpc>
            </a:pPr>
            <a:r>
              <a:rPr lang="ar-DZ" sz="2000" dirty="0" smtClean="0">
                <a:effectLst>
                  <a:outerShdw blurRad="38100" dist="38100" dir="2700000" algn="tl">
                    <a:srgbClr val="000000">
                      <a:alpha val="43137"/>
                    </a:srgbClr>
                  </a:outerShdw>
                </a:effectLst>
                <a:cs typeface="Simplified Arabic" pitchFamily="2" charset="-78"/>
              </a:rPr>
              <a:t>نصت عليه المادة 162 من الدستور وأكدت عليه المادة 11 </a:t>
            </a:r>
            <a:r>
              <a:rPr lang="ar-DZ" sz="2000" dirty="0" err="1" smtClean="0">
                <a:effectLst>
                  <a:outerShdw blurRad="38100" dist="38100" dir="2700000" algn="tl">
                    <a:srgbClr val="000000">
                      <a:alpha val="43137"/>
                    </a:srgbClr>
                  </a:outerShdw>
                </a:effectLst>
                <a:cs typeface="Simplified Arabic" pitchFamily="2" charset="-78"/>
              </a:rPr>
              <a:t>ق.إ.م.إ.</a:t>
            </a:r>
            <a:r>
              <a:rPr lang="ar-DZ" sz="2000" dirty="0" smtClean="0">
                <a:effectLst>
                  <a:outerShdw blurRad="38100" dist="38100" dir="2700000" algn="tl">
                    <a:srgbClr val="000000">
                      <a:alpha val="43137"/>
                    </a:srgbClr>
                  </a:outerShdw>
                </a:effectLst>
                <a:cs typeface="Simplified Arabic" pitchFamily="2" charset="-78"/>
              </a:rPr>
              <a:t> بأنه يجب أن تكون الأحكام القضائية والأوامر والقرارات القضائية مسببة.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74638"/>
            <a:ext cx="6264696" cy="1143000"/>
          </a:xfrm>
        </p:spPr>
        <p:style>
          <a:lnRef idx="1">
            <a:schemeClr val="accent1"/>
          </a:lnRef>
          <a:fillRef idx="2">
            <a:schemeClr val="accent1"/>
          </a:fillRef>
          <a:effectRef idx="1">
            <a:schemeClr val="accent1"/>
          </a:effectRef>
          <a:fontRef idx="minor">
            <a:schemeClr val="dk1"/>
          </a:fontRef>
        </p:style>
        <p:txBody>
          <a:bodyPr/>
          <a:lstStyle/>
          <a:p>
            <a:r>
              <a:rPr lang="ar-DZ" dirty="0" smtClean="0">
                <a:effectLst>
                  <a:outerShdw blurRad="38100" dist="38100" dir="2700000" algn="tl">
                    <a:srgbClr val="000000">
                      <a:alpha val="43137"/>
                    </a:srgbClr>
                  </a:outerShdw>
                </a:effectLst>
              </a:rPr>
              <a:t>أجهزة القضاء العادي</a:t>
            </a:r>
            <a:endParaRPr lang="fr-FR"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259632" y="260648"/>
            <a:ext cx="6480720" cy="648072"/>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
        <p:nvSpPr>
          <p:cNvPr id="5" name="Rectangle à coins arrondis 4"/>
          <p:cNvSpPr/>
          <p:nvPr/>
        </p:nvSpPr>
        <p:spPr>
          <a:xfrm>
            <a:off x="683568" y="1124744"/>
            <a:ext cx="7776864"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r>
              <a:rPr lang="ar-DZ" sz="2400" b="1" u="sng" dirty="0" smtClean="0">
                <a:solidFill>
                  <a:srgbClr val="C00000"/>
                </a:solidFill>
                <a:cs typeface="Simplified Arabic" pitchFamily="2" charset="-78"/>
              </a:rPr>
              <a:t>مبدأ </a:t>
            </a:r>
            <a:r>
              <a:rPr lang="ar-DZ" sz="2400" b="1" u="sng" dirty="0">
                <a:solidFill>
                  <a:srgbClr val="C00000"/>
                </a:solidFill>
                <a:cs typeface="Simplified Arabic" pitchFamily="2" charset="-78"/>
              </a:rPr>
              <a:t>الإجراءات </a:t>
            </a:r>
            <a:r>
              <a:rPr lang="ar-DZ" sz="2400" b="1" u="sng" dirty="0" err="1">
                <a:solidFill>
                  <a:srgbClr val="C00000"/>
                </a:solidFill>
                <a:cs typeface="Simplified Arabic" pitchFamily="2" charset="-78"/>
              </a:rPr>
              <a:t>المكتوبة:</a:t>
            </a:r>
            <a:r>
              <a:rPr lang="ar-DZ" sz="2400" u="sng" dirty="0">
                <a:solidFill>
                  <a:srgbClr val="C00000"/>
                </a:solidFill>
                <a:cs typeface="Simplified Arabic" pitchFamily="2" charset="-78"/>
              </a:rPr>
              <a:t> </a:t>
            </a:r>
            <a:endParaRPr lang="ar-DZ" sz="2400" u="sng" dirty="0" smtClean="0">
              <a:solidFill>
                <a:srgbClr val="C00000"/>
              </a:solidFill>
              <a:cs typeface="Simplified Arabic" pitchFamily="2" charset="-78"/>
            </a:endParaRPr>
          </a:p>
          <a:p>
            <a:pPr algn="ctr" rtl="1"/>
            <a:r>
              <a:rPr lang="ar-DZ" sz="2000" dirty="0">
                <a:effectLst>
                  <a:outerShdw blurRad="38100" dist="38100" dir="2700000" algn="tl">
                    <a:srgbClr val="000000">
                      <a:alpha val="43137"/>
                    </a:srgbClr>
                  </a:outerShdw>
                </a:effectLst>
                <a:cs typeface="Simplified Arabic" pitchFamily="2" charset="-78"/>
              </a:rPr>
              <a:t>نصت على هذا المبدأ المادة 9 من ق.إ.م.إ، الأصل أن إجراءات التقاضي أمام القضاء المدني تكون </a:t>
            </a:r>
            <a:r>
              <a:rPr lang="ar-DZ" sz="2000" dirty="0" smtClean="0">
                <a:effectLst>
                  <a:outerShdw blurRad="38100" dist="38100" dir="2700000" algn="tl">
                    <a:srgbClr val="000000">
                      <a:alpha val="43137"/>
                    </a:srgbClr>
                  </a:outerShdw>
                </a:effectLst>
                <a:cs typeface="Simplified Arabic" pitchFamily="2" charset="-78"/>
              </a:rPr>
              <a:t>مكتوبة.</a:t>
            </a:r>
          </a:p>
        </p:txBody>
      </p:sp>
      <p:sp>
        <p:nvSpPr>
          <p:cNvPr id="7" name="Rectangle à coins arrondis 6"/>
          <p:cNvSpPr/>
          <p:nvPr/>
        </p:nvSpPr>
        <p:spPr>
          <a:xfrm>
            <a:off x="611560" y="4005064"/>
            <a:ext cx="7920880" cy="23762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buFont typeface="Arial" pitchFamily="34" charset="0"/>
              <a:buChar char="•"/>
            </a:pPr>
            <a:endParaRPr lang="ar-DZ" sz="2000" dirty="0" smtClean="0">
              <a:effectLst>
                <a:outerShdw blurRad="38100" dist="38100" dir="2700000" algn="tl">
                  <a:srgbClr val="000000">
                    <a:alpha val="43137"/>
                  </a:srgbClr>
                </a:outerShdw>
              </a:effectLst>
              <a:cs typeface="Simplified Arabic" pitchFamily="2" charset="-78"/>
            </a:endParaRPr>
          </a:p>
          <a:p>
            <a:pPr algn="ctr" rtl="1">
              <a:buFont typeface="Arial" pitchFamily="34" charset="0"/>
              <a:buChar char="•"/>
            </a:pPr>
            <a:r>
              <a:rPr lang="ar-DZ" sz="2000" dirty="0" smtClean="0">
                <a:effectLst>
                  <a:outerShdw blurRad="38100" dist="38100" dir="2700000" algn="tl">
                    <a:srgbClr val="000000">
                      <a:alpha val="43137"/>
                    </a:srgbClr>
                  </a:outerShdw>
                </a:effectLst>
                <a:cs typeface="Simplified Arabic" pitchFamily="2" charset="-78"/>
              </a:rPr>
              <a:t> تعد </a:t>
            </a:r>
            <a:r>
              <a:rPr lang="ar-DZ" sz="2000" dirty="0" smtClean="0">
                <a:effectLst>
                  <a:outerShdw blurRad="38100" dist="38100" dir="2700000" algn="tl">
                    <a:srgbClr val="000000">
                      <a:alpha val="43137"/>
                    </a:srgbClr>
                  </a:outerShdw>
                </a:effectLst>
                <a:cs typeface="Simplified Arabic" pitchFamily="2" charset="-78"/>
              </a:rPr>
              <a:t>الكتابة </a:t>
            </a:r>
            <a:r>
              <a:rPr lang="ar-DZ" sz="2000" dirty="0" smtClean="0">
                <a:effectLst>
                  <a:outerShdw blurRad="38100" dist="38100" dir="2700000" algn="tl">
                    <a:srgbClr val="000000">
                      <a:alpha val="43137"/>
                    </a:srgbClr>
                  </a:outerShdw>
                </a:effectLst>
                <a:cs typeface="Simplified Arabic" pitchFamily="2" charset="-78"/>
              </a:rPr>
              <a:t>أقرب </a:t>
            </a:r>
            <a:r>
              <a:rPr lang="ar-DZ" sz="2000" dirty="0">
                <a:effectLst>
                  <a:outerShdw blurRad="38100" dist="38100" dir="2700000" algn="tl">
                    <a:srgbClr val="000000">
                      <a:alpha val="43137"/>
                    </a:srgbClr>
                  </a:outerShdw>
                </a:effectLst>
                <a:cs typeface="Simplified Arabic" pitchFamily="2" charset="-78"/>
              </a:rPr>
              <a:t>وسيلة لسير الجلسات وأكثر سرعة لإلمام القاضي بموضوع النزاع، وهذا خلافا للشفوية التي تستغرق وقتا طويلا لإلمام القاضي بموضوع </a:t>
            </a:r>
            <a:r>
              <a:rPr lang="ar-DZ" sz="2000" dirty="0" smtClean="0">
                <a:effectLst>
                  <a:outerShdw blurRad="38100" dist="38100" dir="2700000" algn="tl">
                    <a:srgbClr val="000000">
                      <a:alpha val="43137"/>
                    </a:srgbClr>
                  </a:outerShdw>
                </a:effectLst>
                <a:cs typeface="Simplified Arabic" pitchFamily="2" charset="-78"/>
              </a:rPr>
              <a:t>النزاع.</a:t>
            </a:r>
          </a:p>
          <a:p>
            <a:pPr algn="ctr" rtl="1">
              <a:buFont typeface="Arial" pitchFamily="34" charset="0"/>
              <a:buChar char="•"/>
            </a:pPr>
            <a:r>
              <a:rPr lang="ar-DZ" sz="2000" dirty="0" smtClean="0">
                <a:effectLst>
                  <a:outerShdw blurRad="38100" dist="38100" dir="2700000" algn="tl">
                    <a:srgbClr val="000000">
                      <a:alpha val="43137"/>
                    </a:srgbClr>
                  </a:outerShdw>
                </a:effectLst>
                <a:cs typeface="Simplified Arabic" pitchFamily="2" charset="-78"/>
              </a:rPr>
              <a:t> كما </a:t>
            </a:r>
            <a:r>
              <a:rPr lang="ar-DZ" sz="2000" dirty="0">
                <a:effectLst>
                  <a:outerShdw blurRad="38100" dist="38100" dir="2700000" algn="tl">
                    <a:srgbClr val="000000">
                      <a:alpha val="43137"/>
                    </a:srgbClr>
                  </a:outerShdw>
                </a:effectLst>
                <a:cs typeface="Simplified Arabic" pitchFamily="2" charset="-78"/>
              </a:rPr>
              <a:t>أن الكتابة تحقق سرية بعض القضايا كالقضايا الأسرية، بالإضافة إلى أنها لا تتطلب حضور الخصوم بأنفسهم، إذ يكفي وجود ملف الدعوى في حوزة القاضي للفصل فيه</a:t>
            </a:r>
            <a:r>
              <a:rPr lang="ar-DZ" sz="2000" dirty="0" smtClean="0">
                <a:effectLst>
                  <a:outerShdw blurRad="38100" dist="38100" dir="2700000" algn="tl">
                    <a:srgbClr val="000000">
                      <a:alpha val="43137"/>
                    </a:srgbClr>
                  </a:outerShdw>
                </a:effectLst>
                <a:cs typeface="Simplified Arabic" pitchFamily="2" charset="-78"/>
              </a:rPr>
              <a:t>.</a:t>
            </a:r>
          </a:p>
          <a:p>
            <a:pPr algn="ctr" rtl="1">
              <a:buFont typeface="Arial" pitchFamily="34" charset="0"/>
              <a:buChar char="•"/>
            </a:pPr>
            <a:r>
              <a:rPr lang="ar-DZ" sz="2000" dirty="0" smtClean="0">
                <a:effectLst>
                  <a:outerShdw blurRad="38100" dist="38100" dir="2700000" algn="tl">
                    <a:srgbClr val="000000">
                      <a:alpha val="43137"/>
                    </a:srgbClr>
                  </a:outerShdw>
                </a:effectLst>
                <a:cs typeface="Simplified Arabic" pitchFamily="2" charset="-78"/>
              </a:rPr>
              <a:t> لكن </a:t>
            </a:r>
            <a:r>
              <a:rPr lang="ar-DZ" sz="2000" dirty="0">
                <a:effectLst>
                  <a:outerShdw blurRad="38100" dist="38100" dir="2700000" algn="tl">
                    <a:srgbClr val="000000">
                      <a:alpha val="43137"/>
                    </a:srgbClr>
                  </a:outerShdw>
                </a:effectLst>
                <a:cs typeface="Simplified Arabic" pitchFamily="2" charset="-78"/>
              </a:rPr>
              <a:t>بما أن الشفوية تمتاز بأنها تحقق مبدأ علنية الجلسات، وتساعد في رقابة الملف لاسيما في القضايا الجزائية، لهذا تلجأ الكثير من الدول إلى الجمع بين الكتابة </a:t>
            </a:r>
            <a:r>
              <a:rPr lang="ar-DZ" sz="2000" dirty="0" err="1">
                <a:effectLst>
                  <a:outerShdw blurRad="38100" dist="38100" dir="2700000" algn="tl">
                    <a:srgbClr val="000000">
                      <a:alpha val="43137"/>
                    </a:srgbClr>
                  </a:outerShdw>
                </a:effectLst>
                <a:cs typeface="Simplified Arabic" pitchFamily="2" charset="-78"/>
              </a:rPr>
              <a:t>والشفاهية</a:t>
            </a:r>
            <a:r>
              <a:rPr lang="ar-DZ" sz="2000" dirty="0">
                <a:effectLst>
                  <a:outerShdw blurRad="38100" dist="38100" dir="2700000" algn="tl">
                    <a:srgbClr val="000000">
                      <a:alpha val="43137"/>
                    </a:srgbClr>
                  </a:outerShdw>
                </a:effectLst>
                <a:cs typeface="Simplified Arabic" pitchFamily="2" charset="-78"/>
              </a:rPr>
              <a:t> في المرافعات</a:t>
            </a:r>
            <a:r>
              <a:rPr lang="ar-DZ" sz="2000" dirty="0" smtClean="0">
                <a:effectLst>
                  <a:outerShdw blurRad="38100" dist="38100" dir="2700000" algn="tl">
                    <a:srgbClr val="000000">
                      <a:alpha val="43137"/>
                    </a:srgbClr>
                  </a:outerShdw>
                </a:effectLst>
                <a:cs typeface="Simplified Arabic" pitchFamily="2" charset="-78"/>
              </a:rPr>
              <a:t>.</a:t>
            </a:r>
            <a:endParaRPr lang="fr-FR" sz="2000" dirty="0">
              <a:effectLst>
                <a:outerShdw blurRad="38100" dist="38100" dir="2700000" algn="tl">
                  <a:srgbClr val="000000">
                    <a:alpha val="43137"/>
                  </a:srgbClr>
                </a:outerShdw>
              </a:effectLst>
              <a:cs typeface="Simplified Arabic" pitchFamily="2" charset="-78"/>
            </a:endParaRPr>
          </a:p>
          <a:p>
            <a:pPr algn="ctr" rtl="1"/>
            <a:endParaRPr lang="fr-FR" dirty="0"/>
          </a:p>
        </p:txBody>
      </p:sp>
      <p:sp>
        <p:nvSpPr>
          <p:cNvPr id="8" name="Rectangle à coins arrondis 7"/>
          <p:cNvSpPr/>
          <p:nvPr/>
        </p:nvSpPr>
        <p:spPr>
          <a:xfrm>
            <a:off x="683568" y="2492896"/>
            <a:ext cx="7848872" cy="13681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000" dirty="0" smtClean="0">
                <a:effectLst>
                  <a:outerShdw blurRad="38100" dist="38100" dir="2700000" algn="tl">
                    <a:srgbClr val="000000">
                      <a:alpha val="43137"/>
                    </a:srgbClr>
                  </a:outerShdw>
                </a:effectLst>
                <a:cs typeface="Simplified Arabic" pitchFamily="2" charset="-78"/>
              </a:rPr>
              <a:t>أكدت المادة 14 ق.إ.م.إ على أن ترفع الدعوى بعريضة مكتوبة أمام المحكمة، والإجراء نفسه بالنسبة لعريضة الاستئناف المادة 557 ق.إ.م.إ، وبالنسبة لعريضة الطعن بالنقض أمام المحكمة العليا المادة 565 </a:t>
            </a:r>
            <a:r>
              <a:rPr lang="ar-DZ" sz="2000" dirty="0" err="1" smtClean="0">
                <a:effectLst>
                  <a:outerShdw blurRad="38100" dist="38100" dir="2700000" algn="tl">
                    <a:srgbClr val="000000">
                      <a:alpha val="43137"/>
                    </a:srgbClr>
                  </a:outerShdw>
                </a:effectLst>
                <a:cs typeface="Simplified Arabic" pitchFamily="2" charset="-78"/>
              </a:rPr>
              <a:t>ق.إ.م.إ.</a:t>
            </a:r>
            <a:r>
              <a:rPr lang="ar-DZ" sz="2000" dirty="0" smtClean="0">
                <a:effectLst>
                  <a:outerShdw blurRad="38100" dist="38100" dir="2700000" algn="tl">
                    <a:srgbClr val="000000">
                      <a:alpha val="43137"/>
                    </a:srgbClr>
                  </a:outerShdw>
                </a:effectLst>
                <a:cs typeface="Simplified Arabic" pitchFamily="2" charset="-78"/>
              </a:rPr>
              <a:t> </a:t>
            </a:r>
            <a:endParaRPr lang="fr-FR" sz="2000" dirty="0">
              <a:effectLst>
                <a:outerShdw blurRad="38100" dist="38100" dir="2700000" algn="tl">
                  <a:srgbClr val="000000">
                    <a:alpha val="43137"/>
                  </a:srgbClr>
                </a:outerShdw>
              </a:effectLst>
              <a:cs typeface="Simplified Arabic" pitchFamily="2"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75656" y="274638"/>
            <a:ext cx="6336704" cy="778098"/>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
        <p:nvSpPr>
          <p:cNvPr id="5" name="Rectangle à coins arrondis 4"/>
          <p:cNvSpPr/>
          <p:nvPr/>
        </p:nvSpPr>
        <p:spPr>
          <a:xfrm>
            <a:off x="683568" y="1556792"/>
            <a:ext cx="7776864" cy="41044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400" b="1" u="sng" dirty="0" smtClean="0">
                <a:solidFill>
                  <a:srgbClr val="C00000"/>
                </a:solidFill>
                <a:cs typeface="Simplified Arabic" pitchFamily="2" charset="-78"/>
              </a:rPr>
              <a:t>استثناءات مبدأ الاجراءات </a:t>
            </a:r>
            <a:r>
              <a:rPr lang="ar-DZ" sz="2400" b="1" u="sng" dirty="0" err="1" smtClean="0">
                <a:solidFill>
                  <a:srgbClr val="C00000"/>
                </a:solidFill>
                <a:cs typeface="Simplified Arabic" pitchFamily="2" charset="-78"/>
              </a:rPr>
              <a:t>المكتوبة:</a:t>
            </a:r>
            <a:endParaRPr lang="ar-DZ" sz="2400" b="1" u="sng" dirty="0" smtClean="0">
              <a:solidFill>
                <a:srgbClr val="C00000"/>
              </a:solidFill>
              <a:cs typeface="Simplified Arabic" pitchFamily="2" charset="-78"/>
            </a:endParaRPr>
          </a:p>
          <a:p>
            <a:pPr algn="ctr" rtl="1"/>
            <a:endParaRPr lang="ar-DZ" sz="2400" b="1" u="sng" dirty="0" smtClean="0">
              <a:solidFill>
                <a:srgbClr val="C00000"/>
              </a:solidFill>
              <a:cs typeface="Simplified Arabic" pitchFamily="2" charset="-78"/>
            </a:endParaRPr>
          </a:p>
          <a:p>
            <a:pPr algn="ctr" rtl="1">
              <a:lnSpc>
                <a:spcPct val="150000"/>
              </a:lnSpc>
            </a:pPr>
            <a:r>
              <a:rPr lang="ar-DZ" sz="2000" dirty="0">
                <a:effectLst>
                  <a:outerShdw blurRad="38100" dist="38100" dir="2700000" algn="tl">
                    <a:srgbClr val="000000">
                      <a:alpha val="43137"/>
                    </a:srgbClr>
                  </a:outerShdw>
                </a:effectLst>
                <a:cs typeface="Simplified Arabic" pitchFamily="2" charset="-78"/>
              </a:rPr>
              <a:t>يمكن للقاضي أمام المحكمة الابتدائية أن يطلب من الخصوم تقديم ملاحظات شفوية، حسب المادة 27 </a:t>
            </a:r>
            <a:r>
              <a:rPr lang="ar-DZ" sz="2000" dirty="0" err="1">
                <a:effectLst>
                  <a:outerShdw blurRad="38100" dist="38100" dir="2700000" algn="tl">
                    <a:srgbClr val="000000">
                      <a:alpha val="43137"/>
                    </a:srgbClr>
                  </a:outerShdw>
                </a:effectLst>
                <a:cs typeface="Simplified Arabic" pitchFamily="2" charset="-78"/>
              </a:rPr>
              <a:t>ق.إ.م.إ.</a:t>
            </a:r>
            <a:r>
              <a:rPr lang="ar-DZ" sz="2000" dirty="0">
                <a:effectLst>
                  <a:outerShdw blurRad="38100" dist="38100" dir="2700000" algn="tl">
                    <a:srgbClr val="000000">
                      <a:alpha val="43137"/>
                    </a:srgbClr>
                  </a:outerShdw>
                </a:effectLst>
                <a:cs typeface="Simplified Arabic" pitchFamily="2" charset="-78"/>
              </a:rPr>
              <a:t> كما نصت المادة 537 ق.إ.م.إ على أنه يجوز أمام المجلس القضائي أن يقدم الخصوم ملاحظات شفوية </a:t>
            </a:r>
            <a:r>
              <a:rPr lang="ar-DZ" sz="2000" dirty="0" err="1">
                <a:effectLst>
                  <a:outerShdw blurRad="38100" dist="38100" dir="2700000" algn="tl">
                    <a:srgbClr val="000000">
                      <a:alpha val="43137"/>
                    </a:srgbClr>
                  </a:outerShdw>
                </a:effectLst>
                <a:cs typeface="Simplified Arabic" pitchFamily="2" charset="-78"/>
              </a:rPr>
              <a:t>إضافية.</a:t>
            </a:r>
            <a:r>
              <a:rPr lang="ar-DZ" sz="2000" dirty="0">
                <a:effectLst>
                  <a:outerShdw blurRad="38100" dist="38100" dir="2700000" algn="tl">
                    <a:srgbClr val="000000">
                      <a:alpha val="43137"/>
                    </a:srgbClr>
                  </a:outerShdw>
                </a:effectLst>
                <a:cs typeface="Simplified Arabic" pitchFamily="2" charset="-78"/>
              </a:rPr>
              <a:t> أما بالنسبة للمحكمة العليا فإنه حسب المادة 557 ق.إ.م.إ تكون جميع الإجراءات أمامها مكتوبة فيما يتعلق بكل غرفها بما فيها الغرفة الجنائية وغرفة المخالفات والجنح</a:t>
            </a:r>
            <a:r>
              <a:rPr lang="ar-DZ" sz="2000" dirty="0" smtClean="0">
                <a:effectLst>
                  <a:outerShdw blurRad="38100" dist="38100" dir="2700000" algn="tl">
                    <a:srgbClr val="000000">
                      <a:alpha val="43137"/>
                    </a:srgbClr>
                  </a:outerShdw>
                </a:effectLst>
                <a:cs typeface="Simplified Arabic" pitchFamily="2" charset="-78"/>
              </a:rPr>
              <a:t>.</a:t>
            </a:r>
            <a:endParaRPr lang="ar-DZ" dirty="0" smtClean="0"/>
          </a:p>
          <a:p>
            <a:pPr algn="ctr" rtl="1"/>
            <a:endParaRPr lang="ar-DZ" dirty="0"/>
          </a:p>
          <a:p>
            <a:pPr algn="ctr" rtl="1"/>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147248" cy="850106"/>
          </a:xfrm>
        </p:spPr>
        <p:txBody>
          <a:bodyPr/>
          <a:lstStyle/>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1"/>
          </p:nvPr>
        </p:nvSpPr>
        <p:spPr>
          <a:xfrm>
            <a:off x="395536" y="1268760"/>
            <a:ext cx="4038600" cy="504056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ctr" rtl="1">
              <a:buNone/>
            </a:pPr>
            <a:r>
              <a:rPr lang="ar-DZ" sz="2600" b="1" u="sng" dirty="0">
                <a:cs typeface="Simplified Arabic" pitchFamily="2" charset="-78"/>
              </a:rPr>
              <a:t>مبدأ</a:t>
            </a:r>
            <a:r>
              <a:rPr lang="ar-DZ" b="1" u="sng" dirty="0">
                <a:cs typeface="Simplified Arabic" pitchFamily="2" charset="-78"/>
              </a:rPr>
              <a:t> </a:t>
            </a:r>
            <a:r>
              <a:rPr lang="ar-DZ" sz="2600" b="1" u="sng" dirty="0">
                <a:cs typeface="Simplified Arabic" pitchFamily="2" charset="-78"/>
              </a:rPr>
              <a:t>الآجال</a:t>
            </a:r>
            <a:r>
              <a:rPr lang="ar-DZ" b="1" u="sng" dirty="0">
                <a:cs typeface="Simplified Arabic" pitchFamily="2" charset="-78"/>
              </a:rPr>
              <a:t> </a:t>
            </a:r>
            <a:r>
              <a:rPr lang="ar-DZ" sz="2600" b="1" u="sng" dirty="0" err="1">
                <a:cs typeface="Simplified Arabic" pitchFamily="2" charset="-78"/>
              </a:rPr>
              <a:t>المعقولة</a:t>
            </a:r>
            <a:r>
              <a:rPr lang="ar-DZ" sz="2600" b="1" dirty="0" err="1">
                <a:cs typeface="Simplified Arabic" pitchFamily="2" charset="-78"/>
              </a:rPr>
              <a:t>:</a:t>
            </a:r>
            <a:r>
              <a:rPr lang="ar-DZ" sz="2600" b="1" dirty="0">
                <a:cs typeface="Simplified Arabic" pitchFamily="2" charset="-78"/>
              </a:rPr>
              <a:t> </a:t>
            </a:r>
            <a:endParaRPr lang="ar-DZ" sz="2600" b="1" dirty="0" smtClean="0">
              <a:cs typeface="Simplified Arabic" pitchFamily="2" charset="-78"/>
            </a:endParaRPr>
          </a:p>
          <a:p>
            <a:pPr algn="ctr" rtl="1">
              <a:lnSpc>
                <a:spcPct val="160000"/>
              </a:lnSpc>
              <a:buNone/>
            </a:pPr>
            <a:r>
              <a:rPr lang="ar-DZ" sz="2200" dirty="0">
                <a:effectLst>
                  <a:outerShdw blurRad="38100" dist="38100" dir="2700000" algn="tl">
                    <a:srgbClr val="000000">
                      <a:alpha val="43137"/>
                    </a:srgbClr>
                  </a:outerShdw>
                </a:effectLst>
                <a:cs typeface="Simplified Arabic" pitchFamily="2" charset="-78"/>
              </a:rPr>
              <a:t>طبقا</a:t>
            </a:r>
            <a:r>
              <a:rPr lang="ar-DZ" sz="2200" b="1" dirty="0">
                <a:effectLst>
                  <a:outerShdw blurRad="38100" dist="38100" dir="2700000" algn="tl">
                    <a:srgbClr val="000000">
                      <a:alpha val="43137"/>
                    </a:srgbClr>
                  </a:outerShdw>
                </a:effectLst>
                <a:cs typeface="Simplified Arabic" pitchFamily="2" charset="-78"/>
              </a:rPr>
              <a:t> </a:t>
            </a:r>
            <a:r>
              <a:rPr lang="ar-DZ" sz="2200" dirty="0">
                <a:effectLst>
                  <a:outerShdw blurRad="38100" dist="38100" dir="2700000" algn="tl">
                    <a:srgbClr val="000000">
                      <a:alpha val="43137"/>
                    </a:srgbClr>
                  </a:outerShdw>
                </a:effectLst>
                <a:cs typeface="Simplified Arabic" pitchFamily="2" charset="-78"/>
              </a:rPr>
              <a:t>للعهود الدولية المتعلقة بالحقوق المدنية، فإن الخصومة يجب أن يتم الفصل فيها خلال آجال معقولة، </a:t>
            </a:r>
            <a:r>
              <a:rPr lang="ar-DZ" sz="2200" dirty="0" smtClean="0">
                <a:effectLst>
                  <a:outerShdw blurRad="38100" dist="38100" dir="2700000" algn="tl">
                    <a:srgbClr val="000000">
                      <a:alpha val="43137"/>
                    </a:srgbClr>
                  </a:outerShdw>
                </a:effectLst>
                <a:cs typeface="Simplified Arabic" pitchFamily="2" charset="-78"/>
              </a:rPr>
              <a:t>وهو ما أكدته المادة </a:t>
            </a:r>
            <a:r>
              <a:rPr lang="ar-DZ" sz="2200" dirty="0">
                <a:effectLst>
                  <a:outerShdw blurRad="38100" dist="38100" dir="2700000" algn="tl">
                    <a:srgbClr val="000000">
                      <a:alpha val="43137"/>
                    </a:srgbClr>
                  </a:outerShdw>
                </a:effectLst>
                <a:cs typeface="Simplified Arabic" pitchFamily="2" charset="-78"/>
              </a:rPr>
              <a:t>3 فقرة 4 ق.إ.م.إ، </a:t>
            </a:r>
            <a:r>
              <a:rPr lang="ar-DZ" sz="2200" dirty="0" smtClean="0">
                <a:effectLst>
                  <a:outerShdw blurRad="38100" dist="38100" dir="2700000" algn="tl">
                    <a:srgbClr val="000000">
                      <a:alpha val="43137"/>
                    </a:srgbClr>
                  </a:outerShdw>
                </a:effectLst>
                <a:cs typeface="Simplified Arabic" pitchFamily="2" charset="-78"/>
              </a:rPr>
              <a:t>وتكون الآجال المعقولة تبعا </a:t>
            </a:r>
            <a:r>
              <a:rPr lang="ar-DZ" sz="2200" dirty="0">
                <a:effectLst>
                  <a:outerShdw blurRad="38100" dist="38100" dir="2700000" algn="tl">
                    <a:srgbClr val="000000">
                      <a:alpha val="43137"/>
                    </a:srgbClr>
                  </a:outerShdw>
                </a:effectLst>
                <a:cs typeface="Simplified Arabic" pitchFamily="2" charset="-78"/>
              </a:rPr>
              <a:t>لطبيعة </a:t>
            </a:r>
            <a:r>
              <a:rPr lang="ar-DZ" sz="2200" dirty="0" smtClean="0">
                <a:effectLst>
                  <a:outerShdw blurRad="38100" dist="38100" dir="2700000" algn="tl">
                    <a:srgbClr val="000000">
                      <a:alpha val="43137"/>
                    </a:srgbClr>
                  </a:outerShdw>
                </a:effectLst>
                <a:cs typeface="Simplified Arabic" pitchFamily="2" charset="-78"/>
              </a:rPr>
              <a:t>النزاع.</a:t>
            </a:r>
          </a:p>
          <a:p>
            <a:pPr algn="ctr" rtl="1">
              <a:lnSpc>
                <a:spcPct val="160000"/>
              </a:lnSpc>
            </a:pPr>
            <a:r>
              <a:rPr lang="ar-DZ" sz="2200" dirty="0" smtClean="0">
                <a:effectLst>
                  <a:outerShdw blurRad="38100" dist="38100" dir="2700000" algn="tl">
                    <a:srgbClr val="000000">
                      <a:alpha val="43137"/>
                    </a:srgbClr>
                  </a:outerShdw>
                </a:effectLst>
                <a:cs typeface="Simplified Arabic" pitchFamily="2" charset="-78"/>
              </a:rPr>
              <a:t>المدة </a:t>
            </a:r>
            <a:r>
              <a:rPr lang="ar-DZ" sz="2200" dirty="0">
                <a:effectLst>
                  <a:outerShdw blurRad="38100" dist="38100" dir="2700000" algn="tl">
                    <a:srgbClr val="000000">
                      <a:alpha val="43137"/>
                    </a:srgbClr>
                  </a:outerShdw>
                </a:effectLst>
                <a:cs typeface="Simplified Arabic" pitchFamily="2" charset="-78"/>
              </a:rPr>
              <a:t>غير المعقولة يمكن أن تشكل سببا للطعن في تقصير الدولة عن أدائها لمرفق العدالة، بالإضافة إلى عدم ثقة </a:t>
            </a:r>
            <a:r>
              <a:rPr lang="ar-DZ" sz="2200" dirty="0" smtClean="0">
                <a:effectLst>
                  <a:outerShdw blurRad="38100" dist="38100" dir="2700000" algn="tl">
                    <a:srgbClr val="000000">
                      <a:alpha val="43137"/>
                    </a:srgbClr>
                  </a:outerShdw>
                </a:effectLst>
                <a:cs typeface="Simplified Arabic" pitchFamily="2" charset="-78"/>
              </a:rPr>
              <a:t>المتخاصمين </a:t>
            </a:r>
            <a:r>
              <a:rPr lang="ar-DZ" sz="2200" dirty="0">
                <a:effectLst>
                  <a:outerShdw blurRad="38100" dist="38100" dir="2700000" algn="tl">
                    <a:srgbClr val="000000">
                      <a:alpha val="43137"/>
                    </a:srgbClr>
                  </a:outerShdw>
                </a:effectLst>
                <a:cs typeface="Simplified Arabic" pitchFamily="2" charset="-78"/>
              </a:rPr>
              <a:t>في </a:t>
            </a:r>
            <a:r>
              <a:rPr lang="ar-DZ" sz="2200" dirty="0" smtClean="0">
                <a:effectLst>
                  <a:outerShdw blurRad="38100" dist="38100" dir="2700000" algn="tl">
                    <a:srgbClr val="000000">
                      <a:alpha val="43137"/>
                    </a:srgbClr>
                  </a:outerShdw>
                </a:effectLst>
                <a:cs typeface="Simplified Arabic" pitchFamily="2" charset="-78"/>
              </a:rPr>
              <a:t>القضاء مما يؤدي إلى </a:t>
            </a:r>
            <a:r>
              <a:rPr lang="ar-DZ" sz="2200" dirty="0">
                <a:effectLst>
                  <a:outerShdw blurRad="38100" dist="38100" dir="2700000" algn="tl">
                    <a:srgbClr val="000000">
                      <a:alpha val="43137"/>
                    </a:srgbClr>
                  </a:outerShdw>
                </a:effectLst>
                <a:cs typeface="Simplified Arabic" pitchFamily="2" charset="-78"/>
              </a:rPr>
              <a:t>العزوف عن اللجوء إليه.</a:t>
            </a:r>
            <a:endParaRPr lang="fr-FR" sz="2200" dirty="0">
              <a:effectLst>
                <a:outerShdw blurRad="38100" dist="38100" dir="2700000" algn="tl">
                  <a:srgbClr val="000000">
                    <a:alpha val="43137"/>
                  </a:srgbClr>
                </a:outerShdw>
              </a:effectLst>
              <a:cs typeface="Simplified Arabic" pitchFamily="2" charset="-78"/>
            </a:endParaRPr>
          </a:p>
          <a:p>
            <a:pPr algn="ctr" rtl="1">
              <a:buNone/>
            </a:pPr>
            <a:endParaRPr lang="ar-DZ" sz="2600" b="1" dirty="0" smtClean="0"/>
          </a:p>
          <a:p>
            <a:pPr algn="ctr" rtl="1">
              <a:buNone/>
            </a:pPr>
            <a:endParaRPr lang="fr-FR" dirty="0"/>
          </a:p>
        </p:txBody>
      </p:sp>
      <p:sp>
        <p:nvSpPr>
          <p:cNvPr id="6" name="Espace réservé du contenu 5"/>
          <p:cNvSpPr>
            <a:spLocks noGrp="1"/>
          </p:cNvSpPr>
          <p:nvPr>
            <p:ph sz="half" idx="2"/>
          </p:nvPr>
        </p:nvSpPr>
        <p:spPr>
          <a:xfrm>
            <a:off x="4644008" y="1268760"/>
            <a:ext cx="4038600" cy="496855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ctr" rtl="1">
              <a:buNone/>
            </a:pPr>
            <a:r>
              <a:rPr lang="ar-DZ" sz="2400" b="1" u="sng" dirty="0">
                <a:cs typeface="Simplified Arabic" pitchFamily="2" charset="-78"/>
              </a:rPr>
              <a:t>مبدأ استعمال اللغة العربية في </a:t>
            </a:r>
            <a:r>
              <a:rPr lang="ar-DZ" sz="2400" b="1" u="sng" dirty="0" err="1">
                <a:cs typeface="Simplified Arabic" pitchFamily="2" charset="-78"/>
              </a:rPr>
              <a:t>المرافعات:</a:t>
            </a:r>
            <a:r>
              <a:rPr lang="ar-DZ" sz="2400" dirty="0">
                <a:cs typeface="Simplified Arabic" pitchFamily="2" charset="-78"/>
              </a:rPr>
              <a:t> </a:t>
            </a:r>
            <a:endParaRPr lang="ar-DZ" sz="2400" dirty="0" smtClean="0">
              <a:cs typeface="Simplified Arabic" pitchFamily="2" charset="-78"/>
            </a:endParaRPr>
          </a:p>
          <a:p>
            <a:pPr algn="just" rtl="1">
              <a:buNone/>
            </a:pPr>
            <a:r>
              <a:rPr lang="ar-DZ" sz="2200" dirty="0" smtClean="0">
                <a:cs typeface="Simplified Arabic" pitchFamily="2" charset="-78"/>
              </a:rPr>
              <a:t>    </a:t>
            </a:r>
            <a:r>
              <a:rPr lang="ar-DZ" sz="2200" dirty="0" smtClean="0">
                <a:effectLst>
                  <a:outerShdw blurRad="38100" dist="38100" dir="2700000" algn="tl">
                    <a:srgbClr val="000000">
                      <a:alpha val="43137"/>
                    </a:srgbClr>
                  </a:outerShdw>
                </a:effectLst>
                <a:cs typeface="Simplified Arabic" pitchFamily="2" charset="-78"/>
              </a:rPr>
              <a:t> نصت </a:t>
            </a:r>
            <a:r>
              <a:rPr lang="ar-DZ" sz="2200" dirty="0">
                <a:effectLst>
                  <a:outerShdw blurRad="38100" dist="38100" dir="2700000" algn="tl">
                    <a:srgbClr val="000000">
                      <a:alpha val="43137"/>
                    </a:srgbClr>
                  </a:outerShdw>
                </a:effectLst>
                <a:cs typeface="Simplified Arabic" pitchFamily="2" charset="-78"/>
              </a:rPr>
              <a:t>على هذه القاعدة المادة 8 ق.إ.م.إ </a:t>
            </a:r>
            <a:r>
              <a:rPr lang="ar-DZ" sz="2200" dirty="0" smtClean="0">
                <a:effectLst>
                  <a:outerShdw blurRad="38100" dist="38100" dir="2700000" algn="tl">
                    <a:srgbClr val="000000">
                      <a:alpha val="43137"/>
                    </a:srgbClr>
                  </a:outerShdw>
                </a:effectLst>
                <a:cs typeface="Simplified Arabic" pitchFamily="2" charset="-78"/>
              </a:rPr>
              <a:t>تطبيقا لما جاءت </a:t>
            </a:r>
            <a:r>
              <a:rPr lang="ar-DZ" sz="2200" dirty="0" err="1" smtClean="0">
                <a:effectLst>
                  <a:outerShdw blurRad="38100" dist="38100" dir="2700000" algn="tl">
                    <a:srgbClr val="000000">
                      <a:alpha val="43137"/>
                    </a:srgbClr>
                  </a:outerShdw>
                </a:effectLst>
                <a:cs typeface="Simplified Arabic" pitchFamily="2" charset="-78"/>
              </a:rPr>
              <a:t>به</a:t>
            </a:r>
            <a:r>
              <a:rPr lang="ar-DZ" sz="2200" dirty="0" smtClean="0">
                <a:effectLst>
                  <a:outerShdw blurRad="38100" dist="38100" dir="2700000" algn="tl">
                    <a:srgbClr val="000000">
                      <a:alpha val="43137"/>
                    </a:srgbClr>
                  </a:outerShdw>
                </a:effectLst>
                <a:cs typeface="Simplified Arabic" pitchFamily="2" charset="-78"/>
              </a:rPr>
              <a:t> </a:t>
            </a:r>
            <a:r>
              <a:rPr lang="ar-DZ" sz="2200" dirty="0">
                <a:effectLst>
                  <a:outerShdw blurRad="38100" dist="38100" dir="2700000" algn="tl">
                    <a:srgbClr val="000000">
                      <a:alpha val="43137"/>
                    </a:srgbClr>
                  </a:outerShdw>
                </a:effectLst>
                <a:cs typeface="Simplified Arabic" pitchFamily="2" charset="-78"/>
              </a:rPr>
              <a:t>أكدت المادة 3 من </a:t>
            </a:r>
            <a:r>
              <a:rPr lang="ar-DZ" sz="2200" dirty="0" smtClean="0">
                <a:effectLst>
                  <a:outerShdw blurRad="38100" dist="38100" dir="2700000" algn="tl">
                    <a:srgbClr val="000000">
                      <a:alpha val="43137"/>
                    </a:srgbClr>
                  </a:outerShdw>
                </a:effectLst>
                <a:cs typeface="Simplified Arabic" pitchFamily="2" charset="-78"/>
              </a:rPr>
              <a:t>الدستور.</a:t>
            </a:r>
          </a:p>
          <a:p>
            <a:pPr algn="just" rtl="1"/>
            <a:r>
              <a:rPr lang="ar-DZ" sz="2200" dirty="0" smtClean="0">
                <a:effectLst>
                  <a:outerShdw blurRad="38100" dist="38100" dir="2700000" algn="tl">
                    <a:srgbClr val="000000">
                      <a:alpha val="43137"/>
                    </a:srgbClr>
                  </a:outerShdw>
                </a:effectLst>
                <a:cs typeface="Simplified Arabic" pitchFamily="2" charset="-78"/>
              </a:rPr>
              <a:t>     </a:t>
            </a:r>
            <a:r>
              <a:rPr lang="ar-DZ" sz="2200" dirty="0">
                <a:effectLst>
                  <a:outerShdw blurRad="38100" dist="38100" dir="2700000" algn="tl">
                    <a:srgbClr val="000000">
                      <a:alpha val="43137"/>
                    </a:srgbClr>
                  </a:outerShdw>
                </a:effectLst>
                <a:cs typeface="Simplified Arabic" pitchFamily="2" charset="-78"/>
              </a:rPr>
              <a:t>أوجب المشرع أن تكون المستندات والإجراءات والمرافعات والعقود القضائية والمناقشات باللغة العربية  تحت طائلة عدم </a:t>
            </a:r>
            <a:r>
              <a:rPr lang="ar-DZ" sz="2200" dirty="0" smtClean="0">
                <a:effectLst>
                  <a:outerShdw blurRad="38100" dist="38100" dir="2700000" algn="tl">
                    <a:srgbClr val="000000">
                      <a:alpha val="43137"/>
                    </a:srgbClr>
                  </a:outerShdw>
                </a:effectLst>
                <a:cs typeface="Simplified Arabic" pitchFamily="2" charset="-78"/>
              </a:rPr>
              <a:t>القبول.</a:t>
            </a:r>
          </a:p>
          <a:p>
            <a:pPr algn="just" rtl="1"/>
            <a:r>
              <a:rPr lang="ar-DZ" sz="2200" dirty="0" smtClean="0">
                <a:effectLst>
                  <a:outerShdw blurRad="38100" dist="38100" dir="2700000" algn="tl">
                    <a:srgbClr val="000000">
                      <a:alpha val="43137"/>
                    </a:srgbClr>
                  </a:outerShdw>
                </a:effectLst>
                <a:cs typeface="Simplified Arabic" pitchFamily="2" charset="-78"/>
              </a:rPr>
              <a:t>    </a:t>
            </a:r>
            <a:r>
              <a:rPr lang="ar-DZ" sz="2200" dirty="0">
                <a:effectLst>
                  <a:outerShdw blurRad="38100" dist="38100" dir="2700000" algn="tl">
                    <a:srgbClr val="000000">
                      <a:alpha val="43137"/>
                    </a:srgbClr>
                  </a:outerShdw>
                </a:effectLst>
                <a:cs typeface="Simplified Arabic" pitchFamily="2" charset="-78"/>
              </a:rPr>
              <a:t>وألزم المشرع الأطراف ترجمة الوثائق المحرر بلغة أجنبية إلى اللغة العربية تحت طائلة عدم </a:t>
            </a:r>
            <a:r>
              <a:rPr lang="ar-DZ" sz="2200" dirty="0" smtClean="0">
                <a:effectLst>
                  <a:outerShdw blurRad="38100" dist="38100" dir="2700000" algn="tl">
                    <a:srgbClr val="000000">
                      <a:alpha val="43137"/>
                    </a:srgbClr>
                  </a:outerShdw>
                </a:effectLst>
                <a:cs typeface="Simplified Arabic" pitchFamily="2" charset="-78"/>
              </a:rPr>
              <a:t>القبول.</a:t>
            </a:r>
          </a:p>
          <a:p>
            <a:pPr algn="just" rtl="1"/>
            <a:r>
              <a:rPr lang="ar-DZ" sz="2200" dirty="0" smtClean="0">
                <a:effectLst>
                  <a:outerShdw blurRad="38100" dist="38100" dir="2700000" algn="tl">
                    <a:srgbClr val="000000">
                      <a:alpha val="43137"/>
                    </a:srgbClr>
                  </a:outerShdw>
                </a:effectLst>
                <a:cs typeface="Simplified Arabic" pitchFamily="2" charset="-78"/>
              </a:rPr>
              <a:t> </a:t>
            </a:r>
            <a:r>
              <a:rPr lang="ar-DZ" sz="2200" dirty="0">
                <a:effectLst>
                  <a:outerShdw blurRad="38100" dist="38100" dir="2700000" algn="tl">
                    <a:srgbClr val="000000">
                      <a:alpha val="43137"/>
                    </a:srgbClr>
                  </a:outerShdw>
                </a:effectLst>
                <a:cs typeface="Simplified Arabic" pitchFamily="2" charset="-78"/>
              </a:rPr>
              <a:t>كما </a:t>
            </a:r>
            <a:r>
              <a:rPr lang="ar-DZ" sz="2200" dirty="0" smtClean="0">
                <a:effectLst>
                  <a:outerShdw blurRad="38100" dist="38100" dir="2700000" algn="tl">
                    <a:srgbClr val="000000">
                      <a:alpha val="43137"/>
                    </a:srgbClr>
                  </a:outerShdw>
                </a:effectLst>
                <a:cs typeface="Simplified Arabic" pitchFamily="2" charset="-78"/>
              </a:rPr>
              <a:t>اشترط المشرع أن </a:t>
            </a:r>
            <a:r>
              <a:rPr lang="ar-DZ" sz="2200" dirty="0">
                <a:effectLst>
                  <a:outerShdw blurRad="38100" dist="38100" dir="2700000" algn="tl">
                    <a:srgbClr val="000000">
                      <a:alpha val="43137"/>
                    </a:srgbClr>
                  </a:outerShdw>
                </a:effectLst>
                <a:cs typeface="Simplified Arabic" pitchFamily="2" charset="-78"/>
              </a:rPr>
              <a:t>تصدر الأحكام والأوامر والقرارات باللغة العربية تحت طائلة البطلان.</a:t>
            </a:r>
            <a:endParaRPr lang="fr-FR" sz="2200" dirty="0">
              <a:effectLst>
                <a:outerShdw blurRad="38100" dist="38100" dir="2700000" algn="tl">
                  <a:srgbClr val="000000">
                    <a:alpha val="43137"/>
                  </a:srgbClr>
                </a:outerShdw>
              </a:effectLst>
              <a:cs typeface="Simplified Arabic" pitchFamily="2" charset="-78"/>
            </a:endParaRPr>
          </a:p>
        </p:txBody>
      </p:sp>
      <p:sp>
        <p:nvSpPr>
          <p:cNvPr id="7" name="Titre 1"/>
          <p:cNvSpPr>
            <a:spLocks noGrp="1"/>
          </p:cNvSpPr>
          <p:nvPr>
            <p:ph type="title"/>
          </p:nvPr>
        </p:nvSpPr>
        <p:spPr>
          <a:xfrm>
            <a:off x="1403648" y="260648"/>
            <a:ext cx="6192688" cy="648072"/>
          </a:xfrm>
        </p:spPr>
        <p:style>
          <a:lnRef idx="1">
            <a:schemeClr val="accent6"/>
          </a:lnRef>
          <a:fillRef idx="2">
            <a:schemeClr val="accent6"/>
          </a:fillRef>
          <a:effectRef idx="1">
            <a:schemeClr val="accent6"/>
          </a:effectRef>
          <a:fontRef idx="minor">
            <a:schemeClr val="dk1"/>
          </a:fontRef>
        </p:style>
        <p:txBody>
          <a:bodyPr>
            <a:normAutofit/>
          </a:bodyPr>
          <a:lstStyle/>
          <a:p>
            <a:r>
              <a:rPr lang="ar-DZ" sz="3200" dirty="0" smtClean="0">
                <a:latin typeface="Andalus" pitchFamily="2" charset="-78"/>
                <a:cs typeface="Andalus" pitchFamily="2" charset="-78"/>
              </a:rPr>
              <a:t>مبادئ التنظيم القضائي في الجزائر</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476672"/>
            <a:ext cx="6336704" cy="792088"/>
          </a:xfrm>
        </p:spPr>
        <p:style>
          <a:lnRef idx="1">
            <a:schemeClr val="accent1"/>
          </a:lnRef>
          <a:fillRef idx="2">
            <a:schemeClr val="accent1"/>
          </a:fillRef>
          <a:effectRef idx="1">
            <a:schemeClr val="accent1"/>
          </a:effectRef>
          <a:fontRef idx="minor">
            <a:schemeClr val="dk1"/>
          </a:fontRef>
        </p:style>
        <p:txBody>
          <a:bodyPr>
            <a:normAutofit/>
          </a:bodyPr>
          <a:lstStyle/>
          <a:p>
            <a:r>
              <a:rPr lang="ar-DZ" sz="4000" dirty="0" smtClean="0">
                <a:effectLst>
                  <a:outerShdw blurRad="38100" dist="38100" dir="2700000" algn="tl">
                    <a:srgbClr val="000000">
                      <a:alpha val="43137"/>
                    </a:srgbClr>
                  </a:outerShdw>
                </a:effectLst>
              </a:rPr>
              <a:t>أجهزة القضاء الإداري</a:t>
            </a:r>
            <a:endParaRPr lang="fr-FR" sz="4000" dirty="0">
              <a:effectLst>
                <a:outerShdw blurRad="38100" dist="38100" dir="2700000" algn="tl">
                  <a:srgbClr val="000000">
                    <a:alpha val="43137"/>
                  </a:srgbClr>
                </a:outerShdw>
              </a:effectLst>
            </a:endParaRPr>
          </a:p>
        </p:txBody>
      </p:sp>
      <p:graphicFrame>
        <p:nvGraphicFramePr>
          <p:cNvPr id="7" name="Espace réservé du contenu 6"/>
          <p:cNvGraphicFramePr>
            <a:graphicFrameLocks noGrp="1"/>
          </p:cNvGraphicFramePr>
          <p:nvPr>
            <p:ph idx="1"/>
          </p:nvPr>
        </p:nvGraphicFramePr>
        <p:xfrm>
          <a:off x="395536" y="1484784"/>
          <a:ext cx="8291264" cy="4569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43808" y="548680"/>
            <a:ext cx="3960440" cy="64807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DZ" dirty="0" smtClean="0">
                <a:effectLst>
                  <a:outerShdw blurRad="38100" dist="38100" dir="2700000" algn="tl">
                    <a:srgbClr val="000000">
                      <a:alpha val="43137"/>
                    </a:srgbClr>
                  </a:outerShdw>
                </a:effectLst>
              </a:rPr>
              <a:t>الأجهزة القضائية</a:t>
            </a:r>
            <a:endParaRPr lang="fr-FR"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nvPr>
        </p:nvGraphicFramePr>
        <p:xfrm>
          <a:off x="539552" y="1556792"/>
          <a:ext cx="8229600" cy="4497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332656"/>
            <a:ext cx="6336704" cy="49006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ar-DZ" sz="3200" b="1" dirty="0" smtClean="0">
                <a:effectLst>
                  <a:outerShdw blurRad="38100" dist="38100" dir="2700000" algn="tl">
                    <a:srgbClr val="000000">
                      <a:alpha val="43137"/>
                    </a:srgbClr>
                  </a:outerShdw>
                </a:effectLst>
              </a:rPr>
              <a:t>الهيكلة المادية للمحكمة</a:t>
            </a:r>
            <a:endParaRPr lang="fr-FR" sz="3200" b="1" dirty="0">
              <a:effectLst>
                <a:outerShdw blurRad="38100" dist="38100" dir="2700000" algn="tl">
                  <a:srgbClr val="000000">
                    <a:alpha val="43137"/>
                  </a:srgbClr>
                </a:outerShdw>
              </a:effectLst>
            </a:endParaRPr>
          </a:p>
        </p:txBody>
      </p:sp>
      <p:graphicFrame>
        <p:nvGraphicFramePr>
          <p:cNvPr id="6" name="Espace réservé du contenu 5"/>
          <p:cNvGraphicFramePr>
            <a:graphicFrameLocks noGrp="1"/>
          </p:cNvGraphicFramePr>
          <p:nvPr>
            <p:ph idx="1"/>
          </p:nvPr>
        </p:nvGraphicFramePr>
        <p:xfrm>
          <a:off x="395536" y="1124744"/>
          <a:ext cx="821925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4638"/>
            <a:ext cx="7128792" cy="85010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DZ" sz="3600" dirty="0" smtClean="0">
                <a:effectLst>
                  <a:outerShdw blurRad="38100" dist="38100" dir="2700000" algn="tl">
                    <a:srgbClr val="000000">
                      <a:alpha val="43137"/>
                    </a:srgbClr>
                  </a:outerShdw>
                </a:effectLst>
              </a:rPr>
              <a:t>الهيكلة البشرية للمحكمة</a:t>
            </a:r>
            <a:endParaRPr lang="fr-FR" sz="3600"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nvPr>
        </p:nvGraphicFramePr>
        <p:xfrm>
          <a:off x="467544" y="141277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755576" y="1052736"/>
            <a:ext cx="7848872" cy="468052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DZ" sz="6000" u="sng"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محاضرة </a:t>
            </a:r>
            <a:r>
              <a:rPr lang="ar-DZ" sz="6000" u="sng" dirty="0" err="1"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بعنوان:</a:t>
            </a:r>
            <a:r>
              <a:rPr lang="ar-DZ" sz="6000" dirty="0" smtClean="0">
                <a:solidFill>
                  <a:srgbClr val="FF0000"/>
                </a:solidFill>
                <a:latin typeface="Arabic Typesetting" pitchFamily="66" charset="-78"/>
                <a:cs typeface="Arabic Typesetting" pitchFamily="66" charset="-78"/>
              </a:rPr>
              <a:t/>
            </a:r>
            <a:br>
              <a:rPr lang="ar-DZ" sz="6000" dirty="0" smtClean="0">
                <a:solidFill>
                  <a:srgbClr val="FF0000"/>
                </a:solidFill>
                <a:latin typeface="Arabic Typesetting" pitchFamily="66" charset="-78"/>
                <a:cs typeface="Arabic Typesetting" pitchFamily="66" charset="-78"/>
              </a:rPr>
            </a:br>
            <a:r>
              <a:rPr lang="ar-DZ" sz="6000" dirty="0" smtClean="0">
                <a:solidFill>
                  <a:srgbClr val="FF0000"/>
                </a:solidFill>
                <a:effectLst>
                  <a:outerShdw blurRad="38100" dist="38100" dir="2700000" algn="tl">
                    <a:srgbClr val="000000">
                      <a:alpha val="43137"/>
                    </a:srgbClr>
                  </a:outerShdw>
                </a:effectLst>
                <a:latin typeface="Arabic Typesetting" pitchFamily="66" charset="-78"/>
                <a:cs typeface="Arabic Typesetting" pitchFamily="66" charset="-78"/>
              </a:rPr>
              <a:t>مبادئ التنظيم القضائي في الجزائر</a:t>
            </a:r>
            <a:endParaRPr lang="fr-FR" sz="6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259632" y="332656"/>
            <a:ext cx="6696744" cy="792088"/>
          </a:xfrm>
        </p:spPr>
        <p:style>
          <a:lnRef idx="1">
            <a:schemeClr val="accent6"/>
          </a:lnRef>
          <a:fillRef idx="2">
            <a:schemeClr val="accent6"/>
          </a:fillRef>
          <a:effectRef idx="1">
            <a:schemeClr val="accent6"/>
          </a:effectRef>
          <a:fontRef idx="minor">
            <a:schemeClr val="dk1"/>
          </a:fontRef>
        </p:style>
        <p:txBody>
          <a:bodyPr>
            <a:normAutofit/>
          </a:bodyPr>
          <a:lstStyle/>
          <a:p>
            <a:r>
              <a:rPr lang="ar-DZ" sz="3600" dirty="0" smtClean="0">
                <a:solidFill>
                  <a:schemeClr val="tx1"/>
                </a:solidFill>
                <a:latin typeface="Andalus" pitchFamily="2" charset="-78"/>
                <a:cs typeface="Andalus" pitchFamily="2" charset="-78"/>
              </a:rPr>
              <a:t>مبادئ التنظيم القضائي في الجزائر</a:t>
            </a:r>
            <a:endParaRPr lang="fr-FR" sz="3600" dirty="0"/>
          </a:p>
        </p:txBody>
      </p:sp>
      <p:sp>
        <p:nvSpPr>
          <p:cNvPr id="6" name="Ellipse 5"/>
          <p:cNvSpPr/>
          <p:nvPr/>
        </p:nvSpPr>
        <p:spPr>
          <a:xfrm>
            <a:off x="323528" y="1556792"/>
            <a:ext cx="8496944" cy="4752528"/>
          </a:xfrm>
          <a:prstGeom prst="ellipse">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ar-DZ" dirty="0" smtClean="0"/>
              <a:t> </a:t>
            </a:r>
            <a:r>
              <a:rPr lang="ar-DZ" sz="2800" dirty="0" smtClean="0">
                <a:cs typeface="Simplified Arabic" pitchFamily="2" charset="-78"/>
              </a:rPr>
              <a:t>تعد هذه المبادئ ضمانات هامة لتطبيق </a:t>
            </a:r>
            <a:r>
              <a:rPr lang="ar-DZ" sz="2800" b="1" dirty="0" smtClean="0">
                <a:cs typeface="Simplified Arabic" pitchFamily="2" charset="-78"/>
              </a:rPr>
              <a:t>الحق في محاكمة عادلة</a:t>
            </a:r>
            <a:r>
              <a:rPr lang="ar-DZ" sz="2800" dirty="0" smtClean="0">
                <a:cs typeface="Simplified Arabic" pitchFamily="2" charset="-78"/>
              </a:rPr>
              <a:t>، وقد تناولتها الاتفاقية الدولية للحقوق المدنية والسياسية، كما كرسها الدستور وقانون الإجراءات المدنية والإدارية في المواد من 2 إلى 12 منه، وتمتاز هذه المبادئ بأنها ليست مطلقة فقد تتضمن استثناءات في تطبيقها، تتمثل هذه المبادئ واستثناءاتها </a:t>
            </a:r>
            <a:r>
              <a:rPr lang="ar-DZ" sz="2800" dirty="0" err="1" smtClean="0">
                <a:cs typeface="Simplified Arabic" pitchFamily="2" charset="-78"/>
              </a:rPr>
              <a:t>في:</a:t>
            </a:r>
            <a:r>
              <a:rPr lang="ar-DZ" sz="2800" dirty="0" smtClean="0">
                <a:cs typeface="Simplified Arabic" pitchFamily="2" charset="-78"/>
              </a:rPr>
              <a:t> </a:t>
            </a:r>
            <a:endParaRPr lang="fr-F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332656"/>
            <a:ext cx="6264696" cy="720080"/>
          </a:xfrm>
        </p:spPr>
        <p:style>
          <a:lnRef idx="1">
            <a:schemeClr val="accent6"/>
          </a:lnRef>
          <a:fillRef idx="2">
            <a:schemeClr val="accent6"/>
          </a:fillRef>
          <a:effectRef idx="1">
            <a:schemeClr val="accent6"/>
          </a:effectRef>
          <a:fontRef idx="minor">
            <a:schemeClr val="dk1"/>
          </a:fontRef>
        </p:style>
        <p:txBody>
          <a:bodyPr>
            <a:normAutofit/>
          </a:bodyPr>
          <a:lstStyle/>
          <a:p>
            <a:r>
              <a:rPr lang="ar-DZ" sz="3600" dirty="0" smtClean="0">
                <a:solidFill>
                  <a:schemeClr val="tx1"/>
                </a:solidFill>
                <a:latin typeface="Andalus" pitchFamily="2" charset="-78"/>
                <a:cs typeface="Andalus" pitchFamily="2" charset="-78"/>
              </a:rPr>
              <a:t>مبادئ التنظيم القضائي في الجزائر</a:t>
            </a:r>
            <a:endParaRPr lang="fr-FR" sz="3600" dirty="0"/>
          </a:p>
        </p:txBody>
      </p:sp>
      <p:sp>
        <p:nvSpPr>
          <p:cNvPr id="9" name="Rectangle 8"/>
          <p:cNvSpPr/>
          <p:nvPr/>
        </p:nvSpPr>
        <p:spPr>
          <a:xfrm>
            <a:off x="611560" y="2132856"/>
            <a:ext cx="8064896" cy="936104"/>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26670" tIns="17780" rIns="26670" bIns="17780" numCol="1" spcCol="1270" anchor="ctr" anchorCtr="0">
            <a:noAutofit/>
          </a:bodyPr>
          <a:lstStyle/>
          <a:p>
            <a:pPr lvl="0" algn="just" defTabSz="622300" rtl="1">
              <a:lnSpc>
                <a:spcPct val="90000"/>
              </a:lnSpc>
              <a:spcBef>
                <a:spcPct val="0"/>
              </a:spcBef>
              <a:spcAft>
                <a:spcPct val="35000"/>
              </a:spcAft>
            </a:pPr>
            <a:r>
              <a:rPr lang="ar-DZ" sz="2000" b="1" kern="1200" dirty="0" smtClean="0"/>
              <a:t>       يعد </a:t>
            </a:r>
            <a:r>
              <a:rPr lang="ar-DZ" sz="2000" b="1" kern="1200" dirty="0" smtClean="0"/>
              <a:t>القضاء سلطة مستقلة عن السلطتين التشريعية والتنفيذية، وذلك تطبيقا لمبدأ الفصل بين </a:t>
            </a:r>
            <a:r>
              <a:rPr lang="ar-DZ" sz="2000" b="1" kern="1200" dirty="0" err="1" smtClean="0"/>
              <a:t>السلطات.</a:t>
            </a:r>
            <a:r>
              <a:rPr lang="ar-DZ" sz="2000" b="1" kern="1200" dirty="0" smtClean="0"/>
              <a:t> لذا يترتب على إعمال هذا المبدأ </a:t>
            </a:r>
            <a:r>
              <a:rPr lang="ar-DZ" sz="2000" b="1" kern="1200" dirty="0" err="1" smtClean="0"/>
              <a:t>أنه</a:t>
            </a:r>
            <a:r>
              <a:rPr lang="ar-DZ" sz="2000" b="1" kern="1200" dirty="0" err="1" smtClean="0"/>
              <a:t>:</a:t>
            </a:r>
            <a:endParaRPr lang="ar-DZ" sz="2000" b="1" kern="1200" dirty="0" smtClean="0"/>
          </a:p>
        </p:txBody>
      </p:sp>
      <p:sp>
        <p:nvSpPr>
          <p:cNvPr id="13" name="Rectangle 12"/>
          <p:cNvSpPr/>
          <p:nvPr/>
        </p:nvSpPr>
        <p:spPr>
          <a:xfrm>
            <a:off x="611560" y="3212976"/>
            <a:ext cx="8064896" cy="2304256"/>
          </a:xfrm>
          <a:prstGeom prst="rect">
            <a:avLst/>
          </a:prstGeom>
        </p:spPr>
        <p:style>
          <a:lnRef idx="1">
            <a:schemeClr val="accent4"/>
          </a:lnRef>
          <a:fillRef idx="2">
            <a:schemeClr val="accent4"/>
          </a:fillRef>
          <a:effectRef idx="1">
            <a:schemeClr val="accent4"/>
          </a:effectRef>
          <a:fontRef idx="minor">
            <a:schemeClr val="dk1"/>
          </a:fontRef>
        </p:style>
        <p:txBody>
          <a:bodyPr spcFirstLastPara="0" vert="horz" wrap="square" lIns="26670" tIns="17780" rIns="26670" bIns="17780" numCol="1" spcCol="1270" anchor="ctr" anchorCtr="0">
            <a:noAutofit/>
          </a:bodyPr>
          <a:lstStyle/>
          <a:p>
            <a:pPr algn="just" defTabSz="622300" rtl="1">
              <a:lnSpc>
                <a:spcPct val="90000"/>
              </a:lnSpc>
              <a:spcBef>
                <a:spcPct val="0"/>
              </a:spcBef>
              <a:spcAft>
                <a:spcPct val="35000"/>
              </a:spcAft>
            </a:pPr>
            <a:r>
              <a:rPr lang="ar-DZ" sz="2000" b="1" dirty="0" smtClean="0"/>
              <a:t>- على القضاء عدم تجاوز حدود اختصاصه ليتعدى على صلاحيات السلطة التشريعية، فلا يتدخل في مدى </a:t>
            </a:r>
            <a:r>
              <a:rPr lang="ar-DZ" sz="2000" b="1" dirty="0" err="1" smtClean="0"/>
              <a:t>ملاءمة</a:t>
            </a:r>
            <a:r>
              <a:rPr lang="ar-DZ" sz="2000" b="1" dirty="0" smtClean="0"/>
              <a:t> التشريع، ولا يرفض تطبيق القانون ولا يقوم بإلغائه أو تعديله، لكن استثناء يجوز له تفسيره إن كان </a:t>
            </a:r>
            <a:r>
              <a:rPr lang="ar-DZ" sz="2000" b="1" dirty="0" err="1" smtClean="0"/>
              <a:t>غامضا</a:t>
            </a:r>
            <a:r>
              <a:rPr lang="ar-DZ" sz="2000" dirty="0" err="1" smtClean="0"/>
              <a:t>.</a:t>
            </a:r>
            <a:r>
              <a:rPr lang="ar-DZ" sz="2000" dirty="0" smtClean="0"/>
              <a:t> </a:t>
            </a:r>
            <a:endParaRPr lang="fr-FR" sz="2000" dirty="0" smtClean="0"/>
          </a:p>
          <a:p>
            <a:pPr lvl="0" algn="just" defTabSz="622300" rtl="1">
              <a:lnSpc>
                <a:spcPct val="90000"/>
              </a:lnSpc>
              <a:spcBef>
                <a:spcPct val="0"/>
              </a:spcBef>
              <a:spcAft>
                <a:spcPct val="35000"/>
              </a:spcAft>
            </a:pPr>
            <a:r>
              <a:rPr lang="ar-DZ" sz="2000" b="1" kern="1200" dirty="0" smtClean="0"/>
              <a:t>- لا تتدخل السلطة القضائية في عمل السلطة التنفيذية، ولكن لها أن تراقب مدى مشروعية القرارات التي تتخذها بإلغائها.</a:t>
            </a:r>
          </a:p>
          <a:p>
            <a:pPr lvl="0" algn="just" defTabSz="622300" rtl="1">
              <a:lnSpc>
                <a:spcPct val="90000"/>
              </a:lnSpc>
              <a:spcBef>
                <a:spcPct val="0"/>
              </a:spcBef>
              <a:spcAft>
                <a:spcPct val="35000"/>
              </a:spcAft>
            </a:pPr>
            <a:r>
              <a:rPr lang="ar-DZ" sz="2000" b="1" kern="1200" dirty="0" smtClean="0"/>
              <a:t>- لا يمكن للسلطة التنفيذية التدخل في عمل القاضي، حتى ولو كان وزير العدل ينتمي إلى السلطة التنفيذية.</a:t>
            </a:r>
          </a:p>
        </p:txBody>
      </p:sp>
      <p:sp>
        <p:nvSpPr>
          <p:cNvPr id="14" name="Rectangle 13"/>
          <p:cNvSpPr/>
          <p:nvPr/>
        </p:nvSpPr>
        <p:spPr>
          <a:xfrm>
            <a:off x="611560" y="1196752"/>
            <a:ext cx="8064895" cy="792088"/>
          </a:xfrm>
          <a:prstGeom prst="rect">
            <a:avLst/>
          </a:prstGeom>
        </p:spPr>
        <p:style>
          <a:lnRef idx="1">
            <a:schemeClr val="accent5"/>
          </a:lnRef>
          <a:fillRef idx="2">
            <a:schemeClr val="accent5"/>
          </a:fillRef>
          <a:effectRef idx="1">
            <a:schemeClr val="accent5"/>
          </a:effectRef>
          <a:fontRef idx="minor">
            <a:schemeClr val="dk1"/>
          </a:fontRef>
        </p:style>
        <p:txBody>
          <a:bodyPr spcFirstLastPara="0" vert="horz" wrap="square" lIns="38100" tIns="25400" rIns="38100" bIns="25400"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DZ" sz="2400" kern="1200" dirty="0" smtClean="0">
                <a:solidFill>
                  <a:srgbClr val="C00000"/>
                </a:solidFill>
              </a:rPr>
              <a:t>1</a:t>
            </a:r>
            <a:r>
              <a:rPr lang="ar-DZ" sz="2400" b="1" kern="1200" dirty="0" smtClean="0">
                <a:solidFill>
                  <a:srgbClr val="C00000"/>
                </a:solidFill>
              </a:rPr>
              <a:t>- </a:t>
            </a:r>
            <a:r>
              <a:rPr lang="ar-DZ" sz="2400" b="1" u="sng" kern="1200" dirty="0" smtClean="0">
                <a:solidFill>
                  <a:srgbClr val="C00000"/>
                </a:solidFill>
              </a:rPr>
              <a:t>مبدأ استقلال </a:t>
            </a:r>
            <a:r>
              <a:rPr lang="ar-DZ" sz="2400" b="1" u="sng" kern="1200" dirty="0" err="1" smtClean="0">
                <a:solidFill>
                  <a:srgbClr val="C00000"/>
                </a:solidFill>
              </a:rPr>
              <a:t>القضاء</a:t>
            </a:r>
            <a:r>
              <a:rPr lang="ar-DZ" sz="2400" b="1" kern="1200" dirty="0" err="1" smtClean="0">
                <a:solidFill>
                  <a:srgbClr val="C00000"/>
                </a:solidFill>
              </a:rPr>
              <a:t>:</a:t>
            </a:r>
            <a:endParaRPr lang="ar-DZ" sz="2400" b="1" kern="1200" dirty="0" smtClean="0">
              <a:solidFill>
                <a:srgbClr val="C00000"/>
              </a:solidFill>
            </a:endParaRPr>
          </a:p>
          <a:p>
            <a:pPr lvl="0" algn="just" rtl="1">
              <a:spcBef>
                <a:spcPct val="0"/>
              </a:spcBef>
              <a:defRPr/>
            </a:pPr>
            <a:r>
              <a:rPr lang="ar-DZ" sz="2000" b="1" dirty="0" smtClean="0">
                <a:cs typeface="Simplified Arabic" pitchFamily="2" charset="-78"/>
              </a:rPr>
              <a:t> نصت </a:t>
            </a:r>
            <a:r>
              <a:rPr lang="ar-DZ" sz="2000" b="1" dirty="0">
                <a:cs typeface="Simplified Arabic" pitchFamily="2" charset="-78"/>
              </a:rPr>
              <a:t>المادة 156 من الدستور على </a:t>
            </a:r>
            <a:r>
              <a:rPr lang="ar-DZ" sz="2000" b="1" dirty="0" err="1">
                <a:cs typeface="Simplified Arabic" pitchFamily="2" charset="-78"/>
              </a:rPr>
              <a:t>أن: </a:t>
            </a:r>
            <a:r>
              <a:rPr lang="ar-DZ" sz="2000" b="1" dirty="0">
                <a:cs typeface="Simplified Arabic" pitchFamily="2" charset="-78"/>
              </a:rPr>
              <a:t>”السلطة القضائية مستقلة وتمارس في إطار </a:t>
            </a:r>
            <a:r>
              <a:rPr lang="ar-DZ" sz="2000" b="1" dirty="0" err="1">
                <a:cs typeface="Simplified Arabic" pitchFamily="2" charset="-78"/>
              </a:rPr>
              <a:t>القانون“.</a:t>
            </a:r>
            <a:r>
              <a:rPr lang="ar-DZ" sz="2000" b="1" kern="1200" dirty="0" smtClean="0">
                <a:solidFill>
                  <a:srgbClr val="C00000"/>
                </a:solidFill>
                <a:cs typeface="Simplified Arabic" pitchFamily="2" charset="-78"/>
              </a:rPr>
              <a:t> </a:t>
            </a:r>
            <a:endParaRPr lang="fr-FR" sz="2000" kern="1200" dirty="0">
              <a:cs typeface="Simplified Arabic" pitchFamily="2" charset="-78"/>
            </a:endParaRPr>
          </a:p>
        </p:txBody>
      </p:sp>
      <p:sp>
        <p:nvSpPr>
          <p:cNvPr id="15" name="Rectangle à coins arrondis 14"/>
          <p:cNvSpPr/>
          <p:nvPr/>
        </p:nvSpPr>
        <p:spPr>
          <a:xfrm>
            <a:off x="539552" y="5661248"/>
            <a:ext cx="8208912" cy="72008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just" defTabSz="622300" rtl="1">
              <a:lnSpc>
                <a:spcPct val="90000"/>
              </a:lnSpc>
              <a:spcBef>
                <a:spcPct val="0"/>
              </a:spcBef>
              <a:spcAft>
                <a:spcPct val="35000"/>
              </a:spcAft>
            </a:pPr>
            <a:r>
              <a:rPr lang="ar-DZ" b="1" dirty="0"/>
              <a:t>- </a:t>
            </a:r>
            <a:r>
              <a:rPr lang="ar-DZ" b="1" u="sng" dirty="0" smtClean="0">
                <a:solidFill>
                  <a:srgbClr val="C00000"/>
                </a:solidFill>
              </a:rPr>
              <a:t>ملاحظة</a:t>
            </a:r>
            <a:r>
              <a:rPr lang="ar-DZ" b="1" dirty="0" smtClean="0"/>
              <a:t>: </a:t>
            </a:r>
            <a:r>
              <a:rPr lang="ar-DZ" sz="2000" b="1" dirty="0" smtClean="0"/>
              <a:t>ينطبق </a:t>
            </a:r>
            <a:r>
              <a:rPr lang="ar-DZ" sz="2000" b="1" dirty="0"/>
              <a:t>مبدأ استقلالية </a:t>
            </a:r>
            <a:r>
              <a:rPr lang="ar-DZ" sz="2000" b="1" dirty="0" smtClean="0"/>
              <a:t>القضاء أيضا </a:t>
            </a:r>
            <a:r>
              <a:rPr lang="ar-DZ" sz="2000" b="1" dirty="0"/>
              <a:t>بين القضاة فيما بينهم، فلا يمكن لرئيس المحكمة أن يأمر قاضي الحكم بأن يحكم بما أمر </a:t>
            </a:r>
            <a:r>
              <a:rPr lang="ar-DZ" sz="2000" b="1" dirty="0" err="1"/>
              <a:t>به.</a:t>
            </a:r>
            <a:endParaRPr lang="fr-FR" sz="2000"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6094</TotalTime>
  <Words>2022</Words>
  <Application>Microsoft Office PowerPoint</Application>
  <PresentationFormat>Affichage à l'écran (4:3)</PresentationFormat>
  <Paragraphs>193</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Thème Office</vt:lpstr>
      <vt:lpstr>Diapositive 1</vt:lpstr>
      <vt:lpstr>أجهزة القضاء العادي</vt:lpstr>
      <vt:lpstr>أجهزة القضاء الإداري</vt:lpstr>
      <vt:lpstr>الأجهزة القضائية</vt:lpstr>
      <vt:lpstr>الهيكلة المادية للمحكمة</vt:lpstr>
      <vt:lpstr>الهيكلة البشرية للمحكمة</vt:lpstr>
      <vt:lpstr>Diapositive 7</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مبادئ التنظيم القضائي في الجزائر</vt:lpstr>
      <vt:lpstr>Diapositive 22</vt:lpstr>
      <vt:lpstr>مبادئ التنظيم القضائي في الجزائر</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ملخص محاضرات في مقياس قانون الإجراءات المدنية والإدارية</dc:title>
  <dc:creator>Nadjah</dc:creator>
  <cp:lastModifiedBy>Nadjah</cp:lastModifiedBy>
  <cp:revision>15</cp:revision>
  <dcterms:created xsi:type="dcterms:W3CDTF">2020-03-28T17:06:17Z</dcterms:created>
  <dcterms:modified xsi:type="dcterms:W3CDTF">2020-04-01T22:40:55Z</dcterms:modified>
</cp:coreProperties>
</file>