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4963A2C-A900-44A3-9A4E-590CF5DBC7D2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002BC2B-0B1F-450A-9A93-3467410965DD}" type="datetimeFigureOut">
              <a:rPr lang="fr-FR" smtClean="0"/>
              <a:t>06/05/2025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0"/>
            <a:ext cx="8132440" cy="1484784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rtl="1"/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المحاضرة </a:t>
            </a:r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العاشرة والحادية عشر و الثانية عشر </a:t>
            </a:r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  <a:b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أهم المبادئ المعرفية في النظريات اللسانية.</a:t>
            </a:r>
            <a:endParaRPr lang="fr-FR" sz="5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1628800"/>
            <a:ext cx="8280920" cy="52292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algn="just" rtl="1"/>
            <a:r>
              <a:rPr lang="ar-DZ" sz="56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أولا : النظرية السلوكية :</a:t>
            </a:r>
          </a:p>
          <a:p>
            <a:pPr algn="r" rtl="1"/>
            <a:r>
              <a:rPr lang="ar-DZ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مبادئ النظرية السلوكية عند </a:t>
            </a:r>
            <a:r>
              <a:rPr lang="ar-DZ" sz="56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بلومفيلد</a:t>
            </a:r>
            <a:endParaRPr lang="ar-DZ" sz="5600" b="1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اللغة كسلوك قابل للملاحظة</a:t>
            </a:r>
          </a:p>
          <a:p>
            <a:pPr algn="r" rtl="1"/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ليست سوى </a:t>
            </a:r>
            <a:r>
              <a:rPr lang="ar-DZ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منبهات (</a:t>
            </a:r>
            <a:r>
              <a:rPr lang="fr-FR" sz="56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Stimuli</a:t>
            </a:r>
            <a:r>
              <a:rPr lang="ar-DZ" sz="5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) و</a:t>
            </a:r>
            <a:r>
              <a:rPr lang="ar-DZ" sz="56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استجابات </a:t>
            </a:r>
            <a:r>
              <a:rPr lang="fr-FR" sz="5600" b="1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Responses</a:t>
            </a:r>
            <a:r>
              <a:rPr lang="fr-FR" sz="56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5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r>
              <a:rPr lang="ar-DZ" sz="5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5600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الصيغة الشهيرة</a:t>
            </a: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algn="r" rtl="1"/>
            <a: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 → r ........ s → R</a:t>
            </a:r>
            <a:b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حيث:</a:t>
            </a:r>
          </a:p>
          <a:p>
            <a:pPr lvl="1" algn="r" rtl="1"/>
            <a:r>
              <a:rPr lang="fr-FR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</a:t>
            </a:r>
            <a: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منبه خارجي (مثل جوع).</a:t>
            </a:r>
          </a:p>
          <a:p>
            <a:pPr lvl="1" algn="r" rtl="1"/>
            <a:r>
              <a:rPr lang="fr-FR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</a:t>
            </a:r>
            <a: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استجابة كلامية (قول "أنا جائع").</a:t>
            </a:r>
          </a:p>
          <a:p>
            <a:pPr lvl="1" algn="r" rtl="1"/>
            <a:r>
              <a:rPr lang="fr-FR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</a:t>
            </a:r>
            <a: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منبه كلامي (سماع "هل تريد الطعام؟").</a:t>
            </a:r>
          </a:p>
          <a:p>
            <a:pPr lvl="1" algn="r" rtl="1"/>
            <a:r>
              <a:rPr lang="fr-FR" sz="5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</a:t>
            </a:r>
            <a:r>
              <a:rPr lang="fr-FR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56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استجابة فعلية (تناول الطعام).</a:t>
            </a:r>
          </a:p>
          <a:p>
            <a:pPr algn="just" rtl="1"/>
            <a:endParaRPr lang="ar-DZ" sz="4000" b="1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590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60648"/>
            <a:ext cx="860444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ب. رفض "المعنى" كأساس للتحليل اللغوي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اعتبر </a:t>
            </a:r>
            <a:r>
              <a:rPr lang="ar-DZ" sz="32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بلومفيلد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أن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المعنى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مفهوم غامض لا يمكن قياسه علميًا.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ركز بدلًا من ذلك على:</a:t>
            </a:r>
          </a:p>
          <a:p>
            <a:pPr lvl="1"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البنية الصوتية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endParaRPr lang="ar-DZ" sz="3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التركيب 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النحوي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endParaRPr lang="ar-DZ" sz="3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التعلم الشرطي للغة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تُكتسب عبر:</a:t>
            </a:r>
          </a:p>
          <a:p>
            <a:pPr lvl="1"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التكرار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endParaRPr lang="ar-DZ" sz="32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التعزيز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مثل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المكافأة أو العقاب.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مثال:</a:t>
            </a:r>
          </a:p>
          <a:p>
            <a:pPr lvl="1"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الطفل يقول "ماما" → الأم تضحك (تعزيز إيجابي) → يُكرر الكلمة.</a:t>
            </a:r>
          </a:p>
          <a:p>
            <a:pPr marL="0" indent="0" algn="just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55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332656"/>
            <a:ext cx="7620000" cy="6068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DZ" sz="40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ثانيا : النظرية التوليدية التحويلية :</a:t>
            </a: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الفكرة المركزية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</a:t>
            </a:r>
          </a:p>
          <a:p>
            <a:pPr marL="114300" indent="0" algn="r" rtl="1">
              <a:buNone/>
            </a:pP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ليست مُكتسبةً بالتعلم فقط، بل لها أساس بيولوجي فطري في الدماغ البشري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114300" indent="0" algn="r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المفاهيم </a:t>
            </a: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الأساسية</a:t>
            </a:r>
          </a:p>
          <a:p>
            <a:pPr marL="114300" indent="0" algn="r" rtl="1">
              <a:buNone/>
            </a:pPr>
            <a:r>
              <a:rPr lang="ar-DZ" sz="36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الملكة السانية  :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Compétence</a:t>
            </a:r>
            <a:r>
              <a:rPr lang="en-US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Linguistique</a:t>
            </a:r>
            <a:endParaRPr lang="ar-DZ" sz="36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المعرفة الذهنية الضمنية بالقواعد التي تمكّن الإنسان من فهم وإنتاج اللغة.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36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الأداء اللساني </a:t>
            </a:r>
            <a:r>
              <a:rPr lang="en-US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Performance Linguistique </a:t>
            </a:r>
            <a:endParaRPr lang="fr-FR" sz="36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6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التطبيق الفعلي للغة في الكلام أو الكتابة (قد يحوي أخطاءً أو انقطاعات).</a:t>
            </a:r>
          </a:p>
          <a:p>
            <a:pPr marL="0" indent="0" algn="just" rtl="1">
              <a:buNone/>
            </a:pPr>
            <a:endParaRPr lang="ar-DZ" sz="40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56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14300" indent="0" algn="r" rtl="1">
              <a:buNone/>
            </a:pPr>
            <a:r>
              <a:rPr lang="ar-DZ" b="1" dirty="0" smtClean="0"/>
              <a:t> 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القواعد التوليدية </a:t>
            </a:r>
            <a:r>
              <a:rPr lang="fr-FR" sz="32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Generative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Grammar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نظام من القواعد يُنتج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جميع الجمل الممكنة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في اللغة (ويفرض استحالة غيرها).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مثال:</a:t>
            </a:r>
          </a:p>
          <a:p>
            <a:pPr lvl="1"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قاعدة: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"الجملة = فعل + فاعل + مفعول"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→ تُولد "أكل الولد التفاحة".</a:t>
            </a:r>
          </a:p>
          <a:p>
            <a:pPr lvl="1"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تستبعد "التفاحة أكل الولد" (في التركيب الأساسي للعربية).</a:t>
            </a:r>
          </a:p>
          <a:p>
            <a:pPr marL="114300" indent="0" algn="r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البنية 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العميقة: </a:t>
            </a:r>
          </a:p>
          <a:p>
            <a:pPr marL="114300" indent="0" algn="r" rtl="1">
              <a:buNone/>
            </a:pP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التمثيل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المجرد للمعنى في الذهن قبل تحويله إلى جملة.</a:t>
            </a:r>
            <a:endParaRPr lang="ar-DZ" sz="32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البنية 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السطحية 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</a:p>
          <a:p>
            <a:pPr marL="114300" indent="0" algn="r" rtl="1">
              <a:buNone/>
            </a:pP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الصيغة الظاهرة للجملة بعد تطبيق التحويلات النحوية</a:t>
            </a:r>
          </a:p>
          <a:p>
            <a:pPr marL="114300" indent="0" algn="r" rtl="1">
              <a:buNone/>
            </a:pP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التحويلات : </a:t>
            </a:r>
          </a:p>
          <a:p>
            <a:pPr marL="114300" indent="0" algn="r" rtl="1">
              <a:buNone/>
            </a:pP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عمليات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ذهنية تحوّل البنية العميقة إلى بنية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سطحية</a:t>
            </a:r>
            <a:r>
              <a:rPr lang="ar-DZ" dirty="0"/>
              <a:t>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4794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r" rtl="1">
              <a:buNone/>
            </a:pPr>
            <a:r>
              <a:rPr lang="ar-DZ" b="1" dirty="0" smtClean="0"/>
              <a:t> 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ويمكن مقارنة نظرية سوسير ، و النظرية السلوكية و النظرية التوليدية التحويلية من خلال الجدول الآتي :</a:t>
            </a:r>
          </a:p>
          <a:p>
            <a:pPr marL="114300" indent="0" algn="r" rtl="1">
              <a:buNone/>
            </a:pPr>
            <a:endParaRPr lang="ar-DZ" dirty="0"/>
          </a:p>
          <a:p>
            <a:pPr algn="r" rtl="1"/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036652"/>
              </p:ext>
            </p:extLst>
          </p:nvPr>
        </p:nvGraphicFramePr>
        <p:xfrm>
          <a:off x="395536" y="1412776"/>
          <a:ext cx="7704856" cy="475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2076400"/>
                <a:gridCol w="2880320"/>
                <a:gridCol w="1224136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err="1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تشومسكي</a:t>
                      </a:r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(توليدي تحويلي)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err="1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بلومفيلد</a:t>
                      </a:r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( سلوكي 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سوسير ( بنيوي)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المعيار 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نظام فطري ذهني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سلوك مكتسب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نظام اجتماعي مجرد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اللغة 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تفسيري ( كيف تولد الجمل)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سلوكي ( ما يحدث ظاهريا 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وصفي ( تحليل العلاقات الداخلية )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المنهج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جزء من البنية العميقة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أضعف نقطة في الدراسة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مرتبط بالعلامة اللغوية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المعنى</a:t>
                      </a:r>
                      <a:endParaRPr lang="fr-FR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412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14300" indent="0" algn="r" rtl="1">
              <a:buNone/>
            </a:pPr>
            <a:r>
              <a:rPr lang="ar-DZ" b="1" dirty="0" smtClean="0"/>
              <a:t> 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رابعا : النظرية الوظيفية :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النظرية الوظيفية عند أندري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مارتيني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André 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Martinet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أندري </a:t>
            </a:r>
            <a:r>
              <a:rPr lang="ar-DZ" sz="32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مارتيني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(1908–1999) هو عالم لسانيات فرنسي، يُعتبر أحد أبرز ممثلي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المنهج الوظيفي </a:t>
            </a:r>
            <a:r>
              <a:rPr lang="fr-FR" sz="32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Functionalism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 في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اللسانيات، والذي يركز على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وظيفة اللغة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في التواصل بدلًا من اعتبارها نظامًا مجردًا (كما في البنيوية أو التوليدية).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1. الأسس النظرية للنظرية الوظيفية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الوظيفة التواصلية للغة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عند </a:t>
            </a:r>
            <a:r>
              <a:rPr lang="ar-DZ" sz="32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مارتيني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أداة تواصل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وليست مجرد نظام من العلامات.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يُركّز على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كيفية استخدام اللغة في الواقع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وليس فقط على بنيتها الداخلية.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ب. الاقتصاد اللغوي </a:t>
            </a:r>
            <a:r>
              <a:rPr lang="fr-FR" sz="32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Economy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of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Language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تتطور بناءً على مبدأ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"الحد الأدنى من الجهد للحد الأقصى من الفائدة"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algn="r" rtl="1"/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الفونيمات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fr-FR" sz="32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Phonemes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أصغر وحدة صوتية تميّز المعنى.</a:t>
            </a:r>
          </a:p>
          <a:p>
            <a:pPr algn="r" rtl="1"/>
            <a:endParaRPr lang="ar-DZ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641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4300" indent="0" algn="r" rtl="1">
              <a:buNone/>
            </a:pPr>
            <a:r>
              <a:rPr lang="ar-DZ" sz="34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خامسا : حلقة براغ اللسانية :</a:t>
            </a:r>
            <a:endParaRPr lang="ar-DZ" sz="3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حلقة براغ 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اللسانية 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Prague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Linguistic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Circle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هي واحدة من أهم المدارس اللسانية في القرن العشرين، تأسست عام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1926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في براغ (تشيكوسلوفاكيا سابقًا) على يد مجموعة من العلماء، أبرزهم:</a:t>
            </a: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نيكولاي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تروبيتسكوي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fr-FR" sz="32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Nikolai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Trubetzkoy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رومان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جاكوبسون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Roman 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Jakobson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فيلم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ماتيسيوس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fr-FR" sz="32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Vilém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Mathesius</a:t>
            </a:r>
            <a:r>
              <a:rPr lang="fr-FR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اتسمت هذه المدرسة بدمج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البنيوية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مع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الوظيفية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وركزت على دراسة اللغة كـ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نظام ديناميكي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يُستخدم في التواصل.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38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114300" indent="0" algn="r" rtl="1">
              <a:buNone/>
            </a:pPr>
            <a:r>
              <a:rPr lang="ar-DZ" b="1" dirty="0" smtClean="0"/>
              <a:t> 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الأسس النظرية لحلقة براغ</a:t>
            </a:r>
          </a:p>
          <a:p>
            <a:pPr marL="114300" indent="0" algn="r" rtl="1">
              <a:buNone/>
            </a:pP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الوظيفية </a:t>
            </a:r>
            <a:r>
              <a:rPr lang="fr-FR" sz="5500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Functionalism</a:t>
            </a:r>
            <a:r>
              <a:rPr lang="fr-FR" sz="55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55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ليست مجرد بنية مجردة (كما عند </a:t>
            </a:r>
            <a:r>
              <a:rPr lang="ar-DZ" sz="5500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سوسور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)، بل هي 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أداة تواصل اجتماعي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 عنصر في اللغة (صوت، كلمة، جملة) له 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وظيفة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محددة.</a:t>
            </a:r>
          </a:p>
          <a:p>
            <a:pPr marL="114300" indent="0" algn="r" rtl="1">
              <a:buNone/>
            </a:pP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ب. الفونولوجيا (علم الأصوات) التمييزي</a:t>
            </a:r>
          </a:p>
          <a:p>
            <a:pPr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طور </a:t>
            </a:r>
            <a:r>
              <a:rPr lang="ar-DZ" sz="55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تروبيتسكوي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مفهوم </a:t>
            </a:r>
            <a:r>
              <a:rPr lang="ar-DZ" sz="55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</a:t>
            </a:r>
            <a:r>
              <a:rPr lang="fr-FR" sz="55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Phoneme</a:t>
            </a:r>
            <a:r>
              <a:rPr lang="ar-DZ" sz="55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fr-FR" sz="55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أصغر وحدة صوتية تُحدث تغييرًا في المعنى </a:t>
            </a:r>
            <a:endParaRPr lang="ar-DZ" sz="55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1" algn="r" rtl="1"/>
            <a:r>
              <a:rPr lang="ar-DZ" sz="55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اعتمد 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على 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السمات المميزة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(مثل: الجهر، الهمس، الإطباق).</a:t>
            </a:r>
          </a:p>
          <a:p>
            <a:pPr marL="114300" indent="0" algn="r" rtl="1">
              <a:buNone/>
            </a:pP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ج. البنية والتغير اللغوي</a:t>
            </a:r>
          </a:p>
          <a:p>
            <a:pPr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 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نظام متكامل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وأي تغيير في جزء منها يؤثر على الأجزاء الأخرى.</a:t>
            </a:r>
          </a:p>
          <a:p>
            <a:pPr marL="114300" indent="0" algn="r" rtl="1">
              <a:buNone/>
            </a:pPr>
            <a:r>
              <a:rPr lang="ar-DZ" sz="55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. نظرية الحقل الدلالي</a:t>
            </a:r>
          </a:p>
          <a:p>
            <a:pPr algn="r" rtl="1"/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الكلمات لا تُفهم بمعزل عن بعضها، بل ضمن </a:t>
            </a:r>
            <a:r>
              <a:rPr lang="ar-DZ" sz="55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شبكة دلالية</a:t>
            </a:r>
            <a:r>
              <a:rPr lang="ar-DZ" sz="55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(مثل: "أكل، شرب، مضغ" تندرج تحت حقل "التغذية").</a:t>
            </a:r>
          </a:p>
          <a:p>
            <a:pPr marL="11430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61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352928" cy="61928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r" rtl="1"/>
            <a:r>
              <a:rPr lang="ar-DZ" b="1" dirty="0" smtClean="0"/>
              <a:t> </a:t>
            </a:r>
            <a:r>
              <a:rPr lang="ar-DZ" sz="36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سادسا : النظرية السياقية :</a:t>
            </a:r>
            <a:r>
              <a:rPr lang="ar-DZ" b="1" dirty="0"/>
              <a:t> الأسس النظرية للنظرية السياقية</a:t>
            </a: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 اللغة كظاهرة اجتماعية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رفض فيرث فكرة دراسة اللغة بمعزل عن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السياق الواقعي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الذي تُستخدم فيه.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عند فيرث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"نمط من أنماط الحياة"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(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A mode of life)،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وليست مجرد نظام من العلامات.</a:t>
            </a: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ب. مبدأ "المعنى بالسياق" (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Meaning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by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Context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</a:p>
          <a:p>
            <a:pPr algn="r" rtl="1"/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 يمكن فهم معنى الكلمات أو الجمل دون النظر إلى:</a:t>
            </a:r>
          </a:p>
          <a:p>
            <a:pPr lvl="1"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السياق </a:t>
            </a:r>
            <a:r>
              <a:rPr lang="ar-DZ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الموقفي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(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Situational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Context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المكان، الزمان، المشاركون في الحديث.</a:t>
            </a:r>
          </a:p>
          <a:p>
            <a:pPr lvl="1"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السياق الثقافي (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Cultural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Context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العادات، التقاليد، المعتقدات.</a:t>
            </a:r>
          </a:p>
          <a:p>
            <a:pPr algn="r" rtl="1"/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مثال: كلمة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"كُحل"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قد تعني (مادة تجميل) في سياق، و(دواء لعلاج العين) في سياق آخر.</a:t>
            </a:r>
          </a:p>
          <a:p>
            <a:pPr marL="114300" indent="0" algn="r" rtl="1">
              <a:buNone/>
            </a:pPr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ج. نظرية "المستويات السياقية" (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Contextual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Levels)</a:t>
            </a:r>
            <a:r>
              <a:rPr lang="ar-DZ" sz="3200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قسّم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فيرث تحليل اللغة إلى مستويات مترابطة: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المستوى الصوتي (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Phonetic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Level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كيف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تُنطق الأصوات في سياق معين.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المستوى المعجمي (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Lexical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Level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اختيار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الكلمات المناسبة للموقف.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المستوى النحوي (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Grammatical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Level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تركيب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الجمل حسب السياق.</a:t>
            </a:r>
          </a:p>
          <a:p>
            <a:pPr algn="r" rtl="1"/>
            <a:r>
              <a:rPr lang="ar-DZ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المستوى الاجتماعي (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Social </a:t>
            </a:r>
            <a:r>
              <a:rPr lang="fr-FR" sz="3200" b="1" dirty="0" err="1">
                <a:latin typeface="Arabic Typesetting" panose="03020402040406030203" pitchFamily="66" charset="-78"/>
                <a:cs typeface="Arabic Typesetting" panose="03020402040406030203" pitchFamily="66" charset="-78"/>
              </a:rPr>
              <a:t>Level</a:t>
            </a:r>
            <a:r>
              <a:rPr lang="fr-FR" sz="32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r>
              <a:rPr lang="fr-FR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ar-DZ" sz="32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دور </a:t>
            </a:r>
            <a:r>
              <a:rPr lang="ar-DZ" sz="32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اللغة في التفاعل البشري.</a:t>
            </a:r>
          </a:p>
          <a:p>
            <a:pPr marL="114300" indent="0" algn="r" rtl="1">
              <a:buNone/>
            </a:pPr>
            <a:endParaRPr lang="ar-DZ" sz="32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114300" indent="0" algn="r" rtl="1">
              <a:buNone/>
            </a:pPr>
            <a:endParaRPr lang="fr-FR" sz="32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2970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Contiguïté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245</TotalTime>
  <Words>269</Words>
  <Application>Microsoft Office PowerPoint</Application>
  <PresentationFormat>Affichage à l'écran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Contiguïté</vt:lpstr>
      <vt:lpstr>المحاضرة العاشرة والحادية عشر و الثانية عشر : أهم المبادئ المعرفية في النظريات اللسانية.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السابعة : مستويات التحليل اللساني / المستوى الدلالي</dc:title>
  <dc:creator>doyen</dc:creator>
  <cp:lastModifiedBy>doyen</cp:lastModifiedBy>
  <cp:revision>16</cp:revision>
  <dcterms:created xsi:type="dcterms:W3CDTF">2024-12-30T21:36:47Z</dcterms:created>
  <dcterms:modified xsi:type="dcterms:W3CDTF">2025-05-06T21:51:18Z</dcterms:modified>
</cp:coreProperties>
</file>