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86CF1D9-DC60-4C0F-90F8-C0BE829A6F5F}">
          <p14:sldIdLst>
            <p14:sldId id="256"/>
            <p14:sldId id="257"/>
          </p14:sldIdLst>
        </p14:section>
        <p14:section name="Section sans titre" id="{7C8C8E71-EFD9-48E9-927B-58A0C0E6E195}">
          <p14:sldIdLst>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Modifiez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16" name="Espace réservé de la date 15"/>
          <p:cNvSpPr>
            <a:spLocks noGrp="1"/>
          </p:cNvSpPr>
          <p:nvPr>
            <p:ph type="dt" sz="half" idx="10"/>
          </p:nvPr>
        </p:nvSpPr>
        <p:spPr/>
        <p:txBody>
          <a:bodyPr/>
          <a:lstStyle/>
          <a:p>
            <a:fld id="{35B4B573-1BB6-4271-8369-26C97E60C18A}" type="datetimeFigureOut">
              <a:rPr lang="fr-FR" smtClean="0"/>
              <a:t>05/05/2025</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D5DC5C05-EC67-43C9-9257-DFDE9D291EE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B4B573-1BB6-4271-8369-26C97E60C18A}" type="datetimeFigureOut">
              <a:rPr lang="fr-FR" smtClean="0"/>
              <a:t>05/05/2025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B4B573-1BB6-4271-8369-26C97E60C18A}" type="datetimeFigureOut">
              <a:rPr lang="fr-FR" smtClean="0"/>
              <a:t>05/05/2025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Modifiez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35B4B573-1BB6-4271-8369-26C97E60C18A}" type="datetimeFigureOut">
              <a:rPr lang="fr-FR" smtClean="0"/>
              <a:t>05/05/2025</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D5DC5C05-EC67-43C9-9257-DFDE9D291EE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9" name="Espace réservé de la date 18"/>
          <p:cNvSpPr>
            <a:spLocks noGrp="1"/>
          </p:cNvSpPr>
          <p:nvPr>
            <p:ph type="dt" sz="half" idx="10"/>
          </p:nvPr>
        </p:nvSpPr>
        <p:spPr/>
        <p:txBody>
          <a:bodyPr/>
          <a:lstStyle/>
          <a:p>
            <a:fld id="{35B4B573-1BB6-4271-8369-26C97E60C18A}" type="datetimeFigureOut">
              <a:rPr lang="fr-FR" smtClean="0"/>
              <a:t>05/05/2025</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D5DC5C05-EC67-43C9-9257-DFDE9D291EED}" type="slidenum">
              <a:rPr lang="fr-FR" smtClean="0"/>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35B4B573-1BB6-4271-8369-26C97E60C18A}" type="datetimeFigureOut">
              <a:rPr lang="fr-FR" smtClean="0"/>
              <a:t>05/05/2025</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35B4B573-1BB6-4271-8369-26C97E60C18A}" type="datetimeFigureOut">
              <a:rPr lang="fr-FR" smtClean="0"/>
              <a:t>05/05/2025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D5DC5C05-EC67-43C9-9257-DFDE9D291EED}" type="slidenum">
              <a:rPr lang="fr-FR" smtClean="0"/>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Modifiez le style du titre</a:t>
            </a:r>
            <a:endParaRPr kumimoji="0" lang="en-US"/>
          </a:p>
        </p:txBody>
      </p:sp>
      <p:sp>
        <p:nvSpPr>
          <p:cNvPr id="12" name="Espace réservé de la date 11"/>
          <p:cNvSpPr>
            <a:spLocks noGrp="1"/>
          </p:cNvSpPr>
          <p:nvPr>
            <p:ph type="dt" sz="half" idx="10"/>
          </p:nvPr>
        </p:nvSpPr>
        <p:spPr/>
        <p:txBody>
          <a:bodyPr/>
          <a:lstStyle/>
          <a:p>
            <a:fld id="{35B4B573-1BB6-4271-8369-26C97E60C18A}" type="datetimeFigureOut">
              <a:rPr lang="fr-FR" smtClean="0"/>
              <a:t>05/05/2025</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35B4B573-1BB6-4271-8369-26C97E60C18A}" type="datetimeFigureOut">
              <a:rPr lang="fr-FR" smtClean="0"/>
              <a:t>05/05/2025</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35B4B573-1BB6-4271-8369-26C97E60C18A}" type="datetimeFigureOut">
              <a:rPr lang="fr-FR" smtClean="0"/>
              <a:t>05/05/2025</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DC5C05-EC67-43C9-9257-DFDE9D291EE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35B4B573-1BB6-4271-8369-26C97E60C18A}" type="datetimeFigureOut">
              <a:rPr lang="fr-FR" smtClean="0"/>
              <a:t>05/05/2025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D5DC5C05-EC67-43C9-9257-DFDE9D291EED}" type="slidenum">
              <a:rPr lang="fr-FR" smtClean="0"/>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Modifiez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5B4B573-1BB6-4271-8369-26C97E60C18A}" type="datetimeFigureOut">
              <a:rPr lang="fr-FR" smtClean="0"/>
              <a:t>05/05/2025</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5DC5C05-EC67-43C9-9257-DFDE9D291EED}" type="slidenum">
              <a:rPr lang="fr-FR" smtClean="0"/>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Modifiez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1520" y="116632"/>
            <a:ext cx="8568952" cy="1152128"/>
          </a:xfrm>
          <a:gradFill flip="none" rotWithShape="1">
            <a:gsLst>
              <a:gs pos="0">
                <a:schemeClr val="dk1">
                  <a:tint val="50000"/>
                  <a:satMod val="300000"/>
                </a:schemeClr>
              </a:gs>
              <a:gs pos="35000">
                <a:schemeClr val="dk1">
                  <a:tint val="37000"/>
                  <a:satMod val="300000"/>
                </a:schemeClr>
              </a:gs>
              <a:gs pos="100000">
                <a:schemeClr val="dk1">
                  <a:tint val="15000"/>
                  <a:satMod val="350000"/>
                </a:schemeClr>
              </a:gs>
            </a:gsLst>
            <a:lin ang="81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dk1"/>
          </a:lnRef>
          <a:fillRef idx="2">
            <a:schemeClr val="dk1"/>
          </a:fillRef>
          <a:effectRef idx="1">
            <a:schemeClr val="dk1"/>
          </a:effectRef>
          <a:fontRef idx="minor">
            <a:schemeClr val="dk1"/>
          </a:fontRef>
        </p:style>
        <p:txBody>
          <a:bodyPr>
            <a:noAutofit/>
          </a:bodyPr>
          <a:lstStyle/>
          <a:p>
            <a:pPr algn="ctr" rtl="1"/>
            <a:r>
              <a:rPr lang="ar-DZ" b="1" dirty="0" smtClean="0">
                <a:latin typeface="Arabic Typesetting" panose="03020402040406030203" pitchFamily="66" charset="-78"/>
                <a:cs typeface="Arabic Typesetting" panose="03020402040406030203" pitchFamily="66" charset="-78"/>
              </a:rPr>
              <a:t>المحاضرة </a:t>
            </a:r>
            <a:r>
              <a:rPr lang="ar-DZ" b="1" dirty="0" smtClean="0">
                <a:latin typeface="Arabic Typesetting" panose="03020402040406030203" pitchFamily="66" charset="-78"/>
                <a:cs typeface="Arabic Typesetting" panose="03020402040406030203" pitchFamily="66" charset="-78"/>
              </a:rPr>
              <a:t>السّابعة والثّامنة و التّاسعة </a:t>
            </a:r>
            <a:r>
              <a:rPr lang="ar-DZ" b="1" dirty="0" smtClean="0">
                <a:latin typeface="Arabic Typesetting" panose="03020402040406030203" pitchFamily="66" charset="-78"/>
                <a:cs typeface="Arabic Typesetting" panose="03020402040406030203" pitchFamily="66" charset="-78"/>
              </a:rPr>
              <a:t>:</a:t>
            </a:r>
            <a:br>
              <a:rPr lang="ar-DZ" b="1" dirty="0" smtClean="0">
                <a:latin typeface="Arabic Typesetting" panose="03020402040406030203" pitchFamily="66" charset="-78"/>
                <a:cs typeface="Arabic Typesetting" panose="03020402040406030203" pitchFamily="66" charset="-78"/>
              </a:rPr>
            </a:br>
            <a:r>
              <a:rPr lang="ar-DZ" b="1" dirty="0" smtClean="0">
                <a:latin typeface="Arabic Typesetting" panose="03020402040406030203" pitchFamily="66" charset="-78"/>
                <a:cs typeface="Arabic Typesetting" panose="03020402040406030203" pitchFamily="66" charset="-78"/>
              </a:rPr>
              <a:t>تتمة / ثنائيات سوسير  </a:t>
            </a:r>
            <a:endParaRPr lang="fr-FR" b="1" dirty="0">
              <a:latin typeface="Arabic Typesetting" panose="03020402040406030203" pitchFamily="66" charset="-78"/>
              <a:cs typeface="Arabic Typesetting" panose="03020402040406030203" pitchFamily="66" charset="-78"/>
            </a:endParaRPr>
          </a:p>
        </p:txBody>
      </p:sp>
      <p:sp>
        <p:nvSpPr>
          <p:cNvPr id="3" name="Sous-titre 2"/>
          <p:cNvSpPr>
            <a:spLocks noGrp="1"/>
          </p:cNvSpPr>
          <p:nvPr>
            <p:ph type="subTitle" idx="1"/>
          </p:nvPr>
        </p:nvSpPr>
        <p:spPr>
          <a:xfrm>
            <a:off x="179512" y="1484784"/>
            <a:ext cx="8784976" cy="5112568"/>
          </a:xfrm>
        </p:spPr>
        <p:style>
          <a:lnRef idx="1">
            <a:schemeClr val="accent4"/>
          </a:lnRef>
          <a:fillRef idx="2">
            <a:schemeClr val="accent4"/>
          </a:fillRef>
          <a:effectRef idx="1">
            <a:schemeClr val="accent4"/>
          </a:effectRef>
          <a:fontRef idx="minor">
            <a:schemeClr val="dk1"/>
          </a:fontRef>
        </p:style>
        <p:txBody>
          <a:bodyPr>
            <a:noAutofit/>
          </a:bodyPr>
          <a:lstStyle/>
          <a:p>
            <a:pPr algn="r" rtl="1"/>
            <a:r>
              <a:rPr lang="ar-DZ" sz="3600" dirty="0" smtClean="0">
                <a:latin typeface="Arabic Typesetting" panose="03020402040406030203" pitchFamily="66" charset="-78"/>
                <a:cs typeface="Arabic Typesetting" panose="03020402040406030203" pitchFamily="66" charset="-78"/>
              </a:rPr>
              <a:t>    </a:t>
            </a:r>
            <a:r>
              <a:rPr lang="ar-DZ" sz="3600" dirty="0"/>
              <a:t/>
            </a:r>
            <a:br>
              <a:rPr lang="ar-DZ" sz="3600" dirty="0"/>
            </a:br>
            <a:r>
              <a:rPr lang="ar-DZ" sz="3600" dirty="0" smtClean="0"/>
              <a:t>  </a:t>
            </a:r>
          </a:p>
          <a:p>
            <a:pPr algn="r" rtl="1"/>
            <a:endParaRPr lang="ar-DZ" sz="3600" dirty="0">
              <a:latin typeface="Arabic Typesetting" panose="03020402040406030203" pitchFamily="66" charset="-78"/>
              <a:cs typeface="Arabic Typesetting" panose="03020402040406030203" pitchFamily="66" charset="-78"/>
            </a:endParaRPr>
          </a:p>
          <a:p>
            <a:pPr algn="r" rtl="1"/>
            <a:endParaRPr lang="ar-DZ" sz="3600" dirty="0" smtClean="0">
              <a:latin typeface="Arabic Typesetting" panose="03020402040406030203" pitchFamily="66" charset="-78"/>
              <a:cs typeface="Arabic Typesetting" panose="03020402040406030203" pitchFamily="66" charset="-78"/>
            </a:endParaRPr>
          </a:p>
          <a:p>
            <a:pPr algn="r" rtl="1"/>
            <a:endParaRPr lang="ar-DZ" sz="3600" dirty="0">
              <a:latin typeface="Arabic Typesetting" panose="03020402040406030203" pitchFamily="66" charset="-78"/>
              <a:cs typeface="Arabic Typesetting" panose="03020402040406030203" pitchFamily="66" charset="-78"/>
            </a:endParaRPr>
          </a:p>
          <a:p>
            <a:pPr algn="r" rtl="1"/>
            <a:r>
              <a:rPr lang="ar-DZ" sz="3000" b="1" dirty="0" smtClean="0">
                <a:latin typeface="Arabic Typesetting" panose="03020402040406030203" pitchFamily="66" charset="-78"/>
                <a:cs typeface="Arabic Typesetting" panose="03020402040406030203" pitchFamily="66" charset="-78"/>
              </a:rPr>
              <a:t>يمثل</a:t>
            </a:r>
            <a:r>
              <a:rPr lang="ar-DZ" sz="3000" b="1" dirty="0" smtClean="0"/>
              <a:t> </a:t>
            </a:r>
            <a:r>
              <a:rPr lang="ar-DZ" sz="3000" b="1" dirty="0" smtClean="0">
                <a:latin typeface="Arabic Typesetting" panose="03020402040406030203" pitchFamily="66" charset="-78"/>
                <a:cs typeface="Arabic Typesetting" panose="03020402040406030203" pitchFamily="66" charset="-78"/>
              </a:rPr>
              <a:t>التمييز </a:t>
            </a:r>
            <a:r>
              <a:rPr lang="ar-DZ" sz="3000" b="1" dirty="0">
                <a:latin typeface="Arabic Typesetting" panose="03020402040406030203" pitchFamily="66" charset="-78"/>
                <a:cs typeface="Arabic Typesetting" panose="03020402040406030203" pitchFamily="66" charset="-78"/>
              </a:rPr>
              <a:t>بين اللغة (</a:t>
            </a:r>
            <a:r>
              <a:rPr lang="fr-FR" sz="3000" b="1" dirty="0" smtClean="0">
                <a:latin typeface="Arabic Typesetting" panose="03020402040406030203" pitchFamily="66" charset="-78"/>
                <a:cs typeface="Arabic Typesetting" panose="03020402040406030203" pitchFamily="66" charset="-78"/>
              </a:rPr>
              <a:t>Langue </a:t>
            </a:r>
            <a:r>
              <a:rPr lang="ar-DZ" sz="3000" b="1" dirty="0" smtClean="0">
                <a:latin typeface="Arabic Typesetting" panose="03020402040406030203" pitchFamily="66" charset="-78"/>
                <a:cs typeface="Arabic Typesetting" panose="03020402040406030203" pitchFamily="66" charset="-78"/>
              </a:rPr>
              <a:t> ) والكلام </a:t>
            </a:r>
            <a:r>
              <a:rPr lang="ar-DZ" sz="3000" b="1" dirty="0">
                <a:latin typeface="Arabic Typesetting" panose="03020402040406030203" pitchFamily="66" charset="-78"/>
                <a:cs typeface="Arabic Typesetting" panose="03020402040406030203" pitchFamily="66" charset="-78"/>
              </a:rPr>
              <a:t>(</a:t>
            </a:r>
            <a:r>
              <a:rPr lang="fr-FR" sz="3000" b="1" dirty="0" smtClean="0">
                <a:latin typeface="Arabic Typesetting" panose="03020402040406030203" pitchFamily="66" charset="-78"/>
                <a:cs typeface="Arabic Typesetting" panose="03020402040406030203" pitchFamily="66" charset="-78"/>
              </a:rPr>
              <a:t>Parole </a:t>
            </a:r>
            <a:r>
              <a:rPr lang="ar-DZ" sz="3000" b="1" dirty="0" smtClean="0">
                <a:latin typeface="Arabic Typesetting" panose="03020402040406030203" pitchFamily="66" charset="-78"/>
                <a:cs typeface="Arabic Typesetting" panose="03020402040406030203" pitchFamily="66" charset="-78"/>
              </a:rPr>
              <a:t> ) عند سوسير </a:t>
            </a:r>
            <a:r>
              <a:rPr lang="ar-DZ" sz="3000" b="1" dirty="0">
                <a:latin typeface="Arabic Typesetting" panose="03020402040406030203" pitchFamily="66" charset="-78"/>
                <a:cs typeface="Arabic Typesetting" panose="03020402040406030203" pitchFamily="66" charset="-78"/>
              </a:rPr>
              <a:t>حجر الزاوية في اللسانيات الحديثة. فمن ناحية، تشير اللغة إلى النظام المجرد المشترك بين أفراد مجتمع لغوي معين، وهي تتكون من مجموعة القواعد والمعايير التي تحكم التواصل اللغوي. هذا النظام الاجتماعي الثابت نسبياً يشمل القواعد النحوية، والمفردات، والأصوات، وهو موجود بشكل جمعي في أذهان المتحدثين بلغة ما. فعندما نتعلم لغة، نتعلم في الواقع هذا النظام المجرد الذي يسمح لنا بفهم وإنتاج عدد لا حصر له من العبارات.</a:t>
            </a:r>
          </a:p>
          <a:p>
            <a:pPr algn="r" rtl="1"/>
            <a:r>
              <a:rPr lang="ar-DZ" sz="3000" b="1" dirty="0" smtClean="0">
                <a:latin typeface="Arabic Typesetting" panose="03020402040406030203" pitchFamily="66" charset="-78"/>
                <a:cs typeface="Arabic Typesetting" panose="03020402040406030203" pitchFamily="66" charset="-78"/>
              </a:rPr>
              <a:t>   في </a:t>
            </a:r>
            <a:r>
              <a:rPr lang="ar-DZ" sz="3000" b="1" dirty="0">
                <a:latin typeface="Arabic Typesetting" panose="03020402040406030203" pitchFamily="66" charset="-78"/>
                <a:cs typeface="Arabic Typesetting" panose="03020402040406030203" pitchFamily="66" charset="-78"/>
              </a:rPr>
              <a:t>المقابل، يمثل الكلام الجانب الفردي والعملي للغة، أي التطبيق الشخصي لهذا النظام المجرد في مواقف التواصل اليومية. يتجلى الكلام في الاستخدام الفعلي للغة سواءً كان محكياً أو مكتوباً، وهو عرضة للتغيرات والتأثر بالعوامل النفسية والاجتماعية. فعندما يتحدث شخص ما بلهجة معينة أو يرتكب أخطاءً لغوية، أو حتى يبتكر تعابير جديدة، فإنه يمارس الكلام. هذا الجانب من اللغة يعكس الخصائص الفردية للمتكلم، مثل خلفيته الثقافية، ومستواه التعليمي، وحالته النفسية في لحظة التحدث</a:t>
            </a:r>
            <a:r>
              <a:rPr lang="ar-DZ" sz="3000" b="1" dirty="0" smtClean="0">
                <a:latin typeface="Arabic Typesetting" panose="03020402040406030203" pitchFamily="66" charset="-78"/>
                <a:cs typeface="Arabic Typesetting" panose="03020402040406030203" pitchFamily="66" charset="-78"/>
              </a:rPr>
              <a:t>.</a:t>
            </a:r>
            <a:endParaRPr lang="ar-DZ" sz="30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577090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260648"/>
            <a:ext cx="8686800" cy="6408712"/>
          </a:xfrm>
        </p:spPr>
        <p:txBody>
          <a:bodyPr/>
          <a:lstStyle/>
          <a:p>
            <a:pPr marL="0" indent="0" algn="r" rtl="1">
              <a:buNone/>
            </a:pPr>
            <a:r>
              <a:rPr lang="ar-DZ" dirty="0" smtClean="0">
                <a:latin typeface="Arabic Typesetting" panose="03020402040406030203" pitchFamily="66" charset="-78"/>
                <a:cs typeface="Arabic Typesetting" panose="03020402040406030203" pitchFamily="66" charset="-78"/>
              </a:rPr>
              <a:t>ويمكن تلخيص الفرق بين اللغة و الكلام في الجدول الآتي :</a:t>
            </a:r>
          </a:p>
          <a:p>
            <a:pPr marL="0" indent="0" algn="r" rtl="1">
              <a:buNone/>
            </a:pPr>
            <a:endParaRPr lang="fr-FR" dirty="0">
              <a:latin typeface="Arabic Typesetting" panose="03020402040406030203" pitchFamily="66" charset="-78"/>
              <a:cs typeface="Arabic Typesetting" panose="03020402040406030203" pitchFamily="66" charset="-78"/>
            </a:endParaRPr>
          </a:p>
        </p:txBody>
      </p:sp>
      <p:graphicFrame>
        <p:nvGraphicFramePr>
          <p:cNvPr id="4" name="Tableau 3"/>
          <p:cNvGraphicFramePr>
            <a:graphicFrameLocks noGrp="1"/>
          </p:cNvGraphicFramePr>
          <p:nvPr>
            <p:extLst>
              <p:ext uri="{D42A27DB-BD31-4B8C-83A1-F6EECF244321}">
                <p14:modId xmlns:p14="http://schemas.microsoft.com/office/powerpoint/2010/main" val="999343092"/>
              </p:ext>
            </p:extLst>
          </p:nvPr>
        </p:nvGraphicFramePr>
        <p:xfrm>
          <a:off x="179511" y="1124745"/>
          <a:ext cx="8712969" cy="3923274"/>
        </p:xfrm>
        <a:graphic>
          <a:graphicData uri="http://schemas.openxmlformats.org/drawingml/2006/table">
            <a:tbl>
              <a:tblPr firstRow="1" bandRow="1">
                <a:tableStyleId>{5C22544A-7EE6-4342-B048-85BDC9FD1C3A}</a:tableStyleId>
              </a:tblPr>
              <a:tblGrid>
                <a:gridCol w="3744417"/>
                <a:gridCol w="3312368"/>
                <a:gridCol w="1656184"/>
              </a:tblGrid>
              <a:tr h="530311">
                <a:tc>
                  <a:txBody>
                    <a:bodyPr/>
                    <a:lstStyle/>
                    <a:p>
                      <a:pPr algn="ctr" rtl="1"/>
                      <a:r>
                        <a:rPr lang="ar-DZ" sz="4000" dirty="0" smtClean="0">
                          <a:latin typeface="Arabic Typesetting" panose="03020402040406030203" pitchFamily="66" charset="-78"/>
                          <a:cs typeface="Arabic Typesetting" panose="03020402040406030203" pitchFamily="66" charset="-78"/>
                        </a:rPr>
                        <a:t>الكلام</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اللغة </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المعيار</a:t>
                      </a:r>
                      <a:endParaRPr lang="fr-FR" sz="4000" dirty="0">
                        <a:latin typeface="Arabic Typesetting" panose="03020402040406030203" pitchFamily="66" charset="-78"/>
                        <a:cs typeface="Arabic Typesetting" panose="03020402040406030203" pitchFamily="66" charset="-78"/>
                      </a:endParaRPr>
                    </a:p>
                  </a:txBody>
                  <a:tcPr/>
                </a:tc>
              </a:tr>
              <a:tr h="530311">
                <a:tc>
                  <a:txBody>
                    <a:bodyPr/>
                    <a:lstStyle/>
                    <a:p>
                      <a:pPr algn="ctr" rtl="1"/>
                      <a:r>
                        <a:rPr lang="ar-DZ" sz="4000" dirty="0" smtClean="0">
                          <a:latin typeface="Arabic Typesetting" panose="03020402040406030203" pitchFamily="66" charset="-78"/>
                          <a:cs typeface="Arabic Typesetting" panose="03020402040406030203" pitchFamily="66" charset="-78"/>
                        </a:rPr>
                        <a:t>تطبيق ملموس ( كلام يومي )</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نظام مجرد ( قواعد)</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المستوى</a:t>
                      </a:r>
                      <a:endParaRPr lang="fr-FR" sz="4000" dirty="0">
                        <a:latin typeface="Arabic Typesetting" panose="03020402040406030203" pitchFamily="66" charset="-78"/>
                        <a:cs typeface="Arabic Typesetting" panose="03020402040406030203" pitchFamily="66" charset="-78"/>
                      </a:endParaRPr>
                    </a:p>
                  </a:txBody>
                  <a:tcPr/>
                </a:tc>
              </a:tr>
              <a:tr h="530311">
                <a:tc>
                  <a:txBody>
                    <a:bodyPr/>
                    <a:lstStyle/>
                    <a:p>
                      <a:pPr algn="ctr" rtl="1"/>
                      <a:r>
                        <a:rPr lang="ar-DZ" sz="4000" dirty="0" smtClean="0">
                          <a:latin typeface="Arabic Typesetting" panose="03020402040406030203" pitchFamily="66" charset="-78"/>
                          <a:cs typeface="Arabic Typesetting" panose="03020402040406030203" pitchFamily="66" charset="-78"/>
                        </a:rPr>
                        <a:t>فردي خاص</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اجتماعي مشترك</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الطبيعة</a:t>
                      </a:r>
                      <a:endParaRPr lang="fr-FR" sz="4000" dirty="0">
                        <a:latin typeface="Arabic Typesetting" panose="03020402040406030203" pitchFamily="66" charset="-78"/>
                        <a:cs typeface="Arabic Typesetting" panose="03020402040406030203" pitchFamily="66" charset="-78"/>
                      </a:endParaRPr>
                    </a:p>
                  </a:txBody>
                  <a:tcPr/>
                </a:tc>
              </a:tr>
              <a:tr h="530311">
                <a:tc>
                  <a:txBody>
                    <a:bodyPr/>
                    <a:lstStyle/>
                    <a:p>
                      <a:pPr algn="ctr" rtl="1"/>
                      <a:r>
                        <a:rPr lang="ar-DZ" sz="4000" dirty="0" smtClean="0">
                          <a:latin typeface="Arabic Typesetting" panose="03020402040406030203" pitchFamily="66" charset="-78"/>
                          <a:cs typeface="Arabic Typesetting" panose="03020402040406030203" pitchFamily="66" charset="-78"/>
                        </a:rPr>
                        <a:t>متغير وعرضة </a:t>
                      </a:r>
                      <a:r>
                        <a:rPr lang="ar-DZ" sz="4000" dirty="0" err="1" smtClean="0">
                          <a:latin typeface="Arabic Typesetting" panose="03020402040406030203" pitchFamily="66" charset="-78"/>
                          <a:cs typeface="Arabic Typesetting" panose="03020402040406030203" pitchFamily="66" charset="-78"/>
                        </a:rPr>
                        <a:t>للانزياحات</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ثابت نسبيا </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الثبات</a:t>
                      </a:r>
                      <a:endParaRPr lang="fr-FR" sz="4000" dirty="0">
                        <a:latin typeface="Arabic Typesetting" panose="03020402040406030203" pitchFamily="66" charset="-78"/>
                        <a:cs typeface="Arabic Typesetting" panose="03020402040406030203" pitchFamily="66" charset="-78"/>
                      </a:endParaRPr>
                    </a:p>
                  </a:txBody>
                  <a:tcPr/>
                </a:tc>
              </a:tr>
              <a:tr h="1119114">
                <a:tc>
                  <a:txBody>
                    <a:bodyPr/>
                    <a:lstStyle/>
                    <a:p>
                      <a:pPr algn="ctr" rtl="1"/>
                      <a:r>
                        <a:rPr lang="ar-DZ" sz="4000" dirty="0" smtClean="0">
                          <a:latin typeface="Arabic Typesetting" panose="03020402040406030203" pitchFamily="66" charset="-78"/>
                          <a:cs typeface="Arabic Typesetting" panose="03020402040406030203" pitchFamily="66" charset="-78"/>
                        </a:rPr>
                        <a:t>يصعب دراسته علميا ومنهجيا</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تدرس علميا ( اللسانيات )</a:t>
                      </a:r>
                      <a:endParaRPr lang="fr-FR" sz="40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4000" dirty="0" smtClean="0">
                          <a:latin typeface="Arabic Typesetting" panose="03020402040406030203" pitchFamily="66" charset="-78"/>
                          <a:cs typeface="Arabic Typesetting" panose="03020402040406030203" pitchFamily="66" charset="-78"/>
                        </a:rPr>
                        <a:t>الدراسة</a:t>
                      </a:r>
                      <a:endParaRPr lang="fr-FR" sz="4000" dirty="0">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val="1417660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60648"/>
            <a:ext cx="8884096" cy="6408712"/>
          </a:xfrm>
        </p:spPr>
        <p:txBody>
          <a:bodyPr>
            <a:normAutofit/>
          </a:bodyPr>
          <a:lstStyle/>
          <a:p>
            <a:pPr marL="0" indent="0" algn="just" rtl="1">
              <a:buNone/>
            </a:pPr>
            <a:endParaRPr lang="ar-DZ" sz="3400" b="1" dirty="0" smtClean="0">
              <a:latin typeface="Arabic Typesetting" panose="03020402040406030203" pitchFamily="66" charset="-78"/>
              <a:cs typeface="Arabic Typesetting" panose="03020402040406030203" pitchFamily="66" charset="-78"/>
            </a:endParaRPr>
          </a:p>
          <a:p>
            <a:pPr marL="0" indent="0" algn="just" rtl="1">
              <a:buNone/>
            </a:pPr>
            <a:r>
              <a:rPr lang="ar-DZ" sz="3400" b="1" dirty="0" smtClean="0">
                <a:latin typeface="Arabic Typesetting" panose="03020402040406030203" pitchFamily="66" charset="-78"/>
                <a:cs typeface="Arabic Typesetting" panose="03020402040406030203" pitchFamily="66" charset="-78"/>
              </a:rPr>
              <a:t>في </a:t>
            </a:r>
            <a:r>
              <a:rPr lang="ar-DZ" sz="3400" b="1" dirty="0">
                <a:latin typeface="Arabic Typesetting" panose="03020402040406030203" pitchFamily="66" charset="-78"/>
                <a:cs typeface="Arabic Typesetting" panose="03020402040406030203" pitchFamily="66" charset="-78"/>
              </a:rPr>
              <a:t>إطار نظريته اللسانية، </a:t>
            </a:r>
            <a:r>
              <a:rPr lang="ar-DZ" sz="3400" b="1" dirty="0" smtClean="0">
                <a:latin typeface="Arabic Typesetting" panose="03020402040406030203" pitchFamily="66" charset="-78"/>
                <a:cs typeface="Arabic Typesetting" panose="03020402040406030203" pitchFamily="66" charset="-78"/>
              </a:rPr>
              <a:t>قدّم سوسير </a:t>
            </a:r>
            <a:r>
              <a:rPr lang="ar-DZ" sz="3400" b="1" dirty="0">
                <a:latin typeface="Arabic Typesetting" panose="03020402040406030203" pitchFamily="66" charset="-78"/>
                <a:cs typeface="Arabic Typesetting" panose="03020402040406030203" pitchFamily="66" charset="-78"/>
              </a:rPr>
              <a:t>مفهومَ الدال </a:t>
            </a:r>
            <a:r>
              <a:rPr lang="ar-DZ" sz="3400" b="1" dirty="0" smtClean="0">
                <a:latin typeface="Arabic Typesetting" panose="03020402040406030203" pitchFamily="66" charset="-78"/>
                <a:cs typeface="Arabic Typesetting" panose="03020402040406030203" pitchFamily="66" charset="-78"/>
              </a:rPr>
              <a:t>والمدلول كوجهين متلازمين للعلامة اللغوية، حيث يشكّلان معاً وحدةً لا تنفصم. فالدال هو الأثر النفسي للتتابع الصوتي وله بصمة نفسية ، لأنه يعتبر أن الأصوات لا تملك قيمة في ذاتها وإنما هي نتاج و أثر نفسي لماه هو موجود في الصورة الذهنية التي يصطلح عليها سوير مصطلح </a:t>
            </a:r>
            <a:r>
              <a:rPr lang="ar-DZ" sz="3400" b="1" dirty="0">
                <a:latin typeface="Arabic Typesetting" panose="03020402040406030203" pitchFamily="66" charset="-78"/>
                <a:cs typeface="Arabic Typesetting" panose="03020402040406030203" pitchFamily="66" charset="-78"/>
              </a:rPr>
              <a:t>المدلول </a:t>
            </a:r>
            <a:r>
              <a:rPr lang="ar-DZ" sz="3400" b="1" dirty="0" smtClean="0">
                <a:latin typeface="Arabic Typesetting" panose="03020402040406030203" pitchFamily="66" charset="-78"/>
                <a:cs typeface="Arabic Typesetting" panose="03020402040406030203" pitchFamily="66" charset="-78"/>
              </a:rPr>
              <a:t>وهو </a:t>
            </a:r>
            <a:r>
              <a:rPr lang="ar-DZ" sz="3400" b="1" dirty="0">
                <a:latin typeface="Arabic Typesetting" panose="03020402040406030203" pitchFamily="66" charset="-78"/>
                <a:cs typeface="Arabic Typesetting" panose="03020402040406030203" pitchFamily="66" charset="-78"/>
              </a:rPr>
              <a:t>المفهوم الذهني المجرد الذي يثيره هذا الدال في أذهان المتحدثين </a:t>
            </a:r>
            <a:r>
              <a:rPr lang="ar-DZ" sz="3400" b="1" dirty="0" smtClean="0">
                <a:latin typeface="Arabic Typesetting" panose="03020402040406030203" pitchFamily="66" charset="-78"/>
                <a:cs typeface="Arabic Typesetting" panose="03020402040406030203" pitchFamily="66" charset="-78"/>
              </a:rPr>
              <a:t>، وأكّد سوسير </a:t>
            </a:r>
            <a:r>
              <a:rPr lang="ar-DZ" sz="3400" b="1" dirty="0">
                <a:latin typeface="Arabic Typesetting" panose="03020402040406030203" pitchFamily="66" charset="-78"/>
                <a:cs typeface="Arabic Typesetting" panose="03020402040406030203" pitchFamily="66" charset="-78"/>
              </a:rPr>
              <a:t>على أن العلاقة بين الدال والمدلول علاقة اعتباطية </a:t>
            </a:r>
            <a:r>
              <a:rPr lang="ar-DZ" sz="3400" b="1" dirty="0" smtClean="0">
                <a:latin typeface="Arabic Typesetting" panose="03020402040406030203" pitchFamily="66" charset="-78"/>
                <a:cs typeface="Arabic Typesetting" panose="03020402040406030203" pitchFamily="66" charset="-78"/>
              </a:rPr>
              <a:t>؛ أي غير </a:t>
            </a:r>
            <a:r>
              <a:rPr lang="ar-DZ" sz="3400" b="1" dirty="0">
                <a:latin typeface="Arabic Typesetting" panose="03020402040406030203" pitchFamily="66" charset="-78"/>
                <a:cs typeface="Arabic Typesetting" panose="03020402040406030203" pitchFamily="66" charset="-78"/>
              </a:rPr>
              <a:t>معلّلة، بمعنى أنه لا يوجد سبب طبيعي يربط بين الصورة </a:t>
            </a:r>
            <a:r>
              <a:rPr lang="ar-DZ" sz="3400" b="1" dirty="0" smtClean="0">
                <a:latin typeface="Arabic Typesetting" panose="03020402040406030203" pitchFamily="66" charset="-78"/>
                <a:cs typeface="Arabic Typesetting" panose="03020402040406030203" pitchFamily="66" charset="-78"/>
              </a:rPr>
              <a:t>الصوتية لكلمة </a:t>
            </a:r>
            <a:r>
              <a:rPr lang="ar-DZ" sz="3400" b="1" dirty="0">
                <a:latin typeface="Arabic Typesetting" panose="03020402040406030203" pitchFamily="66" charset="-78"/>
                <a:cs typeface="Arabic Typesetting" panose="03020402040406030203" pitchFamily="66" charset="-78"/>
              </a:rPr>
              <a:t>"</a:t>
            </a:r>
            <a:r>
              <a:rPr lang="ar-DZ" sz="3400" b="1" dirty="0" smtClean="0">
                <a:latin typeface="Arabic Typesetting" panose="03020402040406030203" pitchFamily="66" charset="-78"/>
                <a:cs typeface="Arabic Typesetting" panose="03020402040406030203" pitchFamily="66" charset="-78"/>
              </a:rPr>
              <a:t>كتاب« مثلا </a:t>
            </a:r>
            <a:r>
              <a:rPr lang="ar-DZ" sz="3400" b="1" dirty="0">
                <a:latin typeface="Arabic Typesetting" panose="03020402040406030203" pitchFamily="66" charset="-78"/>
                <a:cs typeface="Arabic Typesetting" panose="03020402040406030203" pitchFamily="66" charset="-78"/>
              </a:rPr>
              <a:t>والمفهوم الذهني للكتاب، بل هي اتفاقية اجتماعية تختلف من لغة لأخرى (ففي الإنجليزية مثلاً، يرتبط المفهوم نفسه بالصوت /</a:t>
            </a:r>
            <a:r>
              <a:rPr lang="fr-FR" sz="3400" b="1" dirty="0" err="1">
                <a:latin typeface="Arabic Typesetting" panose="03020402040406030203" pitchFamily="66" charset="-78"/>
                <a:cs typeface="Arabic Typesetting" panose="03020402040406030203" pitchFamily="66" charset="-78"/>
              </a:rPr>
              <a:t>bʊk</a:t>
            </a:r>
            <a:r>
              <a:rPr lang="fr-FR" sz="3400" b="1" dirty="0">
                <a:latin typeface="Arabic Typesetting" panose="03020402040406030203" pitchFamily="66" charset="-78"/>
                <a:cs typeface="Arabic Typesetting" panose="03020402040406030203" pitchFamily="66" charset="-78"/>
              </a:rPr>
              <a:t>/ "book"). </a:t>
            </a:r>
            <a:r>
              <a:rPr lang="ar-DZ" sz="3400" b="1" dirty="0">
                <a:latin typeface="Arabic Typesetting" panose="03020402040406030203" pitchFamily="66" charset="-78"/>
                <a:cs typeface="Arabic Typesetting" panose="03020402040406030203" pitchFamily="66" charset="-78"/>
              </a:rPr>
              <a:t>كما </a:t>
            </a:r>
            <a:r>
              <a:rPr lang="ar-DZ" sz="3400" b="1" dirty="0" smtClean="0">
                <a:latin typeface="Arabic Typesetting" panose="03020402040406030203" pitchFamily="66" charset="-78"/>
                <a:cs typeface="Arabic Typesetting" panose="03020402040406030203" pitchFamily="66" charset="-78"/>
              </a:rPr>
              <a:t>شبّه سوسير </a:t>
            </a:r>
            <a:r>
              <a:rPr lang="ar-DZ" sz="3400" b="1" dirty="0">
                <a:latin typeface="Arabic Typesetting" panose="03020402040406030203" pitchFamily="66" charset="-78"/>
                <a:cs typeface="Arabic Typesetting" panose="03020402040406030203" pitchFamily="66" charset="-78"/>
              </a:rPr>
              <a:t>هذه العلاقة بورقة نقدية ذات وجهين لا يمكن فصل أحدهما عن الآخر، فالدال والمدلول متلازمان كوجهي العملة الواحدة، حيث لا وجود لدال دون مدلول، ولا لمدلول دون دال في النظام اللغوي.</a:t>
            </a:r>
            <a:endParaRPr lang="fr-FR" sz="3400" b="1" dirty="0">
              <a:latin typeface="Arabic Typesetting" panose="03020402040406030203" pitchFamily="66" charset="-78"/>
              <a:cs typeface="Arabic Typesetting" panose="03020402040406030203" pitchFamily="66" charset="-78"/>
            </a:endParaRPr>
          </a:p>
          <a:p>
            <a:pPr marL="0" indent="0" algn="just" rtl="1">
              <a:buNone/>
            </a:pPr>
            <a:endParaRPr lang="fr-FR" dirty="0"/>
          </a:p>
        </p:txBody>
      </p:sp>
    </p:spTree>
    <p:extLst>
      <p:ext uri="{BB962C8B-B14F-4D97-AF65-F5344CB8AC3E}">
        <p14:creationId xmlns:p14="http://schemas.microsoft.com/office/powerpoint/2010/main" val="1179257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812088" cy="6552728"/>
          </a:xfrm>
        </p:spPr>
        <p:txBody>
          <a:bodyPr>
            <a:normAutofit fontScale="77500" lnSpcReduction="20000"/>
          </a:bodyPr>
          <a:lstStyle/>
          <a:p>
            <a:pPr marL="0" indent="0" algn="r" rtl="1">
              <a:buNone/>
            </a:pPr>
            <a:r>
              <a:rPr lang="ar-DZ" sz="3700" b="1" dirty="0" smtClean="0">
                <a:latin typeface="Arabic Typesetting" panose="03020402040406030203" pitchFamily="66" charset="-78"/>
                <a:cs typeface="Arabic Typesetting" panose="03020402040406030203" pitchFamily="66" charset="-78"/>
              </a:rPr>
              <a:t>1. </a:t>
            </a:r>
            <a:r>
              <a:rPr lang="ar-DZ" sz="3700" b="1" dirty="0">
                <a:latin typeface="Arabic Typesetting" panose="03020402040406030203" pitchFamily="66" charset="-78"/>
                <a:cs typeface="Arabic Typesetting" panose="03020402040406030203" pitchFamily="66" charset="-78"/>
              </a:rPr>
              <a:t>ا</a:t>
            </a:r>
            <a:r>
              <a:rPr lang="ar-DZ" sz="4000" b="1" dirty="0">
                <a:latin typeface="Arabic Typesetting" panose="03020402040406030203" pitchFamily="66" charset="-78"/>
                <a:cs typeface="Arabic Typesetting" panose="03020402040406030203" pitchFamily="66" charset="-78"/>
              </a:rPr>
              <a:t>لدراسة </a:t>
            </a:r>
            <a:r>
              <a:rPr lang="ar-DZ" sz="4000" b="1" dirty="0" err="1">
                <a:latin typeface="Arabic Typesetting" panose="03020402040406030203" pitchFamily="66" charset="-78"/>
                <a:cs typeface="Arabic Typesetting" panose="03020402040406030203" pitchFamily="66" charset="-78"/>
              </a:rPr>
              <a:t>السانكرونية</a:t>
            </a:r>
            <a:r>
              <a:rPr lang="ar-DZ" sz="4000" b="1" dirty="0">
                <a:latin typeface="Arabic Typesetting" panose="03020402040406030203" pitchFamily="66" charset="-78"/>
                <a:cs typeface="Arabic Typesetting" panose="03020402040406030203" pitchFamily="66" charset="-78"/>
              </a:rPr>
              <a:t> (</a:t>
            </a:r>
            <a:r>
              <a:rPr lang="fr-FR" sz="4000" b="1" dirty="0" err="1">
                <a:latin typeface="Arabic Typesetting" panose="03020402040406030203" pitchFamily="66" charset="-78"/>
                <a:cs typeface="Arabic Typesetting" panose="03020402040406030203" pitchFamily="66" charset="-78"/>
              </a:rPr>
              <a:t>Synchronic</a:t>
            </a:r>
            <a:r>
              <a:rPr lang="fr-FR" sz="4000" b="1" dirty="0">
                <a:latin typeface="Arabic Typesetting" panose="03020402040406030203" pitchFamily="66" charset="-78"/>
                <a:cs typeface="Arabic Typesetting" panose="03020402040406030203" pitchFamily="66" charset="-78"/>
              </a:rPr>
              <a:t> </a:t>
            </a:r>
            <a:r>
              <a:rPr lang="fr-FR" sz="4000" b="1" dirty="0" err="1" smtClean="0">
                <a:latin typeface="Arabic Typesetting" panose="03020402040406030203" pitchFamily="66" charset="-78"/>
                <a:cs typeface="Arabic Typesetting" panose="03020402040406030203" pitchFamily="66" charset="-78"/>
              </a:rPr>
              <a:t>Study</a:t>
            </a:r>
            <a:r>
              <a:rPr lang="ar-DZ" sz="4000" b="1" dirty="0" smtClean="0">
                <a:latin typeface="Arabic Typesetting" panose="03020402040406030203" pitchFamily="66" charset="-78"/>
                <a:cs typeface="Arabic Typesetting" panose="03020402040406030203" pitchFamily="66" charset="-78"/>
              </a:rPr>
              <a:t>)</a:t>
            </a:r>
            <a:endParaRPr lang="fr-FR" sz="4000" b="1" dirty="0">
              <a:latin typeface="Arabic Typesetting" panose="03020402040406030203" pitchFamily="66" charset="-78"/>
              <a:cs typeface="Arabic Typesetting" panose="03020402040406030203" pitchFamily="66" charset="-78"/>
            </a:endParaRPr>
          </a:p>
          <a:p>
            <a:pPr marL="0" indent="0" algn="r" rtl="1">
              <a:buNone/>
            </a:pPr>
            <a:r>
              <a:rPr lang="ar-DZ" sz="4000" b="1" dirty="0">
                <a:latin typeface="Arabic Typesetting" panose="03020402040406030203" pitchFamily="66" charset="-78"/>
                <a:cs typeface="Arabic Typesetting" panose="03020402040406030203" pitchFamily="66" charset="-78"/>
              </a:rPr>
              <a:t>التعريف</a:t>
            </a:r>
            <a:r>
              <a:rPr lang="ar-DZ" sz="4000" dirty="0">
                <a:latin typeface="Arabic Typesetting" panose="03020402040406030203" pitchFamily="66" charset="-78"/>
                <a:cs typeface="Arabic Typesetting" panose="03020402040406030203" pitchFamily="66" charset="-78"/>
              </a:rPr>
              <a:t>:</a:t>
            </a:r>
            <a:br>
              <a:rPr lang="ar-DZ" sz="4000" dirty="0">
                <a:latin typeface="Arabic Typesetting" panose="03020402040406030203" pitchFamily="66" charset="-78"/>
                <a:cs typeface="Arabic Typesetting" panose="03020402040406030203" pitchFamily="66" charset="-78"/>
              </a:rPr>
            </a:br>
            <a:r>
              <a:rPr lang="ar-DZ" sz="4000" dirty="0">
                <a:latin typeface="Arabic Typesetting" panose="03020402040406030203" pitchFamily="66" charset="-78"/>
                <a:cs typeface="Arabic Typesetting" panose="03020402040406030203" pitchFamily="66" charset="-78"/>
              </a:rPr>
              <a:t>تحليل اللغة في </a:t>
            </a:r>
            <a:r>
              <a:rPr lang="ar-DZ" sz="4000" b="1" dirty="0">
                <a:latin typeface="Arabic Typesetting" panose="03020402040406030203" pitchFamily="66" charset="-78"/>
                <a:cs typeface="Arabic Typesetting" panose="03020402040406030203" pitchFamily="66" charset="-78"/>
              </a:rPr>
              <a:t>لحظة زمنية محددة</a:t>
            </a:r>
            <a:r>
              <a:rPr lang="ar-DZ" sz="4000" dirty="0">
                <a:latin typeface="Arabic Typesetting" panose="03020402040406030203" pitchFamily="66" charset="-78"/>
                <a:cs typeface="Arabic Typesetting" panose="03020402040406030203" pitchFamily="66" charset="-78"/>
              </a:rPr>
              <a:t>، دون اعتبار للتطور التاريخي.</a:t>
            </a:r>
          </a:p>
          <a:p>
            <a:pPr marL="0" indent="0" algn="r" rtl="1">
              <a:buNone/>
            </a:pPr>
            <a:r>
              <a:rPr lang="ar-DZ" sz="4000" b="1" dirty="0">
                <a:latin typeface="Arabic Typesetting" panose="03020402040406030203" pitchFamily="66" charset="-78"/>
                <a:cs typeface="Arabic Typesetting" panose="03020402040406030203" pitchFamily="66" charset="-78"/>
              </a:rPr>
              <a:t>الخصائص</a:t>
            </a:r>
            <a:r>
              <a:rPr lang="ar-DZ" sz="4000" dirty="0">
                <a:latin typeface="Arabic Typesetting" panose="03020402040406030203" pitchFamily="66" charset="-78"/>
                <a:cs typeface="Arabic Typesetting" panose="03020402040406030203" pitchFamily="66" charset="-78"/>
              </a:rPr>
              <a:t>:</a:t>
            </a:r>
          </a:p>
          <a:p>
            <a:pPr marL="457200" lvl="1" indent="0" algn="r" rtl="1">
              <a:buNone/>
            </a:pPr>
            <a:r>
              <a:rPr lang="ar-DZ" sz="4000" dirty="0" smtClean="0">
                <a:latin typeface="Arabic Typesetting" panose="03020402040406030203" pitchFamily="66" charset="-78"/>
                <a:cs typeface="Arabic Typesetting" panose="03020402040406030203" pitchFamily="66" charset="-78"/>
              </a:rPr>
              <a:t>- تركيز </a:t>
            </a:r>
            <a:r>
              <a:rPr lang="ar-DZ" sz="4000" dirty="0">
                <a:latin typeface="Arabic Typesetting" panose="03020402040406030203" pitchFamily="66" charset="-78"/>
                <a:cs typeface="Arabic Typesetting" panose="03020402040406030203" pitchFamily="66" charset="-78"/>
              </a:rPr>
              <a:t>على </a:t>
            </a:r>
            <a:r>
              <a:rPr lang="ar-DZ" sz="4000" b="1" dirty="0">
                <a:latin typeface="Arabic Typesetting" panose="03020402040406030203" pitchFamily="66" charset="-78"/>
                <a:cs typeface="Arabic Typesetting" panose="03020402040406030203" pitchFamily="66" charset="-78"/>
              </a:rPr>
              <a:t>النظام اللغوي الحالي</a:t>
            </a:r>
            <a:r>
              <a:rPr lang="ar-DZ" sz="4000" dirty="0">
                <a:latin typeface="Arabic Typesetting" panose="03020402040406030203" pitchFamily="66" charset="-78"/>
                <a:cs typeface="Arabic Typesetting" panose="03020402040406030203" pitchFamily="66" charset="-78"/>
              </a:rPr>
              <a:t> وعلاقاته الداخلية.</a:t>
            </a:r>
          </a:p>
          <a:p>
            <a:pPr marL="457200" lvl="1" indent="0" algn="r" rtl="1">
              <a:buNone/>
            </a:pPr>
            <a:r>
              <a:rPr lang="ar-DZ" sz="4000" dirty="0" smtClean="0">
                <a:latin typeface="Arabic Typesetting" panose="03020402040406030203" pitchFamily="66" charset="-78"/>
                <a:cs typeface="Arabic Typesetting" panose="03020402040406030203" pitchFamily="66" charset="-78"/>
              </a:rPr>
              <a:t>- دراسة</a:t>
            </a:r>
            <a:r>
              <a:rPr lang="ar-DZ" sz="4000" dirty="0">
                <a:latin typeface="Arabic Typesetting" panose="03020402040406030203" pitchFamily="66" charset="-78"/>
                <a:cs typeface="Arabic Typesetting" panose="03020402040406030203" pitchFamily="66" charset="-78"/>
              </a:rPr>
              <a:t> </a:t>
            </a:r>
            <a:r>
              <a:rPr lang="ar-DZ" sz="4000" b="1" dirty="0">
                <a:latin typeface="Arabic Typesetting" panose="03020402040406030203" pitchFamily="66" charset="-78"/>
                <a:cs typeface="Arabic Typesetting" panose="03020402040406030203" pitchFamily="66" charset="-78"/>
              </a:rPr>
              <a:t>كيف تعمل اللغة الآن</a:t>
            </a:r>
            <a:r>
              <a:rPr lang="ar-DZ" sz="4000" dirty="0">
                <a:latin typeface="Arabic Typesetting" panose="03020402040406030203" pitchFamily="66" charset="-78"/>
                <a:cs typeface="Arabic Typesetting" panose="03020402040406030203" pitchFamily="66" charset="-78"/>
              </a:rPr>
              <a:t> (القواعد، المعجم، الصوتيات).</a:t>
            </a:r>
          </a:p>
          <a:p>
            <a:pPr marL="457200" lvl="1" indent="0" algn="r" rtl="1">
              <a:buNone/>
            </a:pPr>
            <a:r>
              <a:rPr lang="ar-DZ" sz="4000" dirty="0" smtClean="0">
                <a:latin typeface="Arabic Typesetting" panose="03020402040406030203" pitchFamily="66" charset="-78"/>
                <a:cs typeface="Arabic Typesetting" panose="03020402040406030203" pitchFamily="66" charset="-78"/>
              </a:rPr>
              <a:t>- مثال</a:t>
            </a:r>
            <a:r>
              <a:rPr lang="ar-DZ" sz="4000" dirty="0">
                <a:latin typeface="Arabic Typesetting" panose="03020402040406030203" pitchFamily="66" charset="-78"/>
                <a:cs typeface="Arabic Typesetting" panose="03020402040406030203" pitchFamily="66" charset="-78"/>
              </a:rPr>
              <a:t>: تحليل نظام الفعل المضارع في العربية المعاصرة.</a:t>
            </a:r>
          </a:p>
          <a:p>
            <a:pPr marL="0" indent="0" algn="r" rtl="1">
              <a:buNone/>
            </a:pPr>
            <a:r>
              <a:rPr lang="ar-DZ" sz="4000" b="1" dirty="0">
                <a:latin typeface="Arabic Typesetting" panose="03020402040406030203" pitchFamily="66" charset="-78"/>
                <a:cs typeface="Arabic Typesetting" panose="03020402040406030203" pitchFamily="66" charset="-78"/>
              </a:rPr>
              <a:t>2. الدراسة </a:t>
            </a:r>
            <a:r>
              <a:rPr lang="ar-DZ" sz="4000" b="1" dirty="0" err="1">
                <a:latin typeface="Arabic Typesetting" panose="03020402040406030203" pitchFamily="66" charset="-78"/>
                <a:cs typeface="Arabic Typesetting" panose="03020402040406030203" pitchFamily="66" charset="-78"/>
              </a:rPr>
              <a:t>الدياكرونية</a:t>
            </a:r>
            <a:r>
              <a:rPr lang="ar-DZ" sz="4000" b="1" dirty="0">
                <a:latin typeface="Arabic Typesetting" panose="03020402040406030203" pitchFamily="66" charset="-78"/>
                <a:cs typeface="Arabic Typesetting" panose="03020402040406030203" pitchFamily="66" charset="-78"/>
              </a:rPr>
              <a:t> </a:t>
            </a:r>
            <a:r>
              <a:rPr lang="ar-DZ" sz="4000" b="1" dirty="0" smtClean="0">
                <a:latin typeface="Arabic Typesetting" panose="03020402040406030203" pitchFamily="66" charset="-78"/>
                <a:cs typeface="Arabic Typesetting" panose="03020402040406030203" pitchFamily="66" charset="-78"/>
              </a:rPr>
              <a:t>()</a:t>
            </a:r>
            <a:r>
              <a:rPr lang="fr-FR" sz="4000" b="1" dirty="0" err="1" smtClean="0">
                <a:latin typeface="Arabic Typesetting" panose="03020402040406030203" pitchFamily="66" charset="-78"/>
                <a:cs typeface="Arabic Typesetting" panose="03020402040406030203" pitchFamily="66" charset="-78"/>
              </a:rPr>
              <a:t>Diachronic</a:t>
            </a:r>
            <a:r>
              <a:rPr lang="fr-FR" sz="4000" b="1" dirty="0" smtClean="0">
                <a:latin typeface="Arabic Typesetting" panose="03020402040406030203" pitchFamily="66" charset="-78"/>
                <a:cs typeface="Arabic Typesetting" panose="03020402040406030203" pitchFamily="66" charset="-78"/>
              </a:rPr>
              <a:t> </a:t>
            </a:r>
            <a:r>
              <a:rPr lang="fr-FR" sz="4000" b="1" dirty="0" err="1" smtClean="0">
                <a:latin typeface="Arabic Typesetting" panose="03020402040406030203" pitchFamily="66" charset="-78"/>
                <a:cs typeface="Arabic Typesetting" panose="03020402040406030203" pitchFamily="66" charset="-78"/>
              </a:rPr>
              <a:t>Study</a:t>
            </a:r>
            <a:endParaRPr lang="fr-FR" sz="4000" b="1" dirty="0">
              <a:latin typeface="Arabic Typesetting" panose="03020402040406030203" pitchFamily="66" charset="-78"/>
              <a:cs typeface="Arabic Typesetting" panose="03020402040406030203" pitchFamily="66" charset="-78"/>
            </a:endParaRPr>
          </a:p>
          <a:p>
            <a:pPr marL="0" indent="0" algn="r" rtl="1">
              <a:buNone/>
            </a:pPr>
            <a:r>
              <a:rPr lang="ar-DZ" sz="4000" b="1" dirty="0">
                <a:latin typeface="Arabic Typesetting" panose="03020402040406030203" pitchFamily="66" charset="-78"/>
                <a:cs typeface="Arabic Typesetting" panose="03020402040406030203" pitchFamily="66" charset="-78"/>
              </a:rPr>
              <a:t>التعريف</a:t>
            </a:r>
            <a:r>
              <a:rPr lang="ar-DZ" sz="4000" dirty="0">
                <a:latin typeface="Arabic Typesetting" panose="03020402040406030203" pitchFamily="66" charset="-78"/>
                <a:cs typeface="Arabic Typesetting" panose="03020402040406030203" pitchFamily="66" charset="-78"/>
              </a:rPr>
              <a:t>:</a:t>
            </a:r>
            <a:br>
              <a:rPr lang="ar-DZ" sz="4000" dirty="0">
                <a:latin typeface="Arabic Typesetting" panose="03020402040406030203" pitchFamily="66" charset="-78"/>
                <a:cs typeface="Arabic Typesetting" panose="03020402040406030203" pitchFamily="66" charset="-78"/>
              </a:rPr>
            </a:br>
            <a:r>
              <a:rPr lang="ar-DZ" sz="4000" dirty="0">
                <a:latin typeface="Arabic Typesetting" panose="03020402040406030203" pitchFamily="66" charset="-78"/>
                <a:cs typeface="Arabic Typesetting" panose="03020402040406030203" pitchFamily="66" charset="-78"/>
              </a:rPr>
              <a:t>تتبع تطور اللغة </a:t>
            </a:r>
            <a:r>
              <a:rPr lang="ar-DZ" sz="4000" b="1" dirty="0">
                <a:latin typeface="Arabic Typesetting" panose="03020402040406030203" pitchFamily="66" charset="-78"/>
                <a:cs typeface="Arabic Typesetting" panose="03020402040406030203" pitchFamily="66" charset="-78"/>
              </a:rPr>
              <a:t>عبر الزمن</a:t>
            </a:r>
            <a:r>
              <a:rPr lang="ar-DZ" sz="4000" dirty="0">
                <a:latin typeface="Arabic Typesetting" panose="03020402040406030203" pitchFamily="66" charset="-78"/>
                <a:cs typeface="Arabic Typesetting" panose="03020402040406030203" pitchFamily="66" charset="-78"/>
              </a:rPr>
              <a:t>، ودراسة التغيرات التاريخية.</a:t>
            </a:r>
          </a:p>
          <a:p>
            <a:pPr marL="0" indent="0" algn="r" rtl="1">
              <a:buNone/>
            </a:pPr>
            <a:r>
              <a:rPr lang="ar-DZ" sz="4000" b="1" dirty="0">
                <a:latin typeface="Arabic Typesetting" panose="03020402040406030203" pitchFamily="66" charset="-78"/>
                <a:cs typeface="Arabic Typesetting" panose="03020402040406030203" pitchFamily="66" charset="-78"/>
              </a:rPr>
              <a:t>الخصائص</a:t>
            </a:r>
            <a:r>
              <a:rPr lang="ar-DZ" sz="4000" dirty="0">
                <a:latin typeface="Arabic Typesetting" panose="03020402040406030203" pitchFamily="66" charset="-78"/>
                <a:cs typeface="Arabic Typesetting" panose="03020402040406030203" pitchFamily="66" charset="-78"/>
              </a:rPr>
              <a:t>:</a:t>
            </a:r>
          </a:p>
          <a:p>
            <a:pPr marL="457200" lvl="1" indent="0" algn="r" rtl="1">
              <a:buNone/>
            </a:pPr>
            <a:r>
              <a:rPr lang="ar-DZ" sz="4000" dirty="0">
                <a:latin typeface="Arabic Typesetting" panose="03020402040406030203" pitchFamily="66" charset="-78"/>
                <a:cs typeface="Arabic Typesetting" panose="03020402040406030203" pitchFamily="66" charset="-78"/>
              </a:rPr>
              <a:t>تركيز على </a:t>
            </a:r>
            <a:r>
              <a:rPr lang="ar-DZ" sz="4000" b="1" dirty="0">
                <a:latin typeface="Arabic Typesetting" panose="03020402040406030203" pitchFamily="66" charset="-78"/>
                <a:cs typeface="Arabic Typesetting" panose="03020402040406030203" pitchFamily="66" charset="-78"/>
              </a:rPr>
              <a:t>التحولات الصوتية، النحوية، أو الدلالية</a:t>
            </a:r>
            <a:r>
              <a:rPr lang="ar-DZ" sz="4000" dirty="0">
                <a:latin typeface="Arabic Typesetting" panose="03020402040406030203" pitchFamily="66" charset="-78"/>
                <a:cs typeface="Arabic Typesetting" panose="03020402040406030203" pitchFamily="66" charset="-78"/>
              </a:rPr>
              <a:t>.</a:t>
            </a:r>
          </a:p>
          <a:p>
            <a:pPr marL="457200" lvl="1" indent="0" algn="r" rtl="1">
              <a:buNone/>
            </a:pPr>
            <a:r>
              <a:rPr lang="ar-DZ" sz="4000" dirty="0">
                <a:latin typeface="Arabic Typesetting" panose="03020402040406030203" pitchFamily="66" charset="-78"/>
                <a:cs typeface="Arabic Typesetting" panose="03020402040406030203" pitchFamily="66" charset="-78"/>
              </a:rPr>
              <a:t>مثال: تطور نطق حرف "القاف" من الفصحى إلى اللهجات العامية (مثل نطقه "ء" في مصر أو "گ" في الخليج).</a:t>
            </a:r>
          </a:p>
          <a:p>
            <a:pPr marL="0" indent="0" algn="just" rtl="1">
              <a:buNone/>
            </a:pPr>
            <a:endParaRPr lang="fr-FR" dirty="0"/>
          </a:p>
        </p:txBody>
      </p:sp>
    </p:spTree>
    <p:extLst>
      <p:ext uri="{BB962C8B-B14F-4D97-AF65-F5344CB8AC3E}">
        <p14:creationId xmlns:p14="http://schemas.microsoft.com/office/powerpoint/2010/main" val="3041614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884096" cy="6624736"/>
          </a:xfrm>
        </p:spPr>
        <p:txBody>
          <a:bodyPr>
            <a:normAutofit fontScale="25000" lnSpcReduction="20000"/>
          </a:bodyPr>
          <a:lstStyle/>
          <a:p>
            <a:pPr marL="0" indent="0" algn="just" rtl="1">
              <a:buNone/>
            </a:pPr>
            <a:r>
              <a:rPr lang="ar-DZ" sz="13600" b="1" dirty="0">
                <a:latin typeface="Arabic Typesetting" panose="03020402040406030203" pitchFamily="66" charset="-78"/>
                <a:cs typeface="Arabic Typesetting" panose="03020402040406030203" pitchFamily="66" charset="-78"/>
              </a:rPr>
              <a:t>المحور الاستبدالي (</a:t>
            </a:r>
            <a:r>
              <a:rPr lang="fr-FR" sz="13600" b="1" dirty="0" err="1">
                <a:latin typeface="Arabic Typesetting" panose="03020402040406030203" pitchFamily="66" charset="-78"/>
                <a:cs typeface="Arabic Typesetting" panose="03020402040406030203" pitchFamily="66" charset="-78"/>
              </a:rPr>
              <a:t>Paradigmatic</a:t>
            </a:r>
            <a:r>
              <a:rPr lang="fr-FR" sz="13600" b="1" dirty="0">
                <a:latin typeface="Arabic Typesetting" panose="03020402040406030203" pitchFamily="66" charset="-78"/>
                <a:cs typeface="Arabic Typesetting" panose="03020402040406030203" pitchFamily="66" charset="-78"/>
              </a:rPr>
              <a:t> </a:t>
            </a:r>
            <a:r>
              <a:rPr lang="fr-FR" sz="13600" b="1" dirty="0" smtClean="0">
                <a:latin typeface="Arabic Typesetting" panose="03020402040406030203" pitchFamily="66" charset="-78"/>
                <a:cs typeface="Arabic Typesetting" panose="03020402040406030203" pitchFamily="66" charset="-78"/>
              </a:rPr>
              <a:t>Axis</a:t>
            </a:r>
            <a:r>
              <a:rPr lang="ar-DZ" sz="13600" b="1" dirty="0" smtClean="0">
                <a:latin typeface="Arabic Typesetting" panose="03020402040406030203" pitchFamily="66" charset="-78"/>
                <a:cs typeface="Arabic Typesetting" panose="03020402040406030203" pitchFamily="66" charset="-78"/>
              </a:rPr>
              <a:t>)</a:t>
            </a:r>
            <a:endParaRPr lang="fr-FR" sz="13600" b="1" dirty="0">
              <a:latin typeface="Arabic Typesetting" panose="03020402040406030203" pitchFamily="66" charset="-78"/>
              <a:cs typeface="Arabic Typesetting" panose="03020402040406030203" pitchFamily="66" charset="-78"/>
            </a:endParaRPr>
          </a:p>
          <a:p>
            <a:pPr marL="0" indent="0" algn="just" rtl="1">
              <a:buNone/>
            </a:pPr>
            <a:r>
              <a:rPr lang="ar-DZ" sz="13600" b="1" dirty="0" smtClean="0">
                <a:latin typeface="Arabic Typesetting" panose="03020402040406030203" pitchFamily="66" charset="-78"/>
                <a:cs typeface="Arabic Typesetting" panose="03020402040406030203" pitchFamily="66" charset="-78"/>
              </a:rPr>
              <a:t>التعريف</a:t>
            </a:r>
            <a:r>
              <a:rPr lang="ar-DZ" sz="13600" dirty="0" smtClean="0">
                <a:latin typeface="Arabic Typesetting" panose="03020402040406030203" pitchFamily="66" charset="-78"/>
                <a:cs typeface="Arabic Typesetting" panose="03020402040406030203" pitchFamily="66" charset="-78"/>
              </a:rPr>
              <a:t>: يشير </a:t>
            </a:r>
            <a:r>
              <a:rPr lang="ar-DZ" sz="13600" dirty="0">
                <a:latin typeface="Arabic Typesetting" panose="03020402040406030203" pitchFamily="66" charset="-78"/>
                <a:cs typeface="Arabic Typesetting" panose="03020402040406030203" pitchFamily="66" charset="-78"/>
              </a:rPr>
              <a:t>إلى العلاقة </a:t>
            </a:r>
            <a:r>
              <a:rPr lang="ar-DZ" sz="13600" b="1" dirty="0">
                <a:latin typeface="Arabic Typesetting" panose="03020402040406030203" pitchFamily="66" charset="-78"/>
                <a:cs typeface="Arabic Typesetting" panose="03020402040406030203" pitchFamily="66" charset="-78"/>
              </a:rPr>
              <a:t>العمودية</a:t>
            </a:r>
            <a:r>
              <a:rPr lang="ar-DZ" sz="13600" dirty="0">
                <a:latin typeface="Arabic Typesetting" panose="03020402040406030203" pitchFamily="66" charset="-78"/>
                <a:cs typeface="Arabic Typesetting" panose="03020402040406030203" pitchFamily="66" charset="-78"/>
              </a:rPr>
              <a:t> بين العناصر اللغوية التي يمكن أن تحل محل بعضها في نفس الموضع داخل التركيب.</a:t>
            </a:r>
          </a:p>
          <a:p>
            <a:pPr marL="0" indent="0" algn="just" rtl="1">
              <a:buNone/>
            </a:pPr>
            <a:r>
              <a:rPr lang="ar-DZ" sz="13600" b="1" dirty="0" smtClean="0">
                <a:latin typeface="Arabic Typesetting" panose="03020402040406030203" pitchFamily="66" charset="-78"/>
                <a:cs typeface="Arabic Typesetting" panose="03020402040406030203" pitchFamily="66" charset="-78"/>
              </a:rPr>
              <a:t>الخصائص</a:t>
            </a:r>
            <a:r>
              <a:rPr lang="ar-DZ" sz="13600" dirty="0" smtClean="0">
                <a:latin typeface="Arabic Typesetting" panose="03020402040406030203" pitchFamily="66" charset="-78"/>
                <a:cs typeface="Arabic Typesetting" panose="03020402040406030203" pitchFamily="66" charset="-78"/>
              </a:rPr>
              <a:t>: عناصر </a:t>
            </a:r>
            <a:r>
              <a:rPr lang="ar-DZ" sz="13600" dirty="0">
                <a:latin typeface="Arabic Typesetting" panose="03020402040406030203" pitchFamily="66" charset="-78"/>
                <a:cs typeface="Arabic Typesetting" panose="03020402040406030203" pitchFamily="66" charset="-78"/>
              </a:rPr>
              <a:t>هذا المحور </a:t>
            </a:r>
            <a:r>
              <a:rPr lang="ar-DZ" sz="13600" b="1" dirty="0">
                <a:latin typeface="Arabic Typesetting" panose="03020402040406030203" pitchFamily="66" charset="-78"/>
                <a:cs typeface="Arabic Typesetting" panose="03020402040406030203" pitchFamily="66" charset="-78"/>
              </a:rPr>
              <a:t>غير ظاهرة</a:t>
            </a:r>
            <a:r>
              <a:rPr lang="ar-DZ" sz="13600" dirty="0">
                <a:latin typeface="Arabic Typesetting" panose="03020402040406030203" pitchFamily="66" charset="-78"/>
                <a:cs typeface="Arabic Typesetting" panose="03020402040406030203" pitchFamily="66" charset="-78"/>
              </a:rPr>
              <a:t> في النص، لكنها موجودة في </a:t>
            </a:r>
            <a:r>
              <a:rPr lang="ar-DZ" sz="13600" dirty="0" smtClean="0">
                <a:latin typeface="Arabic Typesetting" panose="03020402040406030203" pitchFamily="66" charset="-78"/>
                <a:cs typeface="Arabic Typesetting" panose="03020402040406030203" pitchFamily="66" charset="-78"/>
              </a:rPr>
              <a:t>الذهن. تقوم </a:t>
            </a:r>
            <a:r>
              <a:rPr lang="ar-DZ" sz="13600" dirty="0">
                <a:latin typeface="Arabic Typesetting" panose="03020402040406030203" pitchFamily="66" charset="-78"/>
                <a:cs typeface="Arabic Typesetting" panose="03020402040406030203" pitchFamily="66" charset="-78"/>
              </a:rPr>
              <a:t>على </a:t>
            </a:r>
            <a:r>
              <a:rPr lang="ar-DZ" sz="13600" b="1" dirty="0">
                <a:latin typeface="Arabic Typesetting" panose="03020402040406030203" pitchFamily="66" charset="-78"/>
                <a:cs typeface="Arabic Typesetting" panose="03020402040406030203" pitchFamily="66" charset="-78"/>
              </a:rPr>
              <a:t>التنافر</a:t>
            </a:r>
            <a:r>
              <a:rPr lang="ar-DZ" sz="13600" dirty="0">
                <a:latin typeface="Arabic Typesetting" panose="03020402040406030203" pitchFamily="66" charset="-78"/>
                <a:cs typeface="Arabic Typesetting" panose="03020402040406030203" pitchFamily="66" charset="-78"/>
              </a:rPr>
              <a:t> و</a:t>
            </a:r>
            <a:r>
              <a:rPr lang="ar-DZ" sz="13600" b="1" dirty="0">
                <a:latin typeface="Arabic Typesetting" panose="03020402040406030203" pitchFamily="66" charset="-78"/>
                <a:cs typeface="Arabic Typesetting" panose="03020402040406030203" pitchFamily="66" charset="-78"/>
              </a:rPr>
              <a:t>الاختلاف</a:t>
            </a:r>
            <a:r>
              <a:rPr lang="ar-DZ" sz="13600" dirty="0">
                <a:latin typeface="Arabic Typesetting" panose="03020402040406030203" pitchFamily="66" charset="-78"/>
                <a:cs typeface="Arabic Typesetting" panose="03020402040406030203" pitchFamily="66" charset="-78"/>
              </a:rPr>
              <a:t> بين </a:t>
            </a:r>
            <a:r>
              <a:rPr lang="ar-DZ" sz="13600" dirty="0" smtClean="0">
                <a:latin typeface="Arabic Typesetting" panose="03020402040406030203" pitchFamily="66" charset="-78"/>
                <a:cs typeface="Arabic Typesetting" panose="03020402040406030203" pitchFamily="66" charset="-78"/>
              </a:rPr>
              <a:t>العناصر.</a:t>
            </a:r>
          </a:p>
          <a:p>
            <a:pPr marL="0" indent="0" algn="r" rtl="1">
              <a:buNone/>
            </a:pPr>
            <a:r>
              <a:rPr lang="ar-DZ" sz="13600" dirty="0" smtClean="0">
                <a:latin typeface="Arabic Typesetting" panose="03020402040406030203" pitchFamily="66" charset="-78"/>
                <a:cs typeface="Arabic Typesetting" panose="03020402040406030203" pitchFamily="66" charset="-78"/>
              </a:rPr>
              <a:t>مثال</a:t>
            </a:r>
            <a:r>
              <a:rPr lang="ar-DZ" sz="13600" dirty="0">
                <a:latin typeface="Arabic Typesetting" panose="03020402040406030203" pitchFamily="66" charset="-78"/>
                <a:cs typeface="Arabic Typesetting" panose="03020402040406030203" pitchFamily="66" charset="-78"/>
              </a:rPr>
              <a:t>:</a:t>
            </a:r>
            <a:br>
              <a:rPr lang="ar-DZ" sz="13600" dirty="0">
                <a:latin typeface="Arabic Typesetting" panose="03020402040406030203" pitchFamily="66" charset="-78"/>
                <a:cs typeface="Arabic Typesetting" panose="03020402040406030203" pitchFamily="66" charset="-78"/>
              </a:rPr>
            </a:br>
            <a:r>
              <a:rPr lang="ar-DZ" sz="13600" dirty="0">
                <a:latin typeface="Arabic Typesetting" panose="03020402040406030203" pitchFamily="66" charset="-78"/>
                <a:cs typeface="Arabic Typesetting" panose="03020402040406030203" pitchFamily="66" charset="-78"/>
              </a:rPr>
              <a:t>في جملة </a:t>
            </a:r>
            <a:r>
              <a:rPr lang="ar-DZ" sz="13600" i="1" dirty="0">
                <a:latin typeface="Arabic Typesetting" panose="03020402040406030203" pitchFamily="66" charset="-78"/>
                <a:cs typeface="Arabic Typesetting" panose="03020402040406030203" pitchFamily="66" charset="-78"/>
              </a:rPr>
              <a:t>"الطالب يقرأ </a:t>
            </a:r>
            <a:r>
              <a:rPr lang="ar-DZ" sz="13600" b="1" i="1" dirty="0">
                <a:latin typeface="Arabic Typesetting" panose="03020402040406030203" pitchFamily="66" charset="-78"/>
                <a:cs typeface="Arabic Typesetting" panose="03020402040406030203" pitchFamily="66" charset="-78"/>
              </a:rPr>
              <a:t>الكتاب</a:t>
            </a:r>
            <a:r>
              <a:rPr lang="ar-DZ" sz="13600" i="1" dirty="0">
                <a:latin typeface="Arabic Typesetting" panose="03020402040406030203" pitchFamily="66" charset="-78"/>
                <a:cs typeface="Arabic Typesetting" panose="03020402040406030203" pitchFamily="66" charset="-78"/>
              </a:rPr>
              <a:t>"</a:t>
            </a:r>
            <a:r>
              <a:rPr lang="ar-DZ" sz="13600" dirty="0">
                <a:latin typeface="Arabic Typesetting" panose="03020402040406030203" pitchFamily="66" charset="-78"/>
                <a:cs typeface="Arabic Typesetting" panose="03020402040406030203" pitchFamily="66" charset="-78"/>
              </a:rPr>
              <a:t>، يمكن استبدال "الكتاب" بعناصر أخرى مثل</a:t>
            </a:r>
            <a:r>
              <a:rPr lang="ar-DZ" sz="13600" dirty="0" smtClean="0">
                <a:latin typeface="Arabic Typesetting" panose="03020402040406030203" pitchFamily="66" charset="-78"/>
                <a:cs typeface="Arabic Typesetting" panose="03020402040406030203" pitchFamily="66" charset="-78"/>
              </a:rPr>
              <a:t>: "الدرس« ،"الجريدة« ،"</a:t>
            </a:r>
            <a:r>
              <a:rPr lang="ar-DZ" sz="13600" dirty="0">
                <a:latin typeface="Arabic Typesetting" panose="03020402040406030203" pitchFamily="66" charset="-78"/>
                <a:cs typeface="Arabic Typesetting" panose="03020402040406030203" pitchFamily="66" charset="-78"/>
              </a:rPr>
              <a:t>القصيدة"</a:t>
            </a:r>
          </a:p>
          <a:p>
            <a:pPr marL="0" indent="0" algn="just" rtl="1">
              <a:buNone/>
            </a:pPr>
            <a:r>
              <a:rPr lang="ar-DZ" sz="13600" b="1" dirty="0">
                <a:latin typeface="Arabic Typesetting" panose="03020402040406030203" pitchFamily="66" charset="-78"/>
                <a:cs typeface="Arabic Typesetting" panose="03020402040406030203" pitchFamily="66" charset="-78"/>
              </a:rPr>
              <a:t>2. المحور التركيبي </a:t>
            </a:r>
            <a:r>
              <a:rPr lang="fr-FR" sz="13600" b="1" dirty="0" err="1" smtClean="0">
                <a:latin typeface="Arabic Typesetting" panose="03020402040406030203" pitchFamily="66" charset="-78"/>
                <a:cs typeface="Arabic Typesetting" panose="03020402040406030203" pitchFamily="66" charset="-78"/>
              </a:rPr>
              <a:t>Syntagmatic</a:t>
            </a:r>
            <a:r>
              <a:rPr lang="fr-FR" sz="13600" b="1" dirty="0" smtClean="0">
                <a:latin typeface="Arabic Typesetting" panose="03020402040406030203" pitchFamily="66" charset="-78"/>
                <a:cs typeface="Arabic Typesetting" panose="03020402040406030203" pitchFamily="66" charset="-78"/>
              </a:rPr>
              <a:t> Axis)</a:t>
            </a:r>
            <a:r>
              <a:rPr lang="ar-DZ" sz="13600" b="1" dirty="0" smtClean="0">
                <a:latin typeface="Arabic Typesetting" panose="03020402040406030203" pitchFamily="66" charset="-78"/>
                <a:cs typeface="Arabic Typesetting" panose="03020402040406030203" pitchFamily="66" charset="-78"/>
              </a:rPr>
              <a:t>)</a:t>
            </a:r>
          </a:p>
          <a:p>
            <a:pPr marL="0" indent="0" algn="r" rtl="1">
              <a:buNone/>
            </a:pPr>
            <a:r>
              <a:rPr lang="ar-DZ" sz="13600" b="1" dirty="0" smtClean="0">
                <a:latin typeface="Arabic Typesetting" panose="03020402040406030203" pitchFamily="66" charset="-78"/>
                <a:cs typeface="Arabic Typesetting" panose="03020402040406030203" pitchFamily="66" charset="-78"/>
              </a:rPr>
              <a:t>التعريف</a:t>
            </a:r>
            <a:r>
              <a:rPr lang="ar-DZ" sz="13600" dirty="0" smtClean="0">
                <a:latin typeface="Arabic Typesetting" panose="03020402040406030203" pitchFamily="66" charset="-78"/>
                <a:cs typeface="Arabic Typesetting" panose="03020402040406030203" pitchFamily="66" charset="-78"/>
              </a:rPr>
              <a:t>: يشير </a:t>
            </a:r>
            <a:r>
              <a:rPr lang="ar-DZ" sz="13600" dirty="0">
                <a:latin typeface="Arabic Typesetting" panose="03020402040406030203" pitchFamily="66" charset="-78"/>
                <a:cs typeface="Arabic Typesetting" panose="03020402040406030203" pitchFamily="66" charset="-78"/>
              </a:rPr>
              <a:t>إلى العلاقة </a:t>
            </a:r>
            <a:r>
              <a:rPr lang="ar-DZ" sz="13600" b="1" dirty="0">
                <a:latin typeface="Arabic Typesetting" panose="03020402040406030203" pitchFamily="66" charset="-78"/>
                <a:cs typeface="Arabic Typesetting" panose="03020402040406030203" pitchFamily="66" charset="-78"/>
              </a:rPr>
              <a:t>الأفقية</a:t>
            </a:r>
            <a:r>
              <a:rPr lang="ar-DZ" sz="13600" dirty="0">
                <a:latin typeface="Arabic Typesetting" panose="03020402040406030203" pitchFamily="66" charset="-78"/>
                <a:cs typeface="Arabic Typesetting" panose="03020402040406030203" pitchFamily="66" charset="-78"/>
              </a:rPr>
              <a:t> بين العناصر المتتالية في الجملة، والتي تترابط لتشكل معنى.</a:t>
            </a:r>
          </a:p>
          <a:p>
            <a:pPr marL="0" indent="0" algn="just" rtl="1">
              <a:buNone/>
            </a:pPr>
            <a:r>
              <a:rPr lang="ar-DZ" sz="13600" b="1" dirty="0" smtClean="0">
                <a:latin typeface="Arabic Typesetting" panose="03020402040406030203" pitchFamily="66" charset="-78"/>
                <a:cs typeface="Arabic Typesetting" panose="03020402040406030203" pitchFamily="66" charset="-78"/>
              </a:rPr>
              <a:t>الخصائص</a:t>
            </a:r>
            <a:r>
              <a:rPr lang="ar-DZ" sz="13600" dirty="0" smtClean="0">
                <a:latin typeface="Arabic Typesetting" panose="03020402040406030203" pitchFamily="66" charset="-78"/>
                <a:cs typeface="Arabic Typesetting" panose="03020402040406030203" pitchFamily="66" charset="-78"/>
              </a:rPr>
              <a:t>: عناصر </a:t>
            </a:r>
            <a:r>
              <a:rPr lang="ar-DZ" sz="13600" dirty="0">
                <a:latin typeface="Arabic Typesetting" panose="03020402040406030203" pitchFamily="66" charset="-78"/>
                <a:cs typeface="Arabic Typesetting" panose="03020402040406030203" pitchFamily="66" charset="-78"/>
              </a:rPr>
              <a:t>هذا المحور </a:t>
            </a:r>
            <a:r>
              <a:rPr lang="ar-DZ" sz="13600" b="1" dirty="0">
                <a:latin typeface="Arabic Typesetting" panose="03020402040406030203" pitchFamily="66" charset="-78"/>
                <a:cs typeface="Arabic Typesetting" panose="03020402040406030203" pitchFamily="66" charset="-78"/>
              </a:rPr>
              <a:t>ظاهرة</a:t>
            </a:r>
            <a:r>
              <a:rPr lang="ar-DZ" sz="13600" dirty="0">
                <a:latin typeface="Arabic Typesetting" panose="03020402040406030203" pitchFamily="66" charset="-78"/>
                <a:cs typeface="Arabic Typesetting" panose="03020402040406030203" pitchFamily="66" charset="-78"/>
              </a:rPr>
              <a:t> في </a:t>
            </a:r>
            <a:r>
              <a:rPr lang="ar-DZ" sz="13600" dirty="0" smtClean="0">
                <a:latin typeface="Arabic Typesetting" panose="03020402040406030203" pitchFamily="66" charset="-78"/>
                <a:cs typeface="Arabic Typesetting" panose="03020402040406030203" pitchFamily="66" charset="-78"/>
              </a:rPr>
              <a:t>النص. تقوم </a:t>
            </a:r>
            <a:r>
              <a:rPr lang="ar-DZ" sz="13600" dirty="0">
                <a:latin typeface="Arabic Typesetting" panose="03020402040406030203" pitchFamily="66" charset="-78"/>
                <a:cs typeface="Arabic Typesetting" panose="03020402040406030203" pitchFamily="66" charset="-78"/>
              </a:rPr>
              <a:t>على </a:t>
            </a:r>
            <a:r>
              <a:rPr lang="ar-DZ" sz="13600" b="1" dirty="0">
                <a:latin typeface="Arabic Typesetting" panose="03020402040406030203" pitchFamily="66" charset="-78"/>
                <a:cs typeface="Arabic Typesetting" panose="03020402040406030203" pitchFamily="66" charset="-78"/>
              </a:rPr>
              <a:t>التآلف</a:t>
            </a:r>
            <a:r>
              <a:rPr lang="ar-DZ" sz="13600" dirty="0">
                <a:latin typeface="Arabic Typesetting" panose="03020402040406030203" pitchFamily="66" charset="-78"/>
                <a:cs typeface="Arabic Typesetting" panose="03020402040406030203" pitchFamily="66" charset="-78"/>
              </a:rPr>
              <a:t> و</a:t>
            </a:r>
            <a:r>
              <a:rPr lang="ar-DZ" sz="13600" b="1" dirty="0">
                <a:latin typeface="Arabic Typesetting" panose="03020402040406030203" pitchFamily="66" charset="-78"/>
                <a:cs typeface="Arabic Typesetting" panose="03020402040406030203" pitchFamily="66" charset="-78"/>
              </a:rPr>
              <a:t>التتابع المنطقي</a:t>
            </a:r>
            <a:r>
              <a:rPr lang="ar-DZ" sz="13600" dirty="0">
                <a:latin typeface="Arabic Typesetting" panose="03020402040406030203" pitchFamily="66" charset="-78"/>
                <a:cs typeface="Arabic Typesetting" panose="03020402040406030203" pitchFamily="66" charset="-78"/>
              </a:rPr>
              <a:t>.</a:t>
            </a:r>
          </a:p>
          <a:p>
            <a:pPr marL="457200" lvl="1" indent="0" algn="r" rtl="1">
              <a:buNone/>
            </a:pPr>
            <a:r>
              <a:rPr lang="ar-DZ" sz="13600" dirty="0" smtClean="0">
                <a:latin typeface="Arabic Typesetting" panose="03020402040406030203" pitchFamily="66" charset="-78"/>
                <a:cs typeface="Arabic Typesetting" panose="03020402040406030203" pitchFamily="66" charset="-78"/>
              </a:rPr>
              <a:t>مثال: في </a:t>
            </a:r>
            <a:r>
              <a:rPr lang="ar-DZ" sz="13600" dirty="0">
                <a:latin typeface="Arabic Typesetting" panose="03020402040406030203" pitchFamily="66" charset="-78"/>
                <a:cs typeface="Arabic Typesetting" panose="03020402040406030203" pitchFamily="66" charset="-78"/>
              </a:rPr>
              <a:t>جملة </a:t>
            </a:r>
            <a:r>
              <a:rPr lang="ar-DZ" sz="13600" i="1" dirty="0">
                <a:latin typeface="Arabic Typesetting" panose="03020402040406030203" pitchFamily="66" charset="-78"/>
                <a:cs typeface="Arabic Typesetting" panose="03020402040406030203" pitchFamily="66" charset="-78"/>
              </a:rPr>
              <a:t>"الطالب يقرأ الكتاب"</a:t>
            </a:r>
            <a:r>
              <a:rPr lang="ar-DZ" sz="13600" dirty="0">
                <a:latin typeface="Arabic Typesetting" panose="03020402040406030203" pitchFamily="66" charset="-78"/>
                <a:cs typeface="Arabic Typesetting" panose="03020402040406030203" pitchFamily="66" charset="-78"/>
              </a:rPr>
              <a:t>، تترابط الكلمات كالتالي:</a:t>
            </a:r>
          </a:p>
          <a:p>
            <a:pPr marL="914400" lvl="2" indent="0" algn="just" rtl="1">
              <a:buNone/>
            </a:pPr>
            <a:r>
              <a:rPr lang="ar-DZ" sz="13600" dirty="0">
                <a:latin typeface="Arabic Typesetting" panose="03020402040406030203" pitchFamily="66" charset="-78"/>
                <a:cs typeface="Arabic Typesetting" panose="03020402040406030203" pitchFamily="66" charset="-78"/>
              </a:rPr>
              <a:t>"الطالب" (فاعل) + "يقرأ" (فعل) + "الكتاب" (مفعول به).</a:t>
            </a:r>
          </a:p>
          <a:p>
            <a:pPr marL="0" indent="0" algn="r" rtl="1">
              <a:buNone/>
            </a:pPr>
            <a:endParaRPr lang="fr-FR" dirty="0"/>
          </a:p>
        </p:txBody>
      </p:sp>
    </p:spTree>
    <p:extLst>
      <p:ext uri="{BB962C8B-B14F-4D97-AF65-F5344CB8AC3E}">
        <p14:creationId xmlns:p14="http://schemas.microsoft.com/office/powerpoint/2010/main" val="3208908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84976" cy="6408712"/>
          </a:xfrm>
        </p:spPr>
        <p:txBody>
          <a:bodyPr>
            <a:normAutofit/>
          </a:bodyPr>
          <a:lstStyle/>
          <a:p>
            <a:pPr marL="0" indent="0" algn="r" rtl="1">
              <a:buNone/>
            </a:pPr>
            <a:r>
              <a:rPr lang="ar-DZ" sz="3600" dirty="0" smtClean="0">
                <a:latin typeface="Arabic Typesetting" panose="03020402040406030203" pitchFamily="66" charset="-78"/>
                <a:cs typeface="Arabic Typesetting" panose="03020402040406030203" pitchFamily="66" charset="-78"/>
              </a:rPr>
              <a:t>ويمكن تحديدها من خلال الجدول الآتي :</a:t>
            </a:r>
          </a:p>
          <a:p>
            <a:pPr marL="0" indent="0" algn="r" rtl="1">
              <a:buNone/>
            </a:pPr>
            <a:endParaRPr lang="fr-FR" sz="3600" dirty="0">
              <a:latin typeface="Arabic Typesetting" panose="03020402040406030203" pitchFamily="66" charset="-78"/>
              <a:cs typeface="Arabic Typesetting" panose="03020402040406030203" pitchFamily="66" charset="-78"/>
            </a:endParaRPr>
          </a:p>
        </p:txBody>
      </p:sp>
      <p:graphicFrame>
        <p:nvGraphicFramePr>
          <p:cNvPr id="4" name="Tableau 3"/>
          <p:cNvGraphicFramePr>
            <a:graphicFrameLocks noGrp="1"/>
          </p:cNvGraphicFramePr>
          <p:nvPr>
            <p:extLst>
              <p:ext uri="{D42A27DB-BD31-4B8C-83A1-F6EECF244321}">
                <p14:modId xmlns:p14="http://schemas.microsoft.com/office/powerpoint/2010/main" val="2437655650"/>
              </p:ext>
            </p:extLst>
          </p:nvPr>
        </p:nvGraphicFramePr>
        <p:xfrm>
          <a:off x="323528" y="1412776"/>
          <a:ext cx="8376592" cy="3048000"/>
        </p:xfrm>
        <a:graphic>
          <a:graphicData uri="http://schemas.openxmlformats.org/drawingml/2006/table">
            <a:tbl>
              <a:tblPr firstRow="1" bandRow="1">
                <a:tableStyleId>{5C22544A-7EE6-4342-B048-85BDC9FD1C3A}</a:tableStyleId>
              </a:tblPr>
              <a:tblGrid>
                <a:gridCol w="3096344"/>
                <a:gridCol w="3593606"/>
                <a:gridCol w="1686642"/>
              </a:tblGrid>
              <a:tr h="370840">
                <a:tc>
                  <a:txBody>
                    <a:bodyPr/>
                    <a:lstStyle/>
                    <a:p>
                      <a:pPr algn="ctr" rtl="1"/>
                      <a:r>
                        <a:rPr lang="ar-DZ" sz="3400" dirty="0" smtClean="0">
                          <a:latin typeface="Arabic Typesetting" panose="03020402040406030203" pitchFamily="66" charset="-78"/>
                          <a:cs typeface="Arabic Typesetting" panose="03020402040406030203" pitchFamily="66" charset="-78"/>
                        </a:rPr>
                        <a:t>المحور</a:t>
                      </a:r>
                      <a:r>
                        <a:rPr lang="ar-DZ" sz="3400" baseline="0" dirty="0" smtClean="0">
                          <a:latin typeface="Arabic Typesetting" panose="03020402040406030203" pitchFamily="66" charset="-78"/>
                          <a:cs typeface="Arabic Typesetting" panose="03020402040406030203" pitchFamily="66" charset="-78"/>
                        </a:rPr>
                        <a:t> التركيبي</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المحور الاستبدالي</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المعيار</a:t>
                      </a:r>
                      <a:endParaRPr lang="fr-FR" sz="3400" dirty="0">
                        <a:latin typeface="Arabic Typesetting" panose="03020402040406030203" pitchFamily="66" charset="-78"/>
                        <a:cs typeface="Arabic Typesetting" panose="03020402040406030203" pitchFamily="66" charset="-78"/>
                      </a:endParaRPr>
                    </a:p>
                  </a:txBody>
                  <a:tcPr/>
                </a:tc>
              </a:tr>
              <a:tr h="370840">
                <a:tc>
                  <a:txBody>
                    <a:bodyPr/>
                    <a:lstStyle/>
                    <a:p>
                      <a:pPr algn="ctr" rtl="1"/>
                      <a:r>
                        <a:rPr lang="ar-DZ" sz="3400" dirty="0" smtClean="0">
                          <a:latin typeface="Arabic Typesetting" panose="03020402040406030203" pitchFamily="66" charset="-78"/>
                          <a:cs typeface="Arabic Typesetting" panose="03020402040406030203" pitchFamily="66" charset="-78"/>
                        </a:rPr>
                        <a:t>أفقية ( ترتيب العناصر متتابعة)</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عمودية ( اختيار عنصر من مجموعة)</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العلاقة </a:t>
                      </a:r>
                      <a:endParaRPr lang="fr-FR" sz="3400" dirty="0">
                        <a:latin typeface="Arabic Typesetting" panose="03020402040406030203" pitchFamily="66" charset="-78"/>
                        <a:cs typeface="Arabic Typesetting" panose="03020402040406030203" pitchFamily="66" charset="-78"/>
                      </a:endParaRPr>
                    </a:p>
                  </a:txBody>
                  <a:tcPr/>
                </a:tc>
              </a:tr>
              <a:tr h="370840">
                <a:tc>
                  <a:txBody>
                    <a:bodyPr/>
                    <a:lstStyle/>
                    <a:p>
                      <a:pPr algn="ctr" rtl="1"/>
                      <a:r>
                        <a:rPr lang="ar-DZ" sz="3400" dirty="0" smtClean="0">
                          <a:latin typeface="Arabic Typesetting" panose="03020402040406030203" pitchFamily="66" charset="-78"/>
                          <a:cs typeface="Arabic Typesetting" panose="03020402040406030203" pitchFamily="66" charset="-78"/>
                        </a:rPr>
                        <a:t>ظاهر ( في النص )</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غير ظاهر ( موجود في الذهن )</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الظهور</a:t>
                      </a:r>
                      <a:endParaRPr lang="fr-FR" sz="3400" dirty="0">
                        <a:latin typeface="Arabic Typesetting" panose="03020402040406030203" pitchFamily="66" charset="-78"/>
                        <a:cs typeface="Arabic Typesetting" panose="03020402040406030203" pitchFamily="66" charset="-78"/>
                      </a:endParaRPr>
                    </a:p>
                  </a:txBody>
                  <a:tcPr/>
                </a:tc>
              </a:tr>
              <a:tr h="370840">
                <a:tc>
                  <a:txBody>
                    <a:bodyPr/>
                    <a:lstStyle/>
                    <a:p>
                      <a:pPr algn="ctr" rtl="1"/>
                      <a:r>
                        <a:rPr lang="ar-DZ" sz="3400" dirty="0" smtClean="0">
                          <a:latin typeface="Arabic Typesetting" panose="03020402040406030203" pitchFamily="66" charset="-78"/>
                          <a:cs typeface="Arabic Typesetting" panose="03020402040406030203" pitchFamily="66" charset="-78"/>
                        </a:rPr>
                        <a:t>التآلف</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الاختلاف</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المبدأ</a:t>
                      </a:r>
                      <a:endParaRPr lang="fr-FR" sz="3400" dirty="0">
                        <a:latin typeface="Arabic Typesetting" panose="03020402040406030203" pitchFamily="66" charset="-78"/>
                        <a:cs typeface="Arabic Typesetting" panose="03020402040406030203" pitchFamily="66" charset="-78"/>
                      </a:endParaRPr>
                    </a:p>
                  </a:txBody>
                  <a:tcPr/>
                </a:tc>
              </a:tr>
              <a:tr h="370840">
                <a:tc>
                  <a:txBody>
                    <a:bodyPr/>
                    <a:lstStyle/>
                    <a:p>
                      <a:pPr algn="ctr" rtl="1"/>
                      <a:r>
                        <a:rPr lang="ar-DZ" sz="3400" dirty="0" smtClean="0">
                          <a:latin typeface="Arabic Typesetting" panose="03020402040406030203" pitchFamily="66" charset="-78"/>
                          <a:cs typeface="Arabic Typesetting" panose="03020402040406030203" pitchFamily="66" charset="-78"/>
                        </a:rPr>
                        <a:t>تسلسل ( الولد يلعب الكرة )</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(يكتب ) بدل ( يقرأ)</a:t>
                      </a:r>
                      <a:endParaRPr lang="fr-FR" sz="3400" dirty="0">
                        <a:latin typeface="Arabic Typesetting" panose="03020402040406030203" pitchFamily="66" charset="-78"/>
                        <a:cs typeface="Arabic Typesetting" panose="03020402040406030203" pitchFamily="66" charset="-78"/>
                      </a:endParaRPr>
                    </a:p>
                  </a:txBody>
                  <a:tcPr/>
                </a:tc>
                <a:tc>
                  <a:txBody>
                    <a:bodyPr/>
                    <a:lstStyle/>
                    <a:p>
                      <a:pPr algn="ctr" rtl="1"/>
                      <a:r>
                        <a:rPr lang="ar-DZ" sz="3400" dirty="0" smtClean="0">
                          <a:latin typeface="Arabic Typesetting" panose="03020402040406030203" pitchFamily="66" charset="-78"/>
                          <a:cs typeface="Arabic Typesetting" panose="03020402040406030203" pitchFamily="66" charset="-78"/>
                        </a:rPr>
                        <a:t>مثال</a:t>
                      </a:r>
                      <a:endParaRPr lang="fr-FR" sz="3400" dirty="0">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val="41339384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130</TotalTime>
  <Words>139</Words>
  <Application>Microsoft Office PowerPoint</Application>
  <PresentationFormat>Affichage à l'écran (4:3)</PresentationFormat>
  <Paragraphs>61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Promenade</vt:lpstr>
      <vt:lpstr>المحاضرة السّابعة والثّامنة و التّاسعة : تتمة / ثنائيات سوسير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الخامسة و السادسة : مستويات التحليل اللساني : المستوى الصرفي / المستوى التركيبي</dc:title>
  <dc:creator>doyen</dc:creator>
  <cp:lastModifiedBy>doyen</cp:lastModifiedBy>
  <cp:revision>12</cp:revision>
  <dcterms:created xsi:type="dcterms:W3CDTF">2024-12-30T20:57:24Z</dcterms:created>
  <dcterms:modified xsi:type="dcterms:W3CDTF">2025-05-05T20:45:20Z</dcterms:modified>
</cp:coreProperties>
</file>