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D327AE-B3D9-4836-94A7-5E9B888F393E}" type="datetimeFigureOut">
              <a:rPr lang="fr-FR" smtClean="0"/>
              <a:t>04/05/2025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772400" cy="14700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</a:t>
            </a: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الرابعة </a:t>
            </a: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الخامسة و السادسة </a:t>
            </a: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مفهوم اللسانيات عند سوسير + الثنائيات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24936" cy="4032448"/>
          </a:xfrm>
        </p:spPr>
        <p:txBody>
          <a:bodyPr>
            <a:noAutofit/>
          </a:bodyPr>
          <a:lstStyle/>
          <a:p>
            <a:pPr algn="just" rtl="1"/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يرى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دوسوسير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من خلال انتقاده للمراحل السابقة ، أنها افتقدت أهم عنصر من عناصر التحليل اللغوي وهو العلمية أو الموضوعية ، أضف إلى ذلك فإنها لم تول عناية للبنية الداخلية للغة ، كما أنها اعتنت بالدراسة التاريخية مما جعلها تجزئ اللغة ، ولا تتناولها بصفتها وحدة لغوية متكاملة .</a:t>
            </a:r>
          </a:p>
          <a:p>
            <a:pPr algn="just" rtl="1"/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وتأسيسا على هذا يقدم سوسير مفهومين جديدين ، الأول للسانيات ، و الثاني لموضوعها الأساسي ( اللغة –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LANGUE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).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55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60648"/>
            <a:ext cx="8538152" cy="6059760"/>
          </a:xfrm>
        </p:spPr>
        <p:txBody>
          <a:bodyPr/>
          <a:lstStyle/>
          <a:p>
            <a:pPr marL="82296" indent="0" algn="just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اللسانيات فهي : الدراسة العلمية للغة في ذاتها و لذاتها ؛ تتحدّد من خلال تحديد مصطلحات البحث والالتزام بالموضوعية بعيدا عن إطلاق الأحكام ، وهو ما نسميه بطبيعة الدراسة ، أما موضوع اللسانيات فهو اللغة ، و قد اختارها سوسير موضوعا نظرا لمحدودية نماذجها مما يجعلنا ندرسها دراسة موضوعية ، و يرى سوسير أن أفضل منهج لهذه الدراسة ليس المنهج التاريخي كما كان من قبل ، و إنما المنهج الوصفي الآني الذي يحدّد زمن الدّراسة ، ويختتم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دوسوسير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تعريفه للسانيات بمفهوم الغاية ، حيث إن الدراسات السابقة له كانت تحلل اللغة لغايات أخرى ثقافية أو اجتماعية أو نفسية ...... في حين أن الغاية عنده ينبغي أن تكون لسانية خالصة.</a:t>
            </a:r>
          </a:p>
          <a:p>
            <a:pPr marL="82296" indent="0" algn="just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أما المفهوم الثاني الذي طرحه سوسير فهو مفهوم متعلق بموضوع اللسانية وهو اللغة، فهي عنده نظام من العلامات.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5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404664"/>
            <a:ext cx="8322128" cy="5843736"/>
          </a:xfrm>
        </p:spPr>
        <p:txBody>
          <a:bodyPr>
            <a:normAutofit/>
          </a:bodyPr>
          <a:lstStyle/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ويمكن أن نحدد هذه المفاهيم في عناصر من خلال الخطاطة الآتية :</a:t>
            </a:r>
          </a:p>
          <a:p>
            <a:pPr marL="82296" indent="0" algn="just" rtl="1">
              <a:buNone/>
            </a:pPr>
            <a:endParaRPr lang="fr-FR" sz="3600" dirty="0"/>
          </a:p>
        </p:txBody>
      </p:sp>
      <p:sp>
        <p:nvSpPr>
          <p:cNvPr id="2" name="Ellipse 1"/>
          <p:cNvSpPr/>
          <p:nvPr/>
        </p:nvSpPr>
        <p:spPr>
          <a:xfrm>
            <a:off x="2555776" y="1052736"/>
            <a:ext cx="4464496" cy="122413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نظام من العلامات</a:t>
            </a:r>
            <a:endParaRPr lang="fr-FR" sz="4000" b="1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5" name="Connecteur droit avec flèche 4"/>
          <p:cNvCxnSpPr>
            <a:stCxn id="9" idx="2"/>
          </p:cNvCxnSpPr>
          <p:nvPr/>
        </p:nvCxnSpPr>
        <p:spPr>
          <a:xfrm>
            <a:off x="4940424" y="3530247"/>
            <a:ext cx="2250130" cy="69084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H="1">
            <a:off x="3023828" y="3550571"/>
            <a:ext cx="1916596" cy="6705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à coins arrondis 8"/>
          <p:cNvSpPr/>
          <p:nvPr/>
        </p:nvSpPr>
        <p:spPr>
          <a:xfrm>
            <a:off x="4256348" y="2882175"/>
            <a:ext cx="136815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اللغة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339752" y="4299307"/>
            <a:ext cx="1368152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العلامات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506478" y="4299307"/>
            <a:ext cx="1368152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نظام</a:t>
            </a:r>
            <a:endParaRPr lang="fr-FR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4940424" y="2276872"/>
            <a:ext cx="0" cy="6384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3023828" y="4947379"/>
            <a:ext cx="0" cy="5621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7219834" y="4947379"/>
            <a:ext cx="0" cy="6384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rganigramme : Opération manuelle 23"/>
          <p:cNvSpPr/>
          <p:nvPr/>
        </p:nvSpPr>
        <p:spPr>
          <a:xfrm>
            <a:off x="6428701" y="5556399"/>
            <a:ext cx="1582265" cy="99520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dirty="0" smtClean="0">
                <a:solidFill>
                  <a:schemeClr val="tx1"/>
                </a:solidFill>
              </a:rPr>
              <a:t>القيمة</a:t>
            </a:r>
            <a:endParaRPr lang="fr-FR" dirty="0" smtClean="0">
              <a:solidFill>
                <a:schemeClr val="tx1"/>
              </a:solidFill>
            </a:endParaRPr>
          </a:p>
          <a:p>
            <a:pPr algn="ctr" rtl="1"/>
            <a:r>
              <a:rPr lang="fr-FR" dirty="0" smtClean="0">
                <a:solidFill>
                  <a:schemeClr val="tx1"/>
                </a:solidFill>
              </a:rPr>
              <a:t>Valeur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Organigramme : Opération manuelle 24"/>
          <p:cNvSpPr/>
          <p:nvPr/>
        </p:nvSpPr>
        <p:spPr>
          <a:xfrm>
            <a:off x="2155780" y="5509492"/>
            <a:ext cx="1736096" cy="1135817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dirty="0" smtClean="0">
                <a:solidFill>
                  <a:schemeClr val="tx1"/>
                </a:solidFill>
              </a:rPr>
              <a:t>دال ومدلول </a:t>
            </a:r>
            <a:endParaRPr lang="fr-FR" dirty="0">
              <a:solidFill>
                <a:schemeClr val="tx1"/>
              </a:solidFill>
            </a:endParaRPr>
          </a:p>
          <a:p>
            <a:pPr algn="ctr" rtl="1"/>
            <a:r>
              <a:rPr lang="fr-FR" dirty="0" smtClean="0">
                <a:solidFill>
                  <a:schemeClr val="tx1"/>
                </a:solidFill>
              </a:rPr>
              <a:t>Signifié et Signifiant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6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60648"/>
            <a:ext cx="8322128" cy="6264696"/>
          </a:xfrm>
        </p:spPr>
        <p:txBody>
          <a:bodyPr>
            <a:normAutofit lnSpcReduction="10000"/>
          </a:bodyPr>
          <a:lstStyle/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النظام /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Système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pPr marL="82296" indent="0" algn="just" rtl="1">
              <a:buNone/>
            </a:pP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يرى </a:t>
            </a:r>
            <a:r>
              <a:rPr lang="ar-DZ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دوسوسير</a:t>
            </a: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أن اللغة ليس كيسا من الأسماء ، أو أسماء تقابلها مجموعة من المسميات ، بل إن اللغة موجودة في ذهن المتكلم أو المستمع بشكل علامات متناسقة مترابطة فيها العلامات اللسانية المركزية و العلامات اللسانيات الفرعية التابعة لها ، ويحددها سوسير من خلال مفهوم القيمة ، فقيمة العلامة اللسانية يكمن في مبدأين أساسيين هما المجاورة و المخالفة ، فالمجاورة يعني بها المعاني الأساسية التي تجمع بين العلامات اللسانية ، في حين أن القيمة الخلافية تكمن في خصائص كل علامة لسانية على حده,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العلامة اللسانية /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Signe Linguistique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pPr marL="82296" indent="0" algn="just" rtl="1">
              <a:buNone/>
            </a:pP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تتشكل العلامة اللسانية عند سوسير من شقين : دال/ </a:t>
            </a:r>
            <a:r>
              <a:rPr lang="fr-FR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Signifié </a:t>
            </a: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مدلول / </a:t>
            </a:r>
            <a:r>
              <a:rPr lang="fr-FR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Signifiant</a:t>
            </a: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، و الدال عند </a:t>
            </a:r>
            <a:r>
              <a:rPr lang="ar-DZ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دوسوسير</a:t>
            </a: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ليس مجرد اسم يقابله مسمى ، وهو ليس صورة سمعية يقابلها مفهوم ، فهذا الوجه المادي للدال ، و لكن بمفهوم القيمة الخلافية ، و بالمفهوم المجرد للغة، فإن الدال هو الأثر النفسي للتتابع الصوتي ، و وهو ناتج عن العملية النفسية الموجودة في الصورة الذهني ( المدلول) ، و قد لخصها في مفهم الدّائرة الكلامية . </a:t>
            </a:r>
          </a:p>
        </p:txBody>
      </p:sp>
    </p:spTree>
    <p:extLst>
      <p:ext uri="{BB962C8B-B14F-4D97-AF65-F5344CB8AC3E}">
        <p14:creationId xmlns:p14="http://schemas.microsoft.com/office/powerpoint/2010/main" val="26492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60648"/>
            <a:ext cx="8466144" cy="6336704"/>
          </a:xfrm>
        </p:spPr>
        <p:txBody>
          <a:bodyPr>
            <a:normAutofit/>
          </a:bodyPr>
          <a:lstStyle/>
          <a:p>
            <a:pPr algn="ctr" rtl="1"/>
            <a:r>
              <a:rPr lang="ar-DZ" sz="4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الدائرة الكلامية : </a:t>
            </a:r>
          </a:p>
          <a:p>
            <a:pPr marL="82296" indent="0" algn="r" rtl="1">
              <a:buNone/>
            </a:pPr>
            <a:endParaRPr lang="ar-DZ" sz="44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050924"/>
            <a:ext cx="8248972" cy="4898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598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260648"/>
            <a:ext cx="8322128" cy="6336704"/>
          </a:xfrm>
        </p:spPr>
        <p:txBody>
          <a:bodyPr>
            <a:normAutofit fontScale="92500" lnSpcReduction="20000"/>
          </a:bodyPr>
          <a:lstStyle/>
          <a:p>
            <a:pPr algn="just" rtl="1">
              <a:buFont typeface="Wingdings" panose="05000000000000000000" pitchFamily="2" charset="2"/>
              <a:buChar char="ü"/>
            </a:pPr>
            <a:r>
              <a:rPr lang="ar-DZ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الملاحظ للدائرة الكلامية يلاحظ ما يأتي :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التصور الذهني الموجود عند المتكلم ، وكما نلاحظ فإن هذه الخطوط المتداخلة   تدل على أن المفاهيم أو التصورات ليس موجودة بشكل مستقل ، بل هي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متعالقة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ومترابطة وهي التي يصفها سوسير بالروابط التشاركية. 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الجهاز النطقي : فحالما يستقيم التصور الذهني ، يرسل إشارات إلى جهاز النطق ، فيتحرك ليصدر الأصوات التي تعبر عن التصور الذهني.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3- الذبذبات الصوتية : حين يصدر المتكلم الأصوات فقد تحقق عنده مبدأ الدال والمدلول ، فينتقل في الهواء في شكل ذبذبات صوتية.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4- التقاط الذبذبات الصوتية عبر جهاز السمع عند المستمع.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5- يتم تحويل تلك الأصوات الملتقطة عبر جهاز السمع إلى الذهن ، لتحاول إيجاد مقابل مفهومي لها ، على أن يكون هذا المفهوم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متعالقا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مع مفاهيم أخرى.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وبناء عليه يرى سوسير أن هذه الأصوات لا تملك قيمة في ذاتها ، بل تتحدد قيمتها بمدى ترابطية التصورات الذهنية داخل العقل ، وهو ما يسميه سوسير بالقيمة الخلافية .  </a:t>
            </a:r>
            <a:endParaRPr lang="ar-DZ" sz="36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794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style>
          <a:lnRef idx="1">
            <a:schemeClr val="accent2"/>
          </a:lnRef>
          <a:fillRef idx="1003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 rtl="1"/>
            <a:r>
              <a:rPr lang="ar-DZ" sz="66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ثنائيات دو سوسير</a:t>
            </a:r>
            <a:endParaRPr lang="fr-FR" sz="6600" b="1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578200" cy="5112568"/>
          </a:xfrm>
        </p:spPr>
        <p:txBody>
          <a:bodyPr>
            <a:normAutofit fontScale="25000" lnSpcReduction="20000"/>
          </a:bodyPr>
          <a:lstStyle/>
          <a:p>
            <a:pPr marL="82296" indent="0" algn="r" rtl="1">
              <a:buNone/>
            </a:pPr>
            <a:r>
              <a:rPr lang="ar-DZ" sz="1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و اللسان :</a:t>
            </a:r>
            <a:r>
              <a:rPr lang="ar-DZ" sz="1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DZ" sz="1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1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1. 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اللُّسان 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</a:t>
            </a:r>
            <a:r>
              <a:rPr lang="fr-FR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Langage</a:t>
            </a:r>
            <a:r>
              <a:rPr lang="fr-FR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عند </a:t>
            </a:r>
            <a:r>
              <a:rPr lang="ar-DZ" sz="1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سوسور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marL="82296" indent="0" algn="r" rtl="1">
              <a:buNone/>
            </a:pP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هو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القدرة البشرية العامة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على التواصل عبر أنظمة العلامات (اللغوية وغير اللغوية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). يشمل 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كلَّ الظواهر المرتبطة بالتواصل: بيولوجية، نفسية، اجتماعية.</a:t>
            </a:r>
          </a:p>
          <a:p>
            <a:pPr algn="r" rtl="1"/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الخصائص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ظاهرة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غير متجانسة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(تدمج الفردي والجماعي، الطبيعي والثقافي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). أوسع 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"اللغة" لأنه يشمل الإيماءات، الصرخات، إلخ.</a:t>
            </a:r>
          </a:p>
          <a:p>
            <a:pPr marL="82296" indent="0" algn="r" rtl="1">
              <a:buNone/>
            </a:pP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 اللُّغة (</a:t>
            </a:r>
            <a:r>
              <a:rPr lang="fr-FR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Langue</a:t>
            </a:r>
            <a:r>
              <a:rPr lang="fr-FR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عند </a:t>
            </a:r>
            <a:r>
              <a:rPr lang="ar-DZ" sz="1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سوسور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ar-DZ" sz="1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indent="0" algn="r" rtl="1">
              <a:buNone/>
            </a:pP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نظامٌ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مجردٌ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و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اجتماعي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من العلامات والقواعد المتفق عليها داخل جماعة 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لغوية. تُعتبر 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"كنزًا مشتركًا" (</a:t>
            </a:r>
            <a:r>
              <a:rPr lang="fr-FR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Trésor </a:t>
            </a:r>
            <a:r>
              <a:rPr lang="fr-FR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social 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يخزنه 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الأفراد في أذهانهم.</a:t>
            </a:r>
          </a:p>
          <a:p>
            <a:pPr algn="r" rtl="1"/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الخصائص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ثابتة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و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منظمة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(نظام مغلق من العلاقات: مثل الفرق بين "قلم" و"كلب</a:t>
            </a:r>
            <a:r>
              <a:rPr lang="ar-DZ" sz="1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").</a:t>
            </a:r>
          </a:p>
          <a:p>
            <a:pPr marL="82296" indent="0" algn="r" rtl="1">
              <a:buNone/>
            </a:pPr>
            <a:r>
              <a:rPr lang="ar-DZ" sz="1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خارجة </a:t>
            </a:r>
            <a:r>
              <a:rPr lang="ar-DZ" sz="1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 إرادة الفرد</a:t>
            </a:r>
            <a:r>
              <a:rPr lang="ar-DZ" sz="1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(لا يُمكن تغييرها بمفردك).</a:t>
            </a:r>
          </a:p>
          <a:p>
            <a:pPr marL="82296" indent="0" algn="r" rtl="1">
              <a:buNone/>
            </a:pPr>
            <a:endParaRPr lang="fr-FR" sz="3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333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371274"/>
              </p:ext>
            </p:extLst>
          </p:nvPr>
        </p:nvGraphicFramePr>
        <p:xfrm>
          <a:off x="323528" y="1340768"/>
          <a:ext cx="8521701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0567"/>
                <a:gridCol w="3784169"/>
                <a:gridCol w="1896965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اللغة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اللسان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المعيار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خاص ( نظام لغوي محدد )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عام ( يشمل كل أشكال التواصل )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النطاق 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متجانس ( جماعي فقط)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غير متجانس</a:t>
                      </a:r>
                      <a:r>
                        <a:rPr lang="ar-DZ" sz="3200" b="1" baseline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( فردي + جماعي)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الطبيعة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قابل للتحليل البنيوي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يصعب تحليله كمنظومة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الدراسة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اجتماعي + رمزي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بيولوجي</a:t>
                      </a:r>
                      <a:r>
                        <a:rPr lang="ar-DZ" sz="3200" b="1" baseline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+ ثقافي 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المستوى</a:t>
                      </a:r>
                      <a:endParaRPr lang="fr-FR" sz="32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094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898</TotalTime>
  <Words>620</Words>
  <Application>Microsoft Office PowerPoint</Application>
  <PresentationFormat>Affichage à l'écran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Solstice</vt:lpstr>
      <vt:lpstr>المحاضرة الرابعة و الخامسة و السادسة  مفهوم اللسانيات عند سوسير + الثنائيات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ثنائيات دو سوسير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 و الرابعة  مستويات التحليل اللساني ( المستوى الصوتي )</dc:title>
  <dc:creator>doyen</dc:creator>
  <cp:lastModifiedBy>doyen</cp:lastModifiedBy>
  <cp:revision>18</cp:revision>
  <dcterms:created xsi:type="dcterms:W3CDTF">2024-12-30T17:57:31Z</dcterms:created>
  <dcterms:modified xsi:type="dcterms:W3CDTF">2025-05-04T19:58:59Z</dcterms:modified>
</cp:coreProperties>
</file>