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33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72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46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276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708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04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0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05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94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82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80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67D1-4701-4D4B-873F-C153C65AB1B9}" type="datetimeFigureOut">
              <a:rPr lang="fr-FR" smtClean="0"/>
              <a:t>14/12/2018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DB5E7-8EA5-4EB9-B69D-CD8348E40E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44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>
          <a:xfrm>
            <a:off x="2019300" y="600076"/>
            <a:ext cx="7162800" cy="1560513"/>
          </a:xfrm>
        </p:spPr>
        <p:txBody>
          <a:bodyPr/>
          <a:lstStyle/>
          <a:p>
            <a:pPr algn="r" eaLnBrk="1" hangingPunct="1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Punctuation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19300" y="1270000"/>
            <a:ext cx="71628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019300" y="1412875"/>
            <a:ext cx="71628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2019300" y="1651000"/>
            <a:ext cx="6400800" cy="42862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896631"/>
                </a:solidFill>
                <a:latin typeface="Arial"/>
                <a:cs typeface="Arial"/>
              </a:rPr>
              <a:t>Periods</a:t>
            </a:r>
          </a:p>
          <a:p>
            <a:pPr>
              <a:lnSpc>
                <a:spcPct val="20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896631"/>
                </a:solidFill>
                <a:latin typeface="Arial"/>
                <a:cs typeface="Arial"/>
              </a:rPr>
              <a:t>Commas</a:t>
            </a:r>
          </a:p>
          <a:p>
            <a:pPr>
              <a:lnSpc>
                <a:spcPct val="20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896631"/>
                </a:solidFill>
                <a:latin typeface="Arial"/>
                <a:cs typeface="Arial"/>
              </a:rPr>
              <a:t>Semicolons</a:t>
            </a:r>
          </a:p>
          <a:p>
            <a:pPr>
              <a:lnSpc>
                <a:spcPct val="20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896631"/>
                </a:solidFill>
                <a:latin typeface="Arial"/>
                <a:cs typeface="Arial"/>
              </a:rPr>
              <a:t>Colons</a:t>
            </a:r>
          </a:p>
          <a:p>
            <a:pPr>
              <a:lnSpc>
                <a:spcPct val="20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rgbClr val="896631"/>
                </a:solidFill>
                <a:latin typeface="Arial"/>
                <a:cs typeface="Arial"/>
              </a:rPr>
              <a:t>Apostrophes</a:t>
            </a:r>
          </a:p>
        </p:txBody>
      </p:sp>
    </p:spTree>
    <p:extLst>
      <p:ext uri="{BB962C8B-B14F-4D97-AF65-F5344CB8AC3E}">
        <p14:creationId xmlns:p14="http://schemas.microsoft.com/office/powerpoint/2010/main" val="32306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Punctuation as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1" y="1600201"/>
            <a:ext cx="4073525" cy="4525963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/>
              <a:t>Think of punctuation as symbols on a map—they have specific meanings, and they guide your readers through the territory of your ideas</a:t>
            </a:r>
          </a:p>
          <a:p>
            <a:pPr indent="0">
              <a:spcBef>
                <a:spcPts val="0"/>
              </a:spcBef>
              <a:buNone/>
              <a:defRPr/>
            </a:pPr>
            <a:endParaRPr lang="en-US" dirty="0" smtClean="0"/>
          </a:p>
          <a:p>
            <a:pPr lvl="1">
              <a:spcBef>
                <a:spcPts val="0"/>
              </a:spcBef>
              <a:buNone/>
              <a:defRPr/>
            </a:pPr>
            <a:endParaRPr lang="en-US" dirty="0" smtClean="0"/>
          </a:p>
          <a:p>
            <a:pPr lvl="1">
              <a:buNone/>
              <a:defRPr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1123950"/>
            <a:ext cx="8229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725" y="1600201"/>
            <a:ext cx="4387850" cy="31337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9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Periods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the end of a complete sentence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smtClean="0"/>
              <a:t>All faculty are required to attend the meeting</a:t>
            </a:r>
            <a:r>
              <a:rPr lang="en-US" b="1" smtClean="0">
                <a:solidFill>
                  <a:srgbClr val="0E7492"/>
                </a:solidFill>
              </a:rPr>
              <a:t>.</a:t>
            </a:r>
          </a:p>
          <a:p>
            <a:pPr eaLnBrk="1" hangingPunct="1"/>
            <a:r>
              <a:rPr lang="en-US" smtClean="0"/>
              <a:t>After a parenthetical citation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sz="2600"/>
              <a:t>All participants were under the age of 10 (Wilson, 2003)</a:t>
            </a:r>
            <a:r>
              <a:rPr lang="en-US" sz="2600" b="1">
                <a:solidFill>
                  <a:srgbClr val="0E7492"/>
                </a:solidFill>
              </a:rPr>
              <a:t>.</a:t>
            </a:r>
          </a:p>
          <a:p>
            <a:pPr eaLnBrk="1" hangingPunct="1"/>
            <a:r>
              <a:rPr lang="en-US" smtClean="0"/>
              <a:t>In certain abbreviations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/>
              <a:t>	i</a:t>
            </a:r>
            <a:r>
              <a:rPr lang="en-US" b="1">
                <a:solidFill>
                  <a:srgbClr val="0E7492"/>
                </a:solidFill>
              </a:rPr>
              <a:t>.</a:t>
            </a:r>
            <a:r>
              <a:rPr lang="en-US"/>
              <a:t>e</a:t>
            </a:r>
            <a:r>
              <a:rPr lang="en-US" b="1">
                <a:solidFill>
                  <a:srgbClr val="0E7492"/>
                </a:solidFill>
              </a:rPr>
              <a:t>.</a:t>
            </a:r>
            <a:r>
              <a:rPr lang="en-US"/>
              <a:t>, e</a:t>
            </a:r>
            <a:r>
              <a:rPr lang="en-US" b="1">
                <a:solidFill>
                  <a:srgbClr val="0E7492"/>
                </a:solidFill>
              </a:rPr>
              <a:t>.</a:t>
            </a:r>
            <a:r>
              <a:rPr lang="en-US"/>
              <a:t>g</a:t>
            </a:r>
            <a:r>
              <a:rPr lang="en-US" b="1">
                <a:solidFill>
                  <a:srgbClr val="0E7492"/>
                </a:solidFill>
              </a:rPr>
              <a:t>.</a:t>
            </a:r>
            <a:r>
              <a:rPr lang="en-US"/>
              <a:t>, et al</a:t>
            </a:r>
            <a:r>
              <a:rPr lang="en-US" b="1">
                <a:solidFill>
                  <a:srgbClr val="0E7492"/>
                </a:solidFill>
              </a:rPr>
              <a:t>.</a:t>
            </a:r>
            <a:r>
              <a:rPr lang="en-US"/>
              <a:t>, U</a:t>
            </a:r>
            <a:r>
              <a:rPr lang="en-US" b="1">
                <a:solidFill>
                  <a:srgbClr val="0E7492"/>
                </a:solidFill>
              </a:rPr>
              <a:t>.</a:t>
            </a:r>
            <a:r>
              <a:rPr lang="en-US"/>
              <a:t>S</a:t>
            </a:r>
            <a:r>
              <a:rPr lang="en-US" b="1">
                <a:solidFill>
                  <a:srgbClr val="0E7492"/>
                </a:solidFill>
              </a:rPr>
              <a:t>.</a:t>
            </a:r>
            <a:r>
              <a:rPr lang="en-US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1123950"/>
            <a:ext cx="8229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940162" y="0"/>
            <a:ext cx="1727838" cy="1569660"/>
          </a:xfrm>
          <a:prstGeom prst="rect">
            <a:avLst/>
          </a:prstGeom>
          <a:ln>
            <a:solidFill>
              <a:srgbClr val="0E749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14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Commas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700" y="1600201"/>
            <a:ext cx="8420100" cy="4746625"/>
          </a:xfrm>
        </p:spPr>
        <p:txBody>
          <a:bodyPr rtlCol="0"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en-US" sz="3000" dirty="0"/>
              <a:t>After </a:t>
            </a:r>
            <a:r>
              <a:rPr lang="en-US" sz="3000" b="1" dirty="0"/>
              <a:t>introductory clauses</a:t>
            </a:r>
          </a:p>
          <a:p>
            <a:pPr lvl="1">
              <a:buNone/>
              <a:defRPr/>
            </a:pPr>
            <a:r>
              <a:rPr lang="en-US" dirty="0" smtClean="0"/>
              <a:t>Despite the delay</a:t>
            </a:r>
            <a:r>
              <a:rPr lang="en-US" b="1" dirty="0" smtClean="0">
                <a:solidFill>
                  <a:srgbClr val="0E7492"/>
                </a:solidFill>
              </a:rPr>
              <a:t>,</a:t>
            </a:r>
            <a:r>
              <a:rPr lang="en-US" dirty="0" smtClean="0"/>
              <a:t> I expect to complete the study on time. </a:t>
            </a:r>
          </a:p>
          <a:p>
            <a:pPr>
              <a:buFont typeface="Arial"/>
              <a:buChar char="•"/>
              <a:defRPr/>
            </a:pPr>
            <a:r>
              <a:rPr lang="en-US" sz="3000" dirty="0"/>
              <a:t>On either side of a </a:t>
            </a:r>
            <a:r>
              <a:rPr lang="en-US" sz="3000" b="1" dirty="0"/>
              <a:t>nonessential clause</a:t>
            </a:r>
          </a:p>
          <a:p>
            <a:pPr lvl="1">
              <a:buNone/>
              <a:defRPr/>
            </a:pPr>
            <a:r>
              <a:rPr lang="en-US" dirty="0" smtClean="0"/>
              <a:t>Mary</a:t>
            </a:r>
            <a:r>
              <a:rPr lang="en-US" b="1" dirty="0" smtClean="0">
                <a:solidFill>
                  <a:srgbClr val="0E7492"/>
                </a:solidFill>
              </a:rPr>
              <a:t>,</a:t>
            </a:r>
            <a:r>
              <a:rPr lang="en-US" dirty="0" smtClean="0"/>
              <a:t> the newest employee</a:t>
            </a:r>
            <a:r>
              <a:rPr lang="en-US" b="1" dirty="0" smtClean="0">
                <a:solidFill>
                  <a:srgbClr val="0E7492"/>
                </a:solidFill>
              </a:rPr>
              <a:t>,</a:t>
            </a:r>
            <a:r>
              <a:rPr lang="en-US" dirty="0" smtClean="0"/>
              <a:t> just finished training. </a:t>
            </a:r>
          </a:p>
          <a:p>
            <a:pPr>
              <a:buFont typeface="Arial"/>
              <a:buChar char="•"/>
              <a:defRPr/>
            </a:pPr>
            <a:r>
              <a:rPr lang="en-US" sz="3000" dirty="0"/>
              <a:t>In a </a:t>
            </a:r>
            <a:r>
              <a:rPr lang="en-US" sz="3000" b="1" dirty="0"/>
              <a:t>list of three or more elements</a:t>
            </a:r>
          </a:p>
          <a:p>
            <a:pPr lvl="1">
              <a:buNone/>
              <a:defRPr/>
            </a:pPr>
            <a:r>
              <a:rPr lang="en-US" dirty="0" smtClean="0"/>
              <a:t>He has written three books: a novel</a:t>
            </a:r>
            <a:r>
              <a:rPr lang="en-US" b="1" dirty="0" smtClean="0">
                <a:solidFill>
                  <a:srgbClr val="0E7492"/>
                </a:solidFill>
              </a:rPr>
              <a:t>,</a:t>
            </a:r>
            <a:r>
              <a:rPr lang="en-US" dirty="0" smtClean="0"/>
              <a:t> a memoir</a:t>
            </a:r>
            <a:r>
              <a:rPr lang="en-US" b="1" dirty="0" smtClean="0">
                <a:solidFill>
                  <a:srgbClr val="0E7492"/>
                </a:solidFill>
              </a:rPr>
              <a:t>,</a:t>
            </a:r>
            <a:r>
              <a:rPr lang="en-US" dirty="0" smtClean="0"/>
              <a:t> and a biography.</a:t>
            </a:r>
          </a:p>
          <a:p>
            <a:pPr>
              <a:buFont typeface="Arial"/>
              <a:buChar char="•"/>
              <a:defRPr/>
            </a:pPr>
            <a:r>
              <a:rPr lang="en-US" sz="3000" dirty="0"/>
              <a:t>Between </a:t>
            </a:r>
            <a:r>
              <a:rPr lang="en-US" sz="3000" b="1" dirty="0"/>
              <a:t>two independent clauses </a:t>
            </a:r>
            <a:r>
              <a:rPr lang="en-US" sz="3000" dirty="0"/>
              <a:t>joined by a conjunction</a:t>
            </a:r>
          </a:p>
          <a:p>
            <a:pPr lvl="1">
              <a:buNone/>
              <a:defRPr/>
            </a:pPr>
            <a:r>
              <a:rPr lang="en-US" dirty="0" smtClean="0"/>
              <a:t>I turned the paper in late</a:t>
            </a:r>
            <a:r>
              <a:rPr lang="en-US" b="1" dirty="0" smtClean="0">
                <a:solidFill>
                  <a:srgbClr val="0E7492"/>
                </a:solidFill>
              </a:rPr>
              <a:t>,</a:t>
            </a:r>
            <a:r>
              <a:rPr lang="en-US" dirty="0" smtClean="0"/>
              <a:t> but at least I finished it.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1123950"/>
            <a:ext cx="8229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940162" y="0"/>
            <a:ext cx="1727838" cy="1569660"/>
          </a:xfrm>
          <a:prstGeom prst="rect">
            <a:avLst/>
          </a:prstGeom>
          <a:ln>
            <a:solidFill>
              <a:srgbClr val="0E749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966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Semicolons</a:t>
            </a:r>
            <a:endParaRPr lang="en-US" sz="48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710112"/>
          </a:xfrm>
        </p:spPr>
        <p:txBody>
          <a:bodyPr rtlCol="0"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en-US" dirty="0" smtClean="0"/>
              <a:t>Between two independent clauses</a:t>
            </a:r>
          </a:p>
          <a:p>
            <a:pPr lvl="1">
              <a:buNone/>
              <a:defRPr/>
            </a:pPr>
            <a:r>
              <a:rPr lang="en-US" dirty="0" smtClean="0"/>
              <a:t>Half of the staff is out sick</a:t>
            </a:r>
            <a:r>
              <a:rPr lang="en-US" sz="3200" b="1" dirty="0">
                <a:solidFill>
                  <a:srgbClr val="0E7492"/>
                </a:solidFill>
              </a:rPr>
              <a:t>;</a:t>
            </a:r>
            <a:r>
              <a:rPr lang="en-US" dirty="0" smtClean="0"/>
              <a:t> however, the meeting will still go on as planned.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Between elements in a list that contains internal commas</a:t>
            </a:r>
          </a:p>
          <a:p>
            <a:pPr lvl="1">
              <a:buNone/>
              <a:defRPr/>
            </a:pPr>
            <a:r>
              <a:rPr lang="en-US" dirty="0" smtClean="0"/>
              <a:t>I grouped my students into teams as follows: Mary and Patrick</a:t>
            </a:r>
            <a:r>
              <a:rPr lang="en-US" b="1" dirty="0" smtClean="0">
                <a:solidFill>
                  <a:srgbClr val="0E7492"/>
                </a:solidFill>
              </a:rPr>
              <a:t>;</a:t>
            </a:r>
            <a:r>
              <a:rPr lang="en-US" dirty="0" smtClean="0"/>
              <a:t> Kelsey, Erik, and Cara</a:t>
            </a:r>
            <a:r>
              <a:rPr lang="en-US" b="1" dirty="0" smtClean="0">
                <a:solidFill>
                  <a:srgbClr val="0E7492"/>
                </a:solidFill>
              </a:rPr>
              <a:t>;</a:t>
            </a:r>
            <a:r>
              <a:rPr lang="en-US" dirty="0" smtClean="0"/>
              <a:t> and Ashley and Zach. 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Between multiple sources in a single citation</a:t>
            </a:r>
          </a:p>
          <a:p>
            <a:pPr>
              <a:buNone/>
              <a:defRPr/>
            </a:pPr>
            <a:r>
              <a:rPr lang="en-US" dirty="0" smtClean="0"/>
              <a:t>	</a:t>
            </a:r>
            <a:r>
              <a:rPr lang="en-US" dirty="0"/>
              <a:t>(Wilson, 2010</a:t>
            </a:r>
            <a:r>
              <a:rPr lang="en-US" b="1" dirty="0">
                <a:solidFill>
                  <a:srgbClr val="0E7492"/>
                </a:solidFill>
              </a:rPr>
              <a:t>;</a:t>
            </a:r>
            <a:r>
              <a:rPr lang="en-US" dirty="0"/>
              <a:t> Peters, 2007</a:t>
            </a:r>
            <a:r>
              <a:rPr lang="en-US" b="1" dirty="0">
                <a:solidFill>
                  <a:srgbClr val="0E7492"/>
                </a:solidFill>
              </a:rPr>
              <a:t>;</a:t>
            </a:r>
            <a:r>
              <a:rPr lang="en-US" dirty="0"/>
              <a:t> Ruiz, 2004)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1123950"/>
            <a:ext cx="8229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8940162" y="0"/>
            <a:ext cx="1727838" cy="1569660"/>
          </a:xfrm>
          <a:prstGeom prst="rect">
            <a:avLst/>
          </a:prstGeom>
          <a:ln>
            <a:solidFill>
              <a:srgbClr val="0E749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026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Colons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714501" y="1417638"/>
            <a:ext cx="8734425" cy="4525962"/>
          </a:xfrm>
        </p:spPr>
        <p:txBody>
          <a:bodyPr/>
          <a:lstStyle/>
          <a:p>
            <a:pPr eaLnBrk="1" hangingPunct="1"/>
            <a:r>
              <a:rPr lang="en-US" smtClean="0"/>
              <a:t>Introduce items of a list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smtClean="0"/>
              <a:t>I am teaching the following classes next semester: Irish Literature, Composition II, and Creative Writing.</a:t>
            </a:r>
          </a:p>
          <a:p>
            <a:pPr eaLnBrk="1" hangingPunct="1"/>
            <a:r>
              <a:rPr lang="en-US" smtClean="0"/>
              <a:t>Elaborate on a statement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smtClean="0"/>
              <a:t>My classmates and I all agree</a:t>
            </a:r>
            <a:r>
              <a:rPr lang="en-US" b="1" smtClean="0">
                <a:solidFill>
                  <a:srgbClr val="0E7492"/>
                </a:solidFill>
              </a:rPr>
              <a:t>:</a:t>
            </a:r>
            <a:r>
              <a:rPr lang="en-US" smtClean="0"/>
              <a:t> We will need to reread chapter 3 before the test this week.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1123950"/>
            <a:ext cx="8229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940162" y="0"/>
            <a:ext cx="1727838" cy="1569660"/>
          </a:xfrm>
          <a:prstGeom prst="rect">
            <a:avLst/>
          </a:prstGeom>
          <a:ln>
            <a:solidFill>
              <a:srgbClr val="0E749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4501" y="4913314"/>
            <a:ext cx="8734425" cy="16922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7030A0"/>
                </a:solidFill>
              </a:rPr>
              <a:t>Tip: Use colons only when the list </a:t>
            </a:r>
            <a:r>
              <a:rPr lang="en-US" sz="2800" b="1" dirty="0">
                <a:solidFill>
                  <a:srgbClr val="7030A0"/>
                </a:solidFill>
              </a:rPr>
              <a:t>does not fit naturally </a:t>
            </a:r>
            <a:r>
              <a:rPr lang="en-US" sz="2800" dirty="0">
                <a:solidFill>
                  <a:srgbClr val="7030A0"/>
                </a:solidFill>
              </a:rPr>
              <a:t>into a sentence’s construction</a:t>
            </a:r>
          </a:p>
          <a:p>
            <a:pPr lvl="1">
              <a:defRPr/>
            </a:pPr>
            <a:r>
              <a:rPr lang="en-US" sz="2400" dirty="0">
                <a:solidFill>
                  <a:srgbClr val="C00000"/>
                </a:solidFill>
              </a:rPr>
              <a:t>No colon : </a:t>
            </a:r>
            <a:r>
              <a:rPr lang="en-US" sz="2400" dirty="0">
                <a:solidFill>
                  <a:srgbClr val="896631"/>
                </a:solidFill>
                <a:cs typeface="Times New Roman"/>
              </a:rPr>
              <a:t>The Jacksons’ three sons are Peter, Sean, and Mike. </a:t>
            </a:r>
          </a:p>
          <a:p>
            <a:pPr lvl="1">
              <a:defRPr/>
            </a:pPr>
            <a:r>
              <a:rPr lang="en-US" sz="2400" dirty="0">
                <a:solidFill>
                  <a:srgbClr val="00B050"/>
                </a:solidFill>
              </a:rPr>
              <a:t>Colon : </a:t>
            </a:r>
            <a:r>
              <a:rPr lang="en-US" sz="2400" dirty="0">
                <a:solidFill>
                  <a:srgbClr val="896631"/>
                </a:solidFill>
                <a:cs typeface="Times New Roman"/>
              </a:rPr>
              <a:t>The Jacksons have three sons: Peter, Sean, and Mike.</a:t>
            </a:r>
            <a:endParaRPr lang="en-US" sz="2400" dirty="0">
              <a:solidFill>
                <a:srgbClr val="8966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6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Apostrophes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Singular possessive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smtClean="0"/>
              <a:t>Erickson</a:t>
            </a:r>
            <a:r>
              <a:rPr lang="en-US" b="1" smtClean="0">
                <a:solidFill>
                  <a:srgbClr val="0E7492"/>
                </a:solidFill>
              </a:rPr>
              <a:t>’</a:t>
            </a:r>
            <a:r>
              <a:rPr lang="en-US" smtClean="0"/>
              <a:t>s (2005) study involves…</a:t>
            </a:r>
          </a:p>
          <a:p>
            <a:pPr eaLnBrk="1" hangingPunct="1"/>
            <a:r>
              <a:rPr lang="en-US" smtClean="0"/>
              <a:t>Plural possessive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smtClean="0"/>
              <a:t>The researchers</a:t>
            </a:r>
            <a:r>
              <a:rPr lang="en-US" b="1" smtClean="0">
                <a:solidFill>
                  <a:srgbClr val="0E7492"/>
                </a:solidFill>
              </a:rPr>
              <a:t>’</a:t>
            </a:r>
            <a:r>
              <a:rPr lang="en-US" smtClean="0"/>
              <a:t> methods were sound.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smtClean="0">
              <a:solidFill>
                <a:srgbClr val="C00000"/>
              </a:solidFill>
            </a:endParaRP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1123950"/>
            <a:ext cx="8229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940162" y="0"/>
            <a:ext cx="1727838" cy="1569660"/>
          </a:xfrm>
          <a:prstGeom prst="rect">
            <a:avLst/>
          </a:prstGeom>
          <a:ln>
            <a:solidFill>
              <a:srgbClr val="0E749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4501" y="4421188"/>
            <a:ext cx="8734425" cy="24320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7030A0"/>
                </a:solidFill>
              </a:rPr>
              <a:t>Tip: No need for apostrophes to make a noun, year, or abbreviation plural</a:t>
            </a:r>
          </a:p>
          <a:p>
            <a:pPr lvl="1">
              <a:defRPr/>
            </a:pPr>
            <a:r>
              <a:rPr lang="en-US" sz="2400" dirty="0">
                <a:solidFill>
                  <a:srgbClr val="C00000"/>
                </a:solidFill>
              </a:rPr>
              <a:t>Incorrect: </a:t>
            </a:r>
            <a:r>
              <a:rPr lang="en-US" sz="2400" dirty="0">
                <a:solidFill>
                  <a:srgbClr val="896631"/>
                </a:solidFill>
                <a:cs typeface="Times New Roman"/>
              </a:rPr>
              <a:t>Many questionable fashion trends, such as </a:t>
            </a:r>
            <a:r>
              <a:rPr lang="en-US" sz="2400" dirty="0">
                <a:solidFill>
                  <a:srgbClr val="0E7492"/>
                </a:solidFill>
                <a:cs typeface="Times New Roman"/>
              </a:rPr>
              <a:t>crop top’s</a:t>
            </a:r>
            <a:r>
              <a:rPr lang="en-US" sz="2400" dirty="0">
                <a:solidFill>
                  <a:srgbClr val="896631"/>
                </a:solidFill>
                <a:cs typeface="Times New Roman"/>
              </a:rPr>
              <a:t>, emerged in the </a:t>
            </a:r>
            <a:r>
              <a:rPr lang="en-US" sz="2400" dirty="0">
                <a:solidFill>
                  <a:srgbClr val="0E7492"/>
                </a:solidFill>
                <a:cs typeface="Times New Roman"/>
              </a:rPr>
              <a:t>1980’s</a:t>
            </a:r>
            <a:r>
              <a:rPr lang="en-US" sz="2400" dirty="0">
                <a:solidFill>
                  <a:srgbClr val="896631"/>
                </a:solidFill>
                <a:cs typeface="Times New Roman"/>
              </a:rPr>
              <a:t>. </a:t>
            </a:r>
          </a:p>
          <a:p>
            <a:pPr lvl="1">
              <a:defRPr/>
            </a:pPr>
            <a:r>
              <a:rPr lang="en-US" sz="2400" dirty="0">
                <a:solidFill>
                  <a:srgbClr val="00B050"/>
                </a:solidFill>
              </a:rPr>
              <a:t>Correct: </a:t>
            </a:r>
            <a:r>
              <a:rPr lang="en-US" sz="2400" dirty="0">
                <a:solidFill>
                  <a:srgbClr val="896631"/>
                </a:solidFill>
                <a:cs typeface="Times New Roman"/>
              </a:rPr>
              <a:t>Many questionable fashion trends, such as </a:t>
            </a:r>
            <a:r>
              <a:rPr lang="en-US" sz="2400" dirty="0">
                <a:solidFill>
                  <a:srgbClr val="0E7492"/>
                </a:solidFill>
                <a:cs typeface="Times New Roman"/>
              </a:rPr>
              <a:t>crop tops</a:t>
            </a:r>
            <a:r>
              <a:rPr lang="en-US" sz="2400" dirty="0">
                <a:solidFill>
                  <a:srgbClr val="896631"/>
                </a:solidFill>
                <a:cs typeface="Times New Roman"/>
              </a:rPr>
              <a:t>, emerged in the </a:t>
            </a:r>
            <a:r>
              <a:rPr lang="en-US" sz="2400" dirty="0">
                <a:solidFill>
                  <a:srgbClr val="0E7492"/>
                </a:solidFill>
                <a:cs typeface="Times New Roman"/>
              </a:rPr>
              <a:t>1980s</a:t>
            </a:r>
            <a:r>
              <a:rPr lang="en-US" sz="2400" dirty="0">
                <a:solidFill>
                  <a:srgbClr val="896631"/>
                </a:solidFill>
                <a:cs typeface="Times New Roman"/>
              </a:rPr>
              <a:t>. </a:t>
            </a:r>
            <a:endParaRPr lang="en-US" sz="2400" dirty="0">
              <a:solidFill>
                <a:srgbClr val="8966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Proofreading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en-US" dirty="0" smtClean="0"/>
              <a:t>Read your paper </a:t>
            </a:r>
            <a:r>
              <a:rPr lang="en-US" b="1" dirty="0" smtClean="0"/>
              <a:t>slowly out loud 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Have someone else read your paper out loud to you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If you know that you tend to make a particular kind of grammar or punctuation error, proofread your paper looking </a:t>
            </a:r>
            <a:r>
              <a:rPr lang="en-US" b="1" dirty="0" smtClean="0"/>
              <a:t>specifically for that error</a:t>
            </a:r>
          </a:p>
          <a:p>
            <a:pPr>
              <a:buFont typeface="Arial"/>
              <a:buChar char="•"/>
              <a:defRPr/>
            </a:pPr>
            <a:r>
              <a:rPr lang="en-US" dirty="0" smtClean="0"/>
              <a:t>Use </a:t>
            </a:r>
            <a:r>
              <a:rPr lang="en-US" dirty="0" err="1" smtClean="0"/>
              <a:t>Grammarly</a:t>
            </a:r>
            <a:r>
              <a:rPr lang="en-US" dirty="0" smtClean="0"/>
              <a:t> for further guidance on tricky spots</a:t>
            </a:r>
          </a:p>
          <a:p>
            <a:pPr lvl="1">
              <a:buNone/>
              <a:defRPr/>
            </a:pPr>
            <a:endParaRPr lang="en-US" dirty="0" smtClean="0"/>
          </a:p>
          <a:p>
            <a:pPr lvl="1">
              <a:buNone/>
              <a:defRPr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1123950"/>
            <a:ext cx="822960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38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Grand écran</PresentationFormat>
  <Paragraphs>59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Punctuation</vt:lpstr>
      <vt:lpstr>Punctuation as Symbols</vt:lpstr>
      <vt:lpstr>Periods</vt:lpstr>
      <vt:lpstr>Commas</vt:lpstr>
      <vt:lpstr>Semicolons</vt:lpstr>
      <vt:lpstr>Colons</vt:lpstr>
      <vt:lpstr>Apostrophes</vt:lpstr>
      <vt:lpstr>Proofreading Tips</vt:lpstr>
    </vt:vector>
  </TitlesOfParts>
  <Company>qlubicwin7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qlubic7</dc:creator>
  <cp:lastModifiedBy>qlubic7</cp:lastModifiedBy>
  <cp:revision>1</cp:revision>
  <dcterms:created xsi:type="dcterms:W3CDTF">2018-12-14T10:06:22Z</dcterms:created>
  <dcterms:modified xsi:type="dcterms:W3CDTF">2018-12-14T10:07:17Z</dcterms:modified>
</cp:coreProperties>
</file>