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Lst>
  <p:notesMasterIdLst>
    <p:notesMasterId r:id="rId11"/>
  </p:notesMasterIdLst>
  <p:sldSz cx="14630400" cy="8229600"/>
  <p:notesSz cx="8229600" cy="14630400"/>
  <p:embeddedFontLst>
    <p:embeddedFont>
      <p:font typeface="Petrona"/>
      <p:regular r:id="rId16"/>
    </p:embeddedFont>
    <p:embeddedFont>
      <p:font typeface="Petrona"/>
      <p:regular r:id="rId17"/>
    </p:embeddedFont>
    <p:embeddedFont>
      <p:font typeface="Petrona"/>
      <p:regular r:id="rId18"/>
    </p:embeddedFont>
    <p:embeddedFont>
      <p:font typeface="Petrona"/>
      <p:regular r:id="rId19"/>
    </p:embeddedFont>
    <p:embeddedFont>
      <p:font typeface="Inter"/>
      <p:regular r:id="rId20"/>
    </p:embeddedFont>
    <p:embeddedFont>
      <p:font typeface="Inter"/>
      <p:regular r:id="rId21"/>
    </p:embeddedFont>
    <p:embeddedFont>
      <p:font typeface="Inter"/>
      <p:regular r:id="rId22"/>
    </p:embeddedFont>
    <p:embeddedFont>
      <p:font typeface="Inter"/>
      <p:regular r:id="rId23"/>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notesMaster" Target="notesMasters/notesMaster1.xml"/><Relationship Id="rId12" Type="http://schemas.openxmlformats.org/officeDocument/2006/relationships/presProps" Target="presProps.xml"/><Relationship Id="rId13" Type="http://schemas.openxmlformats.org/officeDocument/2006/relationships/viewProps" Target="viewProps.xml"/><Relationship Id="rId14" Type="http://schemas.openxmlformats.org/officeDocument/2006/relationships/theme" Target="theme/theme1.xml"/><Relationship Id="rId15" Type="http://schemas.openxmlformats.org/officeDocument/2006/relationships/tableStyles" Target="tableStyles.xml"/><Relationship Id="rId16" Type="http://schemas.openxmlformats.org/officeDocument/2006/relationships/font" Target="fonts/font1.fntdata"/><Relationship Id="rId17" Type="http://schemas.openxmlformats.org/officeDocument/2006/relationships/font" Target="fonts/font2.fntdata"/><Relationship Id="rId18" Type="http://schemas.openxmlformats.org/officeDocument/2006/relationships/font" Target="fonts/font3.fntdata"/><Relationship Id="rId19" Type="http://schemas.openxmlformats.org/officeDocument/2006/relationships/font" Target="fonts/font4.fntdata"/><Relationship Id="rId20" Type="http://schemas.openxmlformats.org/officeDocument/2006/relationships/font" Target="fonts/font5.fntdata"/><Relationship Id="rId21" Type="http://schemas.openxmlformats.org/officeDocument/2006/relationships/font" Target="fonts/font6.fntdata"/><Relationship Id="rId22" Type="http://schemas.openxmlformats.org/officeDocument/2006/relationships/font" Target="fonts/font7.fntdata"/><Relationship Id="rId23" Type="http://schemas.openxmlformats.org/officeDocument/2006/relationships/font" Target="fonts/font8.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10-1.png"/><Relationship Id="rId2" Type="http://schemas.openxmlformats.org/officeDocument/2006/relationships/image" Target="../media/image-1010-2.png"/><Relationship Id="rId4"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2-1.png"/><Relationship Id="rId2" Type="http://schemas.openxmlformats.org/officeDocument/2006/relationships/image" Target="../media/image-1002-2.png"/><Relationship Id="rId4"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3-1.png"/><Relationship Id="rId2" Type="http://schemas.openxmlformats.org/officeDocument/2006/relationships/image" Target="../media/image-1003-2.png"/><Relationship Id="rId4"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4-1.png"/><Relationship Id="rId2" Type="http://schemas.openxmlformats.org/officeDocument/2006/relationships/image" Target="../media/image-1004-2.png"/><Relationship Id="rId4"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5-1.png"/><Relationship Id="rId2" Type="http://schemas.openxmlformats.org/officeDocument/2006/relationships/image" Target="../media/image-1005-2.png"/><Relationship Id="rId4"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6-1.png"/><Relationship Id="rId2" Type="http://schemas.openxmlformats.org/officeDocument/2006/relationships/image" Target="../media/image-1006-2.png"/><Relationship Id="rId4"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7-1.png"/><Relationship Id="rId2" Type="http://schemas.openxmlformats.org/officeDocument/2006/relationships/image" Target="../media/image-1007-2.png"/><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8-1.png"/><Relationship Id="rId2" Type="http://schemas.openxmlformats.org/officeDocument/2006/relationships/image" Target="../media/image-1008-2.png"/><Relationship Id="rId4"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9-1.png"/><Relationship Id="rId2" Type="http://schemas.openxmlformats.org/officeDocument/2006/relationships/image" Target="../media/image-1009-2.png"/><Relationship Id="rId4"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slideLayout" Target="../slideLayouts/slideLayout2.xml"/><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3.xml"/><Relationship Id="rId3"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png"/><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slideLayout" Target="../slideLayouts/slideLayout4.xml"/><Relationship Id="rId6"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slideLayout" Target="../slideLayouts/slideLayout5.xml"/><Relationship Id="rId3"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slideLayout" Target="../slideLayouts/slideLayout6.xml"/><Relationship Id="rId3"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png"/><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slideLayout" Target="../slideLayouts/slideLayout7.xml"/><Relationship Id="rId6"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png"/><Relationship Id="rId3" Type="http://schemas.openxmlformats.org/officeDocument/2006/relationships/image" Target="../media/image-7-3.png"/><Relationship Id="rId4" Type="http://schemas.openxmlformats.org/officeDocument/2006/relationships/slideLayout" Target="../slideLayouts/slideLayout8.xml"/><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slideLayout" Target="../slideLayouts/slideLayout9.xml"/><Relationship Id="rId3"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slideLayout" Target="../slideLayouts/slideLayout10.xml"/><Relationship Id="rId3"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280190" y="2148602"/>
            <a:ext cx="7556421" cy="1488519"/>
          </a:xfrm>
          <a:prstGeom prst="rect">
            <a:avLst/>
          </a:prstGeom>
          <a:noFill/>
          <a:ln/>
        </p:spPr>
        <p:txBody>
          <a:bodyPr wrap="square" lIns="0" tIns="0" rIns="0" bIns="0" rtlCol="0" anchor="t"/>
          <a:lstStyle/>
          <a:p>
            <a:pPr indent="0" marL="0">
              <a:lnSpc>
                <a:spcPts val="5850"/>
              </a:lnSpc>
              <a:buNone/>
            </a:pPr>
            <a:r>
              <a:rPr lang="en-US" sz="4650" b="1" dirty="0">
                <a:solidFill>
                  <a:srgbClr val="000000"/>
                </a:solidFill>
                <a:latin typeface="Petrona Bold" pitchFamily="34" charset="0"/>
                <a:ea typeface="Petrona Bold" pitchFamily="34" charset="-122"/>
                <a:cs typeface="Petrona Bold" pitchFamily="34" charset="-120"/>
              </a:rPr>
              <a:t>Intermediate Training Cycle</a:t>
            </a:r>
            <a:endParaRPr lang="en-US" sz="4650" dirty="0"/>
          </a:p>
        </p:txBody>
      </p:sp>
      <p:sp>
        <p:nvSpPr>
          <p:cNvPr id="4" name="Text 1"/>
          <p:cNvSpPr/>
          <p:nvPr/>
        </p:nvSpPr>
        <p:spPr>
          <a:xfrm>
            <a:off x="6280190" y="3977283"/>
            <a:ext cx="7556421" cy="1451610"/>
          </a:xfrm>
          <a:prstGeom prst="rect">
            <a:avLst/>
          </a:prstGeom>
          <a:noFill/>
          <a:ln/>
        </p:spPr>
        <p:txBody>
          <a:bodyPr wrap="square" lIns="0" tIns="0" rIns="0" bIns="0" rtlCol="0" anchor="t"/>
          <a:lstStyle/>
          <a:p>
            <a:pPr indent="0" marL="0">
              <a:lnSpc>
                <a:spcPts val="2850"/>
              </a:lnSpc>
              <a:buNone/>
            </a:pPr>
            <a:r>
              <a:rPr lang="en-US" sz="1750" dirty="0">
                <a:solidFill>
                  <a:srgbClr val="272525"/>
                </a:solidFill>
                <a:latin typeface="Inter" pitchFamily="34" charset="0"/>
                <a:ea typeface="Inter" pitchFamily="34" charset="-122"/>
                <a:cs typeface="Inter" pitchFamily="34" charset="-120"/>
              </a:rPr>
              <a:t>The intermediate training cycle is key. It builds the larger training season. Cycles last about one month. This aligns with the body's rhythm. Activity peaks every 23 days. It progresses intensity and volume.</a:t>
            </a:r>
            <a:endParaRPr lang="en-US" sz="1750" dirty="0"/>
          </a:p>
        </p:txBody>
      </p:sp>
      <p:sp>
        <p:nvSpPr>
          <p:cNvPr id="5" name="Shape 2"/>
          <p:cNvSpPr/>
          <p:nvPr/>
        </p:nvSpPr>
        <p:spPr>
          <a:xfrm>
            <a:off x="6280190" y="5700951"/>
            <a:ext cx="362903" cy="362903"/>
          </a:xfrm>
          <a:prstGeom prst="roundRect">
            <a:avLst>
              <a:gd name="adj" fmla="val 25194296"/>
            </a:avLst>
          </a:prstGeom>
          <a:noFill/>
          <a:ln w="7620">
            <a:solidFill>
              <a:srgbClr val="FFFFFF"/>
            </a:solidFill>
            <a:prstDash val="solid"/>
          </a:ln>
        </p:spPr>
      </p:sp>
      <p:pic>
        <p:nvPicPr>
          <p:cNvPr id="6" name="Image 1" descr="preencoded.png">    </p:cNvPr>
          <p:cNvPicPr>
            <a:picLocks noChangeAspect="1"/>
          </p:cNvPicPr>
          <p:nvPr/>
        </p:nvPicPr>
        <p:blipFill>
          <a:blip r:embed="rId2"/>
          <a:stretch>
            <a:fillRect/>
          </a:stretch>
        </p:blipFill>
        <p:spPr>
          <a:xfrm>
            <a:off x="6287810" y="5708571"/>
            <a:ext cx="347663" cy="347663"/>
          </a:xfrm>
          <a:prstGeom prst="rect">
            <a:avLst/>
          </a:prstGeom>
        </p:spPr>
      </p:pic>
      <p:sp>
        <p:nvSpPr>
          <p:cNvPr id="7" name="Text 3"/>
          <p:cNvSpPr/>
          <p:nvPr/>
        </p:nvSpPr>
        <p:spPr>
          <a:xfrm>
            <a:off x="6756440" y="5684044"/>
            <a:ext cx="3012519" cy="396835"/>
          </a:xfrm>
          <a:prstGeom prst="rect">
            <a:avLst/>
          </a:prstGeom>
          <a:noFill/>
          <a:ln/>
        </p:spPr>
        <p:txBody>
          <a:bodyPr wrap="none" lIns="0" tIns="0" rIns="0" bIns="0" rtlCol="0" anchor="t"/>
          <a:lstStyle/>
          <a:p>
            <a:pPr algn="l" indent="0" marL="0">
              <a:lnSpc>
                <a:spcPts val="3100"/>
              </a:lnSpc>
              <a:buNone/>
            </a:pPr>
            <a:r>
              <a:rPr lang="en-US" sz="2200" b="1" dirty="0">
                <a:solidFill>
                  <a:srgbClr val="272525"/>
                </a:solidFill>
                <a:latin typeface="Inter Bold" pitchFamily="34" charset="0"/>
                <a:ea typeface="Inter Bold" pitchFamily="34" charset="-122"/>
                <a:cs typeface="Inter Bold" pitchFamily="34" charset="-120"/>
              </a:rPr>
              <a:t>par 1.2.3Licence 1.2.3</a:t>
            </a:r>
            <a:endParaRPr lang="en-US" sz="22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793790" y="1192173"/>
            <a:ext cx="5954197" cy="744260"/>
          </a:xfrm>
          <a:prstGeom prst="rect">
            <a:avLst/>
          </a:prstGeom>
          <a:noFill/>
          <a:ln/>
        </p:spPr>
        <p:txBody>
          <a:bodyPr wrap="none" lIns="0" tIns="0" rIns="0" bIns="0" rtlCol="0" anchor="t"/>
          <a:lstStyle/>
          <a:p>
            <a:pPr indent="0" marL="0">
              <a:lnSpc>
                <a:spcPts val="5850"/>
              </a:lnSpc>
              <a:buNone/>
            </a:pPr>
            <a:r>
              <a:rPr lang="en-US" sz="4650" b="1" dirty="0">
                <a:solidFill>
                  <a:srgbClr val="000000"/>
                </a:solidFill>
                <a:latin typeface="Petrona Bold" pitchFamily="34" charset="0"/>
                <a:ea typeface="Petrona Bold" pitchFamily="34" charset="-122"/>
                <a:cs typeface="Petrona Bold" pitchFamily="34" charset="-120"/>
              </a:rPr>
              <a:t>Introductory Cycle</a:t>
            </a:r>
            <a:endParaRPr lang="en-US" sz="4650" dirty="0"/>
          </a:p>
        </p:txBody>
      </p:sp>
      <p:pic>
        <p:nvPicPr>
          <p:cNvPr id="3" name="Image 0" descr="preencoded.png">    </p:cNvPr>
          <p:cNvPicPr>
            <a:picLocks noChangeAspect="1"/>
          </p:cNvPicPr>
          <p:nvPr/>
        </p:nvPicPr>
        <p:blipFill>
          <a:blip r:embed="rId1"/>
          <a:stretch>
            <a:fillRect/>
          </a:stretch>
        </p:blipFill>
        <p:spPr>
          <a:xfrm>
            <a:off x="793790" y="2531745"/>
            <a:ext cx="3978116" cy="2721769"/>
          </a:xfrm>
          <a:prstGeom prst="rect">
            <a:avLst/>
          </a:prstGeom>
        </p:spPr>
      </p:pic>
      <p:sp>
        <p:nvSpPr>
          <p:cNvPr id="4" name="Text 1"/>
          <p:cNvSpPr/>
          <p:nvPr/>
        </p:nvSpPr>
        <p:spPr>
          <a:xfrm>
            <a:off x="793790" y="5508665"/>
            <a:ext cx="2977039" cy="372070"/>
          </a:xfrm>
          <a:prstGeom prst="rect">
            <a:avLst/>
          </a:prstGeom>
          <a:noFill/>
          <a:ln/>
        </p:spPr>
        <p:txBody>
          <a:bodyPr wrap="none" lIns="0" tIns="0" rIns="0" bIns="0" rtlCol="0" anchor="t"/>
          <a:lstStyle/>
          <a:p>
            <a:pPr indent="0" marL="0">
              <a:lnSpc>
                <a:spcPts val="2900"/>
              </a:lnSpc>
              <a:buNone/>
            </a:pPr>
            <a:r>
              <a:rPr lang="en-US" sz="2300" b="1" dirty="0">
                <a:solidFill>
                  <a:srgbClr val="000000"/>
                </a:solidFill>
                <a:latin typeface="Petrona Bold" pitchFamily="34" charset="0"/>
                <a:ea typeface="Petrona Bold" pitchFamily="34" charset="-122"/>
                <a:cs typeface="Petrona Bold" pitchFamily="34" charset="-120"/>
              </a:rPr>
              <a:t>Objective</a:t>
            </a:r>
            <a:endParaRPr lang="en-US" sz="2300" dirty="0"/>
          </a:p>
        </p:txBody>
      </p:sp>
      <p:sp>
        <p:nvSpPr>
          <p:cNvPr id="5" name="Text 2"/>
          <p:cNvSpPr/>
          <p:nvPr/>
        </p:nvSpPr>
        <p:spPr>
          <a:xfrm>
            <a:off x="793790" y="6107549"/>
            <a:ext cx="3978116" cy="725805"/>
          </a:xfrm>
          <a:prstGeom prst="rect">
            <a:avLst/>
          </a:prstGeom>
          <a:noFill/>
          <a:ln/>
        </p:spPr>
        <p:txBody>
          <a:bodyPr wrap="square" lIns="0" tIns="0" rIns="0" bIns="0" rtlCol="0" anchor="t"/>
          <a:lstStyle/>
          <a:p>
            <a:pPr indent="0" marL="0">
              <a:lnSpc>
                <a:spcPts val="2850"/>
              </a:lnSpc>
              <a:buNone/>
            </a:pPr>
            <a:r>
              <a:rPr lang="en-US" sz="1750" dirty="0">
                <a:solidFill>
                  <a:srgbClr val="272525"/>
                </a:solidFill>
                <a:latin typeface="Inter" pitchFamily="34" charset="0"/>
                <a:ea typeface="Inter" pitchFamily="34" charset="-122"/>
                <a:cs typeface="Inter" pitchFamily="34" charset="-120"/>
              </a:rPr>
              <a:t>Elevate athlete's level. Move from general to specific.</a:t>
            </a:r>
            <a:endParaRPr lang="en-US" sz="1750" dirty="0"/>
          </a:p>
        </p:txBody>
      </p:sp>
      <p:sp>
        <p:nvSpPr>
          <p:cNvPr id="6" name="Text 3"/>
          <p:cNvSpPr/>
          <p:nvPr/>
        </p:nvSpPr>
        <p:spPr>
          <a:xfrm>
            <a:off x="5332928" y="2503408"/>
            <a:ext cx="2977039" cy="372070"/>
          </a:xfrm>
          <a:prstGeom prst="rect">
            <a:avLst/>
          </a:prstGeom>
          <a:noFill/>
          <a:ln/>
        </p:spPr>
        <p:txBody>
          <a:bodyPr wrap="none" lIns="0" tIns="0" rIns="0" bIns="0" rtlCol="0" anchor="t"/>
          <a:lstStyle/>
          <a:p>
            <a:pPr indent="0" marL="0">
              <a:lnSpc>
                <a:spcPts val="2900"/>
              </a:lnSpc>
              <a:buNone/>
            </a:pPr>
            <a:r>
              <a:rPr lang="en-US" sz="2300" b="1" dirty="0">
                <a:solidFill>
                  <a:srgbClr val="000000"/>
                </a:solidFill>
                <a:latin typeface="Petrona Bold" pitchFamily="34" charset="0"/>
                <a:ea typeface="Petrona Bold" pitchFamily="34" charset="-122"/>
                <a:cs typeface="Petrona Bold" pitchFamily="34" charset="-120"/>
              </a:rPr>
              <a:t>Content</a:t>
            </a:r>
            <a:endParaRPr lang="en-US" sz="2300" dirty="0"/>
          </a:p>
        </p:txBody>
      </p:sp>
      <p:sp>
        <p:nvSpPr>
          <p:cNvPr id="7" name="Text 4"/>
          <p:cNvSpPr/>
          <p:nvPr/>
        </p:nvSpPr>
        <p:spPr>
          <a:xfrm>
            <a:off x="5332928" y="3102293"/>
            <a:ext cx="3978116" cy="1088708"/>
          </a:xfrm>
          <a:prstGeom prst="rect">
            <a:avLst/>
          </a:prstGeom>
          <a:noFill/>
          <a:ln/>
        </p:spPr>
        <p:txBody>
          <a:bodyPr wrap="square" lIns="0" tIns="0" rIns="0" bIns="0" rtlCol="0" anchor="t"/>
          <a:lstStyle/>
          <a:p>
            <a:pPr indent="0" marL="0">
              <a:lnSpc>
                <a:spcPts val="2850"/>
              </a:lnSpc>
              <a:buNone/>
            </a:pPr>
            <a:r>
              <a:rPr lang="en-US" sz="1750" dirty="0">
                <a:solidFill>
                  <a:srgbClr val="272525"/>
                </a:solidFill>
                <a:latin typeface="Inter" pitchFamily="34" charset="0"/>
                <a:ea typeface="Inter" pitchFamily="34" charset="-122"/>
                <a:cs typeface="Inter" pitchFamily="34" charset="-120"/>
              </a:rPr>
              <a:t>Develop endurance and speed-strength. Improve technical skills and flexibility.</a:t>
            </a:r>
            <a:endParaRPr lang="en-US" sz="1750" dirty="0"/>
          </a:p>
        </p:txBody>
      </p:sp>
      <p:sp>
        <p:nvSpPr>
          <p:cNvPr id="8" name="Text 5"/>
          <p:cNvSpPr/>
          <p:nvPr/>
        </p:nvSpPr>
        <p:spPr>
          <a:xfrm>
            <a:off x="9872067" y="2503408"/>
            <a:ext cx="2977039" cy="372070"/>
          </a:xfrm>
          <a:prstGeom prst="rect">
            <a:avLst/>
          </a:prstGeom>
          <a:noFill/>
          <a:ln/>
        </p:spPr>
        <p:txBody>
          <a:bodyPr wrap="none" lIns="0" tIns="0" rIns="0" bIns="0" rtlCol="0" anchor="t"/>
          <a:lstStyle/>
          <a:p>
            <a:pPr indent="0" marL="0">
              <a:lnSpc>
                <a:spcPts val="2900"/>
              </a:lnSpc>
              <a:buNone/>
            </a:pPr>
            <a:r>
              <a:rPr lang="en-US" sz="2300" b="1" dirty="0">
                <a:solidFill>
                  <a:srgbClr val="000000"/>
                </a:solidFill>
                <a:latin typeface="Petrona Bold" pitchFamily="34" charset="0"/>
                <a:ea typeface="Petrona Bold" pitchFamily="34" charset="-122"/>
                <a:cs typeface="Petrona Bold" pitchFamily="34" charset="-120"/>
              </a:rPr>
              <a:t>Application</a:t>
            </a:r>
            <a:endParaRPr lang="en-US" sz="2300" dirty="0"/>
          </a:p>
        </p:txBody>
      </p:sp>
      <p:sp>
        <p:nvSpPr>
          <p:cNvPr id="9" name="Text 6"/>
          <p:cNvSpPr/>
          <p:nvPr/>
        </p:nvSpPr>
        <p:spPr>
          <a:xfrm>
            <a:off x="9872067" y="3102293"/>
            <a:ext cx="3978116" cy="725805"/>
          </a:xfrm>
          <a:prstGeom prst="rect">
            <a:avLst/>
          </a:prstGeom>
          <a:noFill/>
          <a:ln/>
        </p:spPr>
        <p:txBody>
          <a:bodyPr wrap="square" lIns="0" tIns="0" rIns="0" bIns="0" rtlCol="0" anchor="t"/>
          <a:lstStyle/>
          <a:p>
            <a:pPr indent="0" marL="0">
              <a:lnSpc>
                <a:spcPts val="2850"/>
              </a:lnSpc>
              <a:buNone/>
            </a:pPr>
            <a:r>
              <a:rPr lang="en-US" sz="1750" dirty="0">
                <a:solidFill>
                  <a:srgbClr val="272525"/>
                </a:solidFill>
                <a:latin typeface="Inter" pitchFamily="34" charset="0"/>
                <a:ea typeface="Inter" pitchFamily="34" charset="-122"/>
                <a:cs typeface="Inter" pitchFamily="34" charset="-120"/>
              </a:rPr>
              <a:t>Use at season start. Also use after injury return.</a:t>
            </a:r>
            <a:endParaRPr lang="en-US" sz="17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10972800" y="0"/>
            <a:ext cx="3657600" cy="8229600"/>
          </a:xfrm>
          <a:prstGeom prst="rect">
            <a:avLst/>
          </a:prstGeom>
        </p:spPr>
      </p:pic>
      <p:sp>
        <p:nvSpPr>
          <p:cNvPr id="3" name="Text 0"/>
          <p:cNvSpPr/>
          <p:nvPr/>
        </p:nvSpPr>
        <p:spPr>
          <a:xfrm>
            <a:off x="793790" y="2195751"/>
            <a:ext cx="5954197" cy="744260"/>
          </a:xfrm>
          <a:prstGeom prst="rect">
            <a:avLst/>
          </a:prstGeom>
          <a:noFill/>
          <a:ln/>
        </p:spPr>
        <p:txBody>
          <a:bodyPr wrap="none" lIns="0" tIns="0" rIns="0" bIns="0" rtlCol="0" anchor="t"/>
          <a:lstStyle/>
          <a:p>
            <a:pPr indent="0" marL="0">
              <a:lnSpc>
                <a:spcPts val="5850"/>
              </a:lnSpc>
              <a:buNone/>
            </a:pPr>
            <a:r>
              <a:rPr lang="en-US" sz="4650" b="1" dirty="0">
                <a:solidFill>
                  <a:srgbClr val="000000"/>
                </a:solidFill>
                <a:latin typeface="Petrona Bold" pitchFamily="34" charset="0"/>
                <a:ea typeface="Petrona Bold" pitchFamily="34" charset="-122"/>
                <a:cs typeface="Petrona Bold" pitchFamily="34" charset="-120"/>
              </a:rPr>
              <a:t>Basic Cycle</a:t>
            </a:r>
            <a:endParaRPr lang="en-US" sz="4650" dirty="0"/>
          </a:p>
        </p:txBody>
      </p:sp>
      <p:pic>
        <p:nvPicPr>
          <p:cNvPr id="4" name="Image 1" descr="preencoded.png">    </p:cNvPr>
          <p:cNvPicPr>
            <a:picLocks noChangeAspect="1"/>
          </p:cNvPicPr>
          <p:nvPr/>
        </p:nvPicPr>
        <p:blipFill>
          <a:blip r:embed="rId2"/>
          <a:stretch>
            <a:fillRect/>
          </a:stretch>
        </p:blipFill>
        <p:spPr>
          <a:xfrm>
            <a:off x="793790" y="3280172"/>
            <a:ext cx="566976" cy="566976"/>
          </a:xfrm>
          <a:prstGeom prst="rect">
            <a:avLst/>
          </a:prstGeom>
        </p:spPr>
      </p:pic>
      <p:sp>
        <p:nvSpPr>
          <p:cNvPr id="5" name="Text 1"/>
          <p:cNvSpPr/>
          <p:nvPr/>
        </p:nvSpPr>
        <p:spPr>
          <a:xfrm>
            <a:off x="793790" y="4073962"/>
            <a:ext cx="2901553" cy="372070"/>
          </a:xfrm>
          <a:prstGeom prst="rect">
            <a:avLst/>
          </a:prstGeom>
          <a:noFill/>
          <a:ln/>
        </p:spPr>
        <p:txBody>
          <a:bodyPr wrap="none" lIns="0" tIns="0" rIns="0" bIns="0" rtlCol="0" anchor="t"/>
          <a:lstStyle/>
          <a:p>
            <a:pPr algn="l" indent="0" marL="0">
              <a:lnSpc>
                <a:spcPts val="2900"/>
              </a:lnSpc>
              <a:buNone/>
            </a:pPr>
            <a:r>
              <a:rPr lang="en-US" sz="2300" b="1" dirty="0">
                <a:solidFill>
                  <a:srgbClr val="272525"/>
                </a:solidFill>
                <a:latin typeface="Petrona Bold" pitchFamily="34" charset="0"/>
                <a:ea typeface="Petrona Bold" pitchFamily="34" charset="-122"/>
                <a:cs typeface="Petrona Bold" pitchFamily="34" charset="-120"/>
              </a:rPr>
              <a:t>Objective</a:t>
            </a:r>
            <a:endParaRPr lang="en-US" sz="2300" dirty="0"/>
          </a:p>
        </p:txBody>
      </p:sp>
      <p:sp>
        <p:nvSpPr>
          <p:cNvPr id="6" name="Text 2"/>
          <p:cNvSpPr/>
          <p:nvPr/>
        </p:nvSpPr>
        <p:spPr>
          <a:xfrm>
            <a:off x="793790" y="4582120"/>
            <a:ext cx="2901553" cy="1451610"/>
          </a:xfrm>
          <a:prstGeom prst="rect">
            <a:avLst/>
          </a:prstGeom>
          <a:noFill/>
          <a:ln/>
        </p:spPr>
        <p:txBody>
          <a:bodyPr wrap="square" lIns="0" tIns="0" rIns="0" bIns="0" rtlCol="0" anchor="t"/>
          <a:lstStyle/>
          <a:p>
            <a:pPr algn="l" indent="0" marL="0">
              <a:lnSpc>
                <a:spcPts val="2850"/>
              </a:lnSpc>
              <a:buNone/>
            </a:pPr>
            <a:r>
              <a:rPr lang="en-US" sz="1750" dirty="0">
                <a:solidFill>
                  <a:srgbClr val="272525"/>
                </a:solidFill>
                <a:latin typeface="Inter" pitchFamily="34" charset="0"/>
                <a:ea typeface="Inter" pitchFamily="34" charset="-122"/>
                <a:cs typeface="Inter" pitchFamily="34" charset="-120"/>
              </a:rPr>
              <a:t>Enhance general preparation. Improve physiological and technical skills.</a:t>
            </a:r>
            <a:endParaRPr lang="en-US" sz="1750" dirty="0"/>
          </a:p>
        </p:txBody>
      </p:sp>
      <p:pic>
        <p:nvPicPr>
          <p:cNvPr id="7" name="Image 2" descr="preencoded.png">    </p:cNvPr>
          <p:cNvPicPr>
            <a:picLocks noChangeAspect="1"/>
          </p:cNvPicPr>
          <p:nvPr/>
        </p:nvPicPr>
        <p:blipFill>
          <a:blip r:embed="rId3"/>
          <a:stretch>
            <a:fillRect/>
          </a:stretch>
        </p:blipFill>
        <p:spPr>
          <a:xfrm>
            <a:off x="4035504" y="3280172"/>
            <a:ext cx="566976" cy="566976"/>
          </a:xfrm>
          <a:prstGeom prst="rect">
            <a:avLst/>
          </a:prstGeom>
        </p:spPr>
      </p:pic>
      <p:sp>
        <p:nvSpPr>
          <p:cNvPr id="8" name="Text 3"/>
          <p:cNvSpPr/>
          <p:nvPr/>
        </p:nvSpPr>
        <p:spPr>
          <a:xfrm>
            <a:off x="4035504" y="4073962"/>
            <a:ext cx="2901672" cy="372070"/>
          </a:xfrm>
          <a:prstGeom prst="rect">
            <a:avLst/>
          </a:prstGeom>
          <a:noFill/>
          <a:ln/>
        </p:spPr>
        <p:txBody>
          <a:bodyPr wrap="none" lIns="0" tIns="0" rIns="0" bIns="0" rtlCol="0" anchor="t"/>
          <a:lstStyle/>
          <a:p>
            <a:pPr algn="l" indent="0" marL="0">
              <a:lnSpc>
                <a:spcPts val="2900"/>
              </a:lnSpc>
              <a:buNone/>
            </a:pPr>
            <a:r>
              <a:rPr lang="en-US" sz="2300" b="1" dirty="0">
                <a:solidFill>
                  <a:srgbClr val="272525"/>
                </a:solidFill>
                <a:latin typeface="Petrona Bold" pitchFamily="34" charset="0"/>
                <a:ea typeface="Petrona Bold" pitchFamily="34" charset="-122"/>
                <a:cs typeface="Petrona Bold" pitchFamily="34" charset="-120"/>
              </a:rPr>
              <a:t>Content</a:t>
            </a:r>
            <a:endParaRPr lang="en-US" sz="2300" dirty="0"/>
          </a:p>
        </p:txBody>
      </p:sp>
      <p:sp>
        <p:nvSpPr>
          <p:cNvPr id="9" name="Text 4"/>
          <p:cNvSpPr/>
          <p:nvPr/>
        </p:nvSpPr>
        <p:spPr>
          <a:xfrm>
            <a:off x="4035504" y="4582120"/>
            <a:ext cx="2901672" cy="1451610"/>
          </a:xfrm>
          <a:prstGeom prst="rect">
            <a:avLst/>
          </a:prstGeom>
          <a:noFill/>
          <a:ln/>
        </p:spPr>
        <p:txBody>
          <a:bodyPr wrap="square" lIns="0" tIns="0" rIns="0" bIns="0" rtlCol="0" anchor="t"/>
          <a:lstStyle/>
          <a:p>
            <a:pPr algn="l" indent="0" marL="0">
              <a:lnSpc>
                <a:spcPts val="2850"/>
              </a:lnSpc>
              <a:buNone/>
            </a:pPr>
            <a:r>
              <a:rPr lang="en-US" sz="1750" dirty="0">
                <a:solidFill>
                  <a:srgbClr val="272525"/>
                </a:solidFill>
                <a:latin typeface="Inter" pitchFamily="34" charset="0"/>
                <a:ea typeface="Inter" pitchFamily="34" charset="-122"/>
                <a:cs typeface="Inter" pitchFamily="34" charset="-120"/>
              </a:rPr>
              <a:t>Varied training and increased volume. Focus on high-intensity exercises.</a:t>
            </a:r>
            <a:endParaRPr lang="en-US" sz="1750" dirty="0"/>
          </a:p>
        </p:txBody>
      </p:sp>
      <p:pic>
        <p:nvPicPr>
          <p:cNvPr id="10" name="Image 3" descr="preencoded.png">    </p:cNvPr>
          <p:cNvPicPr>
            <a:picLocks noChangeAspect="1"/>
          </p:cNvPicPr>
          <p:nvPr/>
        </p:nvPicPr>
        <p:blipFill>
          <a:blip r:embed="rId4"/>
          <a:stretch>
            <a:fillRect/>
          </a:stretch>
        </p:blipFill>
        <p:spPr>
          <a:xfrm>
            <a:off x="7277338" y="3280172"/>
            <a:ext cx="566976" cy="566976"/>
          </a:xfrm>
          <a:prstGeom prst="rect">
            <a:avLst/>
          </a:prstGeom>
        </p:spPr>
      </p:pic>
      <p:sp>
        <p:nvSpPr>
          <p:cNvPr id="11" name="Text 5"/>
          <p:cNvSpPr/>
          <p:nvPr/>
        </p:nvSpPr>
        <p:spPr>
          <a:xfrm>
            <a:off x="7277338" y="4073962"/>
            <a:ext cx="2901672" cy="372070"/>
          </a:xfrm>
          <a:prstGeom prst="rect">
            <a:avLst/>
          </a:prstGeom>
          <a:noFill/>
          <a:ln/>
        </p:spPr>
        <p:txBody>
          <a:bodyPr wrap="none" lIns="0" tIns="0" rIns="0" bIns="0" rtlCol="0" anchor="t"/>
          <a:lstStyle/>
          <a:p>
            <a:pPr algn="l" indent="0" marL="0">
              <a:lnSpc>
                <a:spcPts val="2900"/>
              </a:lnSpc>
              <a:buNone/>
            </a:pPr>
            <a:r>
              <a:rPr lang="en-US" sz="2300" b="1" dirty="0">
                <a:solidFill>
                  <a:srgbClr val="272525"/>
                </a:solidFill>
                <a:latin typeface="Petrona Bold" pitchFamily="34" charset="0"/>
                <a:ea typeface="Petrona Bold" pitchFamily="34" charset="-122"/>
                <a:cs typeface="Petrona Bold" pitchFamily="34" charset="-120"/>
              </a:rPr>
              <a:t>Application</a:t>
            </a:r>
            <a:endParaRPr lang="en-US" sz="2300" dirty="0"/>
          </a:p>
        </p:txBody>
      </p:sp>
      <p:sp>
        <p:nvSpPr>
          <p:cNvPr id="12" name="Text 6"/>
          <p:cNvSpPr/>
          <p:nvPr/>
        </p:nvSpPr>
        <p:spPr>
          <a:xfrm>
            <a:off x="7277338" y="4582120"/>
            <a:ext cx="2901672" cy="725805"/>
          </a:xfrm>
          <a:prstGeom prst="rect">
            <a:avLst/>
          </a:prstGeom>
          <a:noFill/>
          <a:ln/>
        </p:spPr>
        <p:txBody>
          <a:bodyPr wrap="square" lIns="0" tIns="0" rIns="0" bIns="0" rtlCol="0" anchor="t"/>
          <a:lstStyle/>
          <a:p>
            <a:pPr algn="l" indent="0" marL="0">
              <a:lnSpc>
                <a:spcPts val="2850"/>
              </a:lnSpc>
              <a:buNone/>
            </a:pPr>
            <a:r>
              <a:rPr lang="en-US" sz="1750" dirty="0">
                <a:solidFill>
                  <a:srgbClr val="272525"/>
                </a:solidFill>
                <a:latin typeface="Inter" pitchFamily="34" charset="0"/>
                <a:ea typeface="Inter" pitchFamily="34" charset="-122"/>
                <a:cs typeface="Inter" pitchFamily="34" charset="-120"/>
              </a:rPr>
              <a:t>Use during various preparation phases.</a:t>
            </a:r>
            <a:endParaRPr lang="en-US" sz="17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93790" y="1756291"/>
            <a:ext cx="5954197" cy="744260"/>
          </a:xfrm>
          <a:prstGeom prst="rect">
            <a:avLst/>
          </a:prstGeom>
          <a:noFill/>
          <a:ln/>
        </p:spPr>
        <p:txBody>
          <a:bodyPr wrap="none" lIns="0" tIns="0" rIns="0" bIns="0" rtlCol="0" anchor="t"/>
          <a:lstStyle/>
          <a:p>
            <a:pPr indent="0" marL="0">
              <a:lnSpc>
                <a:spcPts val="5850"/>
              </a:lnSpc>
              <a:buNone/>
            </a:pPr>
            <a:r>
              <a:rPr lang="en-US" sz="4650" b="1" dirty="0">
                <a:solidFill>
                  <a:srgbClr val="000000"/>
                </a:solidFill>
                <a:latin typeface="Petrona Bold" pitchFamily="34" charset="0"/>
                <a:ea typeface="Petrona Bold" pitchFamily="34" charset="-122"/>
                <a:cs typeface="Petrona Bold" pitchFamily="34" charset="-120"/>
              </a:rPr>
              <a:t>Testing Cycle</a:t>
            </a:r>
            <a:endParaRPr lang="en-US" sz="4650" dirty="0"/>
          </a:p>
        </p:txBody>
      </p:sp>
      <p:sp>
        <p:nvSpPr>
          <p:cNvPr id="4" name="Shape 1"/>
          <p:cNvSpPr/>
          <p:nvPr/>
        </p:nvSpPr>
        <p:spPr>
          <a:xfrm>
            <a:off x="793790" y="2840712"/>
            <a:ext cx="3664863" cy="2065734"/>
          </a:xfrm>
          <a:prstGeom prst="roundRect">
            <a:avLst>
              <a:gd name="adj" fmla="val 4612"/>
            </a:avLst>
          </a:prstGeom>
          <a:solidFill>
            <a:srgbClr val="CCEEFF"/>
          </a:solidFill>
          <a:ln w="7620">
            <a:solidFill>
              <a:srgbClr val="B2D4E5"/>
            </a:solidFill>
            <a:prstDash val="solid"/>
          </a:ln>
        </p:spPr>
      </p:sp>
      <p:sp>
        <p:nvSpPr>
          <p:cNvPr id="5" name="Text 2"/>
          <p:cNvSpPr/>
          <p:nvPr/>
        </p:nvSpPr>
        <p:spPr>
          <a:xfrm>
            <a:off x="1028224" y="3075146"/>
            <a:ext cx="2977039" cy="372070"/>
          </a:xfrm>
          <a:prstGeom prst="rect">
            <a:avLst/>
          </a:prstGeom>
          <a:noFill/>
          <a:ln/>
        </p:spPr>
        <p:txBody>
          <a:bodyPr wrap="none" lIns="0" tIns="0" rIns="0" bIns="0" rtlCol="0" anchor="t"/>
          <a:lstStyle/>
          <a:p>
            <a:pPr indent="0" marL="0">
              <a:lnSpc>
                <a:spcPts val="2900"/>
              </a:lnSpc>
              <a:buNone/>
            </a:pPr>
            <a:r>
              <a:rPr lang="en-US" sz="2300" b="1" dirty="0">
                <a:solidFill>
                  <a:srgbClr val="272525"/>
                </a:solidFill>
                <a:latin typeface="Petrona Bold" pitchFamily="34" charset="0"/>
                <a:ea typeface="Petrona Bold" pitchFamily="34" charset="-122"/>
                <a:cs typeface="Petrona Bold" pitchFamily="34" charset="-120"/>
              </a:rPr>
              <a:t>Objective</a:t>
            </a:r>
            <a:endParaRPr lang="en-US" sz="2300" dirty="0"/>
          </a:p>
        </p:txBody>
      </p:sp>
      <p:sp>
        <p:nvSpPr>
          <p:cNvPr id="6" name="Text 3"/>
          <p:cNvSpPr/>
          <p:nvPr/>
        </p:nvSpPr>
        <p:spPr>
          <a:xfrm>
            <a:off x="1028224" y="3583305"/>
            <a:ext cx="3195995" cy="1088708"/>
          </a:xfrm>
          <a:prstGeom prst="rect">
            <a:avLst/>
          </a:prstGeom>
          <a:noFill/>
          <a:ln/>
        </p:spPr>
        <p:txBody>
          <a:bodyPr wrap="square" lIns="0" tIns="0" rIns="0" bIns="0" rtlCol="0" anchor="t"/>
          <a:lstStyle/>
          <a:p>
            <a:pPr indent="0" marL="0">
              <a:lnSpc>
                <a:spcPts val="2850"/>
              </a:lnSpc>
              <a:buNone/>
            </a:pPr>
            <a:r>
              <a:rPr lang="en-US" sz="1750" dirty="0">
                <a:solidFill>
                  <a:srgbClr val="272525"/>
                </a:solidFill>
                <a:latin typeface="Inter" pitchFamily="34" charset="0"/>
                <a:ea typeface="Inter" pitchFamily="34" charset="-122"/>
                <a:cs typeface="Inter" pitchFamily="34" charset="-120"/>
              </a:rPr>
              <a:t>Transition from basic cycles. Prepare for the competition phase.</a:t>
            </a:r>
            <a:endParaRPr lang="en-US" sz="1750" dirty="0"/>
          </a:p>
        </p:txBody>
      </p:sp>
      <p:sp>
        <p:nvSpPr>
          <p:cNvPr id="7" name="Shape 4"/>
          <p:cNvSpPr/>
          <p:nvPr/>
        </p:nvSpPr>
        <p:spPr>
          <a:xfrm>
            <a:off x="4685467" y="2840712"/>
            <a:ext cx="3664863" cy="2065734"/>
          </a:xfrm>
          <a:prstGeom prst="roundRect">
            <a:avLst>
              <a:gd name="adj" fmla="val 4612"/>
            </a:avLst>
          </a:prstGeom>
          <a:solidFill>
            <a:srgbClr val="CCEEFF"/>
          </a:solidFill>
          <a:ln w="7620">
            <a:solidFill>
              <a:srgbClr val="B2D4E5"/>
            </a:solidFill>
            <a:prstDash val="solid"/>
          </a:ln>
        </p:spPr>
      </p:sp>
      <p:sp>
        <p:nvSpPr>
          <p:cNvPr id="8" name="Text 5"/>
          <p:cNvSpPr/>
          <p:nvPr/>
        </p:nvSpPr>
        <p:spPr>
          <a:xfrm>
            <a:off x="4919901" y="3075146"/>
            <a:ext cx="2977039" cy="372070"/>
          </a:xfrm>
          <a:prstGeom prst="rect">
            <a:avLst/>
          </a:prstGeom>
          <a:noFill/>
          <a:ln/>
        </p:spPr>
        <p:txBody>
          <a:bodyPr wrap="none" lIns="0" tIns="0" rIns="0" bIns="0" rtlCol="0" anchor="t"/>
          <a:lstStyle/>
          <a:p>
            <a:pPr indent="0" marL="0">
              <a:lnSpc>
                <a:spcPts val="2900"/>
              </a:lnSpc>
              <a:buNone/>
            </a:pPr>
            <a:r>
              <a:rPr lang="en-US" sz="2300" b="1" dirty="0">
                <a:solidFill>
                  <a:srgbClr val="272525"/>
                </a:solidFill>
                <a:latin typeface="Petrona Bold" pitchFamily="34" charset="0"/>
                <a:ea typeface="Petrona Bold" pitchFamily="34" charset="-122"/>
                <a:cs typeface="Petrona Bold" pitchFamily="34" charset="-120"/>
              </a:rPr>
              <a:t>Content</a:t>
            </a:r>
            <a:endParaRPr lang="en-US" sz="2300" dirty="0"/>
          </a:p>
        </p:txBody>
      </p:sp>
      <p:sp>
        <p:nvSpPr>
          <p:cNvPr id="9" name="Text 6"/>
          <p:cNvSpPr/>
          <p:nvPr/>
        </p:nvSpPr>
        <p:spPr>
          <a:xfrm>
            <a:off x="4919901" y="3583305"/>
            <a:ext cx="3195995" cy="725805"/>
          </a:xfrm>
          <a:prstGeom prst="rect">
            <a:avLst/>
          </a:prstGeom>
          <a:noFill/>
          <a:ln/>
        </p:spPr>
        <p:txBody>
          <a:bodyPr wrap="square" lIns="0" tIns="0" rIns="0" bIns="0" rtlCol="0" anchor="t"/>
          <a:lstStyle/>
          <a:p>
            <a:pPr indent="0" marL="0">
              <a:lnSpc>
                <a:spcPts val="2850"/>
              </a:lnSpc>
              <a:buNone/>
            </a:pPr>
            <a:r>
              <a:rPr lang="en-US" sz="1750" dirty="0">
                <a:solidFill>
                  <a:srgbClr val="272525"/>
                </a:solidFill>
                <a:latin typeface="Inter" pitchFamily="34" charset="0"/>
                <a:ea typeface="Inter" pitchFamily="34" charset="-122"/>
                <a:cs typeface="Inter" pitchFamily="34" charset="-120"/>
              </a:rPr>
              <a:t>Intensive training. Focus on competition requirements.</a:t>
            </a:r>
            <a:endParaRPr lang="en-US" sz="1750" dirty="0"/>
          </a:p>
        </p:txBody>
      </p:sp>
      <p:sp>
        <p:nvSpPr>
          <p:cNvPr id="10" name="Shape 7"/>
          <p:cNvSpPr/>
          <p:nvPr/>
        </p:nvSpPr>
        <p:spPr>
          <a:xfrm>
            <a:off x="793790" y="5133261"/>
            <a:ext cx="7556421" cy="1339929"/>
          </a:xfrm>
          <a:prstGeom prst="roundRect">
            <a:avLst>
              <a:gd name="adj" fmla="val 7110"/>
            </a:avLst>
          </a:prstGeom>
          <a:solidFill>
            <a:srgbClr val="CCEEFF"/>
          </a:solidFill>
          <a:ln w="7620">
            <a:solidFill>
              <a:srgbClr val="B2D4E5"/>
            </a:solidFill>
            <a:prstDash val="solid"/>
          </a:ln>
        </p:spPr>
      </p:sp>
      <p:sp>
        <p:nvSpPr>
          <p:cNvPr id="11" name="Text 8"/>
          <p:cNvSpPr/>
          <p:nvPr/>
        </p:nvSpPr>
        <p:spPr>
          <a:xfrm>
            <a:off x="1028224" y="5367695"/>
            <a:ext cx="2977039" cy="372070"/>
          </a:xfrm>
          <a:prstGeom prst="rect">
            <a:avLst/>
          </a:prstGeom>
          <a:noFill/>
          <a:ln/>
        </p:spPr>
        <p:txBody>
          <a:bodyPr wrap="none" lIns="0" tIns="0" rIns="0" bIns="0" rtlCol="0" anchor="t"/>
          <a:lstStyle/>
          <a:p>
            <a:pPr indent="0" marL="0">
              <a:lnSpc>
                <a:spcPts val="2900"/>
              </a:lnSpc>
              <a:buNone/>
            </a:pPr>
            <a:r>
              <a:rPr lang="en-US" sz="2300" b="1" dirty="0">
                <a:solidFill>
                  <a:srgbClr val="272525"/>
                </a:solidFill>
                <a:latin typeface="Petrona Bold" pitchFamily="34" charset="0"/>
                <a:ea typeface="Petrona Bold" pitchFamily="34" charset="-122"/>
                <a:cs typeface="Petrona Bold" pitchFamily="34" charset="-120"/>
              </a:rPr>
              <a:t>Application</a:t>
            </a:r>
            <a:endParaRPr lang="en-US" sz="2300" dirty="0"/>
          </a:p>
        </p:txBody>
      </p:sp>
      <p:sp>
        <p:nvSpPr>
          <p:cNvPr id="12" name="Text 9"/>
          <p:cNvSpPr/>
          <p:nvPr/>
        </p:nvSpPr>
        <p:spPr>
          <a:xfrm>
            <a:off x="1028224" y="5875853"/>
            <a:ext cx="7087553" cy="362903"/>
          </a:xfrm>
          <a:prstGeom prst="rect">
            <a:avLst/>
          </a:prstGeom>
          <a:noFill/>
          <a:ln/>
        </p:spPr>
        <p:txBody>
          <a:bodyPr wrap="none" lIns="0" tIns="0" rIns="0" bIns="0" rtlCol="0" anchor="t"/>
          <a:lstStyle/>
          <a:p>
            <a:pPr indent="0" marL="0">
              <a:lnSpc>
                <a:spcPts val="2850"/>
              </a:lnSpc>
              <a:buNone/>
            </a:pPr>
            <a:r>
              <a:rPr lang="en-US" sz="1750" dirty="0">
                <a:solidFill>
                  <a:srgbClr val="272525"/>
                </a:solidFill>
                <a:latin typeface="Inter" pitchFamily="34" charset="0"/>
                <a:ea typeface="Inter" pitchFamily="34" charset="-122"/>
                <a:cs typeface="Inter" pitchFamily="34" charset="-120"/>
              </a:rPr>
              <a:t>Use before major competitions.</a:t>
            </a:r>
            <a:endParaRPr lang="en-US" sz="17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280190" y="995839"/>
            <a:ext cx="6187083" cy="744260"/>
          </a:xfrm>
          <a:prstGeom prst="rect">
            <a:avLst/>
          </a:prstGeom>
          <a:noFill/>
          <a:ln/>
        </p:spPr>
        <p:txBody>
          <a:bodyPr wrap="none" lIns="0" tIns="0" rIns="0" bIns="0" rtlCol="0" anchor="t"/>
          <a:lstStyle/>
          <a:p>
            <a:pPr indent="0" marL="0">
              <a:lnSpc>
                <a:spcPts val="5850"/>
              </a:lnSpc>
              <a:buNone/>
            </a:pPr>
            <a:r>
              <a:rPr lang="en-US" sz="4650" b="1" dirty="0">
                <a:solidFill>
                  <a:srgbClr val="000000"/>
                </a:solidFill>
                <a:latin typeface="Petrona Bold" pitchFamily="34" charset="0"/>
                <a:ea typeface="Petrona Bold" pitchFamily="34" charset="-122"/>
                <a:cs typeface="Petrona Bold" pitchFamily="34" charset="-120"/>
              </a:rPr>
              <a:t>Pre-Competition Cycle</a:t>
            </a:r>
            <a:endParaRPr lang="en-US" sz="4650" dirty="0"/>
          </a:p>
        </p:txBody>
      </p:sp>
      <p:sp>
        <p:nvSpPr>
          <p:cNvPr id="4" name="Shape 1"/>
          <p:cNvSpPr/>
          <p:nvPr/>
        </p:nvSpPr>
        <p:spPr>
          <a:xfrm>
            <a:off x="6605111" y="2080260"/>
            <a:ext cx="30480" cy="5153501"/>
          </a:xfrm>
          <a:prstGeom prst="roundRect">
            <a:avLst>
              <a:gd name="adj" fmla="val 312558"/>
            </a:avLst>
          </a:prstGeom>
          <a:solidFill>
            <a:srgbClr val="B2D4E5"/>
          </a:solidFill>
          <a:ln/>
        </p:spPr>
      </p:sp>
      <p:sp>
        <p:nvSpPr>
          <p:cNvPr id="5" name="Shape 2"/>
          <p:cNvSpPr/>
          <p:nvPr/>
        </p:nvSpPr>
        <p:spPr>
          <a:xfrm>
            <a:off x="6845022" y="2575322"/>
            <a:ext cx="793790" cy="30480"/>
          </a:xfrm>
          <a:prstGeom prst="roundRect">
            <a:avLst>
              <a:gd name="adj" fmla="val 312558"/>
            </a:avLst>
          </a:prstGeom>
          <a:solidFill>
            <a:srgbClr val="B2D4E5"/>
          </a:solidFill>
          <a:ln/>
        </p:spPr>
      </p:sp>
      <p:sp>
        <p:nvSpPr>
          <p:cNvPr id="6" name="Shape 3"/>
          <p:cNvSpPr/>
          <p:nvPr/>
        </p:nvSpPr>
        <p:spPr>
          <a:xfrm>
            <a:off x="6365200" y="2335411"/>
            <a:ext cx="510302" cy="510302"/>
          </a:xfrm>
          <a:prstGeom prst="roundRect">
            <a:avLst>
              <a:gd name="adj" fmla="val 18669"/>
            </a:avLst>
          </a:prstGeom>
          <a:solidFill>
            <a:srgbClr val="CCEEFF"/>
          </a:solidFill>
          <a:ln w="7620">
            <a:solidFill>
              <a:srgbClr val="B2D4E5"/>
            </a:solidFill>
            <a:prstDash val="solid"/>
          </a:ln>
        </p:spPr>
      </p:sp>
      <p:sp>
        <p:nvSpPr>
          <p:cNvPr id="7" name="Text 4"/>
          <p:cNvSpPr/>
          <p:nvPr/>
        </p:nvSpPr>
        <p:spPr>
          <a:xfrm>
            <a:off x="6543913" y="2411849"/>
            <a:ext cx="152876" cy="357307"/>
          </a:xfrm>
          <a:prstGeom prst="rect">
            <a:avLst/>
          </a:prstGeom>
          <a:noFill/>
          <a:ln/>
        </p:spPr>
        <p:txBody>
          <a:bodyPr wrap="none" lIns="0" tIns="0" rIns="0" bIns="0" rtlCol="0" anchor="t"/>
          <a:lstStyle/>
          <a:p>
            <a:pPr algn="ctr" indent="0" marL="0">
              <a:lnSpc>
                <a:spcPts val="2800"/>
              </a:lnSpc>
              <a:buNone/>
            </a:pPr>
            <a:r>
              <a:rPr lang="en-US" sz="2800" b="1" dirty="0">
                <a:solidFill>
                  <a:srgbClr val="272525"/>
                </a:solidFill>
                <a:latin typeface="Petrona Bold" pitchFamily="34" charset="0"/>
                <a:ea typeface="Petrona Bold" pitchFamily="34" charset="-122"/>
                <a:cs typeface="Petrona Bold" pitchFamily="34" charset="-120"/>
              </a:rPr>
              <a:t>1</a:t>
            </a:r>
            <a:endParaRPr lang="en-US" sz="2800" dirty="0"/>
          </a:p>
        </p:txBody>
      </p:sp>
      <p:sp>
        <p:nvSpPr>
          <p:cNvPr id="8" name="Text 5"/>
          <p:cNvSpPr/>
          <p:nvPr/>
        </p:nvSpPr>
        <p:spPr>
          <a:xfrm>
            <a:off x="7867888" y="2307074"/>
            <a:ext cx="2977039" cy="372070"/>
          </a:xfrm>
          <a:prstGeom prst="rect">
            <a:avLst/>
          </a:prstGeom>
          <a:noFill/>
          <a:ln/>
        </p:spPr>
        <p:txBody>
          <a:bodyPr wrap="none" lIns="0" tIns="0" rIns="0" bIns="0" rtlCol="0" anchor="t"/>
          <a:lstStyle/>
          <a:p>
            <a:pPr algn="l" indent="0" marL="0">
              <a:lnSpc>
                <a:spcPts val="2900"/>
              </a:lnSpc>
              <a:buNone/>
            </a:pPr>
            <a:r>
              <a:rPr lang="en-US" sz="2300" b="1" dirty="0">
                <a:solidFill>
                  <a:srgbClr val="272525"/>
                </a:solidFill>
                <a:latin typeface="Petrona Bold" pitchFamily="34" charset="0"/>
                <a:ea typeface="Petrona Bold" pitchFamily="34" charset="-122"/>
                <a:cs typeface="Petrona Bold" pitchFamily="34" charset="-120"/>
              </a:rPr>
              <a:t>Objective</a:t>
            </a:r>
            <a:endParaRPr lang="en-US" sz="2300" dirty="0"/>
          </a:p>
        </p:txBody>
      </p:sp>
      <p:sp>
        <p:nvSpPr>
          <p:cNvPr id="9" name="Text 6"/>
          <p:cNvSpPr/>
          <p:nvPr/>
        </p:nvSpPr>
        <p:spPr>
          <a:xfrm>
            <a:off x="7867888" y="2815233"/>
            <a:ext cx="5968722" cy="725805"/>
          </a:xfrm>
          <a:prstGeom prst="rect">
            <a:avLst/>
          </a:prstGeom>
          <a:noFill/>
          <a:ln/>
        </p:spPr>
        <p:txBody>
          <a:bodyPr wrap="square" lIns="0" tIns="0" rIns="0" bIns="0" rtlCol="0" anchor="t"/>
          <a:lstStyle/>
          <a:p>
            <a:pPr algn="l" indent="0" marL="0">
              <a:lnSpc>
                <a:spcPts val="2850"/>
              </a:lnSpc>
              <a:buNone/>
            </a:pPr>
            <a:r>
              <a:rPr lang="en-US" sz="1750" dirty="0">
                <a:solidFill>
                  <a:srgbClr val="272525"/>
                </a:solidFill>
                <a:latin typeface="Inter" pitchFamily="34" charset="0"/>
                <a:ea typeface="Inter" pitchFamily="34" charset="-122"/>
                <a:cs typeface="Inter" pitchFamily="34" charset="-120"/>
              </a:rPr>
              <a:t>Precise preparation for competition. Address performance deficiencies.</a:t>
            </a:r>
            <a:endParaRPr lang="en-US" sz="1750" dirty="0"/>
          </a:p>
        </p:txBody>
      </p:sp>
      <p:sp>
        <p:nvSpPr>
          <p:cNvPr id="10" name="Shape 7"/>
          <p:cNvSpPr/>
          <p:nvPr/>
        </p:nvSpPr>
        <p:spPr>
          <a:xfrm>
            <a:off x="6845022" y="4489728"/>
            <a:ext cx="793790" cy="30480"/>
          </a:xfrm>
          <a:prstGeom prst="roundRect">
            <a:avLst>
              <a:gd name="adj" fmla="val 312558"/>
            </a:avLst>
          </a:prstGeom>
          <a:solidFill>
            <a:srgbClr val="B2D4E5"/>
          </a:solidFill>
          <a:ln/>
        </p:spPr>
      </p:sp>
      <p:sp>
        <p:nvSpPr>
          <p:cNvPr id="11" name="Shape 8"/>
          <p:cNvSpPr/>
          <p:nvPr/>
        </p:nvSpPr>
        <p:spPr>
          <a:xfrm>
            <a:off x="6365200" y="4249817"/>
            <a:ext cx="510302" cy="510302"/>
          </a:xfrm>
          <a:prstGeom prst="roundRect">
            <a:avLst>
              <a:gd name="adj" fmla="val 18669"/>
            </a:avLst>
          </a:prstGeom>
          <a:solidFill>
            <a:srgbClr val="CCEEFF"/>
          </a:solidFill>
          <a:ln w="7620">
            <a:solidFill>
              <a:srgbClr val="B2D4E5"/>
            </a:solidFill>
            <a:prstDash val="solid"/>
          </a:ln>
        </p:spPr>
      </p:sp>
      <p:sp>
        <p:nvSpPr>
          <p:cNvPr id="12" name="Text 9"/>
          <p:cNvSpPr/>
          <p:nvPr/>
        </p:nvSpPr>
        <p:spPr>
          <a:xfrm>
            <a:off x="6519029" y="4326255"/>
            <a:ext cx="202525" cy="357307"/>
          </a:xfrm>
          <a:prstGeom prst="rect">
            <a:avLst/>
          </a:prstGeom>
          <a:noFill/>
          <a:ln/>
        </p:spPr>
        <p:txBody>
          <a:bodyPr wrap="none" lIns="0" tIns="0" rIns="0" bIns="0" rtlCol="0" anchor="t"/>
          <a:lstStyle/>
          <a:p>
            <a:pPr algn="ctr" indent="0" marL="0">
              <a:lnSpc>
                <a:spcPts val="2800"/>
              </a:lnSpc>
              <a:buNone/>
            </a:pPr>
            <a:r>
              <a:rPr lang="en-US" sz="2800" b="1" dirty="0">
                <a:solidFill>
                  <a:srgbClr val="272525"/>
                </a:solidFill>
                <a:latin typeface="Petrona Bold" pitchFamily="34" charset="0"/>
                <a:ea typeface="Petrona Bold" pitchFamily="34" charset="-122"/>
                <a:cs typeface="Petrona Bold" pitchFamily="34" charset="-120"/>
              </a:rPr>
              <a:t>2</a:t>
            </a:r>
            <a:endParaRPr lang="en-US" sz="2800" dirty="0"/>
          </a:p>
        </p:txBody>
      </p:sp>
      <p:sp>
        <p:nvSpPr>
          <p:cNvPr id="13" name="Text 10"/>
          <p:cNvSpPr/>
          <p:nvPr/>
        </p:nvSpPr>
        <p:spPr>
          <a:xfrm>
            <a:off x="7867888" y="4221480"/>
            <a:ext cx="2977039" cy="372070"/>
          </a:xfrm>
          <a:prstGeom prst="rect">
            <a:avLst/>
          </a:prstGeom>
          <a:noFill/>
          <a:ln/>
        </p:spPr>
        <p:txBody>
          <a:bodyPr wrap="none" lIns="0" tIns="0" rIns="0" bIns="0" rtlCol="0" anchor="t"/>
          <a:lstStyle/>
          <a:p>
            <a:pPr algn="l" indent="0" marL="0">
              <a:lnSpc>
                <a:spcPts val="2900"/>
              </a:lnSpc>
              <a:buNone/>
            </a:pPr>
            <a:r>
              <a:rPr lang="en-US" sz="2300" b="1" dirty="0">
                <a:solidFill>
                  <a:srgbClr val="272525"/>
                </a:solidFill>
                <a:latin typeface="Petrona Bold" pitchFamily="34" charset="0"/>
                <a:ea typeface="Petrona Bold" pitchFamily="34" charset="-122"/>
                <a:cs typeface="Petrona Bold" pitchFamily="34" charset="-120"/>
              </a:rPr>
              <a:t>Content</a:t>
            </a:r>
            <a:endParaRPr lang="en-US" sz="2300" dirty="0"/>
          </a:p>
        </p:txBody>
      </p:sp>
      <p:sp>
        <p:nvSpPr>
          <p:cNvPr id="14" name="Text 11"/>
          <p:cNvSpPr/>
          <p:nvPr/>
        </p:nvSpPr>
        <p:spPr>
          <a:xfrm>
            <a:off x="7867888" y="4729639"/>
            <a:ext cx="5968722" cy="725805"/>
          </a:xfrm>
          <a:prstGeom prst="rect">
            <a:avLst/>
          </a:prstGeom>
          <a:noFill/>
          <a:ln/>
        </p:spPr>
        <p:txBody>
          <a:bodyPr wrap="square" lIns="0" tIns="0" rIns="0" bIns="0" rtlCol="0" anchor="t"/>
          <a:lstStyle/>
          <a:p>
            <a:pPr algn="l" indent="0" marL="0">
              <a:lnSpc>
                <a:spcPts val="2850"/>
              </a:lnSpc>
              <a:buNone/>
            </a:pPr>
            <a:r>
              <a:rPr lang="en-US" sz="1750" dirty="0">
                <a:solidFill>
                  <a:srgbClr val="272525"/>
                </a:solidFill>
                <a:latin typeface="Inter" pitchFamily="34" charset="0"/>
                <a:ea typeface="Inter" pitchFamily="34" charset="-122"/>
                <a:cs typeface="Inter" pitchFamily="34" charset="-120"/>
              </a:rPr>
              <a:t>Intensive training. Focus on psychological aspects and tactics.</a:t>
            </a:r>
            <a:endParaRPr lang="en-US" sz="1750" dirty="0"/>
          </a:p>
        </p:txBody>
      </p:sp>
      <p:sp>
        <p:nvSpPr>
          <p:cNvPr id="15" name="Shape 12"/>
          <p:cNvSpPr/>
          <p:nvPr/>
        </p:nvSpPr>
        <p:spPr>
          <a:xfrm>
            <a:off x="6845022" y="6404134"/>
            <a:ext cx="793790" cy="30480"/>
          </a:xfrm>
          <a:prstGeom prst="roundRect">
            <a:avLst>
              <a:gd name="adj" fmla="val 312558"/>
            </a:avLst>
          </a:prstGeom>
          <a:solidFill>
            <a:srgbClr val="B2D4E5"/>
          </a:solidFill>
          <a:ln/>
        </p:spPr>
      </p:sp>
      <p:sp>
        <p:nvSpPr>
          <p:cNvPr id="16" name="Shape 13"/>
          <p:cNvSpPr/>
          <p:nvPr/>
        </p:nvSpPr>
        <p:spPr>
          <a:xfrm>
            <a:off x="6365200" y="6164223"/>
            <a:ext cx="510302" cy="510302"/>
          </a:xfrm>
          <a:prstGeom prst="roundRect">
            <a:avLst>
              <a:gd name="adj" fmla="val 18669"/>
            </a:avLst>
          </a:prstGeom>
          <a:solidFill>
            <a:srgbClr val="CCEEFF"/>
          </a:solidFill>
          <a:ln w="7620">
            <a:solidFill>
              <a:srgbClr val="B2D4E5"/>
            </a:solidFill>
            <a:prstDash val="solid"/>
          </a:ln>
        </p:spPr>
      </p:sp>
      <p:sp>
        <p:nvSpPr>
          <p:cNvPr id="17" name="Text 14"/>
          <p:cNvSpPr/>
          <p:nvPr/>
        </p:nvSpPr>
        <p:spPr>
          <a:xfrm>
            <a:off x="6519267" y="6240661"/>
            <a:ext cx="202168" cy="357307"/>
          </a:xfrm>
          <a:prstGeom prst="rect">
            <a:avLst/>
          </a:prstGeom>
          <a:noFill/>
          <a:ln/>
        </p:spPr>
        <p:txBody>
          <a:bodyPr wrap="none" lIns="0" tIns="0" rIns="0" bIns="0" rtlCol="0" anchor="t"/>
          <a:lstStyle/>
          <a:p>
            <a:pPr algn="ctr" indent="0" marL="0">
              <a:lnSpc>
                <a:spcPts val="2800"/>
              </a:lnSpc>
              <a:buNone/>
            </a:pPr>
            <a:r>
              <a:rPr lang="en-US" sz="2800" b="1" dirty="0">
                <a:solidFill>
                  <a:srgbClr val="272525"/>
                </a:solidFill>
                <a:latin typeface="Petrona Bold" pitchFamily="34" charset="0"/>
                <a:ea typeface="Petrona Bold" pitchFamily="34" charset="-122"/>
                <a:cs typeface="Petrona Bold" pitchFamily="34" charset="-120"/>
              </a:rPr>
              <a:t>3</a:t>
            </a:r>
            <a:endParaRPr lang="en-US" sz="2800" dirty="0"/>
          </a:p>
        </p:txBody>
      </p:sp>
      <p:sp>
        <p:nvSpPr>
          <p:cNvPr id="18" name="Text 15"/>
          <p:cNvSpPr/>
          <p:nvPr/>
        </p:nvSpPr>
        <p:spPr>
          <a:xfrm>
            <a:off x="7867888" y="6135886"/>
            <a:ext cx="2977039" cy="372070"/>
          </a:xfrm>
          <a:prstGeom prst="rect">
            <a:avLst/>
          </a:prstGeom>
          <a:noFill/>
          <a:ln/>
        </p:spPr>
        <p:txBody>
          <a:bodyPr wrap="none" lIns="0" tIns="0" rIns="0" bIns="0" rtlCol="0" anchor="t"/>
          <a:lstStyle/>
          <a:p>
            <a:pPr algn="l" indent="0" marL="0">
              <a:lnSpc>
                <a:spcPts val="2900"/>
              </a:lnSpc>
              <a:buNone/>
            </a:pPr>
            <a:r>
              <a:rPr lang="en-US" sz="2300" b="1" dirty="0">
                <a:solidFill>
                  <a:srgbClr val="272525"/>
                </a:solidFill>
                <a:latin typeface="Petrona Bold" pitchFamily="34" charset="0"/>
                <a:ea typeface="Petrona Bold" pitchFamily="34" charset="-122"/>
                <a:cs typeface="Petrona Bold" pitchFamily="34" charset="-120"/>
              </a:rPr>
              <a:t>Application</a:t>
            </a:r>
            <a:endParaRPr lang="en-US" sz="2300" dirty="0"/>
          </a:p>
        </p:txBody>
      </p:sp>
      <p:sp>
        <p:nvSpPr>
          <p:cNvPr id="19" name="Text 16"/>
          <p:cNvSpPr/>
          <p:nvPr/>
        </p:nvSpPr>
        <p:spPr>
          <a:xfrm>
            <a:off x="7867888" y="6644045"/>
            <a:ext cx="5968722" cy="362903"/>
          </a:xfrm>
          <a:prstGeom prst="rect">
            <a:avLst/>
          </a:prstGeom>
          <a:noFill/>
          <a:ln/>
        </p:spPr>
        <p:txBody>
          <a:bodyPr wrap="none" lIns="0" tIns="0" rIns="0" bIns="0" rtlCol="0" anchor="t"/>
          <a:lstStyle/>
          <a:p>
            <a:pPr algn="l" indent="0" marL="0">
              <a:lnSpc>
                <a:spcPts val="2850"/>
              </a:lnSpc>
              <a:buNone/>
            </a:pPr>
            <a:r>
              <a:rPr lang="en-US" sz="1750" dirty="0">
                <a:solidFill>
                  <a:srgbClr val="272525"/>
                </a:solidFill>
                <a:latin typeface="Inter" pitchFamily="34" charset="0"/>
                <a:ea typeface="Inter" pitchFamily="34" charset="-122"/>
                <a:cs typeface="Inter" pitchFamily="34" charset="-120"/>
              </a:rPr>
              <a:t>Use immediately before major competitions.</a:t>
            </a:r>
            <a:endParaRPr lang="en-US" sz="17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280190" y="1367909"/>
            <a:ext cx="5954197" cy="744260"/>
          </a:xfrm>
          <a:prstGeom prst="rect">
            <a:avLst/>
          </a:prstGeom>
          <a:noFill/>
          <a:ln/>
        </p:spPr>
        <p:txBody>
          <a:bodyPr wrap="none" lIns="0" tIns="0" rIns="0" bIns="0" rtlCol="0" anchor="t"/>
          <a:lstStyle/>
          <a:p>
            <a:pPr indent="0" marL="0">
              <a:lnSpc>
                <a:spcPts val="5850"/>
              </a:lnSpc>
              <a:buNone/>
            </a:pPr>
            <a:r>
              <a:rPr lang="en-US" sz="4650" b="1" dirty="0">
                <a:solidFill>
                  <a:srgbClr val="000000"/>
                </a:solidFill>
                <a:latin typeface="Petrona Bold" pitchFamily="34" charset="0"/>
                <a:ea typeface="Petrona Bold" pitchFamily="34" charset="-122"/>
                <a:cs typeface="Petrona Bold" pitchFamily="34" charset="-120"/>
              </a:rPr>
              <a:t>Competition Cycle</a:t>
            </a:r>
            <a:endParaRPr lang="en-US" sz="4650" dirty="0"/>
          </a:p>
        </p:txBody>
      </p:sp>
      <p:pic>
        <p:nvPicPr>
          <p:cNvPr id="4" name="Image 1" descr="preencoded.png">    </p:cNvPr>
          <p:cNvPicPr>
            <a:picLocks noChangeAspect="1"/>
          </p:cNvPicPr>
          <p:nvPr/>
        </p:nvPicPr>
        <p:blipFill>
          <a:blip r:embed="rId2"/>
          <a:stretch>
            <a:fillRect/>
          </a:stretch>
        </p:blipFill>
        <p:spPr>
          <a:xfrm>
            <a:off x="6280190" y="2452330"/>
            <a:ext cx="1134070" cy="1360884"/>
          </a:xfrm>
          <a:prstGeom prst="rect">
            <a:avLst/>
          </a:prstGeom>
        </p:spPr>
      </p:pic>
      <p:sp>
        <p:nvSpPr>
          <p:cNvPr id="5" name="Text 1"/>
          <p:cNvSpPr/>
          <p:nvPr/>
        </p:nvSpPr>
        <p:spPr>
          <a:xfrm>
            <a:off x="7754422" y="2679144"/>
            <a:ext cx="2977039" cy="372070"/>
          </a:xfrm>
          <a:prstGeom prst="rect">
            <a:avLst/>
          </a:prstGeom>
          <a:noFill/>
          <a:ln/>
        </p:spPr>
        <p:txBody>
          <a:bodyPr wrap="none" lIns="0" tIns="0" rIns="0" bIns="0" rtlCol="0" anchor="t"/>
          <a:lstStyle/>
          <a:p>
            <a:pPr algn="l" indent="0" marL="0">
              <a:lnSpc>
                <a:spcPts val="2900"/>
              </a:lnSpc>
              <a:buNone/>
            </a:pPr>
            <a:r>
              <a:rPr lang="en-US" sz="2300" b="1" dirty="0">
                <a:solidFill>
                  <a:srgbClr val="272525"/>
                </a:solidFill>
                <a:latin typeface="Petrona Bold" pitchFamily="34" charset="0"/>
                <a:ea typeface="Petrona Bold" pitchFamily="34" charset="-122"/>
                <a:cs typeface="Petrona Bold" pitchFamily="34" charset="-120"/>
              </a:rPr>
              <a:t>Objective</a:t>
            </a:r>
            <a:endParaRPr lang="en-US" sz="2300" dirty="0"/>
          </a:p>
        </p:txBody>
      </p:sp>
      <p:sp>
        <p:nvSpPr>
          <p:cNvPr id="6" name="Text 2"/>
          <p:cNvSpPr/>
          <p:nvPr/>
        </p:nvSpPr>
        <p:spPr>
          <a:xfrm>
            <a:off x="7754422" y="3187303"/>
            <a:ext cx="6082189" cy="362903"/>
          </a:xfrm>
          <a:prstGeom prst="rect">
            <a:avLst/>
          </a:prstGeom>
          <a:noFill/>
          <a:ln/>
        </p:spPr>
        <p:txBody>
          <a:bodyPr wrap="none" lIns="0" tIns="0" rIns="0" bIns="0" rtlCol="0" anchor="t"/>
          <a:lstStyle/>
          <a:p>
            <a:pPr algn="l" indent="0" marL="0">
              <a:lnSpc>
                <a:spcPts val="2850"/>
              </a:lnSpc>
              <a:buNone/>
            </a:pPr>
            <a:r>
              <a:rPr lang="en-US" sz="1750" dirty="0">
                <a:solidFill>
                  <a:srgbClr val="272525"/>
                </a:solidFill>
                <a:latin typeface="Inter" pitchFamily="34" charset="0"/>
                <a:ea typeface="Inter" pitchFamily="34" charset="-122"/>
                <a:cs typeface="Inter" pitchFamily="34" charset="-120"/>
              </a:rPr>
              <a:t>Maintain peak performance and sports form.</a:t>
            </a:r>
            <a:endParaRPr lang="en-US" sz="1750" dirty="0"/>
          </a:p>
        </p:txBody>
      </p:sp>
      <p:pic>
        <p:nvPicPr>
          <p:cNvPr id="7" name="Image 2" descr="preencoded.png">    </p:cNvPr>
          <p:cNvPicPr>
            <a:picLocks noChangeAspect="1"/>
          </p:cNvPicPr>
          <p:nvPr/>
        </p:nvPicPr>
        <p:blipFill>
          <a:blip r:embed="rId3"/>
          <a:stretch>
            <a:fillRect/>
          </a:stretch>
        </p:blipFill>
        <p:spPr>
          <a:xfrm>
            <a:off x="6280190" y="3813215"/>
            <a:ext cx="1134070" cy="1687592"/>
          </a:xfrm>
          <a:prstGeom prst="rect">
            <a:avLst/>
          </a:prstGeom>
        </p:spPr>
      </p:pic>
      <p:sp>
        <p:nvSpPr>
          <p:cNvPr id="8" name="Text 3"/>
          <p:cNvSpPr/>
          <p:nvPr/>
        </p:nvSpPr>
        <p:spPr>
          <a:xfrm>
            <a:off x="7754422" y="4040029"/>
            <a:ext cx="2977039" cy="372070"/>
          </a:xfrm>
          <a:prstGeom prst="rect">
            <a:avLst/>
          </a:prstGeom>
          <a:noFill/>
          <a:ln/>
        </p:spPr>
        <p:txBody>
          <a:bodyPr wrap="none" lIns="0" tIns="0" rIns="0" bIns="0" rtlCol="0" anchor="t"/>
          <a:lstStyle/>
          <a:p>
            <a:pPr algn="l" indent="0" marL="0">
              <a:lnSpc>
                <a:spcPts val="2900"/>
              </a:lnSpc>
              <a:buNone/>
            </a:pPr>
            <a:r>
              <a:rPr lang="en-US" sz="2300" b="1" dirty="0">
                <a:solidFill>
                  <a:srgbClr val="272525"/>
                </a:solidFill>
                <a:latin typeface="Petrona Bold" pitchFamily="34" charset="0"/>
                <a:ea typeface="Petrona Bold" pitchFamily="34" charset="-122"/>
                <a:cs typeface="Petrona Bold" pitchFamily="34" charset="-120"/>
              </a:rPr>
              <a:t>Content</a:t>
            </a:r>
            <a:endParaRPr lang="en-US" sz="2300" dirty="0"/>
          </a:p>
        </p:txBody>
      </p:sp>
      <p:sp>
        <p:nvSpPr>
          <p:cNvPr id="9" name="Text 4"/>
          <p:cNvSpPr/>
          <p:nvPr/>
        </p:nvSpPr>
        <p:spPr>
          <a:xfrm>
            <a:off x="7754422" y="4548187"/>
            <a:ext cx="6082189" cy="725805"/>
          </a:xfrm>
          <a:prstGeom prst="rect">
            <a:avLst/>
          </a:prstGeom>
          <a:noFill/>
          <a:ln/>
        </p:spPr>
        <p:txBody>
          <a:bodyPr wrap="square" lIns="0" tIns="0" rIns="0" bIns="0" rtlCol="0" anchor="t"/>
          <a:lstStyle/>
          <a:p>
            <a:pPr algn="l" indent="0" marL="0">
              <a:lnSpc>
                <a:spcPts val="2850"/>
              </a:lnSpc>
              <a:buNone/>
            </a:pPr>
            <a:r>
              <a:rPr lang="en-US" sz="1750" dirty="0">
                <a:solidFill>
                  <a:srgbClr val="272525"/>
                </a:solidFill>
                <a:latin typeface="Inter" pitchFamily="34" charset="0"/>
                <a:ea typeface="Inter" pitchFamily="34" charset="-122"/>
                <a:cs typeface="Inter" pitchFamily="34" charset="-120"/>
              </a:rPr>
              <a:t>Includes preparatory microcycles. Also includes competitive microcycles.</a:t>
            </a:r>
            <a:endParaRPr lang="en-US" sz="1750" dirty="0"/>
          </a:p>
        </p:txBody>
      </p:sp>
      <p:pic>
        <p:nvPicPr>
          <p:cNvPr id="10" name="Image 3" descr="preencoded.png">    </p:cNvPr>
          <p:cNvPicPr>
            <a:picLocks noChangeAspect="1"/>
          </p:cNvPicPr>
          <p:nvPr/>
        </p:nvPicPr>
        <p:blipFill>
          <a:blip r:embed="rId4"/>
          <a:stretch>
            <a:fillRect/>
          </a:stretch>
        </p:blipFill>
        <p:spPr>
          <a:xfrm>
            <a:off x="6280190" y="5500807"/>
            <a:ext cx="1134070" cy="1360884"/>
          </a:xfrm>
          <a:prstGeom prst="rect">
            <a:avLst/>
          </a:prstGeom>
        </p:spPr>
      </p:pic>
      <p:sp>
        <p:nvSpPr>
          <p:cNvPr id="11" name="Text 5"/>
          <p:cNvSpPr/>
          <p:nvPr/>
        </p:nvSpPr>
        <p:spPr>
          <a:xfrm>
            <a:off x="7754422" y="5727621"/>
            <a:ext cx="2977039" cy="372070"/>
          </a:xfrm>
          <a:prstGeom prst="rect">
            <a:avLst/>
          </a:prstGeom>
          <a:noFill/>
          <a:ln/>
        </p:spPr>
        <p:txBody>
          <a:bodyPr wrap="none" lIns="0" tIns="0" rIns="0" bIns="0" rtlCol="0" anchor="t"/>
          <a:lstStyle/>
          <a:p>
            <a:pPr algn="l" indent="0" marL="0">
              <a:lnSpc>
                <a:spcPts val="2900"/>
              </a:lnSpc>
              <a:buNone/>
            </a:pPr>
            <a:r>
              <a:rPr lang="en-US" sz="2300" b="1" dirty="0">
                <a:solidFill>
                  <a:srgbClr val="272525"/>
                </a:solidFill>
                <a:latin typeface="Petrona Bold" pitchFamily="34" charset="0"/>
                <a:ea typeface="Petrona Bold" pitchFamily="34" charset="-122"/>
                <a:cs typeface="Petrona Bold" pitchFamily="34" charset="-120"/>
              </a:rPr>
              <a:t>Application</a:t>
            </a:r>
            <a:endParaRPr lang="en-US" sz="2300" dirty="0"/>
          </a:p>
        </p:txBody>
      </p:sp>
      <p:sp>
        <p:nvSpPr>
          <p:cNvPr id="12" name="Text 6"/>
          <p:cNvSpPr/>
          <p:nvPr/>
        </p:nvSpPr>
        <p:spPr>
          <a:xfrm>
            <a:off x="7754422" y="6235779"/>
            <a:ext cx="6082189" cy="362903"/>
          </a:xfrm>
          <a:prstGeom prst="rect">
            <a:avLst/>
          </a:prstGeom>
          <a:noFill/>
          <a:ln/>
        </p:spPr>
        <p:txBody>
          <a:bodyPr wrap="none" lIns="0" tIns="0" rIns="0" bIns="0" rtlCol="0" anchor="t"/>
          <a:lstStyle/>
          <a:p>
            <a:pPr algn="l" indent="0" marL="0">
              <a:lnSpc>
                <a:spcPts val="2850"/>
              </a:lnSpc>
              <a:buNone/>
            </a:pPr>
            <a:r>
              <a:rPr lang="en-US" sz="1750" dirty="0">
                <a:solidFill>
                  <a:srgbClr val="272525"/>
                </a:solidFill>
                <a:latin typeface="Inter" pitchFamily="34" charset="0"/>
                <a:ea typeface="Inter" pitchFamily="34" charset="-122"/>
                <a:cs typeface="Inter" pitchFamily="34" charset="-120"/>
              </a:rPr>
              <a:t>Use during extended competition periods.</a:t>
            </a:r>
            <a:endParaRPr lang="en-US" sz="17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93790" y="1233368"/>
            <a:ext cx="5954197" cy="744260"/>
          </a:xfrm>
          <a:prstGeom prst="rect">
            <a:avLst/>
          </a:prstGeom>
          <a:noFill/>
          <a:ln/>
        </p:spPr>
        <p:txBody>
          <a:bodyPr wrap="none" lIns="0" tIns="0" rIns="0" bIns="0" rtlCol="0" anchor="t"/>
          <a:lstStyle/>
          <a:p>
            <a:pPr indent="0" marL="0">
              <a:lnSpc>
                <a:spcPts val="5850"/>
              </a:lnSpc>
              <a:buNone/>
            </a:pPr>
            <a:r>
              <a:rPr lang="en-US" sz="4650" b="1" dirty="0">
                <a:solidFill>
                  <a:srgbClr val="000000"/>
                </a:solidFill>
                <a:latin typeface="Petrona Bold" pitchFamily="34" charset="0"/>
                <a:ea typeface="Petrona Bold" pitchFamily="34" charset="-122"/>
                <a:cs typeface="Petrona Bold" pitchFamily="34" charset="-120"/>
              </a:rPr>
              <a:t>Recovery Cycle</a:t>
            </a:r>
            <a:endParaRPr lang="en-US" sz="4650" dirty="0"/>
          </a:p>
        </p:txBody>
      </p:sp>
      <p:sp>
        <p:nvSpPr>
          <p:cNvPr id="3" name="Text 1"/>
          <p:cNvSpPr/>
          <p:nvPr/>
        </p:nvSpPr>
        <p:spPr>
          <a:xfrm>
            <a:off x="1601986" y="4096703"/>
            <a:ext cx="2977039" cy="372070"/>
          </a:xfrm>
          <a:prstGeom prst="rect">
            <a:avLst/>
          </a:prstGeom>
          <a:noFill/>
          <a:ln/>
        </p:spPr>
        <p:txBody>
          <a:bodyPr wrap="none" lIns="0" tIns="0" rIns="0" bIns="0" rtlCol="0" anchor="t"/>
          <a:lstStyle/>
          <a:p>
            <a:pPr algn="r" indent="0" marL="0">
              <a:lnSpc>
                <a:spcPts val="2900"/>
              </a:lnSpc>
              <a:buNone/>
            </a:pPr>
            <a:r>
              <a:rPr lang="en-US" sz="2300" b="1" dirty="0">
                <a:solidFill>
                  <a:srgbClr val="272525"/>
                </a:solidFill>
                <a:latin typeface="Petrona Bold" pitchFamily="34" charset="0"/>
                <a:ea typeface="Petrona Bold" pitchFamily="34" charset="-122"/>
                <a:cs typeface="Petrona Bold" pitchFamily="34" charset="-120"/>
              </a:rPr>
              <a:t>Objective</a:t>
            </a:r>
            <a:endParaRPr lang="en-US" sz="2300" dirty="0"/>
          </a:p>
        </p:txBody>
      </p:sp>
      <p:sp>
        <p:nvSpPr>
          <p:cNvPr id="4" name="Text 2"/>
          <p:cNvSpPr/>
          <p:nvPr/>
        </p:nvSpPr>
        <p:spPr>
          <a:xfrm>
            <a:off x="793790" y="4604861"/>
            <a:ext cx="3785235" cy="725805"/>
          </a:xfrm>
          <a:prstGeom prst="rect">
            <a:avLst/>
          </a:prstGeom>
          <a:noFill/>
          <a:ln/>
        </p:spPr>
        <p:txBody>
          <a:bodyPr wrap="square" lIns="0" tIns="0" rIns="0" bIns="0" rtlCol="0" anchor="t"/>
          <a:lstStyle/>
          <a:p>
            <a:pPr algn="r" indent="0" marL="0">
              <a:lnSpc>
                <a:spcPts val="2850"/>
              </a:lnSpc>
              <a:buNone/>
            </a:pPr>
            <a:r>
              <a:rPr lang="en-US" sz="1750" dirty="0">
                <a:solidFill>
                  <a:srgbClr val="272525"/>
                </a:solidFill>
                <a:latin typeface="Inter" pitchFamily="34" charset="0"/>
                <a:ea typeface="Inter" pitchFamily="34" charset="-122"/>
                <a:cs typeface="Inter" pitchFamily="34" charset="-120"/>
              </a:rPr>
              <a:t>Eliminate fatigue and restore energy.</a:t>
            </a:r>
            <a:endParaRPr lang="en-US" sz="1750" dirty="0"/>
          </a:p>
        </p:txBody>
      </p:sp>
      <p:pic>
        <p:nvPicPr>
          <p:cNvPr id="5" name="Image 0" descr="preencoded.png">    </p:cNvPr>
          <p:cNvPicPr>
            <a:picLocks noChangeAspect="1"/>
          </p:cNvPicPr>
          <p:nvPr/>
        </p:nvPicPr>
        <p:blipFill>
          <a:blip r:embed="rId1"/>
          <a:stretch>
            <a:fillRect/>
          </a:stretch>
        </p:blipFill>
        <p:spPr>
          <a:xfrm>
            <a:off x="5032653" y="2431256"/>
            <a:ext cx="4564975" cy="4564975"/>
          </a:xfrm>
          <a:prstGeom prst="rect">
            <a:avLst/>
          </a:prstGeom>
        </p:spPr>
      </p:pic>
      <p:sp>
        <p:nvSpPr>
          <p:cNvPr id="6" name="Text 3"/>
          <p:cNvSpPr/>
          <p:nvPr/>
        </p:nvSpPr>
        <p:spPr>
          <a:xfrm>
            <a:off x="5680353" y="4212193"/>
            <a:ext cx="121325" cy="453509"/>
          </a:xfrm>
          <a:prstGeom prst="rect">
            <a:avLst/>
          </a:prstGeom>
          <a:noFill/>
          <a:ln/>
        </p:spPr>
        <p:txBody>
          <a:bodyPr wrap="none" lIns="0" tIns="0" rIns="0" bIns="0" rtlCol="0" anchor="t"/>
          <a:lstStyle/>
          <a:p>
            <a:pPr indent="0" marL="0">
              <a:lnSpc>
                <a:spcPts val="3550"/>
              </a:lnSpc>
              <a:buNone/>
            </a:pPr>
            <a:r>
              <a:rPr lang="en-US" sz="2200" b="1" dirty="0">
                <a:solidFill>
                  <a:srgbClr val="272525"/>
                </a:solidFill>
                <a:latin typeface="Petrona Bold" pitchFamily="34" charset="0"/>
                <a:ea typeface="Petrona Bold" pitchFamily="34" charset="-122"/>
                <a:cs typeface="Petrona Bold" pitchFamily="34" charset="-120"/>
              </a:rPr>
              <a:t>1</a:t>
            </a:r>
            <a:endParaRPr lang="en-US" sz="2200" dirty="0"/>
          </a:p>
        </p:txBody>
      </p:sp>
      <p:sp>
        <p:nvSpPr>
          <p:cNvPr id="7" name="Text 4"/>
          <p:cNvSpPr/>
          <p:nvPr/>
        </p:nvSpPr>
        <p:spPr>
          <a:xfrm>
            <a:off x="9937790" y="2870478"/>
            <a:ext cx="2977039" cy="372070"/>
          </a:xfrm>
          <a:prstGeom prst="rect">
            <a:avLst/>
          </a:prstGeom>
          <a:noFill/>
          <a:ln/>
        </p:spPr>
        <p:txBody>
          <a:bodyPr wrap="none" lIns="0" tIns="0" rIns="0" bIns="0" rtlCol="0" anchor="t"/>
          <a:lstStyle/>
          <a:p>
            <a:pPr algn="l" indent="0" marL="0">
              <a:lnSpc>
                <a:spcPts val="2900"/>
              </a:lnSpc>
              <a:buNone/>
            </a:pPr>
            <a:r>
              <a:rPr lang="en-US" sz="2300" b="1" dirty="0">
                <a:solidFill>
                  <a:srgbClr val="272525"/>
                </a:solidFill>
                <a:latin typeface="Petrona Bold" pitchFamily="34" charset="0"/>
                <a:ea typeface="Petrona Bold" pitchFamily="34" charset="-122"/>
                <a:cs typeface="Petrona Bold" pitchFamily="34" charset="-120"/>
              </a:rPr>
              <a:t>Content</a:t>
            </a:r>
            <a:endParaRPr lang="en-US" sz="2300" dirty="0"/>
          </a:p>
        </p:txBody>
      </p:sp>
      <p:sp>
        <p:nvSpPr>
          <p:cNvPr id="8" name="Text 5"/>
          <p:cNvSpPr/>
          <p:nvPr/>
        </p:nvSpPr>
        <p:spPr>
          <a:xfrm>
            <a:off x="9937790" y="3378637"/>
            <a:ext cx="3898821" cy="725805"/>
          </a:xfrm>
          <a:prstGeom prst="rect">
            <a:avLst/>
          </a:prstGeom>
          <a:noFill/>
          <a:ln/>
        </p:spPr>
        <p:txBody>
          <a:bodyPr wrap="square" lIns="0" tIns="0" rIns="0" bIns="0" rtlCol="0" anchor="t"/>
          <a:lstStyle/>
          <a:p>
            <a:pPr algn="l" indent="0" marL="0">
              <a:lnSpc>
                <a:spcPts val="2850"/>
              </a:lnSpc>
              <a:buNone/>
            </a:pPr>
            <a:r>
              <a:rPr lang="en-US" sz="1750" dirty="0">
                <a:solidFill>
                  <a:srgbClr val="272525"/>
                </a:solidFill>
                <a:latin typeface="Inter" pitchFamily="34" charset="0"/>
                <a:ea typeface="Inter" pitchFamily="34" charset="-122"/>
                <a:cs typeface="Inter" pitchFamily="34" charset="-120"/>
              </a:rPr>
              <a:t>Light training to maintain peak performance.</a:t>
            </a:r>
            <a:endParaRPr lang="en-US" sz="1750" dirty="0"/>
          </a:p>
        </p:txBody>
      </p:sp>
      <p:pic>
        <p:nvPicPr>
          <p:cNvPr id="9" name="Image 1" descr="preencoded.png">    </p:cNvPr>
          <p:cNvPicPr>
            <a:picLocks noChangeAspect="1"/>
          </p:cNvPicPr>
          <p:nvPr/>
        </p:nvPicPr>
        <p:blipFill>
          <a:blip r:embed="rId2"/>
          <a:stretch>
            <a:fillRect/>
          </a:stretch>
        </p:blipFill>
        <p:spPr>
          <a:xfrm>
            <a:off x="5032653" y="2431256"/>
            <a:ext cx="4564975" cy="4564975"/>
          </a:xfrm>
          <a:prstGeom prst="rect">
            <a:avLst/>
          </a:prstGeom>
        </p:spPr>
      </p:pic>
      <p:sp>
        <p:nvSpPr>
          <p:cNvPr id="10" name="Text 6"/>
          <p:cNvSpPr/>
          <p:nvPr/>
        </p:nvSpPr>
        <p:spPr>
          <a:xfrm>
            <a:off x="8259604" y="3261122"/>
            <a:ext cx="160734" cy="453509"/>
          </a:xfrm>
          <a:prstGeom prst="rect">
            <a:avLst/>
          </a:prstGeom>
          <a:noFill/>
          <a:ln/>
        </p:spPr>
        <p:txBody>
          <a:bodyPr wrap="none" lIns="0" tIns="0" rIns="0" bIns="0" rtlCol="0" anchor="t"/>
          <a:lstStyle/>
          <a:p>
            <a:pPr indent="0" marL="0">
              <a:lnSpc>
                <a:spcPts val="3550"/>
              </a:lnSpc>
              <a:buNone/>
            </a:pPr>
            <a:r>
              <a:rPr lang="en-US" sz="2200" b="1" dirty="0">
                <a:solidFill>
                  <a:srgbClr val="272525"/>
                </a:solidFill>
                <a:latin typeface="Petrona Bold" pitchFamily="34" charset="0"/>
                <a:ea typeface="Petrona Bold" pitchFamily="34" charset="-122"/>
                <a:cs typeface="Petrona Bold" pitchFamily="34" charset="-120"/>
              </a:rPr>
              <a:t>2</a:t>
            </a:r>
            <a:endParaRPr lang="en-US" sz="2200" dirty="0"/>
          </a:p>
        </p:txBody>
      </p:sp>
      <p:sp>
        <p:nvSpPr>
          <p:cNvPr id="11" name="Text 7"/>
          <p:cNvSpPr/>
          <p:nvPr/>
        </p:nvSpPr>
        <p:spPr>
          <a:xfrm>
            <a:off x="9937790" y="5323046"/>
            <a:ext cx="2977039" cy="372070"/>
          </a:xfrm>
          <a:prstGeom prst="rect">
            <a:avLst/>
          </a:prstGeom>
          <a:noFill/>
          <a:ln/>
        </p:spPr>
        <p:txBody>
          <a:bodyPr wrap="none" lIns="0" tIns="0" rIns="0" bIns="0" rtlCol="0" anchor="t"/>
          <a:lstStyle/>
          <a:p>
            <a:pPr algn="l" indent="0" marL="0">
              <a:lnSpc>
                <a:spcPts val="2900"/>
              </a:lnSpc>
              <a:buNone/>
            </a:pPr>
            <a:r>
              <a:rPr lang="en-US" sz="2300" b="1" dirty="0">
                <a:solidFill>
                  <a:srgbClr val="272525"/>
                </a:solidFill>
                <a:latin typeface="Petrona Bold" pitchFamily="34" charset="0"/>
                <a:ea typeface="Petrona Bold" pitchFamily="34" charset="-122"/>
                <a:cs typeface="Petrona Bold" pitchFamily="34" charset="-120"/>
              </a:rPr>
              <a:t>Application</a:t>
            </a:r>
            <a:endParaRPr lang="en-US" sz="2300" dirty="0"/>
          </a:p>
        </p:txBody>
      </p:sp>
      <p:sp>
        <p:nvSpPr>
          <p:cNvPr id="12" name="Text 8"/>
          <p:cNvSpPr/>
          <p:nvPr/>
        </p:nvSpPr>
        <p:spPr>
          <a:xfrm>
            <a:off x="9937790" y="5831205"/>
            <a:ext cx="3898821" cy="725805"/>
          </a:xfrm>
          <a:prstGeom prst="rect">
            <a:avLst/>
          </a:prstGeom>
          <a:noFill/>
          <a:ln/>
        </p:spPr>
        <p:txBody>
          <a:bodyPr wrap="square" lIns="0" tIns="0" rIns="0" bIns="0" rtlCol="0" anchor="t"/>
          <a:lstStyle/>
          <a:p>
            <a:pPr algn="l" indent="0" marL="0">
              <a:lnSpc>
                <a:spcPts val="2850"/>
              </a:lnSpc>
              <a:buNone/>
            </a:pPr>
            <a:r>
              <a:rPr lang="en-US" sz="1750" dirty="0">
                <a:solidFill>
                  <a:srgbClr val="272525"/>
                </a:solidFill>
                <a:latin typeface="Inter" pitchFamily="34" charset="0"/>
                <a:ea typeface="Inter" pitchFamily="34" charset="-122"/>
                <a:cs typeface="Inter" pitchFamily="34" charset="-120"/>
              </a:rPr>
              <a:t>Use after competitions or intensive cycles.</a:t>
            </a:r>
            <a:endParaRPr lang="en-US" sz="1750" dirty="0"/>
          </a:p>
        </p:txBody>
      </p:sp>
      <p:pic>
        <p:nvPicPr>
          <p:cNvPr id="13" name="Image 2" descr="preencoded.png">    </p:cNvPr>
          <p:cNvPicPr>
            <a:picLocks noChangeAspect="1"/>
          </p:cNvPicPr>
          <p:nvPr/>
        </p:nvPicPr>
        <p:blipFill>
          <a:blip r:embed="rId3"/>
          <a:stretch>
            <a:fillRect/>
          </a:stretch>
        </p:blipFill>
        <p:spPr>
          <a:xfrm>
            <a:off x="5032653" y="2431256"/>
            <a:ext cx="4564975" cy="4564975"/>
          </a:xfrm>
          <a:prstGeom prst="rect">
            <a:avLst/>
          </a:prstGeom>
        </p:spPr>
      </p:pic>
      <p:sp>
        <p:nvSpPr>
          <p:cNvPr id="14" name="Text 9"/>
          <p:cNvSpPr/>
          <p:nvPr/>
        </p:nvSpPr>
        <p:spPr>
          <a:xfrm>
            <a:off x="7783949" y="5987296"/>
            <a:ext cx="160496" cy="453509"/>
          </a:xfrm>
          <a:prstGeom prst="rect">
            <a:avLst/>
          </a:prstGeom>
          <a:noFill/>
          <a:ln/>
        </p:spPr>
        <p:txBody>
          <a:bodyPr wrap="none" lIns="0" tIns="0" rIns="0" bIns="0" rtlCol="0" anchor="t"/>
          <a:lstStyle/>
          <a:p>
            <a:pPr indent="0" marL="0">
              <a:lnSpc>
                <a:spcPts val="3550"/>
              </a:lnSpc>
              <a:buNone/>
            </a:pPr>
            <a:r>
              <a:rPr lang="en-US" sz="2200" b="1" dirty="0">
                <a:solidFill>
                  <a:srgbClr val="272525"/>
                </a:solidFill>
                <a:latin typeface="Petrona Bold" pitchFamily="34" charset="0"/>
                <a:ea typeface="Petrona Bold" pitchFamily="34" charset="-122"/>
                <a:cs typeface="Petrona Bold" pitchFamily="34" charset="-120"/>
              </a:rPr>
              <a:t>3</a:t>
            </a:r>
            <a:endParaRPr lang="en-US" sz="22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280190" y="1421130"/>
            <a:ext cx="5954197" cy="744260"/>
          </a:xfrm>
          <a:prstGeom prst="rect">
            <a:avLst/>
          </a:prstGeom>
          <a:noFill/>
          <a:ln/>
        </p:spPr>
        <p:txBody>
          <a:bodyPr wrap="none" lIns="0" tIns="0" rIns="0" bIns="0" rtlCol="0" anchor="t"/>
          <a:lstStyle/>
          <a:p>
            <a:pPr indent="0" marL="0">
              <a:lnSpc>
                <a:spcPts val="5850"/>
              </a:lnSpc>
              <a:buNone/>
            </a:pPr>
            <a:r>
              <a:rPr lang="en-US" sz="4650" b="1" dirty="0">
                <a:solidFill>
                  <a:srgbClr val="000000"/>
                </a:solidFill>
                <a:latin typeface="Petrona Bold" pitchFamily="34" charset="0"/>
                <a:ea typeface="Petrona Bold" pitchFamily="34" charset="-122"/>
                <a:cs typeface="Petrona Bold" pitchFamily="34" charset="-120"/>
              </a:rPr>
              <a:t>General Notes</a:t>
            </a:r>
            <a:endParaRPr lang="en-US" sz="4650" dirty="0"/>
          </a:p>
        </p:txBody>
      </p:sp>
      <p:sp>
        <p:nvSpPr>
          <p:cNvPr id="4" name="Shape 1"/>
          <p:cNvSpPr/>
          <p:nvPr/>
        </p:nvSpPr>
        <p:spPr>
          <a:xfrm>
            <a:off x="6280190" y="2760702"/>
            <a:ext cx="510302" cy="510302"/>
          </a:xfrm>
          <a:prstGeom prst="roundRect">
            <a:avLst>
              <a:gd name="adj" fmla="val 18669"/>
            </a:avLst>
          </a:prstGeom>
          <a:solidFill>
            <a:srgbClr val="CCEEFF"/>
          </a:solidFill>
          <a:ln w="7620">
            <a:solidFill>
              <a:srgbClr val="B2D4E5"/>
            </a:solidFill>
            <a:prstDash val="solid"/>
          </a:ln>
        </p:spPr>
      </p:sp>
      <p:sp>
        <p:nvSpPr>
          <p:cNvPr id="5" name="Text 2"/>
          <p:cNvSpPr/>
          <p:nvPr/>
        </p:nvSpPr>
        <p:spPr>
          <a:xfrm>
            <a:off x="6458903" y="2837140"/>
            <a:ext cx="152876" cy="357307"/>
          </a:xfrm>
          <a:prstGeom prst="rect">
            <a:avLst/>
          </a:prstGeom>
          <a:noFill/>
          <a:ln/>
        </p:spPr>
        <p:txBody>
          <a:bodyPr wrap="none" lIns="0" tIns="0" rIns="0" bIns="0" rtlCol="0" anchor="t"/>
          <a:lstStyle/>
          <a:p>
            <a:pPr algn="ctr" indent="0" marL="0">
              <a:lnSpc>
                <a:spcPts val="2800"/>
              </a:lnSpc>
              <a:buNone/>
            </a:pPr>
            <a:r>
              <a:rPr lang="en-US" sz="2800" b="1" dirty="0">
                <a:solidFill>
                  <a:srgbClr val="272525"/>
                </a:solidFill>
                <a:latin typeface="Petrona Bold" pitchFamily="34" charset="0"/>
                <a:ea typeface="Petrona Bold" pitchFamily="34" charset="-122"/>
                <a:cs typeface="Petrona Bold" pitchFamily="34" charset="-120"/>
              </a:rPr>
              <a:t>1</a:t>
            </a:r>
            <a:endParaRPr lang="en-US" sz="2800" dirty="0"/>
          </a:p>
        </p:txBody>
      </p:sp>
      <p:sp>
        <p:nvSpPr>
          <p:cNvPr id="6" name="Text 3"/>
          <p:cNvSpPr/>
          <p:nvPr/>
        </p:nvSpPr>
        <p:spPr>
          <a:xfrm>
            <a:off x="7017306" y="2760702"/>
            <a:ext cx="2927747" cy="744141"/>
          </a:xfrm>
          <a:prstGeom prst="rect">
            <a:avLst/>
          </a:prstGeom>
          <a:noFill/>
          <a:ln/>
        </p:spPr>
        <p:txBody>
          <a:bodyPr wrap="square" lIns="0" tIns="0" rIns="0" bIns="0" rtlCol="0" anchor="t"/>
          <a:lstStyle/>
          <a:p>
            <a:pPr indent="0" marL="0">
              <a:lnSpc>
                <a:spcPts val="2900"/>
              </a:lnSpc>
              <a:buNone/>
            </a:pPr>
            <a:r>
              <a:rPr lang="en-US" sz="2300" b="1" dirty="0">
                <a:solidFill>
                  <a:srgbClr val="272525"/>
                </a:solidFill>
                <a:latin typeface="Petrona Bold" pitchFamily="34" charset="0"/>
                <a:ea typeface="Petrona Bold" pitchFamily="34" charset="-122"/>
                <a:cs typeface="Petrona Bold" pitchFamily="34" charset="-120"/>
              </a:rPr>
              <a:t>Individual Differences</a:t>
            </a:r>
            <a:endParaRPr lang="en-US" sz="2300" dirty="0"/>
          </a:p>
        </p:txBody>
      </p:sp>
      <p:sp>
        <p:nvSpPr>
          <p:cNvPr id="7" name="Text 4"/>
          <p:cNvSpPr/>
          <p:nvPr/>
        </p:nvSpPr>
        <p:spPr>
          <a:xfrm>
            <a:off x="7017306" y="3640931"/>
            <a:ext cx="2927747" cy="1451610"/>
          </a:xfrm>
          <a:prstGeom prst="rect">
            <a:avLst/>
          </a:prstGeom>
          <a:noFill/>
          <a:ln/>
        </p:spPr>
        <p:txBody>
          <a:bodyPr wrap="square" lIns="0" tIns="0" rIns="0" bIns="0" rtlCol="0" anchor="t"/>
          <a:lstStyle/>
          <a:p>
            <a:pPr indent="0" marL="0">
              <a:lnSpc>
                <a:spcPts val="2850"/>
              </a:lnSpc>
              <a:buNone/>
            </a:pPr>
            <a:r>
              <a:rPr lang="en-US" sz="1750" dirty="0">
                <a:solidFill>
                  <a:srgbClr val="272525"/>
                </a:solidFill>
                <a:latin typeface="Inter" pitchFamily="34" charset="0"/>
                <a:ea typeface="Inter" pitchFamily="34" charset="-122"/>
                <a:cs typeface="Inter" pitchFamily="34" charset="-120"/>
              </a:rPr>
              <a:t>Coaches consider individual differences. They should also look at training season length.</a:t>
            </a:r>
            <a:endParaRPr lang="en-US" sz="1750" dirty="0"/>
          </a:p>
        </p:txBody>
      </p:sp>
      <p:sp>
        <p:nvSpPr>
          <p:cNvPr id="8" name="Shape 5"/>
          <p:cNvSpPr/>
          <p:nvPr/>
        </p:nvSpPr>
        <p:spPr>
          <a:xfrm>
            <a:off x="10171867" y="2760702"/>
            <a:ext cx="510302" cy="510302"/>
          </a:xfrm>
          <a:prstGeom prst="roundRect">
            <a:avLst>
              <a:gd name="adj" fmla="val 18669"/>
            </a:avLst>
          </a:prstGeom>
          <a:solidFill>
            <a:srgbClr val="CCEEFF"/>
          </a:solidFill>
          <a:ln w="7620">
            <a:solidFill>
              <a:srgbClr val="B2D4E5"/>
            </a:solidFill>
            <a:prstDash val="solid"/>
          </a:ln>
        </p:spPr>
      </p:sp>
      <p:sp>
        <p:nvSpPr>
          <p:cNvPr id="9" name="Text 6"/>
          <p:cNvSpPr/>
          <p:nvPr/>
        </p:nvSpPr>
        <p:spPr>
          <a:xfrm>
            <a:off x="10325695" y="2837140"/>
            <a:ext cx="202525" cy="357307"/>
          </a:xfrm>
          <a:prstGeom prst="rect">
            <a:avLst/>
          </a:prstGeom>
          <a:noFill/>
          <a:ln/>
        </p:spPr>
        <p:txBody>
          <a:bodyPr wrap="none" lIns="0" tIns="0" rIns="0" bIns="0" rtlCol="0" anchor="t"/>
          <a:lstStyle/>
          <a:p>
            <a:pPr algn="ctr" indent="0" marL="0">
              <a:lnSpc>
                <a:spcPts val="2800"/>
              </a:lnSpc>
              <a:buNone/>
            </a:pPr>
            <a:r>
              <a:rPr lang="en-US" sz="2800" b="1" dirty="0">
                <a:solidFill>
                  <a:srgbClr val="272525"/>
                </a:solidFill>
                <a:latin typeface="Petrona Bold" pitchFamily="34" charset="0"/>
                <a:ea typeface="Petrona Bold" pitchFamily="34" charset="-122"/>
                <a:cs typeface="Petrona Bold" pitchFamily="34" charset="-120"/>
              </a:rPr>
              <a:t>2</a:t>
            </a:r>
            <a:endParaRPr lang="en-US" sz="2800" dirty="0"/>
          </a:p>
        </p:txBody>
      </p:sp>
      <p:sp>
        <p:nvSpPr>
          <p:cNvPr id="10" name="Text 7"/>
          <p:cNvSpPr/>
          <p:nvPr/>
        </p:nvSpPr>
        <p:spPr>
          <a:xfrm>
            <a:off x="10908983" y="2760702"/>
            <a:ext cx="2927747" cy="744141"/>
          </a:xfrm>
          <a:prstGeom prst="rect">
            <a:avLst/>
          </a:prstGeom>
          <a:noFill/>
          <a:ln/>
        </p:spPr>
        <p:txBody>
          <a:bodyPr wrap="square" lIns="0" tIns="0" rIns="0" bIns="0" rtlCol="0" anchor="t"/>
          <a:lstStyle/>
          <a:p>
            <a:pPr indent="0" marL="0">
              <a:lnSpc>
                <a:spcPts val="2900"/>
              </a:lnSpc>
              <a:buNone/>
            </a:pPr>
            <a:r>
              <a:rPr lang="en-US" sz="2300" b="1" dirty="0">
                <a:solidFill>
                  <a:srgbClr val="272525"/>
                </a:solidFill>
                <a:latin typeface="Petrona Bold" pitchFamily="34" charset="0"/>
                <a:ea typeface="Petrona Bold" pitchFamily="34" charset="-122"/>
                <a:cs typeface="Petrona Bold" pitchFamily="34" charset="-120"/>
              </a:rPr>
              <a:t>Scientific Measurements</a:t>
            </a:r>
            <a:endParaRPr lang="en-US" sz="2300" dirty="0"/>
          </a:p>
        </p:txBody>
      </p:sp>
      <p:sp>
        <p:nvSpPr>
          <p:cNvPr id="11" name="Text 8"/>
          <p:cNvSpPr/>
          <p:nvPr/>
        </p:nvSpPr>
        <p:spPr>
          <a:xfrm>
            <a:off x="10908983" y="3640931"/>
            <a:ext cx="2927747" cy="1088708"/>
          </a:xfrm>
          <a:prstGeom prst="rect">
            <a:avLst/>
          </a:prstGeom>
          <a:noFill/>
          <a:ln/>
        </p:spPr>
        <p:txBody>
          <a:bodyPr wrap="square" lIns="0" tIns="0" rIns="0" bIns="0" rtlCol="0" anchor="t"/>
          <a:lstStyle/>
          <a:p>
            <a:pPr indent="0" marL="0">
              <a:lnSpc>
                <a:spcPts val="2850"/>
              </a:lnSpc>
              <a:buNone/>
            </a:pPr>
            <a:r>
              <a:rPr lang="en-US" sz="1750" dirty="0">
                <a:solidFill>
                  <a:srgbClr val="272525"/>
                </a:solidFill>
                <a:latin typeface="Inter" pitchFamily="34" charset="0"/>
                <a:ea typeface="Inter" pitchFamily="34" charset="-122"/>
                <a:cs typeface="Inter" pitchFamily="34" charset="-120"/>
              </a:rPr>
              <a:t>Rely on scientific measurements. Objective tests are also important.</a:t>
            </a:r>
            <a:endParaRPr lang="en-US" sz="1750" dirty="0"/>
          </a:p>
        </p:txBody>
      </p:sp>
      <p:sp>
        <p:nvSpPr>
          <p:cNvPr id="12" name="Shape 9"/>
          <p:cNvSpPr/>
          <p:nvPr/>
        </p:nvSpPr>
        <p:spPr>
          <a:xfrm>
            <a:off x="6280190" y="5574506"/>
            <a:ext cx="510302" cy="510302"/>
          </a:xfrm>
          <a:prstGeom prst="roundRect">
            <a:avLst>
              <a:gd name="adj" fmla="val 18669"/>
            </a:avLst>
          </a:prstGeom>
          <a:solidFill>
            <a:srgbClr val="CCEEFF"/>
          </a:solidFill>
          <a:ln w="7620">
            <a:solidFill>
              <a:srgbClr val="B2D4E5"/>
            </a:solidFill>
            <a:prstDash val="solid"/>
          </a:ln>
        </p:spPr>
      </p:sp>
      <p:sp>
        <p:nvSpPr>
          <p:cNvPr id="13" name="Text 10"/>
          <p:cNvSpPr/>
          <p:nvPr/>
        </p:nvSpPr>
        <p:spPr>
          <a:xfrm>
            <a:off x="6434257" y="5650944"/>
            <a:ext cx="202168" cy="357307"/>
          </a:xfrm>
          <a:prstGeom prst="rect">
            <a:avLst/>
          </a:prstGeom>
          <a:noFill/>
          <a:ln/>
        </p:spPr>
        <p:txBody>
          <a:bodyPr wrap="none" lIns="0" tIns="0" rIns="0" bIns="0" rtlCol="0" anchor="t"/>
          <a:lstStyle/>
          <a:p>
            <a:pPr algn="ctr" indent="0" marL="0">
              <a:lnSpc>
                <a:spcPts val="2800"/>
              </a:lnSpc>
              <a:buNone/>
            </a:pPr>
            <a:r>
              <a:rPr lang="en-US" sz="2800" b="1" dirty="0">
                <a:solidFill>
                  <a:srgbClr val="272525"/>
                </a:solidFill>
                <a:latin typeface="Petrona Bold" pitchFamily="34" charset="0"/>
                <a:ea typeface="Petrona Bold" pitchFamily="34" charset="-122"/>
                <a:cs typeface="Petrona Bold" pitchFamily="34" charset="-120"/>
              </a:rPr>
              <a:t>3</a:t>
            </a:r>
            <a:endParaRPr lang="en-US" sz="2800" dirty="0"/>
          </a:p>
        </p:txBody>
      </p:sp>
      <p:sp>
        <p:nvSpPr>
          <p:cNvPr id="14" name="Text 11"/>
          <p:cNvSpPr/>
          <p:nvPr/>
        </p:nvSpPr>
        <p:spPr>
          <a:xfrm>
            <a:off x="7017306" y="5574506"/>
            <a:ext cx="2977039" cy="372070"/>
          </a:xfrm>
          <a:prstGeom prst="rect">
            <a:avLst/>
          </a:prstGeom>
          <a:noFill/>
          <a:ln/>
        </p:spPr>
        <p:txBody>
          <a:bodyPr wrap="none" lIns="0" tIns="0" rIns="0" bIns="0" rtlCol="0" anchor="t"/>
          <a:lstStyle/>
          <a:p>
            <a:pPr indent="0" marL="0">
              <a:lnSpc>
                <a:spcPts val="2900"/>
              </a:lnSpc>
              <a:buNone/>
            </a:pPr>
            <a:r>
              <a:rPr lang="en-US" sz="2300" b="1" dirty="0">
                <a:solidFill>
                  <a:srgbClr val="272525"/>
                </a:solidFill>
                <a:latin typeface="Petrona Bold" pitchFamily="34" charset="0"/>
                <a:ea typeface="Petrona Bold" pitchFamily="34" charset="-122"/>
                <a:cs typeface="Petrona Bold" pitchFamily="34" charset="-120"/>
              </a:rPr>
              <a:t>Gradual Progression</a:t>
            </a:r>
            <a:endParaRPr lang="en-US" sz="2300" dirty="0"/>
          </a:p>
        </p:txBody>
      </p:sp>
      <p:sp>
        <p:nvSpPr>
          <p:cNvPr id="15" name="Text 12"/>
          <p:cNvSpPr/>
          <p:nvPr/>
        </p:nvSpPr>
        <p:spPr>
          <a:xfrm>
            <a:off x="7017306" y="6082665"/>
            <a:ext cx="6819305" cy="725805"/>
          </a:xfrm>
          <a:prstGeom prst="rect">
            <a:avLst/>
          </a:prstGeom>
          <a:noFill/>
          <a:ln/>
        </p:spPr>
        <p:txBody>
          <a:bodyPr wrap="square" lIns="0" tIns="0" rIns="0" bIns="0" rtlCol="0" anchor="t"/>
          <a:lstStyle/>
          <a:p>
            <a:pPr indent="0" marL="0">
              <a:lnSpc>
                <a:spcPts val="2850"/>
              </a:lnSpc>
              <a:buNone/>
            </a:pPr>
            <a:r>
              <a:rPr lang="en-US" sz="1750" dirty="0">
                <a:solidFill>
                  <a:srgbClr val="272525"/>
                </a:solidFill>
                <a:latin typeface="Inter" pitchFamily="34" charset="0"/>
                <a:ea typeface="Inter" pitchFamily="34" charset="-122"/>
                <a:cs typeface="Inter" pitchFamily="34" charset="-120"/>
              </a:rPr>
              <a:t>Gradual progression is key. Undulation in intensity is also important.</a:t>
            </a:r>
            <a:endParaRPr lang="en-US" sz="17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93790" y="1884283"/>
            <a:ext cx="7464028" cy="744260"/>
          </a:xfrm>
          <a:prstGeom prst="rect">
            <a:avLst/>
          </a:prstGeom>
          <a:noFill/>
          <a:ln/>
        </p:spPr>
        <p:txBody>
          <a:bodyPr wrap="none" lIns="0" tIns="0" rIns="0" bIns="0" rtlCol="0" anchor="t"/>
          <a:lstStyle/>
          <a:p>
            <a:pPr indent="0" marL="0">
              <a:lnSpc>
                <a:spcPts val="5850"/>
              </a:lnSpc>
              <a:buNone/>
            </a:pPr>
            <a:r>
              <a:rPr lang="en-US" sz="4650" b="1" dirty="0">
                <a:solidFill>
                  <a:srgbClr val="000000"/>
                </a:solidFill>
                <a:latin typeface="Petrona Bold" pitchFamily="34" charset="0"/>
                <a:ea typeface="Petrona Bold" pitchFamily="34" charset="-122"/>
                <a:cs typeface="Petrona Bold" pitchFamily="34" charset="-120"/>
              </a:rPr>
              <a:t>Structural Model for Cycles</a:t>
            </a:r>
            <a:endParaRPr lang="en-US" sz="4650" dirty="0"/>
          </a:p>
        </p:txBody>
      </p:sp>
      <p:sp>
        <p:nvSpPr>
          <p:cNvPr id="4" name="Shape 1"/>
          <p:cNvSpPr/>
          <p:nvPr/>
        </p:nvSpPr>
        <p:spPr>
          <a:xfrm>
            <a:off x="793790" y="2968704"/>
            <a:ext cx="170021" cy="372070"/>
          </a:xfrm>
          <a:prstGeom prst="roundRect">
            <a:avLst>
              <a:gd name="adj" fmla="val 56033"/>
            </a:avLst>
          </a:prstGeom>
          <a:solidFill>
            <a:srgbClr val="CCEEFF"/>
          </a:solidFill>
          <a:ln w="7620">
            <a:solidFill>
              <a:srgbClr val="B2D4E5"/>
            </a:solidFill>
            <a:prstDash val="solid"/>
          </a:ln>
        </p:spPr>
      </p:sp>
      <p:sp>
        <p:nvSpPr>
          <p:cNvPr id="5" name="Text 2"/>
          <p:cNvSpPr/>
          <p:nvPr/>
        </p:nvSpPr>
        <p:spPr>
          <a:xfrm>
            <a:off x="1303973" y="2968704"/>
            <a:ext cx="2977039" cy="372070"/>
          </a:xfrm>
          <a:prstGeom prst="rect">
            <a:avLst/>
          </a:prstGeom>
          <a:noFill/>
          <a:ln/>
        </p:spPr>
        <p:txBody>
          <a:bodyPr wrap="none" lIns="0" tIns="0" rIns="0" bIns="0" rtlCol="0" anchor="t"/>
          <a:lstStyle/>
          <a:p>
            <a:pPr algn="l" indent="0" marL="0">
              <a:lnSpc>
                <a:spcPts val="2900"/>
              </a:lnSpc>
              <a:buNone/>
            </a:pPr>
            <a:r>
              <a:rPr lang="en-US" sz="2300" b="1" dirty="0">
                <a:solidFill>
                  <a:srgbClr val="272525"/>
                </a:solidFill>
                <a:latin typeface="Petrona Bold" pitchFamily="34" charset="0"/>
                <a:ea typeface="Petrona Bold" pitchFamily="34" charset="-122"/>
                <a:cs typeface="Petrona Bold" pitchFamily="34" charset="-120"/>
              </a:rPr>
              <a:t>Introductory Cycle</a:t>
            </a:r>
            <a:endParaRPr lang="en-US" sz="2300" dirty="0"/>
          </a:p>
        </p:txBody>
      </p:sp>
      <p:sp>
        <p:nvSpPr>
          <p:cNvPr id="6" name="Shape 3"/>
          <p:cNvSpPr/>
          <p:nvPr/>
        </p:nvSpPr>
        <p:spPr>
          <a:xfrm>
            <a:off x="1133951" y="3567589"/>
            <a:ext cx="170021" cy="372070"/>
          </a:xfrm>
          <a:prstGeom prst="roundRect">
            <a:avLst>
              <a:gd name="adj" fmla="val 56033"/>
            </a:avLst>
          </a:prstGeom>
          <a:solidFill>
            <a:srgbClr val="CCEEFF"/>
          </a:solidFill>
          <a:ln w="7620">
            <a:solidFill>
              <a:srgbClr val="B2D4E5"/>
            </a:solidFill>
            <a:prstDash val="solid"/>
          </a:ln>
        </p:spPr>
      </p:sp>
      <p:sp>
        <p:nvSpPr>
          <p:cNvPr id="7" name="Text 4"/>
          <p:cNvSpPr/>
          <p:nvPr/>
        </p:nvSpPr>
        <p:spPr>
          <a:xfrm>
            <a:off x="1644134" y="3567589"/>
            <a:ext cx="2977039" cy="372070"/>
          </a:xfrm>
          <a:prstGeom prst="rect">
            <a:avLst/>
          </a:prstGeom>
          <a:noFill/>
          <a:ln/>
        </p:spPr>
        <p:txBody>
          <a:bodyPr wrap="none" lIns="0" tIns="0" rIns="0" bIns="0" rtlCol="0" anchor="t"/>
          <a:lstStyle/>
          <a:p>
            <a:pPr algn="l" indent="0" marL="0">
              <a:lnSpc>
                <a:spcPts val="2900"/>
              </a:lnSpc>
              <a:buNone/>
            </a:pPr>
            <a:r>
              <a:rPr lang="en-US" sz="2300" b="1" dirty="0">
                <a:solidFill>
                  <a:srgbClr val="272525"/>
                </a:solidFill>
                <a:latin typeface="Petrona Bold" pitchFamily="34" charset="0"/>
                <a:ea typeface="Petrona Bold" pitchFamily="34" charset="-122"/>
                <a:cs typeface="Petrona Bold" pitchFamily="34" charset="-120"/>
              </a:rPr>
              <a:t>Introductory Cycle</a:t>
            </a:r>
            <a:endParaRPr lang="en-US" sz="2300" dirty="0"/>
          </a:p>
        </p:txBody>
      </p:sp>
      <p:sp>
        <p:nvSpPr>
          <p:cNvPr id="8" name="Shape 5"/>
          <p:cNvSpPr/>
          <p:nvPr/>
        </p:nvSpPr>
        <p:spPr>
          <a:xfrm>
            <a:off x="1474232" y="4166473"/>
            <a:ext cx="170021" cy="372070"/>
          </a:xfrm>
          <a:prstGeom prst="roundRect">
            <a:avLst>
              <a:gd name="adj" fmla="val 56033"/>
            </a:avLst>
          </a:prstGeom>
          <a:solidFill>
            <a:srgbClr val="CCEEFF"/>
          </a:solidFill>
          <a:ln w="7620">
            <a:solidFill>
              <a:srgbClr val="B2D4E5"/>
            </a:solidFill>
            <a:prstDash val="solid"/>
          </a:ln>
        </p:spPr>
      </p:sp>
      <p:sp>
        <p:nvSpPr>
          <p:cNvPr id="9" name="Text 6"/>
          <p:cNvSpPr/>
          <p:nvPr/>
        </p:nvSpPr>
        <p:spPr>
          <a:xfrm>
            <a:off x="1984415" y="4166473"/>
            <a:ext cx="2977039" cy="372070"/>
          </a:xfrm>
          <a:prstGeom prst="rect">
            <a:avLst/>
          </a:prstGeom>
          <a:noFill/>
          <a:ln/>
        </p:spPr>
        <p:txBody>
          <a:bodyPr wrap="none" lIns="0" tIns="0" rIns="0" bIns="0" rtlCol="0" anchor="t"/>
          <a:lstStyle/>
          <a:p>
            <a:pPr algn="l" indent="0" marL="0">
              <a:lnSpc>
                <a:spcPts val="2900"/>
              </a:lnSpc>
              <a:buNone/>
            </a:pPr>
            <a:r>
              <a:rPr lang="en-US" sz="2300" b="1" dirty="0">
                <a:solidFill>
                  <a:srgbClr val="272525"/>
                </a:solidFill>
                <a:latin typeface="Petrona Bold" pitchFamily="34" charset="0"/>
                <a:ea typeface="Petrona Bold" pitchFamily="34" charset="-122"/>
                <a:cs typeface="Petrona Bold" pitchFamily="34" charset="-120"/>
              </a:rPr>
              <a:t>Basic Cycle</a:t>
            </a:r>
            <a:endParaRPr lang="en-US" sz="2300" dirty="0"/>
          </a:p>
        </p:txBody>
      </p:sp>
      <p:sp>
        <p:nvSpPr>
          <p:cNvPr id="10" name="Shape 7"/>
          <p:cNvSpPr/>
          <p:nvPr/>
        </p:nvSpPr>
        <p:spPr>
          <a:xfrm>
            <a:off x="1814513" y="4765358"/>
            <a:ext cx="170021" cy="372070"/>
          </a:xfrm>
          <a:prstGeom prst="roundRect">
            <a:avLst>
              <a:gd name="adj" fmla="val 56033"/>
            </a:avLst>
          </a:prstGeom>
          <a:solidFill>
            <a:srgbClr val="CCEEFF"/>
          </a:solidFill>
          <a:ln w="7620">
            <a:solidFill>
              <a:srgbClr val="B2D4E5"/>
            </a:solidFill>
            <a:prstDash val="solid"/>
          </a:ln>
        </p:spPr>
      </p:sp>
      <p:sp>
        <p:nvSpPr>
          <p:cNvPr id="11" name="Text 8"/>
          <p:cNvSpPr/>
          <p:nvPr/>
        </p:nvSpPr>
        <p:spPr>
          <a:xfrm>
            <a:off x="2324695" y="4765358"/>
            <a:ext cx="2977039" cy="372070"/>
          </a:xfrm>
          <a:prstGeom prst="rect">
            <a:avLst/>
          </a:prstGeom>
          <a:noFill/>
          <a:ln/>
        </p:spPr>
        <p:txBody>
          <a:bodyPr wrap="none" lIns="0" tIns="0" rIns="0" bIns="0" rtlCol="0" anchor="t"/>
          <a:lstStyle/>
          <a:p>
            <a:pPr algn="l" indent="0" marL="0">
              <a:lnSpc>
                <a:spcPts val="2900"/>
              </a:lnSpc>
              <a:buNone/>
            </a:pPr>
            <a:r>
              <a:rPr lang="en-US" sz="2300" b="1" dirty="0">
                <a:solidFill>
                  <a:srgbClr val="272525"/>
                </a:solidFill>
                <a:latin typeface="Petrona Bold" pitchFamily="34" charset="0"/>
                <a:ea typeface="Petrona Bold" pitchFamily="34" charset="-122"/>
                <a:cs typeface="Petrona Bold" pitchFamily="34" charset="-120"/>
              </a:rPr>
              <a:t>Recovery Cycle</a:t>
            </a:r>
            <a:endParaRPr lang="en-US" sz="2300" dirty="0"/>
          </a:p>
        </p:txBody>
      </p:sp>
      <p:sp>
        <p:nvSpPr>
          <p:cNvPr id="12" name="Text 9"/>
          <p:cNvSpPr/>
          <p:nvPr/>
        </p:nvSpPr>
        <p:spPr>
          <a:xfrm>
            <a:off x="793790" y="5619393"/>
            <a:ext cx="7556421" cy="725805"/>
          </a:xfrm>
          <a:prstGeom prst="rect">
            <a:avLst/>
          </a:prstGeom>
          <a:noFill/>
          <a:ln/>
        </p:spPr>
        <p:txBody>
          <a:bodyPr wrap="square" lIns="0" tIns="0" rIns="0" bIns="0" rtlCol="0" anchor="t"/>
          <a:lstStyle/>
          <a:p>
            <a:pPr indent="0" marL="0">
              <a:lnSpc>
                <a:spcPts val="2850"/>
              </a:lnSpc>
              <a:buNone/>
            </a:pPr>
            <a:r>
              <a:rPr lang="en-US" sz="1750" dirty="0">
                <a:solidFill>
                  <a:srgbClr val="272525"/>
                </a:solidFill>
                <a:latin typeface="Inter" pitchFamily="34" charset="0"/>
                <a:ea typeface="Inter" pitchFamily="34" charset="-122"/>
                <a:cs typeface="Inter" pitchFamily="34" charset="-120"/>
              </a:rPr>
              <a:t>This structure balances load and recovery. It protects the athlete from fatigue. It optimizes performance for best results.</a:t>
            </a:r>
            <a:endParaRPr lang="en-US" sz="17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9</Slides>
  <Notes>9</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9</vt:i4>
      </vt:variant>
    </vt:vector>
  </HeadingPairs>
  <TitlesOfParts>
    <vt:vector size="12"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2025-02-08T20:04:21Z</dcterms:created>
  <dcterms:modified xsi:type="dcterms:W3CDTF">2025-02-08T20:04:21Z</dcterms:modified>
</cp:coreProperties>
</file>