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64" r:id="rId3"/>
    <p:sldId id="279" r:id="rId4"/>
    <p:sldId id="256" r:id="rId5"/>
    <p:sldId id="261" r:id="rId6"/>
    <p:sldId id="259" r:id="rId7"/>
    <p:sldId id="280" r:id="rId8"/>
    <p:sldId id="258" r:id="rId9"/>
    <p:sldId id="260" r:id="rId10"/>
    <p:sldId id="263" r:id="rId11"/>
    <p:sldId id="265" r:id="rId12"/>
    <p:sldId id="266" r:id="rId13"/>
    <p:sldId id="281" r:id="rId14"/>
    <p:sldId id="269" r:id="rId15"/>
    <p:sldId id="278" r:id="rId16"/>
    <p:sldId id="268" r:id="rId17"/>
    <p:sldId id="267" r:id="rId18"/>
    <p:sldId id="272" r:id="rId19"/>
    <p:sldId id="270" r:id="rId20"/>
    <p:sldId id="273" r:id="rId21"/>
    <p:sldId id="274" r:id="rId22"/>
    <p:sldId id="275" r:id="rId23"/>
    <p:sldId id="276" r:id="rId24"/>
    <p:sldId id="271" r:id="rId25"/>
    <p:sldId id="277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12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96B9E-5A50-46B6-9B01-889BF348FC6E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37E59-5D0D-4C30-9042-A708C02C12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E20083-FD55-4829-AB49-63750C960355}" type="slidenum">
              <a:rPr lang="ar-SA" smtClean="0"/>
              <a:pPr/>
              <a:t>1</a:t>
            </a:fld>
            <a:endParaRPr lang="en-GB" smtClean="0">
              <a:cs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EE5B5D-A90B-4754-989E-4344FC7895D6}" type="slidenum">
              <a:rPr lang="ar-SA" smtClean="0"/>
              <a:pPr/>
              <a:t>2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EAE39-8051-4767-A370-AA729AC02C23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0"/>
            <a:ext cx="9180513" cy="68580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99"/>
              </a:gs>
            </a:gsLst>
            <a:path path="shape">
              <a:fillToRect l="50000" t="50000" r="50000" b="50000"/>
            </a:path>
          </a:gradFill>
          <a:ln w="9525" algn="ctr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1905000"/>
            <a:ext cx="7127875" cy="2743200"/>
          </a:xfrm>
          <a:prstGeom prst="rect">
            <a:avLst/>
          </a:prstGeom>
          <a:solidFill>
            <a:srgbClr val="FFFF00">
              <a:alpha val="79999"/>
            </a:srgbClr>
          </a:solidFill>
          <a:ln w="101600" cmpd="thinThick" algn="ctr">
            <a:solidFill>
              <a:srgbClr val="DDE185"/>
            </a:solidFill>
            <a:miter lim="800000"/>
            <a:headEnd/>
            <a:tailEnd/>
          </a:ln>
        </p:spPr>
      </p:pic>
      <p:pic>
        <p:nvPicPr>
          <p:cNvPr id="5125" name="Picture 5" descr="earthclear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6513" y="5949950"/>
            <a:ext cx="104298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earthclear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01013" y="5949950"/>
            <a:ext cx="10429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figur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08600"/>
            <a:ext cx="71278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 descr="figur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8172450" y="5308600"/>
            <a:ext cx="79851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Rectangle 11"/>
          <p:cNvSpPr>
            <a:spLocks noChangeArrowheads="1"/>
          </p:cNvSpPr>
          <p:nvPr/>
        </p:nvSpPr>
        <p:spPr bwMode="auto">
          <a:xfrm>
            <a:off x="0" y="2824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0" y="4033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endParaRPr lang="en-US"/>
          </a:p>
        </p:txBody>
      </p:sp>
      <p:sp>
        <p:nvSpPr>
          <p:cNvPr id="9226" name="Text Box 13"/>
          <p:cNvSpPr txBox="1">
            <a:spLocks noChangeArrowheads="1"/>
          </p:cNvSpPr>
          <p:nvPr/>
        </p:nvSpPr>
        <p:spPr bwMode="auto">
          <a:xfrm>
            <a:off x="7596188" y="404813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en-US"/>
          </a:p>
        </p:txBody>
      </p:sp>
      <p:sp>
        <p:nvSpPr>
          <p:cNvPr id="10251" name="Text Box 14"/>
          <p:cNvSpPr txBox="1">
            <a:spLocks noChangeArrowheads="1"/>
          </p:cNvSpPr>
          <p:nvPr/>
        </p:nvSpPr>
        <p:spPr bwMode="auto">
          <a:xfrm>
            <a:off x="2714625" y="357188"/>
            <a:ext cx="4643438" cy="1200150"/>
          </a:xfrm>
          <a:prstGeom prst="rect">
            <a:avLst/>
          </a:prstGeom>
          <a:gradFill rotWithShape="1">
            <a:gsLst>
              <a:gs pos="0">
                <a:srgbClr val="EDED49"/>
              </a:gs>
              <a:gs pos="100000">
                <a:srgbClr val="009999"/>
              </a:gs>
            </a:gsLst>
            <a:path path="shape">
              <a:fillToRect l="50000" t="50000" r="50000" b="50000"/>
            </a:path>
          </a:gradFill>
          <a:ln w="9525">
            <a:pattFill prst="pct20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جامعة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سطيف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2</a:t>
            </a:r>
          </a:p>
          <a:p>
            <a:pPr algn="ctr"/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كلية العلوم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الانسانية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و الاجتماعية</a:t>
            </a:r>
            <a:endParaRPr lang="ar-SA" sz="24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ar-SA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قسم 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علوم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و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تقنيات النشاطات البدنية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و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الرياضية </a:t>
            </a:r>
            <a:endParaRPr lang="en-GB" sz="24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1447800" y="5410200"/>
            <a:ext cx="61722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ar-DZ" sz="2800" b="1" dirty="0">
                <a:solidFill>
                  <a:srgbClr val="000000"/>
                </a:solidFill>
                <a:latin typeface="Simplified Arabic" pitchFamily="18" charset="-78"/>
                <a:cs typeface="Simplified Arabic" pitchFamily="18" charset="-78"/>
              </a:rPr>
              <a:t>الأستاذ: بروج كمال</a:t>
            </a:r>
            <a:endParaRPr lang="fr-FR" sz="2800" b="1" dirty="0">
              <a:solidFill>
                <a:srgbClr val="0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r>
              <a:rPr lang="fr-FR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Berroudj.kamel@yahoo.com</a:t>
            </a:r>
            <a:r>
              <a:rPr lang="ar-DZ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fr-FR" sz="2800" b="1" dirty="0">
              <a:solidFill>
                <a:srgbClr val="0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endParaRPr lang="fr-FR" dirty="0"/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" y="152400"/>
            <a:ext cx="15335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160"/>
                            </p:stCondLst>
                            <p:childTnLst>
                              <p:par>
                                <p:cTn id="11" presetID="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51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16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160"/>
                            </p:stCondLst>
                            <p:childTnLst>
                              <p:par>
                                <p:cTn id="1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Carte perforée 3"/>
          <p:cNvSpPr/>
          <p:nvPr/>
        </p:nvSpPr>
        <p:spPr>
          <a:xfrm>
            <a:off x="5214942" y="1428736"/>
            <a:ext cx="3643338" cy="5214974"/>
          </a:xfrm>
          <a:prstGeom prst="flowChartPunchedCard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قرارات التخطيط</a:t>
            </a:r>
          </a:p>
          <a:p>
            <a:pPr algn="r" rtl="1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قرارات التعديل</a:t>
            </a:r>
          </a:p>
          <a:p>
            <a:pPr algn="r" rtl="1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قرارات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اخرى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Organigramme : Carte perforée 4"/>
          <p:cNvSpPr/>
          <p:nvPr/>
        </p:nvSpPr>
        <p:spPr>
          <a:xfrm>
            <a:off x="5929322" y="285728"/>
            <a:ext cx="2928958" cy="804672"/>
          </a:xfrm>
          <a:prstGeom prst="flowChartPunchedCa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مرحلة التنفيذ </a:t>
            </a:r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MA" sz="2800" b="1" dirty="0" err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التاثير</a:t>
            </a:r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) </a:t>
            </a:r>
            <a:endParaRPr lang="fr-FR" sz="2800" b="1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dirty="0"/>
          </a:p>
        </p:txBody>
      </p:sp>
      <p:sp>
        <p:nvSpPr>
          <p:cNvPr id="6" name="Organigramme : Carte perforée 5"/>
          <p:cNvSpPr/>
          <p:nvPr/>
        </p:nvSpPr>
        <p:spPr>
          <a:xfrm>
            <a:off x="285720" y="1357298"/>
            <a:ext cx="4143404" cy="5214974"/>
          </a:xfrm>
          <a:prstGeom prst="flowChartPunchedCard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تقويم السلوك </a:t>
            </a:r>
          </a:p>
          <a:p>
            <a:pPr algn="r" rtl="1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التغذية الراجعة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71538" y="500042"/>
            <a:ext cx="3357586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مرحلة التقويم </a:t>
            </a:r>
            <a:r>
              <a:rPr lang="ar-MA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(ما بعد  </a:t>
            </a:r>
            <a:r>
              <a:rPr lang="ar-MA" sz="2400" b="1" dirty="0" err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التاثير</a:t>
            </a:r>
            <a:r>
              <a:rPr lang="ar-MA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) </a:t>
            </a:r>
            <a:endParaRPr lang="fr-FR" sz="2400" b="1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sées 5"/>
          <p:cNvSpPr/>
          <p:nvPr/>
        </p:nvSpPr>
        <p:spPr>
          <a:xfrm>
            <a:off x="2428860" y="285728"/>
            <a:ext cx="6357982" cy="3143272"/>
          </a:xfrm>
          <a:prstGeom prst="cloudCallou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8000" rtlCol="0" anchor="ctr">
            <a:scene3d>
              <a:camera prst="orthographicFront"/>
              <a:lightRig rig="sunset" dir="t"/>
            </a:scene3d>
            <a:sp3d prstMaterial="dkEdge"/>
          </a:bodyPr>
          <a:lstStyle/>
          <a:p>
            <a:pPr algn="ctr"/>
            <a:r>
              <a:rPr lang="ar-MA" sz="4800" b="1" dirty="0" smtClean="0">
                <a:ln w="0" cap="rnd" cmpd="sng">
                  <a:solidFill>
                    <a:schemeClr val="accent1"/>
                  </a:solidFill>
                </a:ln>
                <a:gradFill>
                  <a:gsLst>
                    <a:gs pos="2900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8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من خلال معرفتك كم من </a:t>
            </a:r>
            <a:r>
              <a:rPr lang="ar-MA" sz="4800" b="1" dirty="0" err="1" smtClean="0">
                <a:ln w="0" cap="rnd" cmpd="sng">
                  <a:solidFill>
                    <a:schemeClr val="accent1"/>
                  </a:solidFill>
                </a:ln>
                <a:gradFill>
                  <a:gsLst>
                    <a:gs pos="2900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8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اسلوب</a:t>
            </a:r>
            <a:r>
              <a:rPr lang="ar-MA" sz="4800" b="1" dirty="0" smtClean="0">
                <a:ln w="0" cap="rnd" cmpd="sng">
                  <a:solidFill>
                    <a:schemeClr val="accent1"/>
                  </a:solidFill>
                </a:ln>
                <a:gradFill>
                  <a:gsLst>
                    <a:gs pos="2900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8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يوجد</a:t>
            </a:r>
            <a:endParaRPr lang="fr-FR" sz="4800" b="1" dirty="0" smtClean="0">
              <a:ln w="0" cap="rnd" cmpd="sng">
                <a:solidFill>
                  <a:schemeClr val="accent1"/>
                </a:solidFill>
              </a:ln>
              <a:gradFill>
                <a:gsLst>
                  <a:gs pos="2900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8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b="1" dirty="0">
              <a:ln w="0" cap="rnd" cmpd="sng">
                <a:solidFill>
                  <a:schemeClr val="accent1"/>
                </a:solidFill>
              </a:ln>
              <a:gradFill>
                <a:gsLst>
                  <a:gs pos="2900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8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929066"/>
            <a:ext cx="414340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dre 3"/>
          <p:cNvSpPr/>
          <p:nvPr/>
        </p:nvSpPr>
        <p:spPr>
          <a:xfrm>
            <a:off x="2214546" y="142852"/>
            <a:ext cx="4143404" cy="7143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أساليب التدريس ( </a:t>
            </a:r>
            <a:r>
              <a:rPr lang="ar-MA" sz="2800" b="1" dirty="0" err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موسكا</a:t>
            </a:r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err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موستن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13" name="Groupe 12"/>
          <p:cNvGrpSpPr/>
          <p:nvPr/>
        </p:nvGrpSpPr>
        <p:grpSpPr>
          <a:xfrm>
            <a:off x="2000232" y="858026"/>
            <a:ext cx="5073686" cy="1500198"/>
            <a:chOff x="2000232" y="858026"/>
            <a:chExt cx="5073686" cy="1500198"/>
          </a:xfrm>
        </p:grpSpPr>
        <p:cxnSp>
          <p:nvCxnSpPr>
            <p:cNvPr id="6" name="Connecteur droit 5"/>
            <p:cNvCxnSpPr>
              <a:stCxn id="4" idx="2"/>
            </p:cNvCxnSpPr>
            <p:nvPr/>
          </p:nvCxnSpPr>
          <p:spPr>
            <a:xfrm rot="5400000">
              <a:off x="3857620" y="1285860"/>
              <a:ext cx="857256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2000232" y="1714488"/>
              <a:ext cx="5072098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 rot="5400000">
              <a:off x="1678761" y="2035959"/>
              <a:ext cx="643736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 rot="5400000">
              <a:off x="6787372" y="1999446"/>
              <a:ext cx="5715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Ellipse 13"/>
          <p:cNvSpPr/>
          <p:nvPr/>
        </p:nvSpPr>
        <p:spPr>
          <a:xfrm>
            <a:off x="5857884" y="2285992"/>
            <a:ext cx="2214578" cy="121444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أساليب مباشرة </a:t>
            </a:r>
            <a:endParaRPr lang="fr-FR" sz="2800" dirty="0"/>
          </a:p>
        </p:txBody>
      </p:sp>
      <p:sp>
        <p:nvSpPr>
          <p:cNvPr id="15" name="Ellipse 14"/>
          <p:cNvSpPr/>
          <p:nvPr/>
        </p:nvSpPr>
        <p:spPr>
          <a:xfrm>
            <a:off x="1000100" y="2500306"/>
            <a:ext cx="2214578" cy="121444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أساليب غير مباشر</a:t>
            </a:r>
            <a:endParaRPr lang="fr-FR" sz="2800" dirty="0"/>
          </a:p>
        </p:txBody>
      </p:sp>
      <p:sp>
        <p:nvSpPr>
          <p:cNvPr id="16" name="Flèche vers le bas 15"/>
          <p:cNvSpPr/>
          <p:nvPr/>
        </p:nvSpPr>
        <p:spPr>
          <a:xfrm>
            <a:off x="6786578" y="3571876"/>
            <a:ext cx="571504" cy="71438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vers le bas 16"/>
          <p:cNvSpPr/>
          <p:nvPr/>
        </p:nvSpPr>
        <p:spPr>
          <a:xfrm>
            <a:off x="1857356" y="3714752"/>
            <a:ext cx="571504" cy="71438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Bulle ronde 17"/>
          <p:cNvSpPr/>
          <p:nvPr/>
        </p:nvSpPr>
        <p:spPr>
          <a:xfrm>
            <a:off x="5214942" y="4572008"/>
            <a:ext cx="3429024" cy="1428760"/>
          </a:xfrm>
          <a:prstGeom prst="wedgeEllipse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اكتساب المهارات الأساسية فقط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20" name="Bulle ronde 19"/>
          <p:cNvSpPr/>
          <p:nvPr/>
        </p:nvSpPr>
        <p:spPr>
          <a:xfrm>
            <a:off x="571472" y="4714884"/>
            <a:ext cx="3429024" cy="1428760"/>
          </a:xfrm>
          <a:prstGeom prst="wedgeEllipse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الوصول إلى الإبداع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الاستقلالية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chemin vertical 1"/>
          <p:cNvSpPr/>
          <p:nvPr/>
        </p:nvSpPr>
        <p:spPr>
          <a:xfrm>
            <a:off x="4286248" y="1071546"/>
            <a:ext cx="4857752" cy="5500726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أسلوب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التعليم بالعرض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التوضيحي</a:t>
            </a: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الأمر) </a:t>
            </a:r>
          </a:p>
          <a:p>
            <a:pPr algn="r" rtl="1" fontAlgn="t"/>
            <a:endParaRPr lang="fr-FR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أسلوب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التطبيق بتوجيه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المعلم</a:t>
            </a: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( التدريبي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</a:p>
          <a:p>
            <a:pPr algn="r" rtl="1" fontAlgn="t"/>
            <a:endParaRPr lang="fr-FR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أسلوب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التطبيق بتوجيه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الأقران </a:t>
            </a: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التبادلي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</a:p>
          <a:p>
            <a:pPr algn="r" rtl="1" fontAlgn="t"/>
            <a:endParaRPr lang="fr-FR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أسلوب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التطبيق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الذاتي</a:t>
            </a: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fr-FR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أسلوب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التطبيق الذاتي متعدد المستويات </a:t>
            </a:r>
            <a:endParaRPr lang="fr-FR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fr-FR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Parchemin vertical 2"/>
          <p:cNvSpPr/>
          <p:nvPr/>
        </p:nvSpPr>
        <p:spPr>
          <a:xfrm>
            <a:off x="0" y="1214422"/>
            <a:ext cx="4643406" cy="5357850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أسلوب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الاكتشاف الموجه </a:t>
            </a:r>
            <a:endParaRPr lang="ar-MA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 fontAlgn="t"/>
            <a:endParaRPr lang="fr-FR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أسلوب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التفكير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المتشعب</a:t>
            </a: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( حل المشكلة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</a:p>
          <a:p>
            <a:pPr algn="r" rtl="1" fontAlgn="t"/>
            <a:endParaRPr lang="fr-FR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أسلوب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تصميم المتعلم للبرنامج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الفردي</a:t>
            </a:r>
          </a:p>
          <a:p>
            <a:pPr algn="r" rtl="1" fontAlgn="t"/>
            <a:endParaRPr lang="fr-FR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أسلوب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المبادرة من المتعلم </a:t>
            </a:r>
            <a:endParaRPr lang="ar-MA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 fontAlgn="t"/>
            <a:endParaRPr lang="fr-FR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 fontAlgn="t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أسلوب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التدريس الذاتي</a:t>
            </a:r>
            <a:endParaRPr lang="fr-FR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Parchemin vertical 3"/>
          <p:cNvSpPr/>
          <p:nvPr/>
        </p:nvSpPr>
        <p:spPr>
          <a:xfrm>
            <a:off x="5429256" y="214290"/>
            <a:ext cx="3714744" cy="714380"/>
          </a:xfrm>
          <a:prstGeom prst="verticalScroll">
            <a:avLst>
              <a:gd name="adj" fmla="val 2413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الأساليب المباشرة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archemin vertical 4"/>
          <p:cNvSpPr/>
          <p:nvPr/>
        </p:nvSpPr>
        <p:spPr>
          <a:xfrm>
            <a:off x="785786" y="285728"/>
            <a:ext cx="3714744" cy="714380"/>
          </a:xfrm>
          <a:prstGeom prst="verticalScroll">
            <a:avLst>
              <a:gd name="adj" fmla="val 2413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الأساليب غير مباشرة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428728" y="0"/>
            <a:ext cx="7143800" cy="6429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دور المعلم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المتعلم في أساليب التدريس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-1" y="714355"/>
          <a:ext cx="9144000" cy="5929356"/>
        </p:xfrm>
        <a:graphic>
          <a:graphicData uri="http://schemas.openxmlformats.org/drawingml/2006/table">
            <a:tbl>
              <a:tblPr firstRow="1" bandRow="1"/>
              <a:tblGrid>
                <a:gridCol w="1285853"/>
                <a:gridCol w="1207965"/>
                <a:gridCol w="1360265"/>
                <a:gridCol w="4760925"/>
                <a:gridCol w="528992"/>
              </a:tblGrid>
              <a:tr h="544038">
                <a:tc gridSpan="3">
                  <a:txBody>
                    <a:bodyPr/>
                    <a:lstStyle/>
                    <a:p>
                      <a:r>
                        <a:rPr lang="ar-MA" sz="2800" dirty="0" smtClean="0"/>
                        <a:t>مجموعة</a:t>
                      </a:r>
                      <a:r>
                        <a:rPr lang="ar-MA" sz="2800" baseline="0" dirty="0" smtClean="0"/>
                        <a:t> القرارات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ar-MA" sz="2800" dirty="0" smtClean="0"/>
                    </a:p>
                    <a:p>
                      <a:pPr algn="ctr"/>
                      <a:r>
                        <a:rPr lang="ar-MA" sz="2800" dirty="0" smtClean="0"/>
                        <a:t>اسم</a:t>
                      </a:r>
                      <a:r>
                        <a:rPr lang="ar-MA" sz="2800" baseline="0" dirty="0" smtClean="0"/>
                        <a:t> </a:t>
                      </a:r>
                      <a:r>
                        <a:rPr lang="ar-MA" sz="2800" baseline="0" dirty="0" err="1" smtClean="0"/>
                        <a:t>الاسلوب</a:t>
                      </a:r>
                      <a:r>
                        <a:rPr lang="ar-MA" sz="2800" baseline="0" dirty="0" smtClean="0"/>
                        <a:t> </a:t>
                      </a:r>
                      <a:endParaRPr lang="fr-FR" sz="2800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44038">
                <a:tc>
                  <a:txBody>
                    <a:bodyPr/>
                    <a:lstStyle/>
                    <a:p>
                      <a:r>
                        <a:rPr lang="ar-MA" sz="2800" dirty="0" smtClean="0"/>
                        <a:t>التقويم</a:t>
                      </a:r>
                      <a:endParaRPr lang="fr-FR" sz="28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sz="2800" dirty="0" smtClean="0"/>
                        <a:t>التنفيذ </a:t>
                      </a:r>
                      <a:endParaRPr lang="fr-FR" sz="28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sz="2800" dirty="0" smtClean="0"/>
                        <a:t>التخطيط</a:t>
                      </a:r>
                      <a:r>
                        <a:rPr lang="ar-MA" sz="2800" baseline="0" dirty="0" smtClean="0"/>
                        <a:t> 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84128">
                <a:tc>
                  <a:txBody>
                    <a:bodyPr/>
                    <a:lstStyle/>
                    <a:p>
                      <a:pPr algn="ctr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MA" sz="2400" dirty="0" err="1" smtClean="0"/>
                        <a:t>اسلوب</a:t>
                      </a:r>
                      <a:r>
                        <a:rPr lang="ar-MA" sz="2400" dirty="0" smtClean="0"/>
                        <a:t> التعليم بالعرض</a:t>
                      </a:r>
                      <a:r>
                        <a:rPr lang="ar-MA" sz="2400" baseline="0" dirty="0" smtClean="0"/>
                        <a:t> التوضيحي ( </a:t>
                      </a:r>
                      <a:r>
                        <a:rPr lang="ar-MA" sz="2400" baseline="0" dirty="0" err="1" smtClean="0"/>
                        <a:t>الامر</a:t>
                      </a:r>
                      <a:r>
                        <a:rPr lang="ar-MA" sz="2400" baseline="0" dirty="0" smtClean="0"/>
                        <a:t>)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484128">
                <a:tc>
                  <a:txBody>
                    <a:bodyPr/>
                    <a:lstStyle/>
                    <a:p>
                      <a:pPr algn="ctr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err="1" smtClean="0"/>
                        <a:t>اسلوب</a:t>
                      </a:r>
                      <a:r>
                        <a:rPr lang="ar-MA" sz="2400" dirty="0" smtClean="0"/>
                        <a:t> التطبيق بتوجيه المعلم ( التدريبي)</a:t>
                      </a:r>
                      <a:endParaRPr lang="fr-FR" sz="2400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  <a:tr h="484128"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ط- </a:t>
                      </a:r>
                      <a:r>
                        <a:rPr lang="ar-MA" sz="2400" b="1" dirty="0" smtClean="0">
                          <a:solidFill>
                            <a:srgbClr val="00B05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ملاحظ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ط- مؤدي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err="1" smtClean="0"/>
                        <a:t>اسلوب</a:t>
                      </a:r>
                      <a:r>
                        <a:rPr lang="ar-MA" sz="2400" dirty="0" smtClean="0"/>
                        <a:t> التطبيق بتوجيه</a:t>
                      </a:r>
                      <a:r>
                        <a:rPr lang="ar-MA" sz="2400" baseline="0" dirty="0" smtClean="0"/>
                        <a:t> </a:t>
                      </a:r>
                      <a:r>
                        <a:rPr lang="ar-MA" sz="2400" baseline="0" dirty="0" err="1" smtClean="0"/>
                        <a:t>الاقران</a:t>
                      </a:r>
                      <a:r>
                        <a:rPr lang="ar-MA" sz="2400" baseline="0" dirty="0" smtClean="0"/>
                        <a:t> ( التبادلي )</a:t>
                      </a:r>
                      <a:endParaRPr lang="fr-FR" sz="2400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  <a:tr h="484128"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err="1" smtClean="0"/>
                        <a:t>اسلوب</a:t>
                      </a:r>
                      <a:r>
                        <a:rPr lang="ar-MA" sz="2400" dirty="0" smtClean="0"/>
                        <a:t> التطبيق الذاتي </a:t>
                      </a:r>
                      <a:endParaRPr lang="fr-FR" sz="2400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  <a:tr h="484128"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dirty="0" err="1" smtClean="0"/>
                        <a:t>اسلوب</a:t>
                      </a:r>
                      <a:r>
                        <a:rPr lang="ar-MA" sz="2400" dirty="0" smtClean="0"/>
                        <a:t> التطبيق الذاتي متعدد</a:t>
                      </a:r>
                      <a:r>
                        <a:rPr lang="ar-MA" sz="2400" baseline="0" dirty="0" smtClean="0"/>
                        <a:t> المستويات </a:t>
                      </a:r>
                      <a:endParaRPr lang="fr-FR" sz="2400" dirty="0" smtClean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5</a:t>
                      </a:r>
                      <a:endParaRPr lang="fr-FR" dirty="0"/>
                    </a:p>
                  </a:txBody>
                  <a:tcPr/>
                </a:tc>
              </a:tr>
              <a:tr h="484128"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 - </a:t>
                      </a:r>
                      <a:r>
                        <a:rPr lang="ar-MA" sz="2400" b="1" dirty="0" err="1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r>
                        <a:rPr lang="ar-MA" sz="2400" b="1" dirty="0" err="1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err="1" smtClean="0"/>
                        <a:t>اسلوب</a:t>
                      </a:r>
                      <a:r>
                        <a:rPr lang="ar-MA" sz="2400" dirty="0" smtClean="0"/>
                        <a:t> الاكتشاف</a:t>
                      </a:r>
                      <a:r>
                        <a:rPr lang="ar-MA" sz="2400" baseline="0" dirty="0" smtClean="0"/>
                        <a:t> الموجه </a:t>
                      </a:r>
                      <a:endParaRPr lang="fr-FR" sz="2400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6</a:t>
                      </a:r>
                      <a:endParaRPr lang="fr-FR" dirty="0"/>
                    </a:p>
                  </a:txBody>
                  <a:tcPr/>
                </a:tc>
              </a:tr>
              <a:tr h="484128"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 - </a:t>
                      </a:r>
                      <a:r>
                        <a:rPr lang="ar-MA" sz="2400" b="1" dirty="0" err="1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 - </a:t>
                      </a:r>
                      <a:r>
                        <a:rPr lang="ar-MA" sz="2400" b="1" dirty="0" err="1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err="1" smtClean="0"/>
                        <a:t>اسلوب</a:t>
                      </a:r>
                      <a:r>
                        <a:rPr lang="ar-MA" sz="2400" dirty="0" smtClean="0"/>
                        <a:t> التفكير المتشعب (</a:t>
                      </a:r>
                      <a:r>
                        <a:rPr lang="ar-MA" sz="2400" baseline="0" dirty="0" smtClean="0"/>
                        <a:t> حل المشكلة )</a:t>
                      </a:r>
                      <a:endParaRPr lang="fr-FR" sz="2400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7</a:t>
                      </a:r>
                      <a:endParaRPr lang="fr-FR" dirty="0"/>
                    </a:p>
                  </a:txBody>
                  <a:tcPr/>
                </a:tc>
              </a:tr>
              <a:tr h="484128"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 - </a:t>
                      </a:r>
                      <a:r>
                        <a:rPr lang="ar-MA" sz="2400" b="1" dirty="0" err="1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 – </a:t>
                      </a:r>
                      <a:r>
                        <a:rPr lang="ar-MA" sz="2400" b="1" dirty="0" err="1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err="1" smtClean="0"/>
                        <a:t>اسلوب</a:t>
                      </a:r>
                      <a:r>
                        <a:rPr lang="ar-MA" sz="2400" dirty="0" smtClean="0"/>
                        <a:t> تصميم المتعلم للبرنامج الفردي</a:t>
                      </a:r>
                      <a:endParaRPr lang="fr-FR" sz="2400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8</a:t>
                      </a:r>
                      <a:endParaRPr lang="fr-FR" dirty="0"/>
                    </a:p>
                  </a:txBody>
                  <a:tcPr/>
                </a:tc>
              </a:tr>
              <a:tr h="484128"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 - </a:t>
                      </a:r>
                      <a:r>
                        <a:rPr lang="ar-MA" sz="2400" b="1" dirty="0" err="1" smtClean="0"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</a:t>
                      </a:r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 – </a:t>
                      </a:r>
                      <a:r>
                        <a:rPr lang="ar-MA" sz="2400" b="1" dirty="0" err="1" smtClean="0"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err="1" smtClean="0"/>
                        <a:t>اسلوب</a:t>
                      </a:r>
                      <a:r>
                        <a:rPr lang="ar-MA" sz="2400" dirty="0" smtClean="0"/>
                        <a:t> المبادرة من المتعلم </a:t>
                      </a:r>
                      <a:endParaRPr lang="fr-FR" sz="2400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9</a:t>
                      </a:r>
                      <a:endParaRPr lang="fr-FR" dirty="0"/>
                    </a:p>
                  </a:txBody>
                  <a:tcPr/>
                </a:tc>
              </a:tr>
              <a:tr h="484128"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err="1" smtClean="0"/>
                        <a:t>اسلوب</a:t>
                      </a:r>
                      <a:r>
                        <a:rPr lang="ar-MA" sz="2400" dirty="0" smtClean="0"/>
                        <a:t> التدريس الذاتي</a:t>
                      </a:r>
                      <a:endParaRPr lang="fr-FR" sz="2400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10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chemin horizontal 1"/>
          <p:cNvSpPr/>
          <p:nvPr/>
        </p:nvSpPr>
        <p:spPr>
          <a:xfrm>
            <a:off x="1071538" y="1214422"/>
            <a:ext cx="6000792" cy="3429024"/>
          </a:xfrm>
          <a:prstGeom prst="horizontalScroll">
            <a:avLst/>
          </a:prstGeom>
          <a:effectLst>
            <a:outerShdw blurRad="914400" sx="112000" sy="112000" algn="ctr" rotWithShape="0">
              <a:schemeClr val="accent6"/>
            </a:outerShdw>
            <a:reflection blurRad="6350" stA="50000" endA="300" endPos="90000" dir="5400000" sy="-100000" algn="bl" rotWithShape="0"/>
          </a:effectLst>
          <a:scene3d>
            <a:camera prst="isometricOffAxis2Left"/>
            <a:lightRig rig="threePt" dir="t"/>
          </a:scene3d>
          <a:sp3d prstMaterial="matte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أسلوب التعليم بالعرض التوضيحي (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الامر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) </a:t>
            </a:r>
            <a:endParaRPr lang="fr-FR" sz="28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1"/>
          <p:cNvSpPr/>
          <p:nvPr/>
        </p:nvSpPr>
        <p:spPr>
          <a:xfrm>
            <a:off x="2500298" y="142852"/>
            <a:ext cx="3500462" cy="714380"/>
          </a:xfrm>
          <a:prstGeom prst="beve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</a:rPr>
              <a:t>مضمون </a:t>
            </a:r>
            <a:r>
              <a:rPr lang="ar-MA" sz="2800" b="1" dirty="0" err="1" smtClean="0">
                <a:solidFill>
                  <a:schemeClr val="tx1"/>
                </a:solidFill>
              </a:rPr>
              <a:t>الاسلوب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Organigramme : Carte perforée 3"/>
          <p:cNvSpPr/>
          <p:nvPr/>
        </p:nvSpPr>
        <p:spPr>
          <a:xfrm>
            <a:off x="357158" y="1285860"/>
            <a:ext cx="8572560" cy="5286412"/>
          </a:xfrm>
          <a:prstGeom prst="flowChartPunchedCar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الموضوع الدراسي وكذلك معايير إنجاز المهارات الرياضية تكون جد محددة مسبقًا.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أوامر المعلم هي وحدها التي تحدد النموذج الذي ينبغي على المتعلم التقيّد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به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أوامر المعلم لابد أن تنفذ بدقة.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لا يمكن للمتعلم أن يناقش أوامر المدرس مهما كانت الظروف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المعلم هو الخبير من حيث اختيار الموضوع الدراسي.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 الفروق الفردية بين المتعلمين لا ينظر إليها ، بل الاهتمام يكون منصبا حول الموضوع المختار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000232" y="214290"/>
            <a:ext cx="4214842" cy="64294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أهداف أسلوب التدريس بالأمر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57158" y="2000240"/>
            <a:ext cx="8572560" cy="4572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أداء جميع المتعلمين في آن واحد</a:t>
            </a:r>
          </a:p>
          <a:p>
            <a:pPr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التقيد بالنموذج الذي يضعه المعلم </a:t>
            </a:r>
          </a:p>
          <a:p>
            <a:pPr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ضبط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دقة الاستجابة للمتعلمين</a:t>
            </a:r>
          </a:p>
          <a:p>
            <a:pPr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الكفاية في استخدام الوقت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الوسائل</a:t>
            </a:r>
          </a:p>
          <a:p>
            <a:pPr algn="r" rtl="1"/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مراعاة عوامل الأمن و السلامة </a:t>
            </a:r>
          </a:p>
          <a:p>
            <a:pPr algn="r" rtl="1"/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143240" y="428604"/>
            <a:ext cx="2428892" cy="8572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</a:rPr>
              <a:t>تطبيق الأسلوب </a:t>
            </a:r>
            <a:endParaRPr lang="fr-FR" sz="2800" b="1" dirty="0">
              <a:solidFill>
                <a:schemeClr val="tx1"/>
              </a:solidFill>
            </a:endParaRPr>
          </a:p>
        </p:txBody>
      </p:sp>
      <p:grpSp>
        <p:nvGrpSpPr>
          <p:cNvPr id="19" name="Groupe 18"/>
          <p:cNvGrpSpPr/>
          <p:nvPr/>
        </p:nvGrpSpPr>
        <p:grpSpPr>
          <a:xfrm>
            <a:off x="1714480" y="1286654"/>
            <a:ext cx="5858710" cy="1356528"/>
            <a:chOff x="1714480" y="1286654"/>
            <a:chExt cx="5858710" cy="1356528"/>
          </a:xfrm>
        </p:grpSpPr>
        <p:cxnSp>
          <p:nvCxnSpPr>
            <p:cNvPr id="6" name="Connecteur droit 5"/>
            <p:cNvCxnSpPr/>
            <p:nvPr/>
          </p:nvCxnSpPr>
          <p:spPr>
            <a:xfrm flipV="1">
              <a:off x="1714480" y="1857364"/>
              <a:ext cx="5857916" cy="7143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 rot="5400000">
              <a:off x="7251719" y="2178835"/>
              <a:ext cx="642148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necteur droit avec flèche 8"/>
            <p:cNvCxnSpPr/>
            <p:nvPr/>
          </p:nvCxnSpPr>
          <p:spPr>
            <a:xfrm rot="5400000">
              <a:off x="1358084" y="2285198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necteur droit avec flèche 9"/>
            <p:cNvCxnSpPr>
              <a:stCxn id="2" idx="4"/>
            </p:cNvCxnSpPr>
            <p:nvPr/>
          </p:nvCxnSpPr>
          <p:spPr>
            <a:xfrm rot="5400000">
              <a:off x="3750463" y="1893083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Rogner un rectangle avec un coin du même côté 14"/>
          <p:cNvSpPr/>
          <p:nvPr/>
        </p:nvSpPr>
        <p:spPr>
          <a:xfrm>
            <a:off x="6215074" y="2643182"/>
            <a:ext cx="2357454" cy="785818"/>
          </a:xfrm>
          <a:prstGeom prst="snip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</a:rPr>
              <a:t>قرارات التخطيط 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6" name="Rogner un rectangle avec un coin du même côté 15"/>
          <p:cNvSpPr/>
          <p:nvPr/>
        </p:nvSpPr>
        <p:spPr>
          <a:xfrm>
            <a:off x="3214678" y="2643182"/>
            <a:ext cx="2357454" cy="785818"/>
          </a:xfrm>
          <a:prstGeom prst="snip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</a:rPr>
              <a:t>قرارات التنفيذ 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7" name="Rogner un rectangle avec un coin du même côté 16"/>
          <p:cNvSpPr/>
          <p:nvPr/>
        </p:nvSpPr>
        <p:spPr>
          <a:xfrm>
            <a:off x="500034" y="2786058"/>
            <a:ext cx="2357454" cy="785818"/>
          </a:xfrm>
          <a:prstGeom prst="snip2Same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</a:rPr>
              <a:t>قرارات التقويم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86512" y="3571876"/>
            <a:ext cx="2357454" cy="27146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ü"/>
            </a:pP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اختيار الموضوع </a:t>
            </a:r>
          </a:p>
          <a:p>
            <a:pPr algn="r" rtl="1"/>
            <a:endParaRPr lang="ar-MA" sz="2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تحديد الأهداف </a:t>
            </a:r>
          </a:p>
          <a:p>
            <a:pPr algn="r" rtl="1"/>
            <a:endParaRPr lang="ar-MA" sz="2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أسلوب التدريس المراد استخدامه </a:t>
            </a:r>
            <a:endParaRPr lang="fr-FR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14678" y="3643314"/>
            <a:ext cx="2357454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§"/>
            </a:pP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مكان التطبيق </a:t>
            </a:r>
          </a:p>
          <a:p>
            <a:pPr algn="r" rtl="1">
              <a:buFont typeface="Wingdings" pitchFamily="2" charset="2"/>
              <a:buChar char="§"/>
            </a:pP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شرح </a:t>
            </a:r>
            <a:r>
              <a:rPr lang="ar-MA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تحديد دور المعلم </a:t>
            </a:r>
            <a:r>
              <a:rPr lang="ar-MA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المتعلم </a:t>
            </a:r>
          </a:p>
          <a:p>
            <a:pPr algn="r" rtl="1">
              <a:buFont typeface="Wingdings" pitchFamily="2" charset="2"/>
              <a:buChar char="§"/>
            </a:pP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شرح الهدف الدراسي </a:t>
            </a:r>
          </a:p>
          <a:p>
            <a:pPr algn="r" rtl="1">
              <a:buFont typeface="Wingdings" pitchFamily="2" charset="2"/>
              <a:buChar char="§"/>
            </a:pP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الاجراءات</a:t>
            </a: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التنظيمية </a:t>
            </a:r>
          </a:p>
          <a:p>
            <a:pPr algn="r" rtl="1">
              <a:buFont typeface="Wingdings" pitchFamily="2" charset="2"/>
              <a:buChar char="§"/>
            </a:pP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البدء </a:t>
            </a:r>
            <a:r>
              <a:rPr lang="ar-MA" sz="2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الانتهاء</a:t>
            </a:r>
            <a:endParaRPr lang="fr-FR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0034" y="3714752"/>
            <a:ext cx="2428892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Ø"/>
            </a:pP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تقويم الدرس</a:t>
            </a:r>
          </a:p>
          <a:p>
            <a:pPr algn="r" rtl="1"/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التغذية الراجعة </a:t>
            </a:r>
            <a:endParaRPr lang="fr-FR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16" grpId="0" animBg="1"/>
      <p:bldP spid="17" grpId="0" animBg="1"/>
      <p:bldP spid="13" grpId="0" animBg="1"/>
      <p:bldP spid="14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071934" y="214290"/>
            <a:ext cx="4857784" cy="7143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قنوات النمو خلال الأسلوب ألأمري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4357686" y="1714488"/>
            <a:ext cx="4429156" cy="7143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القناة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المهارية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571868" y="2786058"/>
            <a:ext cx="4429156" cy="714380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8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القناة الاجتماعية 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000232" y="3857628"/>
            <a:ext cx="4429156" cy="71438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القناة العاطفية 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42910" y="4929198"/>
            <a:ext cx="4429156" cy="71438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القناة الذهنية 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1426" name="Rectangle 2"/>
          <p:cNvSpPr>
            <a:spLocks noChangeArrowheads="1"/>
          </p:cNvSpPr>
          <p:nvPr/>
        </p:nvSpPr>
        <p:spPr bwMode="auto">
          <a:xfrm>
            <a:off x="500034" y="1643063"/>
            <a:ext cx="7358114" cy="2808287"/>
          </a:xfrm>
          <a:prstGeom prst="rect">
            <a:avLst/>
          </a:prstGeom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ar-MA" sz="4000" spc="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أساليب التدريس</a:t>
            </a:r>
          </a:p>
          <a:p>
            <a:pPr algn="ctr">
              <a:defRPr/>
            </a:pPr>
            <a:endParaRPr lang="ar-MA" sz="4000" spc="300" dirty="0" smtClean="0">
              <a:effectLst>
                <a:outerShdw blurRad="38100" dist="38100" dir="2700000" algn="tl">
                  <a:srgbClr val="000000"/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r>
              <a:rPr lang="ar-MA" sz="4000" spc="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في التربية البدنية </a:t>
            </a:r>
            <a:r>
              <a:rPr lang="ar-MA" sz="4000" spc="3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4000" spc="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الرياضية </a:t>
            </a:r>
            <a:endParaRPr lang="en-GB" sz="4000" spc="300" dirty="0">
              <a:effectLst>
                <a:outerShdw blurRad="38100" dist="38100" dir="2700000" algn="tl">
                  <a:srgbClr val="000000"/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3" name="Picture 37" descr="جري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07950" y="44450"/>
            <a:ext cx="1152525" cy="1295400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4" name="Bulle ronde 3"/>
          <p:cNvSpPr/>
          <p:nvPr/>
        </p:nvSpPr>
        <p:spPr bwMode="auto">
          <a:xfrm>
            <a:off x="1524000" y="4495800"/>
            <a:ext cx="5695950" cy="2133600"/>
          </a:xfrm>
          <a:prstGeom prst="wedgeEllipseCallou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ar-DZ" sz="3200" b="1" dirty="0">
                <a:solidFill>
                  <a:srgbClr val="000000"/>
                </a:solidFill>
                <a:latin typeface="Simplified Arabic" pitchFamily="18" charset="-78"/>
                <a:cs typeface="Simplified Arabic" pitchFamily="18" charset="-78"/>
              </a:rPr>
              <a:t>الأستاذ: بروج كمال</a:t>
            </a:r>
            <a:endParaRPr lang="fr-FR" sz="3200" b="1" dirty="0">
              <a:solidFill>
                <a:srgbClr val="0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>
              <a:defRPr/>
            </a:pPr>
            <a:endParaRPr lang="ar-DZ" sz="3200" b="1" dirty="0">
              <a:solidFill>
                <a:srgbClr val="0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>
              <a:defRPr/>
            </a:pPr>
            <a:r>
              <a:rPr lang="fr-FR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Berroudj.kamel@yahoo.com</a:t>
            </a:r>
            <a:r>
              <a:rPr lang="ar-D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214810" y="214290"/>
            <a:ext cx="4000528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دور الأستاذ في الأسلوب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الامري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ogner un rectangle avec un coin du même côté 2"/>
          <p:cNvSpPr/>
          <p:nvPr/>
        </p:nvSpPr>
        <p:spPr>
          <a:xfrm>
            <a:off x="214282" y="1142984"/>
            <a:ext cx="8715436" cy="5429288"/>
          </a:xfrm>
          <a:prstGeom prst="snip2SameRect">
            <a:avLst>
              <a:gd name="adj1" fmla="val 7736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v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تحدید أهداف الحصة.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اختيار الأنشطة المناسبة خلال الحصة.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تحدید أهمية و نوعية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كيفية أداء الحركات الریاضية.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المعلم هو الذي يقوم بتحديد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الريتم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او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الوتيرة التي تنجز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بها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المهارات الرياضية 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كذلك عدد مرات انجاز التمرين 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تحديد نوع النشاط الرياضي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او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التمارين التي يجب على المتعلم تنفيذها 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المعلم هو الذي يعطي كل المعلومات الخاصة بالتمارين الرياضية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الحركات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طذلك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المؤشرات المتعلقة ببداية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نهاية النشاط الرياضي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المعلم هو الذي يقوم بالتصحيح، التقويم...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المعلم هو الفاعل التربوي الوحيد الذي له سلطة اتخاذ القرارات عبر كامل المستويات</a:t>
            </a:r>
          </a:p>
          <a:p>
            <a:pPr algn="r" rtl="1">
              <a:buFont typeface="Wingdings" pitchFamily="2" charset="2"/>
              <a:buChar char="v"/>
            </a:pP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251936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emi-cadre 3"/>
          <p:cNvSpPr/>
          <p:nvPr/>
        </p:nvSpPr>
        <p:spPr>
          <a:xfrm>
            <a:off x="285720" y="3357562"/>
            <a:ext cx="8572560" cy="3000396"/>
          </a:xfrm>
          <a:prstGeom prst="halfFrame">
            <a:avLst>
              <a:gd name="adj1" fmla="val 7055"/>
              <a:gd name="adj2" fmla="val 5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ما هو دور المتعلم قي </a:t>
            </a:r>
            <a:r>
              <a:rPr lang="ar-MA" sz="44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الاسلوب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44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الامري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ctr" rtl="1"/>
            <a:r>
              <a:rPr lang="ar-MA" sz="88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؟</a:t>
            </a:r>
            <a:endParaRPr lang="ar-SA" sz="88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Pensées 4"/>
          <p:cNvSpPr/>
          <p:nvPr/>
        </p:nvSpPr>
        <p:spPr>
          <a:xfrm>
            <a:off x="3428960" y="1000108"/>
            <a:ext cx="5715040" cy="1643074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0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سؤال للمجموعة</a:t>
            </a:r>
            <a:endParaRPr lang="ar-SA" sz="4000" b="1" u="sng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gner un rectangle avec un coin du même côté 1"/>
          <p:cNvSpPr/>
          <p:nvPr/>
        </p:nvSpPr>
        <p:spPr>
          <a:xfrm>
            <a:off x="4000496" y="214290"/>
            <a:ext cx="3714776" cy="571504"/>
          </a:xfrm>
          <a:prstGeom prst="snip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مميزات الأسلوب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الامري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85720" y="1643050"/>
            <a:ext cx="8501122" cy="48577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r" rtl="1">
              <a:buFont typeface="+mj-lt"/>
              <a:buAutoNum type="arabicPeriod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نماذج التحكم تؤدى بشكل جيّد، الأمر الذي يضمن للمعلم التحكم الجيد المخصص لكل تمرين رياضي</a:t>
            </a:r>
          </a:p>
          <a:p>
            <a:pPr marL="342900" indent="-342900" algn="r" rtl="1">
              <a:buFont typeface="+mj-lt"/>
              <a:buAutoNum type="arabicPeriod"/>
            </a:pPr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أغلب التمارين وحتى جميع مراحل الحصة تنتهي في نظام كبير وفي نسق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بيداغوجي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محكم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هناك بعض الوضعيات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البيداغوجية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fr-FR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situation pédagogiques 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يكون فيها أسلوب التدريس بالأمر هو الوسيلة المثلى لنجاح الفعل التربوي 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gner un rectangle avec un coin du même côté 1"/>
          <p:cNvSpPr/>
          <p:nvPr/>
        </p:nvSpPr>
        <p:spPr>
          <a:xfrm>
            <a:off x="4000496" y="214290"/>
            <a:ext cx="3714776" cy="571504"/>
          </a:xfrm>
          <a:prstGeom prst="snip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سلبيات الأسلوب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الامري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85720" y="1142984"/>
            <a:ext cx="8572560" cy="4214842"/>
          </a:xfrm>
          <a:prstGeom prst="roundRect">
            <a:avLst>
              <a:gd name="adj" fmla="val 540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q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لا يأخذ بعين الاعتبار الفروق الفردية </a:t>
            </a:r>
          </a:p>
          <a:p>
            <a:pPr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لا يعطي الفرصة لمشاركة المتعلمين في اتخاذ القرارات اللازمة خلال الحصة </a:t>
            </a:r>
          </a:p>
          <a:p>
            <a:pPr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لا يترك الإبداع للمتعلم </a:t>
            </a:r>
          </a:p>
          <a:p>
            <a:pPr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لا يشجع على التعاون بين المتعلمين للوصول إلى الإنجاز المثمر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251936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emi-cadre 2"/>
          <p:cNvSpPr/>
          <p:nvPr/>
        </p:nvSpPr>
        <p:spPr>
          <a:xfrm>
            <a:off x="285720" y="3357562"/>
            <a:ext cx="8572560" cy="3000396"/>
          </a:xfrm>
          <a:prstGeom prst="halfFrame">
            <a:avLst>
              <a:gd name="adj1" fmla="val 7055"/>
              <a:gd name="adj2" fmla="val 5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ما الغرض من استخدام معلم </a:t>
            </a:r>
            <a:r>
              <a:rPr lang="ar-MA" sz="44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ب </a:t>
            </a:r>
            <a:r>
              <a:rPr lang="ar-MA" sz="44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ر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ctr" rtl="1"/>
            <a:r>
              <a:rPr lang="ar-MA" sz="44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لاسلوب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التدريس </a:t>
            </a:r>
            <a:r>
              <a:rPr lang="ar-MA" sz="44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الامري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ctr" rtl="1"/>
            <a:r>
              <a:rPr lang="ar-MA" sz="88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؟</a:t>
            </a:r>
            <a:endParaRPr lang="ar-SA" sz="88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Pensées 3"/>
          <p:cNvSpPr/>
          <p:nvPr/>
        </p:nvSpPr>
        <p:spPr>
          <a:xfrm>
            <a:off x="3428960" y="1000108"/>
            <a:ext cx="5715040" cy="1643074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0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سؤال للمجموعة</a:t>
            </a:r>
            <a:endParaRPr lang="ar-SA" sz="4000" b="1" u="sng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 txBox="1">
            <a:spLocks noChangeArrowheads="1"/>
          </p:cNvSpPr>
          <p:nvPr/>
        </p:nvSpPr>
        <p:spPr>
          <a:xfrm>
            <a:off x="323850" y="2349500"/>
            <a:ext cx="8134350" cy="3527425"/>
          </a:xfrm>
          <a:prstGeom prst="flowChartTerminator">
            <a:avLst/>
          </a:prstGeom>
          <a:gradFill rotWithShape="1">
            <a:gsLst>
              <a:gs pos="0">
                <a:srgbClr val="FFFFCC">
                  <a:gamma/>
                  <a:shade val="46275"/>
                  <a:invGamma/>
                </a:srgbClr>
              </a:gs>
              <a:gs pos="50000">
                <a:srgbClr val="FFFFCC"/>
              </a:gs>
              <a:gs pos="100000">
                <a:srgbClr val="FFFFCC">
                  <a:gamma/>
                  <a:shade val="46275"/>
                  <a:invGamma/>
                </a:srgbClr>
              </a:gs>
            </a:gsLst>
            <a:lin ang="5400000" scaled="1"/>
          </a:gradFill>
          <a:ln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0000"/>
            </a:extrusionClr>
          </a:sp3d>
        </p:spPr>
        <p:txBody>
          <a:bodyPr>
            <a:flatTx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ar-SA" sz="48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ar-SA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للجميع منا وافر الشكر والتقدير ...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ar-SA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48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2714625" y="357188"/>
            <a:ext cx="4643438" cy="1200150"/>
          </a:xfrm>
          <a:prstGeom prst="rect">
            <a:avLst/>
          </a:prstGeom>
          <a:gradFill rotWithShape="1">
            <a:gsLst>
              <a:gs pos="0">
                <a:srgbClr val="EDED49"/>
              </a:gs>
              <a:gs pos="100000">
                <a:srgbClr val="009999"/>
              </a:gs>
            </a:gsLst>
            <a:path path="shape">
              <a:fillToRect l="50000" t="50000" r="50000" b="50000"/>
            </a:path>
          </a:gradFill>
          <a:ln w="9525">
            <a:pattFill prst="pct20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جامعة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سطيف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2</a:t>
            </a:r>
          </a:p>
          <a:p>
            <a:pPr algn="ctr"/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كلية العلوم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الانسانية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و الاجتماعية</a:t>
            </a:r>
            <a:endParaRPr lang="ar-SA" sz="24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ar-SA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قسم 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علوم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و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تقنيات النشاطات البدنية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و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الرياضية </a:t>
            </a:r>
            <a:endParaRPr lang="en-GB" sz="2400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"/>
            <a:ext cx="15335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emi-cadre 1"/>
          <p:cNvSpPr/>
          <p:nvPr/>
        </p:nvSpPr>
        <p:spPr>
          <a:xfrm>
            <a:off x="285720" y="2928934"/>
            <a:ext cx="8572560" cy="3429024"/>
          </a:xfrm>
          <a:prstGeom prst="halfFrame">
            <a:avLst>
              <a:gd name="adj1" fmla="val 7055"/>
              <a:gd name="adj2" fmla="val 5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MA" sz="40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ar-MA" sz="40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ما هو الهدف العام</a:t>
            </a:r>
          </a:p>
          <a:p>
            <a:pPr algn="ctr" rtl="1"/>
            <a:r>
              <a:rPr lang="ar-MA" sz="40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من التربية البدنية</a:t>
            </a:r>
          </a:p>
          <a:p>
            <a:pPr algn="ctr" rtl="1"/>
            <a:r>
              <a:rPr lang="ar-MA" sz="40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و الرياضية </a:t>
            </a:r>
          </a:p>
          <a:p>
            <a:pPr algn="ctr" rtl="1"/>
            <a:r>
              <a:rPr lang="ar-MA" sz="80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؟</a:t>
            </a:r>
            <a:endParaRPr lang="ar-SA" sz="80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Pensées 2"/>
          <p:cNvSpPr/>
          <p:nvPr/>
        </p:nvSpPr>
        <p:spPr>
          <a:xfrm>
            <a:off x="3428960" y="1000108"/>
            <a:ext cx="5715040" cy="1643074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0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سؤال للمجموعة</a:t>
            </a:r>
            <a:endParaRPr lang="ar-SA" sz="4000" b="1" u="sng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3716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lipse 4"/>
          <p:cNvSpPr/>
          <p:nvPr/>
        </p:nvSpPr>
        <p:spPr>
          <a:xfrm>
            <a:off x="5715000" y="1219200"/>
            <a:ext cx="3200400" cy="2971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ما المقصود بأساليب التدريس </a:t>
            </a:r>
            <a:r>
              <a:rPr lang="ar-MA" sz="6600" b="1" dirty="0" smtClean="0">
                <a:latin typeface="Simplified Arabic" pitchFamily="18" charset="-78"/>
                <a:cs typeface="Simplified Arabic" pitchFamily="18" charset="-78"/>
              </a:rPr>
              <a:t>؟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6" name="Image 4" descr="القلق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810000"/>
            <a:ext cx="34099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an courbé vers le haut 1"/>
          <p:cNvSpPr/>
          <p:nvPr/>
        </p:nvSpPr>
        <p:spPr>
          <a:xfrm>
            <a:off x="5857884" y="214290"/>
            <a:ext cx="2714644" cy="428604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تابع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357158" y="1643050"/>
            <a:ext cx="8572560" cy="1285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هي مجموعة الأنماط التدريسية الخاصة بالمعلم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المفضلة لديه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57158" y="3786190"/>
            <a:ext cx="8572560" cy="128588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الكيفية التي يتناول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بها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المعلم طريقة التدريس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sées 1"/>
          <p:cNvSpPr/>
          <p:nvPr/>
        </p:nvSpPr>
        <p:spPr>
          <a:xfrm>
            <a:off x="2428860" y="285728"/>
            <a:ext cx="6357982" cy="3143272"/>
          </a:xfrm>
          <a:prstGeom prst="cloudCallou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8000" rtlCol="0" anchor="ctr">
            <a:scene3d>
              <a:camera prst="orthographicFront"/>
              <a:lightRig rig="sunset" dir="t"/>
            </a:scene3d>
            <a:sp3d prstMaterial="dkEdge"/>
          </a:bodyPr>
          <a:lstStyle/>
          <a:p>
            <a:pPr algn="ctr"/>
            <a:r>
              <a:rPr lang="ar-MA" sz="4800" b="1" dirty="0" smtClean="0">
                <a:ln w="0" cap="rnd" cmpd="sng">
                  <a:solidFill>
                    <a:schemeClr val="accent1"/>
                  </a:solidFill>
                </a:ln>
                <a:gradFill>
                  <a:gsLst>
                    <a:gs pos="2900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8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ماذا تستخلص من خلال </a:t>
            </a:r>
            <a:r>
              <a:rPr lang="ar-MA" sz="4800" b="1" dirty="0" err="1" smtClean="0">
                <a:ln w="0" cap="rnd" cmpd="sng">
                  <a:solidFill>
                    <a:schemeClr val="accent1"/>
                  </a:solidFill>
                </a:ln>
                <a:gradFill>
                  <a:gsLst>
                    <a:gs pos="2900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8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التعاريف</a:t>
            </a:r>
            <a:r>
              <a:rPr lang="ar-MA" sz="4800" b="1" dirty="0" smtClean="0">
                <a:ln w="0" cap="rnd" cmpd="sng">
                  <a:solidFill>
                    <a:schemeClr val="accent1"/>
                  </a:solidFill>
                </a:ln>
                <a:gradFill>
                  <a:gsLst>
                    <a:gs pos="2900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8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السابقة </a:t>
            </a:r>
            <a:endParaRPr lang="fr-FR" sz="4800" b="1" dirty="0" smtClean="0">
              <a:ln w="0" cap="rnd" cmpd="sng">
                <a:solidFill>
                  <a:schemeClr val="accent1"/>
                </a:solidFill>
              </a:ln>
              <a:gradFill>
                <a:gsLst>
                  <a:gs pos="2900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8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b="1" dirty="0">
              <a:ln w="0" cap="rnd" cmpd="sng">
                <a:solidFill>
                  <a:schemeClr val="accent1"/>
                </a:solidFill>
              </a:ln>
              <a:gradFill>
                <a:gsLst>
                  <a:gs pos="2900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8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929066"/>
            <a:ext cx="414340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sées 1"/>
          <p:cNvSpPr/>
          <p:nvPr/>
        </p:nvSpPr>
        <p:spPr>
          <a:xfrm>
            <a:off x="1357290" y="285728"/>
            <a:ext cx="7429552" cy="2714644"/>
          </a:xfrm>
          <a:prstGeom prst="cloudCallou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8000" rtlCol="0" anchor="ctr">
            <a:scene3d>
              <a:camera prst="orthographicFront"/>
              <a:lightRig rig="sunset" dir="t"/>
            </a:scene3d>
            <a:sp3d prstMaterial="dkEdge"/>
          </a:bodyPr>
          <a:lstStyle/>
          <a:p>
            <a:pPr algn="ctr"/>
            <a:r>
              <a:rPr lang="ar-MA" sz="4400" b="1" dirty="0" smtClean="0">
                <a:ln w="0" cap="rnd" cmpd="sng">
                  <a:solidFill>
                    <a:schemeClr val="accent1"/>
                  </a:solidFill>
                </a:ln>
                <a:gradFill>
                  <a:gsLst>
                    <a:gs pos="2900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8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ما هو الفرق بين الإستراتيجية و الطريقة </a:t>
            </a:r>
          </a:p>
          <a:p>
            <a:pPr algn="ctr"/>
            <a:r>
              <a:rPr lang="ar-MA" sz="4400" b="1" dirty="0" smtClean="0">
                <a:ln w="0" cap="rnd" cmpd="sng">
                  <a:solidFill>
                    <a:schemeClr val="accent1"/>
                  </a:solidFill>
                </a:ln>
                <a:gradFill>
                  <a:gsLst>
                    <a:gs pos="2900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8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و </a:t>
            </a:r>
            <a:r>
              <a:rPr lang="ar-MA" sz="4400" b="1" dirty="0" err="1" smtClean="0">
                <a:ln w="0" cap="rnd" cmpd="sng">
                  <a:solidFill>
                    <a:schemeClr val="accent1"/>
                  </a:solidFill>
                </a:ln>
                <a:gradFill>
                  <a:gsLst>
                    <a:gs pos="2900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8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الاسلوب</a:t>
            </a:r>
            <a:r>
              <a:rPr lang="ar-MA" sz="4400" b="1" dirty="0" smtClean="0">
                <a:ln w="0" cap="rnd" cmpd="sng">
                  <a:solidFill>
                    <a:schemeClr val="accent1"/>
                  </a:solidFill>
                </a:ln>
                <a:gradFill>
                  <a:gsLst>
                    <a:gs pos="2900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84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endParaRPr lang="fr-FR" sz="1600" b="1" dirty="0">
              <a:ln w="0" cap="rnd" cmpd="sng">
                <a:solidFill>
                  <a:schemeClr val="accent1"/>
                </a:solidFill>
              </a:ln>
              <a:gradFill>
                <a:gsLst>
                  <a:gs pos="2900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84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357290" y="3357562"/>
            <a:ext cx="3143272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/>
              <a:t>؟</a:t>
            </a:r>
            <a:endParaRPr lang="fr-FR" sz="23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500166" y="214290"/>
            <a:ext cx="5786478" cy="714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</a:rPr>
              <a:t>أساليب التدريس في </a:t>
            </a:r>
            <a:r>
              <a:rPr lang="ar-MA" sz="2800" b="1" dirty="0" err="1" smtClean="0">
                <a:solidFill>
                  <a:schemeClr val="tx1"/>
                </a:solidFill>
              </a:rPr>
              <a:t>ت</a:t>
            </a:r>
            <a:r>
              <a:rPr lang="ar-MA" sz="2800" b="1" dirty="0" smtClean="0">
                <a:solidFill>
                  <a:schemeClr val="tx1"/>
                </a:solidFill>
              </a:rPr>
              <a:t> ب </a:t>
            </a:r>
            <a:r>
              <a:rPr lang="ar-MA" sz="2800" b="1" dirty="0" err="1" smtClean="0">
                <a:solidFill>
                  <a:schemeClr val="tx1"/>
                </a:solidFill>
              </a:rPr>
              <a:t>ر</a:t>
            </a:r>
            <a:r>
              <a:rPr lang="ar-MA" sz="2800" b="1" dirty="0" smtClean="0">
                <a:solidFill>
                  <a:schemeClr val="tx1"/>
                </a:solidFill>
              </a:rPr>
              <a:t> </a:t>
            </a:r>
            <a:r>
              <a:rPr lang="ar-MA" sz="2800" b="1" dirty="0" err="1" smtClean="0">
                <a:solidFill>
                  <a:schemeClr val="tx1"/>
                </a:solidFill>
              </a:rPr>
              <a:t>لموسكا</a:t>
            </a:r>
            <a:r>
              <a:rPr lang="ar-MA" sz="2800" b="1" dirty="0" smtClean="0">
                <a:solidFill>
                  <a:schemeClr val="tx1"/>
                </a:solidFill>
              </a:rPr>
              <a:t> </a:t>
            </a:r>
            <a:r>
              <a:rPr lang="ar-MA" sz="2800" b="1" dirty="0" err="1" smtClean="0">
                <a:solidFill>
                  <a:schemeClr val="tx1"/>
                </a:solidFill>
              </a:rPr>
              <a:t>موستن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2571736" y="1142984"/>
            <a:ext cx="4286280" cy="114300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بنية أساليب </a:t>
            </a:r>
            <a:r>
              <a:rPr lang="ar-MA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موسكا</a:t>
            </a:r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موستن</a:t>
            </a:r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1428728" y="2357430"/>
            <a:ext cx="6431008" cy="786612"/>
            <a:chOff x="1285852" y="785794"/>
            <a:chExt cx="6431008" cy="786612"/>
          </a:xfrm>
        </p:grpSpPr>
        <p:cxnSp>
          <p:nvCxnSpPr>
            <p:cNvPr id="28" name="Connecteur droit 27"/>
            <p:cNvCxnSpPr/>
            <p:nvPr/>
          </p:nvCxnSpPr>
          <p:spPr>
            <a:xfrm rot="5400000">
              <a:off x="4287042" y="927876"/>
              <a:ext cx="285752" cy="1588"/>
            </a:xfrm>
            <a:prstGeom prst="line">
              <a:avLst/>
            </a:prstGeom>
            <a:ln>
              <a:headEnd type="non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1285852" y="1071546"/>
              <a:ext cx="6429420" cy="1588"/>
            </a:xfrm>
            <a:prstGeom prst="line">
              <a:avLst/>
            </a:prstGeom>
            <a:ln>
              <a:headEnd type="non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/>
            <p:nvPr/>
          </p:nvCxnSpPr>
          <p:spPr>
            <a:xfrm rot="5400000">
              <a:off x="4179091" y="1321579"/>
              <a:ext cx="500066" cy="1588"/>
            </a:xfrm>
            <a:prstGeom prst="straightConnector1">
              <a:avLst/>
            </a:prstGeom>
            <a:ln>
              <a:headEnd type="none" w="lg" len="lg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 rot="5400000">
              <a:off x="1036613" y="1320785"/>
              <a:ext cx="500066" cy="1588"/>
            </a:xfrm>
            <a:prstGeom prst="straightConnector1">
              <a:avLst/>
            </a:prstGeom>
            <a:ln>
              <a:headEnd type="none" w="lg" len="lg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 rot="5400000">
              <a:off x="7466033" y="1320785"/>
              <a:ext cx="500066" cy="1588"/>
            </a:xfrm>
            <a:prstGeom prst="straightConnector1">
              <a:avLst/>
            </a:prstGeom>
            <a:ln>
              <a:headEnd type="none" w="lg" len="lg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3" name="Rogner et arrondir un rectangle à un seul coin 32"/>
          <p:cNvSpPr/>
          <p:nvPr/>
        </p:nvSpPr>
        <p:spPr>
          <a:xfrm>
            <a:off x="6715140" y="3214686"/>
            <a:ext cx="2214578" cy="1357322"/>
          </a:xfrm>
          <a:prstGeom prst="snip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التخطيط</a:t>
            </a:r>
          </a:p>
          <a:p>
            <a:pPr algn="ctr"/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ما قبل التأثير</a:t>
            </a:r>
            <a:endParaRPr lang="fr-FR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4" name="Rogner et arrondir un rectangle à un seul coin 33"/>
          <p:cNvSpPr/>
          <p:nvPr/>
        </p:nvSpPr>
        <p:spPr>
          <a:xfrm>
            <a:off x="571472" y="3143248"/>
            <a:ext cx="2214578" cy="1357322"/>
          </a:xfrm>
          <a:prstGeom prst="snip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التقويم </a:t>
            </a:r>
          </a:p>
          <a:p>
            <a:pPr algn="ctr"/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ما بعد التأثير</a:t>
            </a:r>
            <a:endParaRPr lang="fr-FR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5" name="Rogner et arrondir un rectangle à un seul coin 34"/>
          <p:cNvSpPr/>
          <p:nvPr/>
        </p:nvSpPr>
        <p:spPr>
          <a:xfrm>
            <a:off x="3714744" y="3214686"/>
            <a:ext cx="2214578" cy="1357322"/>
          </a:xfrm>
          <a:prstGeom prst="snip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التنفيذ</a:t>
            </a:r>
          </a:p>
          <a:p>
            <a:pPr algn="ctr"/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التأثير</a:t>
            </a:r>
            <a:endParaRPr lang="fr-FR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33" grpId="0" animBg="1"/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an vers le bas 1"/>
          <p:cNvSpPr/>
          <p:nvPr/>
        </p:nvSpPr>
        <p:spPr>
          <a:xfrm>
            <a:off x="2643174" y="214290"/>
            <a:ext cx="6143668" cy="500066"/>
          </a:xfrm>
          <a:prstGeom prst="ribbon">
            <a:avLst>
              <a:gd name="adj1" fmla="val 16667"/>
              <a:gd name="adj2" fmla="val 72395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dirty="0" smtClean="0">
                <a:solidFill>
                  <a:schemeClr val="tx1"/>
                </a:solidFill>
              </a:rPr>
              <a:t>التخطيط </a:t>
            </a:r>
            <a:r>
              <a:rPr lang="ar-MA" sz="3600" dirty="0" smtClean="0">
                <a:solidFill>
                  <a:srgbClr val="FF0000"/>
                </a:solidFill>
              </a:rPr>
              <a:t>( ما قبل </a:t>
            </a:r>
            <a:r>
              <a:rPr lang="ar-MA" sz="3600" dirty="0" err="1" smtClean="0">
                <a:solidFill>
                  <a:srgbClr val="FF0000"/>
                </a:solidFill>
              </a:rPr>
              <a:t>التاثير</a:t>
            </a:r>
            <a:r>
              <a:rPr lang="ar-MA" sz="3600" dirty="0" smtClean="0">
                <a:solidFill>
                  <a:srgbClr val="FF0000"/>
                </a:solidFill>
              </a:rPr>
              <a:t>)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2844" y="1214422"/>
            <a:ext cx="8858312" cy="5286412"/>
          </a:xfrm>
          <a:prstGeom prst="rect">
            <a:avLst/>
          </a:prstGeom>
          <a:ln w="1270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numCol="2" rtlCol="1" anchor="t"/>
          <a:lstStyle/>
          <a:p>
            <a:pPr marL="514350" indent="-514350" algn="r" rtl="1">
              <a:buFont typeface="+mj-lt"/>
              <a:buAutoNum type="arabicPeriod"/>
            </a:pPr>
            <a:r>
              <a:rPr lang="ar-MA" sz="2800" b="1" dirty="0" err="1" smtClean="0"/>
              <a:t>الاهداف</a:t>
            </a:r>
            <a:r>
              <a:rPr lang="ar-MA" sz="2800" b="1" dirty="0" smtClean="0"/>
              <a:t> الرئيسية </a:t>
            </a:r>
            <a:r>
              <a:rPr lang="ar-MA" sz="2800" b="1" dirty="0" err="1" smtClean="0"/>
              <a:t>و</a:t>
            </a:r>
            <a:r>
              <a:rPr lang="ar-MA" sz="2800" b="1" dirty="0" smtClean="0"/>
              <a:t> الفرعية  للدرس                                              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الاسلوب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المناسب للتدريس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توقع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اسلوب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التعلم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لمن يتم التدريس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موضوع الدرس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متى يتم التدريس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شكل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اسلوب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ساءل 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الاتصال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طريقة 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معالجة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الاسئلة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تنظيم الاستعدادات</a:t>
            </a:r>
          </a:p>
          <a:p>
            <a:pPr marL="514350" indent="-514350" algn="r" rtl="1">
              <a:buFont typeface="+mj-lt"/>
              <a:buAutoNum type="arabicPeriod"/>
            </a:pPr>
            <a:endParaRPr lang="ar-MA" sz="28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514350" indent="-514350" algn="r" rtl="1">
              <a:buFont typeface="+mj-lt"/>
              <a:buAutoNum type="arabicPeriod"/>
            </a:pPr>
            <a:endParaRPr lang="ar-MA" sz="28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514350" indent="-514350" algn="ctr" rtl="1">
              <a:buFont typeface="+mj-lt"/>
              <a:buAutoNum type="arabicPeriod"/>
            </a:pP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اين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يتم التدريس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الحالة التي يكون عليها المتعلم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الملبس </a:t>
            </a:r>
            <a:r>
              <a:rPr lang="ar-MA" sz="24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المظهر العام للمتعلمين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حدود </a:t>
            </a:r>
            <a:r>
              <a:rPr lang="ar-MA" sz="24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مدى القرارات لكل المعايير السابقة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المناخ العام للعملية التعليمية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اجراءات</a:t>
            </a:r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و </a:t>
            </a:r>
            <a:r>
              <a:rPr lang="ar-MA" sz="24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ادوات</a:t>
            </a:r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التقييم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اشياء</a:t>
            </a:r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اخرى</a:t>
            </a:r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514350" indent="-514350" algn="r" rtl="1">
              <a:buFont typeface="+mj-lt"/>
              <a:buAutoNum type="arabicPeriod"/>
            </a:pPr>
            <a:endParaRPr lang="ar-MA" sz="24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514350" indent="-514350" algn="r" rtl="1"/>
            <a:endParaRPr lang="ar-MA" sz="24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514350" indent="-514350" algn="r" rtl="1"/>
            <a:endParaRPr lang="fr-FR" sz="28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fr-FR" sz="28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MA" sz="28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5575</TotalTime>
  <Words>842</Words>
  <Application>Microsoft Office PowerPoint</Application>
  <PresentationFormat>Affichage à l'écran (4:3)</PresentationFormat>
  <Paragraphs>232</Paragraphs>
  <Slides>25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DELL</dc:creator>
  <cp:lastModifiedBy>DELL</cp:lastModifiedBy>
  <cp:revision>226</cp:revision>
  <dcterms:created xsi:type="dcterms:W3CDTF">2016-11-06T10:33:58Z</dcterms:created>
  <dcterms:modified xsi:type="dcterms:W3CDTF">2016-11-22T10:24:25Z</dcterms:modified>
</cp:coreProperties>
</file>