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26"/>
  </p:notesMasterIdLst>
  <p:sldIdLst>
    <p:sldId id="272" r:id="rId2"/>
    <p:sldId id="256" r:id="rId3"/>
    <p:sldId id="257" r:id="rId4"/>
    <p:sldId id="259" r:id="rId5"/>
    <p:sldId id="260" r:id="rId6"/>
    <p:sldId id="261" r:id="rId7"/>
    <p:sldId id="277" r:id="rId8"/>
    <p:sldId id="278" r:id="rId9"/>
    <p:sldId id="276" r:id="rId10"/>
    <p:sldId id="262" r:id="rId11"/>
    <p:sldId id="279" r:id="rId12"/>
    <p:sldId id="281" r:id="rId13"/>
    <p:sldId id="280" r:id="rId14"/>
    <p:sldId id="282" r:id="rId15"/>
    <p:sldId id="264" r:id="rId16"/>
    <p:sldId id="266" r:id="rId17"/>
    <p:sldId id="268" r:id="rId18"/>
    <p:sldId id="286" r:id="rId19"/>
    <p:sldId id="269" r:id="rId20"/>
    <p:sldId id="270" r:id="rId21"/>
    <p:sldId id="283" r:id="rId22"/>
    <p:sldId id="284" r:id="rId23"/>
    <p:sldId id="285" r:id="rId24"/>
    <p:sldId id="271" r:id="rId25"/>
  </p:sldIdLst>
  <p:sldSz cx="12192000" cy="6858000"/>
  <p:notesSz cx="6858000" cy="9144000"/>
  <p:embeddedFontLst>
    <p:embeddedFont>
      <p:font typeface="Abril Fatface" panose="020B0604020202020204" charset="0"/>
      <p:regular r:id="rId27"/>
    </p:embeddedFont>
    <p:embeddedFont>
      <p:font typeface="JF Flat" panose="020B0604020202020204" charset="-78"/>
      <p:regular r:id="rId28"/>
    </p:embeddedFont>
    <p:embeddedFont>
      <p:font typeface="Calibri" panose="020F0502020204030204" pitchFamily="34" charset="0"/>
      <p:regular r:id="rId29"/>
      <p:bold r:id="rId30"/>
      <p:italic r:id="rId31"/>
      <p:boldItalic r:id="rId32"/>
    </p:embeddedFont>
    <p:embeddedFont>
      <p:font typeface="Aptos" panose="020B0604020202020204" charset="0"/>
      <p:regular r:id="rId33"/>
      <p:bold r:id="rId34"/>
      <p:italic r:id="rId35"/>
      <p:boldItalic r:id="rId36"/>
    </p:embeddedFont>
  </p:embeddedFontLst>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3C"/>
    <a:srgbClr val="8AC9FE"/>
    <a:srgbClr val="FFD165"/>
    <a:srgbClr val="FC3B3C"/>
    <a:srgbClr val="083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68" autoAdjust="0"/>
    <p:restoredTop sz="94660"/>
  </p:normalViewPr>
  <p:slideViewPr>
    <p:cSldViewPr snapToGrid="0">
      <p:cViewPr varScale="1">
        <p:scale>
          <a:sx n="80" d="100"/>
          <a:sy n="80" d="100"/>
        </p:scale>
        <p:origin x="77" y="2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EC957-CAAC-4CEE-86B0-AD1571610BC1}" type="datetimeFigureOut">
              <a:rPr lang="fr-FR" smtClean="0"/>
              <a:t>09/01/2025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168A1-7E72-466F-A592-187FB8C34449}" type="slidenum">
              <a:rPr lang="fr-FR" smtClean="0"/>
              <a:t>‹N°›</a:t>
            </a:fld>
            <a:endParaRPr lang="fr-FR"/>
          </a:p>
        </p:txBody>
      </p:sp>
    </p:spTree>
    <p:extLst>
      <p:ext uri="{BB962C8B-B14F-4D97-AF65-F5344CB8AC3E}">
        <p14:creationId xmlns:p14="http://schemas.microsoft.com/office/powerpoint/2010/main" val="111434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56F5F3C-D0E9-4C70-ABEF-D93850E83A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584973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20D64C-AEF1-4F6C-8D7B-9BA4BEA42343}"/>
              </a:ext>
            </a:extLst>
          </p:cNvPr>
          <p:cNvSpPr>
            <a:spLocks noGrp="1"/>
          </p:cNvSpPr>
          <p:nvPr>
            <p:ph type="title"/>
          </p:nvPr>
        </p:nvSpPr>
        <p:spPr/>
        <p:txBody>
          <a:bodyPr/>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3978E6C0-E4E2-40C3-BAFA-C1776E2112A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D00D4A14-D7B0-4BEB-AA7D-70ADF6BEBB85}"/>
              </a:ext>
            </a:extLst>
          </p:cNvPr>
          <p:cNvSpPr>
            <a:spLocks noGrp="1"/>
          </p:cNvSpPr>
          <p:nvPr>
            <p:ph type="dt" sz="half" idx="10"/>
          </p:nvPr>
        </p:nvSpPr>
        <p:spPr/>
        <p:txBody>
          <a:bodyPr/>
          <a:lstStyle/>
          <a:p>
            <a:fld id="{DFE04657-F5C7-47E3-8042-CF107B732FEF}" type="datetimeFigureOut">
              <a:rPr lang="ar-SY" smtClean="0"/>
              <a:t>10/07/1446</a:t>
            </a:fld>
            <a:endParaRPr lang="ar-SY"/>
          </a:p>
        </p:txBody>
      </p:sp>
      <p:sp>
        <p:nvSpPr>
          <p:cNvPr id="5" name="عنصر نائب للتذييل 4">
            <a:extLst>
              <a:ext uri="{FF2B5EF4-FFF2-40B4-BE49-F238E27FC236}">
                <a16:creationId xmlns:a16="http://schemas.microsoft.com/office/drawing/2014/main" id="{284B63C9-16EB-4377-AF70-095A6A71551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id="{5567A1F4-6865-4B89-9C1C-66ECAB0BE686}"/>
              </a:ext>
            </a:extLst>
          </p:cNvPr>
          <p:cNvSpPr>
            <a:spLocks noGrp="1"/>
          </p:cNvSpPr>
          <p:nvPr>
            <p:ph type="sldNum" sz="quarter" idx="12"/>
          </p:nvPr>
        </p:nvSpPr>
        <p:spPr/>
        <p:txBody>
          <a:bodyPr/>
          <a:lstStyle/>
          <a:p>
            <a:fld id="{88638250-1A0D-4B72-8816-3279AAC40D32}" type="slidenum">
              <a:rPr lang="ar-SY" smtClean="0"/>
              <a:t>‹N°›</a:t>
            </a:fld>
            <a:endParaRPr lang="ar-SY"/>
          </a:p>
        </p:txBody>
      </p:sp>
    </p:spTree>
    <p:extLst>
      <p:ext uri="{BB962C8B-B14F-4D97-AF65-F5344CB8AC3E}">
        <p14:creationId xmlns:p14="http://schemas.microsoft.com/office/powerpoint/2010/main" val="3375910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9974068-B91A-40CA-A747-4A505D3212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SY"/>
          </a:p>
        </p:txBody>
      </p:sp>
      <p:sp>
        <p:nvSpPr>
          <p:cNvPr id="3" name="عنصر نائب للعنوان العمودي 2">
            <a:extLst>
              <a:ext uri="{FF2B5EF4-FFF2-40B4-BE49-F238E27FC236}">
                <a16:creationId xmlns:a16="http://schemas.microsoft.com/office/drawing/2014/main" id="{A58B8ADD-8208-43CB-A772-D15B85F75BB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CEC9DF4A-8BB1-4D20-8473-DA60539E0016}"/>
              </a:ext>
            </a:extLst>
          </p:cNvPr>
          <p:cNvSpPr>
            <a:spLocks noGrp="1"/>
          </p:cNvSpPr>
          <p:nvPr>
            <p:ph type="dt" sz="half" idx="10"/>
          </p:nvPr>
        </p:nvSpPr>
        <p:spPr/>
        <p:txBody>
          <a:bodyPr/>
          <a:lstStyle/>
          <a:p>
            <a:fld id="{DFE04657-F5C7-47E3-8042-CF107B732FEF}" type="datetimeFigureOut">
              <a:rPr lang="ar-SY" smtClean="0"/>
              <a:t>10/07/1446</a:t>
            </a:fld>
            <a:endParaRPr lang="ar-SY"/>
          </a:p>
        </p:txBody>
      </p:sp>
      <p:sp>
        <p:nvSpPr>
          <p:cNvPr id="5" name="عنصر نائب للتذييل 4">
            <a:extLst>
              <a:ext uri="{FF2B5EF4-FFF2-40B4-BE49-F238E27FC236}">
                <a16:creationId xmlns:a16="http://schemas.microsoft.com/office/drawing/2014/main" id="{AC8E7723-821A-4183-82CD-DF16421A51CF}"/>
              </a:ext>
            </a:extLst>
          </p:cNvPr>
          <p:cNvSpPr>
            <a:spLocks noGrp="1"/>
          </p:cNvSpPr>
          <p:nvPr>
            <p:ph type="ftr" sz="quarter" idx="11"/>
          </p:nvPr>
        </p:nvSpPr>
        <p:spPr/>
        <p:txBody>
          <a:bodyPr/>
          <a:lstStyle/>
          <a:p>
            <a:endParaRPr lang="ar-SY"/>
          </a:p>
        </p:txBody>
      </p:sp>
      <p:sp>
        <p:nvSpPr>
          <p:cNvPr id="6" name="عنصر نائب لرقم الشريحة 5">
            <a:extLst>
              <a:ext uri="{FF2B5EF4-FFF2-40B4-BE49-F238E27FC236}">
                <a16:creationId xmlns:a16="http://schemas.microsoft.com/office/drawing/2014/main" id="{AA6CDFFD-8210-4780-BAA0-95A0EE15F16D}"/>
              </a:ext>
            </a:extLst>
          </p:cNvPr>
          <p:cNvSpPr>
            <a:spLocks noGrp="1"/>
          </p:cNvSpPr>
          <p:nvPr>
            <p:ph type="sldNum" sz="quarter" idx="12"/>
          </p:nvPr>
        </p:nvSpPr>
        <p:spPr/>
        <p:txBody>
          <a:bodyPr/>
          <a:lstStyle/>
          <a:p>
            <a:fld id="{88638250-1A0D-4B72-8816-3279AAC40D32}" type="slidenum">
              <a:rPr lang="ar-SY" smtClean="0"/>
              <a:t>‹N°›</a:t>
            </a:fld>
            <a:endParaRPr lang="ar-SY"/>
          </a:p>
        </p:txBody>
      </p:sp>
    </p:spTree>
    <p:extLst>
      <p:ext uri="{BB962C8B-B14F-4D97-AF65-F5344CB8AC3E}">
        <p14:creationId xmlns:p14="http://schemas.microsoft.com/office/powerpoint/2010/main" val="173546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0124276-5D95-4B3C-A2AB-19BBCACC4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413497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CD18002-B689-4B5B-9EB1-F02F40C051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
        <p:nvSpPr>
          <p:cNvPr id="8" name="شكل حر: شكل 7">
            <a:extLst>
              <a:ext uri="{FF2B5EF4-FFF2-40B4-BE49-F238E27FC236}">
                <a16:creationId xmlns:a16="http://schemas.microsoft.com/office/drawing/2014/main" id="{2DB89301-5C8A-40C5-A0A9-5019625585DE}"/>
              </a:ext>
            </a:extLst>
          </p:cNvPr>
          <p:cNvSpPr>
            <a:spLocks noGrp="1"/>
          </p:cNvSpPr>
          <p:nvPr>
            <p:ph type="pic" sz="quarter" idx="10"/>
          </p:nvPr>
        </p:nvSpPr>
        <p:spPr>
          <a:xfrm>
            <a:off x="1041876" y="1481360"/>
            <a:ext cx="3340608" cy="3340608"/>
          </a:xfrm>
          <a:custGeom>
            <a:avLst/>
            <a:gdLst>
              <a:gd name="connsiteX0" fmla="*/ 1670304 w 3340608"/>
              <a:gd name="connsiteY0" fmla="*/ 0 h 3340608"/>
              <a:gd name="connsiteX1" fmla="*/ 3340608 w 3340608"/>
              <a:gd name="connsiteY1" fmla="*/ 1670304 h 3340608"/>
              <a:gd name="connsiteX2" fmla="*/ 1670304 w 3340608"/>
              <a:gd name="connsiteY2" fmla="*/ 3340608 h 3340608"/>
              <a:gd name="connsiteX3" fmla="*/ 0 w 3340608"/>
              <a:gd name="connsiteY3" fmla="*/ 1670304 h 3340608"/>
              <a:gd name="connsiteX4" fmla="*/ 1670304 w 3340608"/>
              <a:gd name="connsiteY4" fmla="*/ 0 h 334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608" h="3340608">
                <a:moveTo>
                  <a:pt x="1670304" y="0"/>
                </a:moveTo>
                <a:cubicBezTo>
                  <a:pt x="2592787" y="0"/>
                  <a:pt x="3340608" y="747821"/>
                  <a:pt x="3340608" y="1670304"/>
                </a:cubicBezTo>
                <a:cubicBezTo>
                  <a:pt x="3340608" y="2592787"/>
                  <a:pt x="2592787" y="3340608"/>
                  <a:pt x="1670304" y="3340608"/>
                </a:cubicBezTo>
                <a:cubicBezTo>
                  <a:pt x="747821" y="3340608"/>
                  <a:pt x="0" y="2592787"/>
                  <a:pt x="0" y="1670304"/>
                </a:cubicBezTo>
                <a:cubicBezTo>
                  <a:pt x="0" y="747821"/>
                  <a:pt x="747821" y="0"/>
                  <a:pt x="1670304" y="0"/>
                </a:cubicBezTo>
                <a:close/>
              </a:path>
            </a:pathLst>
          </a:custGeom>
        </p:spPr>
        <p:txBody>
          <a:bodyPr wrap="square">
            <a:noAutofit/>
          </a:bodyPr>
          <a:lstStyle/>
          <a:p>
            <a:endParaRPr lang="ar-SY"/>
          </a:p>
        </p:txBody>
      </p:sp>
    </p:spTree>
    <p:extLst>
      <p:ext uri="{BB962C8B-B14F-4D97-AF65-F5344CB8AC3E}">
        <p14:creationId xmlns:p14="http://schemas.microsoft.com/office/powerpoint/2010/main" val="202118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CBEE4CF-C8AD-490F-AE43-820EB7D90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404365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2DDA300-4402-4802-A46F-945AFDFA2B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43377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عنوان فقط">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94E4B3B-9BE8-4A80-8DBF-B5FBB45C52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79282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4BEAD19-B05D-4784-BCD2-1B18A239C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266915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BA1BBB7-4576-42EE-84EB-D39ED3D816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364467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مع تسمية توضيحية">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CB5DA76D-012D-4FA6-8A25-8602B1BDC2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8" y="0"/>
            <a:ext cx="12189363" cy="6858000"/>
          </a:xfrm>
          <a:prstGeom prst="rect">
            <a:avLst/>
          </a:prstGeom>
        </p:spPr>
      </p:pic>
    </p:spTree>
    <p:extLst>
      <p:ext uri="{BB962C8B-B14F-4D97-AF65-F5344CB8AC3E}">
        <p14:creationId xmlns:p14="http://schemas.microsoft.com/office/powerpoint/2010/main" val="296313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D7A3DE75-C216-4F25-8BB1-58D1E26BB12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SY"/>
          </a:p>
        </p:txBody>
      </p:sp>
      <p:sp>
        <p:nvSpPr>
          <p:cNvPr id="3" name="عنصر نائب للنص 2">
            <a:extLst>
              <a:ext uri="{FF2B5EF4-FFF2-40B4-BE49-F238E27FC236}">
                <a16:creationId xmlns:a16="http://schemas.microsoft.com/office/drawing/2014/main" id="{22C54F9E-17DE-454F-A9FA-5BC300A4ED6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4" name="عنصر نائب للتاريخ 3">
            <a:extLst>
              <a:ext uri="{FF2B5EF4-FFF2-40B4-BE49-F238E27FC236}">
                <a16:creationId xmlns:a16="http://schemas.microsoft.com/office/drawing/2014/main" id="{34E647C6-1C7B-4CC7-950F-3CF9DB46B2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E04657-F5C7-47E3-8042-CF107B732FEF}" type="datetimeFigureOut">
              <a:rPr lang="ar-SY" smtClean="0"/>
              <a:t>10/07/1446</a:t>
            </a:fld>
            <a:endParaRPr lang="ar-SY"/>
          </a:p>
        </p:txBody>
      </p:sp>
      <p:sp>
        <p:nvSpPr>
          <p:cNvPr id="5" name="عنصر نائب للتذييل 4">
            <a:extLst>
              <a:ext uri="{FF2B5EF4-FFF2-40B4-BE49-F238E27FC236}">
                <a16:creationId xmlns:a16="http://schemas.microsoft.com/office/drawing/2014/main" id="{E8C8A20A-9C1C-4049-A814-DEC3C7ED2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a:extLst>
              <a:ext uri="{FF2B5EF4-FFF2-40B4-BE49-F238E27FC236}">
                <a16:creationId xmlns:a16="http://schemas.microsoft.com/office/drawing/2014/main" id="{EA8CD21B-90BE-4AB0-9C82-A4437443DE3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638250-1A0D-4B72-8816-3279AAC40D32}" type="slidenum">
              <a:rPr lang="ar-SY" smtClean="0"/>
              <a:t>‹N°›</a:t>
            </a:fld>
            <a:endParaRPr lang="ar-SY"/>
          </a:p>
        </p:txBody>
      </p:sp>
    </p:spTree>
    <p:extLst>
      <p:ext uri="{BB962C8B-B14F-4D97-AF65-F5344CB8AC3E}">
        <p14:creationId xmlns:p14="http://schemas.microsoft.com/office/powerpoint/2010/main" val="28798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1A908E3-31B2-48C7-81C1-CAB960A9C1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9448"/>
            <a:ext cx="12192000" cy="6259104"/>
          </a:xfrm>
          <a:prstGeom prst="rect">
            <a:avLst/>
          </a:prstGeom>
        </p:spPr>
      </p:pic>
      <p:sp>
        <p:nvSpPr>
          <p:cNvPr id="4" name="مستطيل 3">
            <a:extLst>
              <a:ext uri="{FF2B5EF4-FFF2-40B4-BE49-F238E27FC236}">
                <a16:creationId xmlns:a16="http://schemas.microsoft.com/office/drawing/2014/main" id="{4171087D-D7DC-4A58-9D98-94ACD3B55F3C}"/>
              </a:ext>
            </a:extLst>
          </p:cNvPr>
          <p:cNvSpPr/>
          <p:nvPr/>
        </p:nvSpPr>
        <p:spPr>
          <a:xfrm>
            <a:off x="-1" y="299448"/>
            <a:ext cx="12192000" cy="6259104"/>
          </a:xfrm>
          <a:prstGeom prst="rect">
            <a:avLst/>
          </a:prstGeom>
          <a:solidFill>
            <a:srgbClr val="083358">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6" name="مربع نص 5">
            <a:extLst>
              <a:ext uri="{FF2B5EF4-FFF2-40B4-BE49-F238E27FC236}">
                <a16:creationId xmlns:a16="http://schemas.microsoft.com/office/drawing/2014/main" id="{9AD6B385-7F0B-47B0-9DB6-8DB30EBC4D3B}"/>
              </a:ext>
            </a:extLst>
          </p:cNvPr>
          <p:cNvSpPr txBox="1"/>
          <p:nvPr/>
        </p:nvSpPr>
        <p:spPr>
          <a:xfrm>
            <a:off x="10652146" y="1688068"/>
            <a:ext cx="184731" cy="4508927"/>
          </a:xfrm>
          <a:prstGeom prst="rect">
            <a:avLst/>
          </a:prstGeom>
          <a:noFill/>
        </p:spPr>
        <p:txBody>
          <a:bodyPr wrap="none" rtlCol="1">
            <a:spAutoFit/>
          </a:bodyPr>
          <a:lstStyle/>
          <a:p>
            <a:endParaRPr lang="ar-SY" sz="28700" dirty="0">
              <a:solidFill>
                <a:schemeClr val="bg1"/>
              </a:solidFill>
              <a:cs typeface="+mj-cs"/>
            </a:endParaRPr>
          </a:p>
        </p:txBody>
      </p:sp>
      <p:sp>
        <p:nvSpPr>
          <p:cNvPr id="7" name="مربع نص 6">
            <a:extLst>
              <a:ext uri="{FF2B5EF4-FFF2-40B4-BE49-F238E27FC236}">
                <a16:creationId xmlns:a16="http://schemas.microsoft.com/office/drawing/2014/main" id="{D02E9D22-2575-469C-9C4C-010445425457}"/>
              </a:ext>
            </a:extLst>
          </p:cNvPr>
          <p:cNvSpPr txBox="1"/>
          <p:nvPr/>
        </p:nvSpPr>
        <p:spPr>
          <a:xfrm>
            <a:off x="3150321" y="466107"/>
            <a:ext cx="5891357" cy="1569660"/>
          </a:xfrm>
          <a:prstGeom prst="rect">
            <a:avLst/>
          </a:prstGeom>
          <a:noFill/>
        </p:spPr>
        <p:txBody>
          <a:bodyPr wrap="square" rtlCol="1">
            <a:spAutoFit/>
          </a:bodyPr>
          <a:lstStyle/>
          <a:p>
            <a:pPr algn="ctr"/>
            <a:r>
              <a:rPr lang="ar-SA" sz="2400" b="1" dirty="0">
                <a:solidFill>
                  <a:schemeClr val="bg1"/>
                </a:solidFill>
              </a:rPr>
              <a:t>الجمهورية الجزائرية الديمقراطية الشعبية</a:t>
            </a:r>
            <a:endParaRPr lang="fr-FR" sz="2400" b="1" dirty="0">
              <a:solidFill>
                <a:schemeClr val="bg1"/>
              </a:solidFill>
            </a:endParaRPr>
          </a:p>
          <a:p>
            <a:pPr algn="ctr"/>
            <a:r>
              <a:rPr lang="ar-SA" sz="2400" b="1" dirty="0">
                <a:solidFill>
                  <a:schemeClr val="bg1"/>
                </a:solidFill>
              </a:rPr>
              <a:t>وزارة التعليم العالي والبحث العلمي</a:t>
            </a:r>
            <a:endParaRPr lang="fr-FR" sz="2400" b="1" dirty="0">
              <a:solidFill>
                <a:schemeClr val="bg1"/>
              </a:solidFill>
            </a:endParaRPr>
          </a:p>
          <a:p>
            <a:pPr algn="ctr"/>
            <a:r>
              <a:rPr lang="ar-SA" sz="2400" b="1" dirty="0">
                <a:solidFill>
                  <a:schemeClr val="bg1"/>
                </a:solidFill>
              </a:rPr>
              <a:t>جامعة </a:t>
            </a:r>
            <a:r>
              <a:rPr lang="ar-DZ" sz="2400" b="1" dirty="0">
                <a:solidFill>
                  <a:schemeClr val="bg1"/>
                </a:solidFill>
              </a:rPr>
              <a:t>محمد لمين دباغين سطيف 2-</a:t>
            </a:r>
          </a:p>
          <a:p>
            <a:pPr algn="ctr"/>
            <a:r>
              <a:rPr lang="ar-DZ" sz="2400" b="1" dirty="0">
                <a:solidFill>
                  <a:schemeClr val="bg1"/>
                </a:solidFill>
              </a:rPr>
              <a:t>قسم اللغة والأدب العربي</a:t>
            </a:r>
            <a:endParaRPr lang="fr-FR" sz="2400" b="1" dirty="0">
              <a:solidFill>
                <a:schemeClr val="bg1"/>
              </a:solidFill>
            </a:endParaRPr>
          </a:p>
        </p:txBody>
      </p:sp>
      <p:cxnSp>
        <p:nvCxnSpPr>
          <p:cNvPr id="9" name="رابط مستقيم 8">
            <a:extLst>
              <a:ext uri="{FF2B5EF4-FFF2-40B4-BE49-F238E27FC236}">
                <a16:creationId xmlns:a16="http://schemas.microsoft.com/office/drawing/2014/main" id="{4572B12B-8F4A-4EB1-86F7-B0B1A72435F4}"/>
              </a:ext>
            </a:extLst>
          </p:cNvPr>
          <p:cNvCxnSpPr/>
          <p:nvPr/>
        </p:nvCxnSpPr>
        <p:spPr>
          <a:xfrm>
            <a:off x="3252805" y="2084934"/>
            <a:ext cx="57623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B24727AB-2342-566E-4DC0-7DA7505818E0}"/>
              </a:ext>
            </a:extLst>
          </p:cNvPr>
          <p:cNvSpPr txBox="1"/>
          <p:nvPr/>
        </p:nvSpPr>
        <p:spPr>
          <a:xfrm>
            <a:off x="5632174" y="3116036"/>
            <a:ext cx="5019972" cy="1571712"/>
          </a:xfrm>
          <a:prstGeom prst="rect">
            <a:avLst/>
          </a:prstGeom>
          <a:noFill/>
        </p:spPr>
        <p:txBody>
          <a:bodyPr wrap="square" rtlCol="0">
            <a:spAutoFit/>
          </a:bodyPr>
          <a:lstStyle/>
          <a:p>
            <a:pPr>
              <a:lnSpc>
                <a:spcPct val="115000"/>
              </a:lnSpc>
              <a:spcAft>
                <a:spcPts val="800"/>
              </a:spcAft>
            </a:pPr>
            <a:r>
              <a:rPr lang="ar-DZ" sz="2400" b="1" kern="100" dirty="0">
                <a:solidFill>
                  <a:schemeClr val="accent2"/>
                </a:solidFill>
                <a:effectLst/>
                <a:latin typeface="Aptos"/>
                <a:ea typeface="Times New Roman" panose="02020603050405020304" pitchFamily="18" charset="0"/>
              </a:rPr>
              <a:t>المستوى :</a:t>
            </a:r>
            <a:r>
              <a:rPr lang="ar-DZ" sz="2400" b="1" kern="100" dirty="0">
                <a:solidFill>
                  <a:schemeClr val="bg1"/>
                </a:solidFill>
                <a:effectLst/>
                <a:latin typeface="Aptos"/>
                <a:ea typeface="Times New Roman" panose="02020603050405020304" pitchFamily="18" charset="0"/>
              </a:rPr>
              <a:t> </a:t>
            </a:r>
            <a:r>
              <a:rPr lang="ar-SA" sz="2400" b="1" kern="100" dirty="0">
                <a:solidFill>
                  <a:schemeClr val="bg1"/>
                </a:solidFill>
                <a:effectLst/>
                <a:latin typeface="Aptos"/>
                <a:ea typeface="Times New Roman" panose="02020603050405020304" pitchFamily="18" charset="0"/>
              </a:rPr>
              <a:t>الس</a:t>
            </a:r>
            <a:r>
              <a:rPr lang="ar-SA" sz="2400" b="1" kern="100" dirty="0">
                <a:solidFill>
                  <a:schemeClr val="bg1"/>
                </a:solidFill>
                <a:effectLst/>
                <a:ea typeface="Times New Roman" panose="02020603050405020304" pitchFamily="18" charset="0"/>
              </a:rPr>
              <a:t>نة </a:t>
            </a:r>
            <a:r>
              <a:rPr lang="ar-DZ" sz="2400" b="1" kern="100" dirty="0" smtClean="0">
                <a:solidFill>
                  <a:schemeClr val="bg1"/>
                </a:solidFill>
                <a:effectLst/>
                <a:ea typeface="Times New Roman" panose="02020603050405020304" pitchFamily="18" charset="0"/>
              </a:rPr>
              <a:t>الأولى</a:t>
            </a:r>
            <a:r>
              <a:rPr lang="ar-SA" sz="2400" b="1" kern="100" dirty="0" smtClean="0">
                <a:solidFill>
                  <a:schemeClr val="bg1"/>
                </a:solidFill>
                <a:effectLst/>
                <a:ea typeface="Times New Roman" panose="02020603050405020304" pitchFamily="18" charset="0"/>
              </a:rPr>
              <a:t> </a:t>
            </a:r>
            <a:r>
              <a:rPr lang="ar-DZ" sz="2400" b="1" kern="100" dirty="0" smtClean="0">
                <a:solidFill>
                  <a:schemeClr val="bg1"/>
                </a:solidFill>
                <a:ea typeface="Times New Roman" panose="02020603050405020304" pitchFamily="18" charset="0"/>
              </a:rPr>
              <a:t>ماستر</a:t>
            </a:r>
            <a:endParaRPr lang="fr-FR" sz="2400" b="1" kern="100" dirty="0">
              <a:solidFill>
                <a:schemeClr val="bg1"/>
              </a:solidFill>
              <a:effectLst/>
              <a:ea typeface="Times New Roman" panose="02020603050405020304" pitchFamily="18" charset="0"/>
            </a:endParaRPr>
          </a:p>
          <a:p>
            <a:pPr algn="r" rtl="1">
              <a:lnSpc>
                <a:spcPct val="115000"/>
              </a:lnSpc>
              <a:spcAft>
                <a:spcPts val="800"/>
              </a:spcAft>
            </a:pPr>
            <a:r>
              <a:rPr lang="ar-SA" sz="2400" b="1" kern="100" dirty="0">
                <a:solidFill>
                  <a:schemeClr val="accent2"/>
                </a:solidFill>
                <a:effectLst/>
                <a:ea typeface="Times New Roman" panose="02020603050405020304" pitchFamily="18" charset="0"/>
              </a:rPr>
              <a:t>الت</a:t>
            </a:r>
            <a:r>
              <a:rPr lang="ar-DZ" sz="2400" b="1" kern="100" dirty="0">
                <a:solidFill>
                  <a:schemeClr val="accent2"/>
                </a:solidFill>
                <a:effectLst/>
                <a:ea typeface="Times New Roman" panose="02020603050405020304" pitchFamily="18" charset="0"/>
              </a:rPr>
              <a:t>خصص</a:t>
            </a:r>
            <a:r>
              <a:rPr lang="ar-SA" sz="2400" b="1" kern="100" dirty="0">
                <a:solidFill>
                  <a:schemeClr val="accent2"/>
                </a:solidFill>
                <a:effectLst/>
                <a:ea typeface="Times New Roman" panose="02020603050405020304" pitchFamily="18" charset="0"/>
              </a:rPr>
              <a:t>:</a:t>
            </a:r>
            <a:r>
              <a:rPr lang="ar-SA" sz="2400" b="1" kern="100" dirty="0">
                <a:solidFill>
                  <a:schemeClr val="bg1"/>
                </a:solidFill>
                <a:effectLst/>
                <a:ea typeface="Times New Roman" panose="02020603050405020304" pitchFamily="18" charset="0"/>
              </a:rPr>
              <a:t> لس</a:t>
            </a:r>
            <a:r>
              <a:rPr lang="ar-DZ" sz="2400" b="1" kern="100" dirty="0">
                <a:solidFill>
                  <a:schemeClr val="bg1"/>
                </a:solidFill>
                <a:effectLst/>
                <a:ea typeface="Times New Roman" panose="02020603050405020304" pitchFamily="18" charset="0"/>
              </a:rPr>
              <a:t>انيا</a:t>
            </a:r>
            <a:r>
              <a:rPr lang="ar-SA" sz="2400" b="1" kern="100" dirty="0">
                <a:solidFill>
                  <a:schemeClr val="bg1"/>
                </a:solidFill>
                <a:effectLst/>
                <a:ea typeface="Times New Roman" panose="02020603050405020304" pitchFamily="18" charset="0"/>
              </a:rPr>
              <a:t>ت تطبيقية</a:t>
            </a:r>
            <a:endParaRPr lang="fr-FR" sz="2400" b="1" kern="100" dirty="0">
              <a:solidFill>
                <a:schemeClr val="bg1"/>
              </a:solidFill>
              <a:effectLst/>
              <a:ea typeface="Times New Roman" panose="02020603050405020304" pitchFamily="18" charset="0"/>
            </a:endParaRPr>
          </a:p>
          <a:p>
            <a:pPr algn="r" rtl="1">
              <a:lnSpc>
                <a:spcPct val="115000"/>
              </a:lnSpc>
              <a:spcAft>
                <a:spcPts val="800"/>
              </a:spcAft>
            </a:pPr>
            <a:r>
              <a:rPr lang="ar-SA" sz="2400" b="1" kern="100" dirty="0">
                <a:solidFill>
                  <a:schemeClr val="accent2"/>
                </a:solidFill>
                <a:effectLst/>
                <a:ea typeface="Times New Roman" panose="02020603050405020304" pitchFamily="18" charset="0"/>
              </a:rPr>
              <a:t>المقياس:</a:t>
            </a:r>
            <a:r>
              <a:rPr lang="ar-SA" sz="2400" b="1" kern="100" dirty="0">
                <a:solidFill>
                  <a:schemeClr val="bg1"/>
                </a:solidFill>
                <a:effectLst/>
                <a:ea typeface="Times New Roman" panose="02020603050405020304" pitchFamily="18" charset="0"/>
              </a:rPr>
              <a:t> </a:t>
            </a:r>
            <a:r>
              <a:rPr lang="ar-DZ" sz="2400" b="1" kern="100" dirty="0" smtClean="0">
                <a:solidFill>
                  <a:schemeClr val="bg1"/>
                </a:solidFill>
                <a:effectLst/>
                <a:ea typeface="Times New Roman" panose="02020603050405020304" pitchFamily="18" charset="0"/>
              </a:rPr>
              <a:t>لغة التخصص</a:t>
            </a:r>
            <a:endParaRPr lang="ar-SA" sz="2400" b="1" kern="100" dirty="0">
              <a:solidFill>
                <a:schemeClr val="bg1"/>
              </a:solidFill>
              <a:effectLst/>
              <a:ea typeface="Times New Roman" panose="02020603050405020304" pitchFamily="18" charset="0"/>
            </a:endParaRPr>
          </a:p>
        </p:txBody>
      </p:sp>
      <p:sp>
        <p:nvSpPr>
          <p:cNvPr id="8" name="ZoneTexte 7">
            <a:extLst>
              <a:ext uri="{FF2B5EF4-FFF2-40B4-BE49-F238E27FC236}">
                <a16:creationId xmlns:a16="http://schemas.microsoft.com/office/drawing/2014/main" id="{F8ACDF5F-E748-432E-6864-7EC26FF3C28E}"/>
              </a:ext>
            </a:extLst>
          </p:cNvPr>
          <p:cNvSpPr txBox="1"/>
          <p:nvPr/>
        </p:nvSpPr>
        <p:spPr>
          <a:xfrm>
            <a:off x="834887" y="3228633"/>
            <a:ext cx="2878099" cy="830997"/>
          </a:xfrm>
          <a:prstGeom prst="rect">
            <a:avLst/>
          </a:prstGeom>
          <a:noFill/>
        </p:spPr>
        <p:txBody>
          <a:bodyPr wrap="square" rtlCol="0">
            <a:spAutoFit/>
          </a:bodyPr>
          <a:lstStyle/>
          <a:p>
            <a:r>
              <a:rPr lang="ar-DZ" sz="2400" b="1" dirty="0">
                <a:solidFill>
                  <a:schemeClr val="accent2"/>
                </a:solidFill>
              </a:rPr>
              <a:t>أستـــــاذة المقــياس:</a:t>
            </a:r>
          </a:p>
          <a:p>
            <a:r>
              <a:rPr lang="ar-DZ" sz="2400" b="1" dirty="0">
                <a:solidFill>
                  <a:schemeClr val="accent2"/>
                </a:solidFill>
              </a:rPr>
              <a:t>     </a:t>
            </a:r>
            <a:r>
              <a:rPr lang="ar-DZ" sz="2400" b="1" dirty="0" smtClean="0">
                <a:solidFill>
                  <a:schemeClr val="accent2"/>
                </a:solidFill>
              </a:rPr>
              <a:t> </a:t>
            </a:r>
            <a:r>
              <a:rPr lang="ar-DZ" sz="2400" b="1" dirty="0" smtClean="0">
                <a:solidFill>
                  <a:schemeClr val="bg1"/>
                </a:solidFill>
              </a:rPr>
              <a:t>حنان</a:t>
            </a:r>
            <a:r>
              <a:rPr lang="ar-DZ" sz="2400" b="1" dirty="0" smtClean="0">
                <a:solidFill>
                  <a:schemeClr val="accent2"/>
                </a:solidFill>
              </a:rPr>
              <a:t> </a:t>
            </a:r>
            <a:r>
              <a:rPr lang="ar-DZ" sz="2400" b="1" dirty="0" smtClean="0">
                <a:solidFill>
                  <a:schemeClr val="bg1"/>
                </a:solidFill>
              </a:rPr>
              <a:t>مصــــباح</a:t>
            </a:r>
            <a:endParaRPr lang="fr-FR" sz="2400" b="1" dirty="0">
              <a:solidFill>
                <a:schemeClr val="bg1"/>
              </a:solidFill>
            </a:endParaRPr>
          </a:p>
        </p:txBody>
      </p:sp>
      <p:sp>
        <p:nvSpPr>
          <p:cNvPr id="10" name="ZoneTexte 9">
            <a:extLst>
              <a:ext uri="{FF2B5EF4-FFF2-40B4-BE49-F238E27FC236}">
                <a16:creationId xmlns:a16="http://schemas.microsoft.com/office/drawing/2014/main" id="{FCE04BA9-0332-DC86-DA6A-77C093CB5914}"/>
              </a:ext>
            </a:extLst>
          </p:cNvPr>
          <p:cNvSpPr txBox="1"/>
          <p:nvPr/>
        </p:nvSpPr>
        <p:spPr>
          <a:xfrm>
            <a:off x="4656949" y="5560896"/>
            <a:ext cx="2878099" cy="830997"/>
          </a:xfrm>
          <a:prstGeom prst="rect">
            <a:avLst/>
          </a:prstGeom>
          <a:noFill/>
        </p:spPr>
        <p:txBody>
          <a:bodyPr wrap="square" rtlCol="0">
            <a:spAutoFit/>
          </a:bodyPr>
          <a:lstStyle/>
          <a:p>
            <a:r>
              <a:rPr lang="ar-DZ" sz="2400" b="1" dirty="0">
                <a:solidFill>
                  <a:schemeClr val="accent2"/>
                </a:solidFill>
              </a:rPr>
              <a:t>الـــســـنة الجــامعية:</a:t>
            </a:r>
          </a:p>
          <a:p>
            <a:r>
              <a:rPr lang="ar-DZ" sz="2400" b="1" dirty="0">
                <a:solidFill>
                  <a:schemeClr val="accent2"/>
                </a:solidFill>
              </a:rPr>
              <a:t>     </a:t>
            </a:r>
            <a:r>
              <a:rPr lang="ar-DZ" sz="2400" b="1" dirty="0">
                <a:solidFill>
                  <a:schemeClr val="bg1"/>
                </a:solidFill>
              </a:rPr>
              <a:t>2024 -2025</a:t>
            </a:r>
          </a:p>
        </p:txBody>
      </p:sp>
    </p:spTree>
    <p:extLst>
      <p:ext uri="{BB962C8B-B14F-4D97-AF65-F5344CB8AC3E}">
        <p14:creationId xmlns:p14="http://schemas.microsoft.com/office/powerpoint/2010/main" val="22703372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B1EF826-0B5D-4C62-99F7-5CB7DFEA81BF}"/>
              </a:ext>
            </a:extLst>
          </p:cNvPr>
          <p:cNvSpPr txBox="1"/>
          <p:nvPr/>
        </p:nvSpPr>
        <p:spPr>
          <a:xfrm>
            <a:off x="7985399" y="0"/>
            <a:ext cx="4206601" cy="5386090"/>
          </a:xfrm>
          <a:prstGeom prst="rect">
            <a:avLst/>
          </a:prstGeom>
          <a:noFill/>
        </p:spPr>
        <p:txBody>
          <a:bodyPr wrap="none" rtlCol="1">
            <a:spAutoFit/>
          </a:bodyPr>
          <a:lstStyle/>
          <a:p>
            <a:r>
              <a:rPr lang="ar-DZ" sz="34400" dirty="0">
                <a:solidFill>
                  <a:schemeClr val="bg1"/>
                </a:solidFill>
                <a:cs typeface="+mj-cs"/>
              </a:rPr>
              <a:t>01</a:t>
            </a:r>
            <a:endParaRPr lang="ar-SY" sz="34400" dirty="0">
              <a:solidFill>
                <a:schemeClr val="bg1"/>
              </a:solidFill>
              <a:cs typeface="+mj-cs"/>
            </a:endParaRPr>
          </a:p>
        </p:txBody>
      </p:sp>
      <p:sp>
        <p:nvSpPr>
          <p:cNvPr id="6" name="مربع نص 5">
            <a:extLst>
              <a:ext uri="{FF2B5EF4-FFF2-40B4-BE49-F238E27FC236}">
                <a16:creationId xmlns:a16="http://schemas.microsoft.com/office/drawing/2014/main" id="{9F38FB54-D4FB-469C-9233-3D7D4C6EAA77}"/>
              </a:ext>
            </a:extLst>
          </p:cNvPr>
          <p:cNvSpPr txBox="1"/>
          <p:nvPr/>
        </p:nvSpPr>
        <p:spPr>
          <a:xfrm>
            <a:off x="1914590" y="3016250"/>
            <a:ext cx="5028941" cy="1569660"/>
          </a:xfrm>
          <a:prstGeom prst="rect">
            <a:avLst/>
          </a:prstGeom>
          <a:noFill/>
        </p:spPr>
        <p:txBody>
          <a:bodyPr wrap="none" rtlCol="1">
            <a:spAutoFit/>
          </a:bodyPr>
          <a:lstStyle/>
          <a:p>
            <a:r>
              <a:rPr lang="ar-SY" sz="9600" dirty="0">
                <a:solidFill>
                  <a:schemeClr val="bg1"/>
                </a:solidFill>
                <a:cs typeface="+mj-cs"/>
              </a:rPr>
              <a:t>مفهومه</a:t>
            </a:r>
          </a:p>
        </p:txBody>
      </p:sp>
      <p:cxnSp>
        <p:nvCxnSpPr>
          <p:cNvPr id="7" name="رابط مستقيم 6">
            <a:extLst>
              <a:ext uri="{FF2B5EF4-FFF2-40B4-BE49-F238E27FC236}">
                <a16:creationId xmlns:a16="http://schemas.microsoft.com/office/drawing/2014/main" id="{83842820-FBEA-4B29-B3DA-ABF174A4D094}"/>
              </a:ext>
            </a:extLst>
          </p:cNvPr>
          <p:cNvCxnSpPr>
            <a:cxnSpLocks/>
          </p:cNvCxnSpPr>
          <p:nvPr/>
        </p:nvCxnSpPr>
        <p:spPr>
          <a:xfrm>
            <a:off x="2033516" y="4585910"/>
            <a:ext cx="477368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24410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a:extLst>
              <a:ext uri="{FF2B5EF4-FFF2-40B4-BE49-F238E27FC236}">
                <a16:creationId xmlns:a16="http://schemas.microsoft.com/office/drawing/2014/main" id="{249C8A3E-7F01-4D6D-B78F-8EDCA595EF49}"/>
              </a:ext>
            </a:extLst>
          </p:cNvPr>
          <p:cNvSpPr txBox="1"/>
          <p:nvPr/>
        </p:nvSpPr>
        <p:spPr>
          <a:xfrm>
            <a:off x="2175724" y="2474893"/>
            <a:ext cx="8769780" cy="954107"/>
          </a:xfrm>
          <a:prstGeom prst="rect">
            <a:avLst/>
          </a:prstGeom>
          <a:noFill/>
        </p:spPr>
        <p:txBody>
          <a:bodyPr wrap="square" rtlCol="1">
            <a:spAutoFit/>
          </a:bodyPr>
          <a:lstStyle/>
          <a:p>
            <a:pPr algn="ctr"/>
            <a:r>
              <a:rPr lang="ar-SY" sz="2800" dirty="0">
                <a:solidFill>
                  <a:schemeClr val="bg1"/>
                </a:solidFill>
              </a:rPr>
              <a:t>هو </a:t>
            </a:r>
            <a:r>
              <a:rPr lang="ar-SY" sz="2800" dirty="0" smtClean="0">
                <a:solidFill>
                  <a:schemeClr val="bg1"/>
                </a:solidFill>
              </a:rPr>
              <a:t>عملية </a:t>
            </a:r>
            <a:r>
              <a:rPr lang="ar-SY" sz="2800" dirty="0">
                <a:solidFill>
                  <a:schemeClr val="bg1"/>
                </a:solidFill>
              </a:rPr>
              <a:t>غير </a:t>
            </a:r>
            <a:r>
              <a:rPr lang="ar-SY" sz="2800" dirty="0" smtClean="0">
                <a:solidFill>
                  <a:schemeClr val="bg1"/>
                </a:solidFill>
              </a:rPr>
              <a:t>شعورية </a:t>
            </a:r>
            <a:r>
              <a:rPr lang="ar-DZ" sz="2800" dirty="0" smtClean="0">
                <a:solidFill>
                  <a:schemeClr val="bg1"/>
                </a:solidFill>
              </a:rPr>
              <a:t>و</a:t>
            </a:r>
            <a:r>
              <a:rPr lang="ar-SY" sz="2800" dirty="0" smtClean="0">
                <a:solidFill>
                  <a:schemeClr val="bg1"/>
                </a:solidFill>
              </a:rPr>
              <a:t>غير مقصودة من </a:t>
            </a:r>
            <a:r>
              <a:rPr lang="ar-SY" sz="2800" dirty="0">
                <a:solidFill>
                  <a:schemeClr val="bg1"/>
                </a:solidFill>
              </a:rPr>
              <a:t>خلالها </a:t>
            </a:r>
            <a:r>
              <a:rPr lang="ar-DZ" sz="2800" dirty="0" smtClean="0">
                <a:solidFill>
                  <a:schemeClr val="bg1"/>
                </a:solidFill>
              </a:rPr>
              <a:t>يتم </a:t>
            </a:r>
            <a:r>
              <a:rPr lang="ar-SY" sz="2800" dirty="0" smtClean="0">
                <a:solidFill>
                  <a:schemeClr val="bg1"/>
                </a:solidFill>
              </a:rPr>
              <a:t>تعلم </a:t>
            </a:r>
            <a:r>
              <a:rPr lang="ar-SY" sz="2800" dirty="0">
                <a:solidFill>
                  <a:schemeClr val="bg1"/>
                </a:solidFill>
              </a:rPr>
              <a:t>اللغة الأم</a:t>
            </a:r>
          </a:p>
        </p:txBody>
      </p:sp>
      <p:sp>
        <p:nvSpPr>
          <p:cNvPr id="2" name="ZoneTexte 1">
            <a:extLst>
              <a:ext uri="{FF2B5EF4-FFF2-40B4-BE49-F238E27FC236}">
                <a16:creationId xmlns:a16="http://schemas.microsoft.com/office/drawing/2014/main" id="{D648FB9B-2065-63C1-1888-5B92B922BCB5}"/>
              </a:ext>
            </a:extLst>
          </p:cNvPr>
          <p:cNvSpPr txBox="1"/>
          <p:nvPr/>
        </p:nvSpPr>
        <p:spPr>
          <a:xfrm>
            <a:off x="6346209" y="1160060"/>
            <a:ext cx="4599295" cy="523220"/>
          </a:xfrm>
          <a:prstGeom prst="rect">
            <a:avLst/>
          </a:prstGeom>
          <a:noFill/>
        </p:spPr>
        <p:txBody>
          <a:bodyPr wrap="square" rtlCol="0">
            <a:spAutoFit/>
          </a:bodyPr>
          <a:lstStyle/>
          <a:p>
            <a:r>
              <a:rPr lang="ar-DZ" sz="2800" b="1" dirty="0">
                <a:solidFill>
                  <a:srgbClr val="FF0000"/>
                </a:solidFill>
              </a:rPr>
              <a:t>مفهوم الاكتســاب اللغوي :</a:t>
            </a:r>
            <a:endParaRPr lang="fr-FR" sz="2800" b="1" dirty="0">
              <a:solidFill>
                <a:srgbClr val="FF0000"/>
              </a:solidFill>
            </a:endParaRPr>
          </a:p>
        </p:txBody>
      </p:sp>
    </p:spTree>
    <p:extLst>
      <p:ext uri="{BB962C8B-B14F-4D97-AF65-F5344CB8AC3E}">
        <p14:creationId xmlns:p14="http://schemas.microsoft.com/office/powerpoint/2010/main" val="223203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B1EF826-0B5D-4C62-99F7-5CB7DFEA81BF}"/>
              </a:ext>
            </a:extLst>
          </p:cNvPr>
          <p:cNvSpPr txBox="1"/>
          <p:nvPr/>
        </p:nvSpPr>
        <p:spPr>
          <a:xfrm>
            <a:off x="7244812" y="0"/>
            <a:ext cx="4947188" cy="5386090"/>
          </a:xfrm>
          <a:prstGeom prst="rect">
            <a:avLst/>
          </a:prstGeom>
          <a:noFill/>
        </p:spPr>
        <p:txBody>
          <a:bodyPr wrap="none" rtlCol="1">
            <a:spAutoFit/>
          </a:bodyPr>
          <a:lstStyle/>
          <a:p>
            <a:r>
              <a:rPr lang="ar-DZ" sz="34400" dirty="0">
                <a:solidFill>
                  <a:schemeClr val="bg1"/>
                </a:solidFill>
                <a:cs typeface="+mj-cs"/>
              </a:rPr>
              <a:t>02</a:t>
            </a:r>
            <a:endParaRPr lang="ar-SY" sz="34400" dirty="0">
              <a:solidFill>
                <a:schemeClr val="bg1"/>
              </a:solidFill>
              <a:cs typeface="+mj-cs"/>
            </a:endParaRPr>
          </a:p>
        </p:txBody>
      </p:sp>
      <p:sp>
        <p:nvSpPr>
          <p:cNvPr id="6" name="مربع نص 5">
            <a:extLst>
              <a:ext uri="{FF2B5EF4-FFF2-40B4-BE49-F238E27FC236}">
                <a16:creationId xmlns:a16="http://schemas.microsoft.com/office/drawing/2014/main" id="{9F38FB54-D4FB-469C-9233-3D7D4C6EAA77}"/>
              </a:ext>
            </a:extLst>
          </p:cNvPr>
          <p:cNvSpPr txBox="1"/>
          <p:nvPr/>
        </p:nvSpPr>
        <p:spPr>
          <a:xfrm>
            <a:off x="42283" y="3016250"/>
            <a:ext cx="6901248" cy="2800767"/>
          </a:xfrm>
          <a:prstGeom prst="rect">
            <a:avLst/>
          </a:prstGeom>
          <a:noFill/>
        </p:spPr>
        <p:txBody>
          <a:bodyPr wrap="none" rtlCol="1">
            <a:spAutoFit/>
          </a:bodyPr>
          <a:lstStyle/>
          <a:p>
            <a:r>
              <a:rPr lang="ar-DZ" sz="8800" dirty="0">
                <a:solidFill>
                  <a:schemeClr val="bg1"/>
                </a:solidFill>
                <a:cs typeface="+mj-cs"/>
              </a:rPr>
              <a:t>مراحل اكتساب</a:t>
            </a:r>
          </a:p>
          <a:p>
            <a:r>
              <a:rPr lang="ar-DZ" sz="8800" dirty="0">
                <a:solidFill>
                  <a:schemeClr val="bg1"/>
                </a:solidFill>
                <a:cs typeface="+mj-cs"/>
              </a:rPr>
              <a:t>اللغة</a:t>
            </a:r>
            <a:endParaRPr lang="ar-SY" sz="8800" dirty="0">
              <a:solidFill>
                <a:schemeClr val="bg1"/>
              </a:solidFill>
              <a:cs typeface="+mj-cs"/>
            </a:endParaRPr>
          </a:p>
        </p:txBody>
      </p:sp>
      <p:cxnSp>
        <p:nvCxnSpPr>
          <p:cNvPr id="7" name="رابط مستقيم 6">
            <a:extLst>
              <a:ext uri="{FF2B5EF4-FFF2-40B4-BE49-F238E27FC236}">
                <a16:creationId xmlns:a16="http://schemas.microsoft.com/office/drawing/2014/main" id="{83842820-FBEA-4B29-B3DA-ABF174A4D094}"/>
              </a:ext>
            </a:extLst>
          </p:cNvPr>
          <p:cNvCxnSpPr>
            <a:cxnSpLocks/>
          </p:cNvCxnSpPr>
          <p:nvPr/>
        </p:nvCxnSpPr>
        <p:spPr>
          <a:xfrm>
            <a:off x="2047164" y="5980790"/>
            <a:ext cx="47325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03419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a:extLst>
              <a:ext uri="{FF2B5EF4-FFF2-40B4-BE49-F238E27FC236}">
                <a16:creationId xmlns:a16="http://schemas.microsoft.com/office/drawing/2014/main" id="{249C8A3E-7F01-4D6D-B78F-8EDCA595EF49}"/>
              </a:ext>
            </a:extLst>
          </p:cNvPr>
          <p:cNvSpPr txBox="1"/>
          <p:nvPr/>
        </p:nvSpPr>
        <p:spPr>
          <a:xfrm>
            <a:off x="2981739" y="554214"/>
            <a:ext cx="8267778" cy="523220"/>
          </a:xfrm>
          <a:prstGeom prst="rect">
            <a:avLst/>
          </a:prstGeom>
          <a:noFill/>
        </p:spPr>
        <p:txBody>
          <a:bodyPr wrap="square" rtlCol="1">
            <a:spAutoFit/>
          </a:bodyPr>
          <a:lstStyle/>
          <a:p>
            <a:r>
              <a:rPr lang="ar-SY" sz="2800" dirty="0">
                <a:solidFill>
                  <a:schemeClr val="accent2"/>
                </a:solidFill>
              </a:rPr>
              <a:t>مراحل اكتساب اللغة : </a:t>
            </a:r>
            <a:r>
              <a:rPr lang="ar-SY" sz="2800" dirty="0">
                <a:solidFill>
                  <a:schemeClr val="bg1"/>
                </a:solidFill>
              </a:rPr>
              <a:t>تم</a:t>
            </a:r>
            <a:r>
              <a:rPr lang="ar-DZ" sz="2800" dirty="0">
                <a:solidFill>
                  <a:schemeClr val="bg1"/>
                </a:solidFill>
              </a:rPr>
              <a:t>ر</a:t>
            </a:r>
            <a:r>
              <a:rPr lang="ar-SY" sz="2800" dirty="0">
                <a:solidFill>
                  <a:schemeClr val="bg1"/>
                </a:solidFill>
              </a:rPr>
              <a:t> اللغة عبر مراحل مختلفة</a:t>
            </a:r>
          </a:p>
        </p:txBody>
      </p:sp>
      <p:sp>
        <p:nvSpPr>
          <p:cNvPr id="2" name="ZoneTexte 1">
            <a:extLst>
              <a:ext uri="{FF2B5EF4-FFF2-40B4-BE49-F238E27FC236}">
                <a16:creationId xmlns:a16="http://schemas.microsoft.com/office/drawing/2014/main" id="{7FAC69BB-0A59-93AD-D673-8E204CC928C5}"/>
              </a:ext>
            </a:extLst>
          </p:cNvPr>
          <p:cNvSpPr txBox="1"/>
          <p:nvPr/>
        </p:nvSpPr>
        <p:spPr>
          <a:xfrm>
            <a:off x="1868557" y="1136681"/>
            <a:ext cx="8758108" cy="1449628"/>
          </a:xfrm>
          <a:prstGeom prst="rect">
            <a:avLst/>
          </a:prstGeom>
          <a:noFill/>
        </p:spPr>
        <p:txBody>
          <a:bodyPr wrap="square" rtlCol="0">
            <a:spAutoFit/>
          </a:bodyPr>
          <a:lstStyle/>
          <a:p>
            <a:r>
              <a:rPr lang="ar-DZ" sz="2800" dirty="0">
                <a:solidFill>
                  <a:schemeClr val="accent2"/>
                </a:solidFill>
              </a:rPr>
              <a:t>-أ- مرحلة ما قبل اللغة : </a:t>
            </a:r>
            <a:r>
              <a:rPr lang="ar-DZ" sz="2800" dirty="0" smtClean="0">
                <a:solidFill>
                  <a:schemeClr val="bg1"/>
                </a:solidFill>
              </a:rPr>
              <a:t>فيها </a:t>
            </a:r>
            <a:r>
              <a:rPr lang="ar-DZ" sz="2800" dirty="0">
                <a:solidFill>
                  <a:schemeClr val="bg1"/>
                </a:solidFill>
              </a:rPr>
              <a:t>مرحلة </a:t>
            </a:r>
            <a:r>
              <a:rPr lang="ar-DZ" sz="2800" dirty="0" smtClean="0">
                <a:solidFill>
                  <a:schemeClr val="bg1"/>
                </a:solidFill>
              </a:rPr>
              <a:t>الأصوات </a:t>
            </a:r>
            <a:r>
              <a:rPr lang="ar-DZ" sz="2800" dirty="0">
                <a:solidFill>
                  <a:schemeClr val="bg1"/>
                </a:solidFill>
              </a:rPr>
              <a:t>غير </a:t>
            </a:r>
            <a:r>
              <a:rPr lang="ar-DZ" sz="2800" dirty="0" smtClean="0">
                <a:solidFill>
                  <a:schemeClr val="bg1"/>
                </a:solidFill>
              </a:rPr>
              <a:t>اللغوية </a:t>
            </a:r>
            <a:r>
              <a:rPr lang="ar-SA" sz="2800" kern="100" dirty="0" smtClean="0">
                <a:solidFill>
                  <a:schemeClr val="bg1"/>
                </a:solidFill>
                <a:effectLst/>
                <a:latin typeface="Aptos"/>
                <a:ea typeface="Times New Roman" panose="02020603050405020304" pitchFamily="18" charset="0"/>
              </a:rPr>
              <a:t>وتشمل </a:t>
            </a:r>
            <a:r>
              <a:rPr lang="ar-SA" sz="2800" kern="100" dirty="0">
                <a:solidFill>
                  <a:schemeClr val="bg1"/>
                </a:solidFill>
                <a:effectLst/>
                <a:latin typeface="Aptos"/>
                <a:ea typeface="Times New Roman" panose="02020603050405020304" pitchFamily="18" charset="0"/>
              </a:rPr>
              <a:t>ثلاث </a:t>
            </a:r>
            <a:r>
              <a:rPr lang="ar-SA" sz="2800" kern="100" dirty="0" smtClean="0">
                <a:solidFill>
                  <a:schemeClr val="bg1"/>
                </a:solidFill>
                <a:effectLst/>
                <a:latin typeface="Aptos"/>
                <a:ea typeface="Times New Roman" panose="02020603050405020304" pitchFamily="18" charset="0"/>
              </a:rPr>
              <a:t>فترات</a:t>
            </a:r>
            <a:r>
              <a:rPr lang="ar-DZ" sz="2800" kern="100" dirty="0" smtClean="0">
                <a:solidFill>
                  <a:schemeClr val="bg1"/>
                </a:solidFill>
                <a:effectLst/>
                <a:latin typeface="Aptos"/>
                <a:ea typeface="Times New Roman" panose="02020603050405020304" pitchFamily="18" charset="0"/>
              </a:rPr>
              <a:t>:</a:t>
            </a:r>
            <a:endParaRPr lang="fr-FR" sz="2800" kern="100" dirty="0">
              <a:solidFill>
                <a:schemeClr val="bg1"/>
              </a:solidFill>
              <a:effectLst/>
              <a:latin typeface="Aptos"/>
              <a:ea typeface="Times New Roman" panose="02020603050405020304" pitchFamily="18" charset="0"/>
            </a:endParaRPr>
          </a:p>
          <a:p>
            <a:pPr algn="r" rtl="1">
              <a:lnSpc>
                <a:spcPct val="115000"/>
              </a:lnSpc>
              <a:spcAft>
                <a:spcPts val="800"/>
              </a:spcAft>
            </a:pPr>
            <a:r>
              <a:rPr lang="ar-DZ" sz="2800" dirty="0">
                <a:solidFill>
                  <a:schemeClr val="bg1"/>
                </a:solidFill>
              </a:rPr>
              <a:t> 01 – </a:t>
            </a:r>
            <a:r>
              <a:rPr lang="ar-SA" sz="2800" kern="100" dirty="0" smtClean="0">
                <a:solidFill>
                  <a:schemeClr val="bg1"/>
                </a:solidFill>
                <a:effectLst/>
                <a:latin typeface="Aptos"/>
                <a:ea typeface="Times New Roman" panose="02020603050405020304" pitchFamily="18" charset="0"/>
              </a:rPr>
              <a:t>الصراخ</a:t>
            </a:r>
            <a:r>
              <a:rPr lang="ar-DZ" sz="2800" kern="100" dirty="0" smtClean="0">
                <a:solidFill>
                  <a:schemeClr val="bg1"/>
                </a:solidFill>
                <a:effectLst/>
                <a:latin typeface="Aptos"/>
                <a:ea typeface="Times New Roman" panose="02020603050405020304" pitchFamily="18" charset="0"/>
              </a:rPr>
              <a:t>"</a:t>
            </a:r>
            <a:r>
              <a:rPr lang="ar-DZ" sz="2800" kern="100" dirty="0" smtClean="0">
                <a:solidFill>
                  <a:schemeClr val="bg1"/>
                </a:solidFill>
                <a:latin typeface="Aptos"/>
                <a:ea typeface="Times New Roman" panose="02020603050405020304" pitchFamily="18" charset="0"/>
              </a:rPr>
              <a:t> </a:t>
            </a:r>
            <a:r>
              <a:rPr lang="ar-SA" sz="2800" dirty="0" smtClean="0">
                <a:solidFill>
                  <a:schemeClr val="bg1"/>
                </a:solidFill>
                <a:effectLst/>
                <a:latin typeface="Aptos"/>
                <a:ea typeface="Times New Roman" panose="02020603050405020304" pitchFamily="18" charset="0"/>
              </a:rPr>
              <a:t>البكاء</a:t>
            </a:r>
            <a:r>
              <a:rPr lang="ar-DZ" sz="2800" dirty="0" smtClean="0">
                <a:solidFill>
                  <a:schemeClr val="bg1"/>
                </a:solidFill>
                <a:effectLst/>
                <a:latin typeface="Aptos"/>
                <a:ea typeface="Times New Roman" panose="02020603050405020304" pitchFamily="18" charset="0"/>
              </a:rPr>
              <a:t>"</a:t>
            </a:r>
            <a:r>
              <a:rPr lang="ar-SA" sz="2800" dirty="0" smtClean="0">
                <a:solidFill>
                  <a:schemeClr val="bg1"/>
                </a:solidFill>
                <a:effectLst/>
                <a:latin typeface="Aptos"/>
                <a:ea typeface="Times New Roman" panose="02020603050405020304" pitchFamily="18" charset="0"/>
              </a:rPr>
              <a:t> </a:t>
            </a:r>
            <a:r>
              <a:rPr lang="ar-DZ" sz="2800" dirty="0" smtClean="0">
                <a:solidFill>
                  <a:schemeClr val="bg1"/>
                </a:solidFill>
                <a:effectLst/>
                <a:latin typeface="Aptos"/>
                <a:ea typeface="Times New Roman" panose="02020603050405020304" pitchFamily="18" charset="0"/>
              </a:rPr>
              <a:t>   </a:t>
            </a:r>
            <a:r>
              <a:rPr lang="ar-DZ" sz="2800" dirty="0">
                <a:solidFill>
                  <a:schemeClr val="bg1"/>
                </a:solidFill>
                <a:effectLst/>
                <a:latin typeface="Aptos"/>
                <a:ea typeface="Times New Roman" panose="02020603050405020304" pitchFamily="18" charset="0"/>
              </a:rPr>
              <a:t>02 - قترة المناغاة    03 - التقليد</a:t>
            </a:r>
            <a:endParaRPr lang="fr-FR" sz="2800" dirty="0">
              <a:solidFill>
                <a:schemeClr val="bg1"/>
              </a:solidFill>
            </a:endParaRPr>
          </a:p>
        </p:txBody>
      </p:sp>
      <p:sp>
        <p:nvSpPr>
          <p:cNvPr id="3" name="ZoneTexte 2">
            <a:extLst>
              <a:ext uri="{FF2B5EF4-FFF2-40B4-BE49-F238E27FC236}">
                <a16:creationId xmlns:a16="http://schemas.microsoft.com/office/drawing/2014/main" id="{365EB6BA-5105-BE26-6D11-18016A17345C}"/>
              </a:ext>
            </a:extLst>
          </p:cNvPr>
          <p:cNvSpPr txBox="1"/>
          <p:nvPr/>
        </p:nvSpPr>
        <p:spPr>
          <a:xfrm>
            <a:off x="1272209" y="2491718"/>
            <a:ext cx="9354456" cy="1449628"/>
          </a:xfrm>
          <a:prstGeom prst="rect">
            <a:avLst/>
          </a:prstGeom>
          <a:noFill/>
        </p:spPr>
        <p:txBody>
          <a:bodyPr wrap="square" rtlCol="0">
            <a:spAutoFit/>
          </a:bodyPr>
          <a:lstStyle/>
          <a:p>
            <a:r>
              <a:rPr lang="ar-DZ" sz="2800" dirty="0">
                <a:solidFill>
                  <a:schemeClr val="accent2"/>
                </a:solidFill>
              </a:rPr>
              <a:t>-ب- المرحلة اللغوية: </a:t>
            </a:r>
            <a:r>
              <a:rPr lang="ar-DZ" sz="2800" dirty="0">
                <a:solidFill>
                  <a:schemeClr val="bg1"/>
                </a:solidFill>
              </a:rPr>
              <a:t> </a:t>
            </a:r>
            <a:r>
              <a:rPr lang="ar-DZ" sz="2800" dirty="0" smtClean="0">
                <a:solidFill>
                  <a:schemeClr val="bg1"/>
                </a:solidFill>
              </a:rPr>
              <a:t>وهي </a:t>
            </a:r>
            <a:r>
              <a:rPr lang="ar-DZ" sz="2800" dirty="0">
                <a:solidFill>
                  <a:schemeClr val="bg1"/>
                </a:solidFill>
              </a:rPr>
              <a:t>مرحلة الأصوات اللغوية وتأتي بعد المرحلة قبل اللغوية </a:t>
            </a:r>
            <a:r>
              <a:rPr lang="ar-DZ" sz="2800" dirty="0" smtClean="0">
                <a:solidFill>
                  <a:schemeClr val="bg1"/>
                </a:solidFill>
              </a:rPr>
              <a:t>وتشمل:</a:t>
            </a:r>
            <a:endParaRPr lang="ar-DZ" sz="2800" dirty="0">
              <a:solidFill>
                <a:schemeClr val="bg1"/>
              </a:solidFill>
            </a:endParaRPr>
          </a:p>
          <a:p>
            <a:pPr algn="r" rtl="1">
              <a:lnSpc>
                <a:spcPct val="115000"/>
              </a:lnSpc>
              <a:spcAft>
                <a:spcPts val="800"/>
              </a:spcAft>
            </a:pPr>
            <a:r>
              <a:rPr lang="ar-DZ" sz="2800" dirty="0">
                <a:solidFill>
                  <a:schemeClr val="bg1"/>
                </a:solidFill>
              </a:rPr>
              <a:t> 01 – </a:t>
            </a:r>
            <a:r>
              <a:rPr lang="ar-DZ" sz="2800" kern="100" dirty="0">
                <a:solidFill>
                  <a:schemeClr val="bg1"/>
                </a:solidFill>
                <a:latin typeface="Aptos"/>
              </a:rPr>
              <a:t>مرحلة الكلمة الواحدة</a:t>
            </a:r>
            <a:r>
              <a:rPr lang="ar-SA" sz="2800" dirty="0">
                <a:solidFill>
                  <a:schemeClr val="bg1"/>
                </a:solidFill>
                <a:effectLst/>
                <a:latin typeface="Aptos"/>
                <a:ea typeface="Times New Roman" panose="02020603050405020304" pitchFamily="18" charset="0"/>
              </a:rPr>
              <a:t> </a:t>
            </a:r>
            <a:r>
              <a:rPr lang="ar-DZ" sz="2800" dirty="0">
                <a:solidFill>
                  <a:schemeClr val="bg1"/>
                </a:solidFill>
                <a:effectLst/>
                <a:latin typeface="Aptos"/>
                <a:ea typeface="Times New Roman" panose="02020603050405020304" pitchFamily="18" charset="0"/>
              </a:rPr>
              <a:t>   02 – مرحلة الكلام الحقيقي    </a:t>
            </a:r>
            <a:endParaRPr lang="fr-FR" sz="2800" dirty="0">
              <a:solidFill>
                <a:schemeClr val="bg1"/>
              </a:solidFill>
            </a:endParaRPr>
          </a:p>
        </p:txBody>
      </p:sp>
      <p:sp>
        <p:nvSpPr>
          <p:cNvPr id="4" name="مربع نص 18">
            <a:extLst>
              <a:ext uri="{FF2B5EF4-FFF2-40B4-BE49-F238E27FC236}">
                <a16:creationId xmlns:a16="http://schemas.microsoft.com/office/drawing/2014/main" id="{1E8D407B-27A7-A2E9-F0F2-1515DA616C21}"/>
              </a:ext>
            </a:extLst>
          </p:cNvPr>
          <p:cNvSpPr txBox="1"/>
          <p:nvPr/>
        </p:nvSpPr>
        <p:spPr>
          <a:xfrm>
            <a:off x="503584" y="3967487"/>
            <a:ext cx="10745933" cy="2985433"/>
          </a:xfrm>
          <a:prstGeom prst="rect">
            <a:avLst/>
          </a:prstGeom>
          <a:noFill/>
        </p:spPr>
        <p:txBody>
          <a:bodyPr wrap="square" rtlCol="1">
            <a:spAutoFit/>
          </a:bodyPr>
          <a:lstStyle/>
          <a:p>
            <a:r>
              <a:rPr lang="ar-SY" sz="2800" dirty="0">
                <a:solidFill>
                  <a:schemeClr val="accent2"/>
                </a:solidFill>
              </a:rPr>
              <a:t>آليات الاكتساب اللغوي: </a:t>
            </a:r>
            <a:r>
              <a:rPr lang="ar-SY" sz="2800" dirty="0">
                <a:solidFill>
                  <a:schemeClr val="bg1"/>
                </a:solidFill>
              </a:rPr>
              <a:t>تم</a:t>
            </a:r>
            <a:r>
              <a:rPr lang="ar-DZ" sz="2800" dirty="0">
                <a:solidFill>
                  <a:schemeClr val="bg1"/>
                </a:solidFill>
              </a:rPr>
              <a:t>ر</a:t>
            </a:r>
            <a:r>
              <a:rPr lang="ar-SY" sz="2800" dirty="0">
                <a:solidFill>
                  <a:schemeClr val="bg1"/>
                </a:solidFill>
              </a:rPr>
              <a:t> اللغة عبر مراحل </a:t>
            </a:r>
            <a:r>
              <a:rPr lang="ar-SY" sz="2800" dirty="0" smtClean="0">
                <a:solidFill>
                  <a:schemeClr val="bg1"/>
                </a:solidFill>
              </a:rPr>
              <a:t>مختلفة</a:t>
            </a:r>
            <a:r>
              <a:rPr lang="ar-DZ" sz="2800" dirty="0" smtClean="0">
                <a:solidFill>
                  <a:schemeClr val="bg1"/>
                </a:solidFill>
              </a:rPr>
              <a:t>:</a:t>
            </a:r>
            <a:endParaRPr lang="ar-DZ" sz="2800" dirty="0">
              <a:solidFill>
                <a:schemeClr val="bg1"/>
              </a:solidFill>
            </a:endParaRPr>
          </a:p>
          <a:p>
            <a:endParaRPr lang="ar-DZ" sz="2800" dirty="0">
              <a:solidFill>
                <a:schemeClr val="bg1"/>
              </a:solidFill>
            </a:endParaRPr>
          </a:p>
          <a:p>
            <a:r>
              <a:rPr lang="ar-DZ" sz="2800" dirty="0">
                <a:solidFill>
                  <a:schemeClr val="bg1"/>
                </a:solidFill>
              </a:rPr>
              <a:t>      </a:t>
            </a:r>
            <a:r>
              <a:rPr lang="ar-SY" sz="2800" dirty="0">
                <a:solidFill>
                  <a:schemeClr val="bg1"/>
                </a:solidFill>
              </a:rPr>
              <a:t> 01 – </a:t>
            </a:r>
            <a:r>
              <a:rPr lang="ar-SY" sz="2800" dirty="0">
                <a:solidFill>
                  <a:schemeClr val="accent2"/>
                </a:solidFill>
              </a:rPr>
              <a:t>ال</a:t>
            </a:r>
            <a:r>
              <a:rPr lang="ar-DZ" sz="2800" dirty="0">
                <a:solidFill>
                  <a:schemeClr val="accent2"/>
                </a:solidFill>
              </a:rPr>
              <a:t>قدرة على الكلام :</a:t>
            </a:r>
            <a:r>
              <a:rPr lang="ar-DZ" sz="2800" dirty="0">
                <a:solidFill>
                  <a:schemeClr val="bg1"/>
                </a:solidFill>
              </a:rPr>
              <a:t>أي سلامة الجهاز العصبي، المخ، الحواس الخمسة</a:t>
            </a:r>
          </a:p>
          <a:p>
            <a:r>
              <a:rPr lang="ar-DZ" sz="2800" dirty="0">
                <a:solidFill>
                  <a:schemeClr val="accent2"/>
                </a:solidFill>
              </a:rPr>
              <a:t> </a:t>
            </a:r>
            <a:r>
              <a:rPr lang="ar-SY" sz="2800" dirty="0">
                <a:solidFill>
                  <a:schemeClr val="accent2"/>
                </a:solidFill>
              </a:rPr>
              <a:t> </a:t>
            </a:r>
            <a:r>
              <a:rPr lang="ar-DZ" sz="2800" dirty="0">
                <a:solidFill>
                  <a:schemeClr val="accent2"/>
                </a:solidFill>
              </a:rPr>
              <a:t>  </a:t>
            </a:r>
            <a:r>
              <a:rPr lang="ar-SY" sz="2800" dirty="0">
                <a:solidFill>
                  <a:schemeClr val="accent2"/>
                </a:solidFill>
              </a:rPr>
              <a:t>   </a:t>
            </a:r>
            <a:r>
              <a:rPr lang="ar-SY" sz="2800" dirty="0">
                <a:solidFill>
                  <a:schemeClr val="bg1"/>
                </a:solidFill>
              </a:rPr>
              <a:t>02 - </a:t>
            </a:r>
            <a:r>
              <a:rPr lang="ar-SY" sz="2800" dirty="0">
                <a:solidFill>
                  <a:schemeClr val="accent2"/>
                </a:solidFill>
              </a:rPr>
              <a:t>قترة المناغاة</a:t>
            </a:r>
            <a:endParaRPr lang="ar-DZ" sz="2800" dirty="0">
              <a:solidFill>
                <a:schemeClr val="accent2"/>
              </a:solidFill>
            </a:endParaRPr>
          </a:p>
          <a:p>
            <a:r>
              <a:rPr lang="ar-SY" sz="2800" dirty="0">
                <a:solidFill>
                  <a:schemeClr val="bg1"/>
                </a:solidFill>
              </a:rPr>
              <a:t>   </a:t>
            </a:r>
            <a:r>
              <a:rPr lang="ar-DZ" sz="2800" dirty="0">
                <a:solidFill>
                  <a:schemeClr val="bg1"/>
                </a:solidFill>
              </a:rPr>
              <a:t>   </a:t>
            </a:r>
            <a:r>
              <a:rPr lang="ar-SY" sz="2800" dirty="0">
                <a:solidFill>
                  <a:schemeClr val="bg1"/>
                </a:solidFill>
              </a:rPr>
              <a:t> 03 - </a:t>
            </a:r>
            <a:r>
              <a:rPr lang="ar-SY" sz="2800" dirty="0">
                <a:solidFill>
                  <a:schemeClr val="accent2"/>
                </a:solidFill>
              </a:rPr>
              <a:t>التقليد</a:t>
            </a:r>
          </a:p>
          <a:p>
            <a:endParaRPr lang="ar-SY" sz="2000" dirty="0">
              <a:solidFill>
                <a:schemeClr val="bg1"/>
              </a:solidFill>
            </a:endParaRPr>
          </a:p>
        </p:txBody>
      </p:sp>
    </p:spTree>
    <p:extLst>
      <p:ext uri="{BB962C8B-B14F-4D97-AF65-F5344CB8AC3E}">
        <p14:creationId xmlns:p14="http://schemas.microsoft.com/office/powerpoint/2010/main" val="31765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مربع نص 18">
            <a:extLst>
              <a:ext uri="{FF2B5EF4-FFF2-40B4-BE49-F238E27FC236}">
                <a16:creationId xmlns:a16="http://schemas.microsoft.com/office/drawing/2014/main" id="{249C8A3E-7F01-4D6D-B78F-8EDCA595EF49}"/>
              </a:ext>
            </a:extLst>
          </p:cNvPr>
          <p:cNvSpPr txBox="1"/>
          <p:nvPr/>
        </p:nvSpPr>
        <p:spPr>
          <a:xfrm>
            <a:off x="1299502" y="1997839"/>
            <a:ext cx="9592996" cy="2862322"/>
          </a:xfrm>
          <a:prstGeom prst="rect">
            <a:avLst/>
          </a:prstGeom>
          <a:noFill/>
        </p:spPr>
        <p:txBody>
          <a:bodyPr wrap="square" rtlCol="1">
            <a:spAutoFit/>
          </a:bodyPr>
          <a:lstStyle/>
          <a:p>
            <a:r>
              <a:rPr lang="ar-SY" sz="3600" b="1" dirty="0">
                <a:solidFill>
                  <a:schemeClr val="accent2"/>
                </a:solidFill>
                <a:effectLst>
                  <a:outerShdw blurRad="38100" dist="38100" dir="2700000" algn="tl">
                    <a:srgbClr val="000000">
                      <a:alpha val="43137"/>
                    </a:srgbClr>
                  </a:outerShdw>
                </a:effectLst>
              </a:rPr>
              <a:t>عوامل مؤثرة في الاكتساب اللغوي</a:t>
            </a:r>
            <a:r>
              <a:rPr lang="ar-DZ" sz="3600" b="1" dirty="0">
                <a:solidFill>
                  <a:schemeClr val="accent2"/>
                </a:solidFill>
                <a:effectLst>
                  <a:outerShdw blurRad="38100" dist="38100" dir="2700000" algn="tl">
                    <a:srgbClr val="000000">
                      <a:alpha val="43137"/>
                    </a:srgbClr>
                  </a:outerShdw>
                </a:effectLst>
              </a:rPr>
              <a:t>: </a:t>
            </a:r>
            <a:r>
              <a:rPr lang="ar-DZ" sz="3600" b="1" dirty="0">
                <a:solidFill>
                  <a:schemeClr val="bg1"/>
                </a:solidFill>
              </a:rPr>
              <a:t>نذكر منها</a:t>
            </a:r>
          </a:p>
          <a:p>
            <a:pPr marL="457200" indent="-457200">
              <a:buFont typeface="+mj-lt"/>
              <a:buAutoNum type="arabicPeriod"/>
            </a:pPr>
            <a:r>
              <a:rPr lang="ar-DZ" sz="3600" b="1" dirty="0">
                <a:solidFill>
                  <a:schemeClr val="bg1"/>
                </a:solidFill>
              </a:rPr>
              <a:t>   مستوى الذكاء.</a:t>
            </a:r>
          </a:p>
          <a:p>
            <a:pPr marL="457200" indent="-457200">
              <a:buFont typeface="+mj-lt"/>
              <a:buAutoNum type="arabicPeriod"/>
            </a:pPr>
            <a:r>
              <a:rPr lang="ar-DZ" sz="3600" b="1" dirty="0">
                <a:solidFill>
                  <a:schemeClr val="bg1"/>
                </a:solidFill>
              </a:rPr>
              <a:t>   ترتيب الطفل </a:t>
            </a:r>
            <a:r>
              <a:rPr lang="ar-DZ" sz="3600" b="1" dirty="0" smtClean="0">
                <a:solidFill>
                  <a:schemeClr val="bg1"/>
                </a:solidFill>
              </a:rPr>
              <a:t>بين </a:t>
            </a:r>
            <a:r>
              <a:rPr lang="ar-DZ" sz="3600" b="1" dirty="0">
                <a:solidFill>
                  <a:schemeClr val="bg1"/>
                </a:solidFill>
              </a:rPr>
              <a:t>اخوته</a:t>
            </a:r>
          </a:p>
          <a:p>
            <a:pPr marL="457200" indent="-457200">
              <a:buFont typeface="+mj-lt"/>
              <a:buAutoNum type="arabicPeriod"/>
            </a:pPr>
            <a:r>
              <a:rPr lang="ar-DZ" sz="3600" b="1" dirty="0">
                <a:solidFill>
                  <a:schemeClr val="bg1"/>
                </a:solidFill>
              </a:rPr>
              <a:t> </a:t>
            </a:r>
            <a:r>
              <a:rPr lang="ar-DZ" sz="3600" b="1" dirty="0">
                <a:solidFill>
                  <a:schemeClr val="accent2"/>
                </a:solidFill>
              </a:rPr>
              <a:t> </a:t>
            </a:r>
            <a:r>
              <a:rPr lang="ar-DZ" sz="3600" b="1" dirty="0">
                <a:solidFill>
                  <a:schemeClr val="bg1"/>
                </a:solidFill>
              </a:rPr>
              <a:t>حجم العائلة </a:t>
            </a:r>
            <a:r>
              <a:rPr lang="ar-DZ" sz="3600" b="1" dirty="0" smtClean="0">
                <a:solidFill>
                  <a:schemeClr val="bg1"/>
                </a:solidFill>
              </a:rPr>
              <a:t>والأسرة </a:t>
            </a:r>
            <a:r>
              <a:rPr lang="ar-DZ" sz="3600" b="1" dirty="0">
                <a:solidFill>
                  <a:schemeClr val="bg1"/>
                </a:solidFill>
              </a:rPr>
              <a:t>.</a:t>
            </a:r>
          </a:p>
          <a:p>
            <a:pPr marL="457200" indent="-457200">
              <a:buFont typeface="+mj-lt"/>
              <a:buAutoNum type="arabicPeriod"/>
            </a:pPr>
            <a:r>
              <a:rPr lang="ar-SY" sz="3600" b="1" dirty="0">
                <a:solidFill>
                  <a:schemeClr val="bg1"/>
                </a:solidFill>
              </a:rPr>
              <a:t> التحاور مع الطفل </a:t>
            </a:r>
            <a:r>
              <a:rPr lang="ar-DZ" sz="3600" b="1" dirty="0" smtClean="0">
                <a:solidFill>
                  <a:schemeClr val="bg1"/>
                </a:solidFill>
              </a:rPr>
              <a:t>من </a:t>
            </a:r>
            <a:r>
              <a:rPr lang="ar-SY" sz="3600" b="1" dirty="0" smtClean="0">
                <a:solidFill>
                  <a:schemeClr val="bg1"/>
                </a:solidFill>
              </a:rPr>
              <a:t>خلال </a:t>
            </a:r>
            <a:r>
              <a:rPr lang="ar-SY" sz="3600" b="1" dirty="0">
                <a:solidFill>
                  <a:schemeClr val="bg1"/>
                </a:solidFill>
              </a:rPr>
              <a:t>اللعب</a:t>
            </a:r>
          </a:p>
        </p:txBody>
      </p:sp>
    </p:spTree>
    <p:extLst>
      <p:ext uri="{BB962C8B-B14F-4D97-AF65-F5344CB8AC3E}">
        <p14:creationId xmlns:p14="http://schemas.microsoft.com/office/powerpoint/2010/main" val="23211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مجموعة 47">
            <a:extLst>
              <a:ext uri="{FF2B5EF4-FFF2-40B4-BE49-F238E27FC236}">
                <a16:creationId xmlns:a16="http://schemas.microsoft.com/office/drawing/2014/main" id="{0AEA0E6D-A9DF-4E5B-97A2-6E12209CB0A0}"/>
              </a:ext>
            </a:extLst>
          </p:cNvPr>
          <p:cNvGrpSpPr/>
          <p:nvPr/>
        </p:nvGrpSpPr>
        <p:grpSpPr>
          <a:xfrm>
            <a:off x="2041984" y="1110457"/>
            <a:ext cx="8323300" cy="5324327"/>
            <a:chOff x="2241802" y="1095943"/>
            <a:chExt cx="8323300" cy="5324327"/>
          </a:xfrm>
        </p:grpSpPr>
        <p:sp>
          <p:nvSpPr>
            <p:cNvPr id="9" name="Google Shape;8977;p73">
              <a:extLst>
                <a:ext uri="{FF2B5EF4-FFF2-40B4-BE49-F238E27FC236}">
                  <a16:creationId xmlns:a16="http://schemas.microsoft.com/office/drawing/2014/main" id="{52EBC622-3597-4063-B2C1-400140933C9D}"/>
                </a:ext>
              </a:extLst>
            </p:cNvPr>
            <p:cNvSpPr/>
            <p:nvPr/>
          </p:nvSpPr>
          <p:spPr>
            <a:xfrm>
              <a:off x="9069087" y="1118057"/>
              <a:ext cx="1415380" cy="1415248"/>
            </a:xfrm>
            <a:custGeom>
              <a:avLst/>
              <a:gdLst/>
              <a:ahLst/>
              <a:cxnLst/>
              <a:rect l="l" t="t" r="r" b="b"/>
              <a:pathLst>
                <a:path w="10812" h="10811" extrusionOk="0">
                  <a:moveTo>
                    <a:pt x="2769" y="2858"/>
                  </a:moveTo>
                  <a:cubicBezTo>
                    <a:pt x="2830" y="2858"/>
                    <a:pt x="2892" y="2866"/>
                    <a:pt x="2954" y="2881"/>
                  </a:cubicBezTo>
                  <a:cubicBezTo>
                    <a:pt x="3251" y="2941"/>
                    <a:pt x="3489" y="3191"/>
                    <a:pt x="3549" y="3489"/>
                  </a:cubicBezTo>
                  <a:cubicBezTo>
                    <a:pt x="3608" y="3774"/>
                    <a:pt x="3501" y="4036"/>
                    <a:pt x="3275" y="4227"/>
                  </a:cubicBezTo>
                  <a:cubicBezTo>
                    <a:pt x="3132" y="4346"/>
                    <a:pt x="3037" y="4548"/>
                    <a:pt x="3037" y="4739"/>
                  </a:cubicBezTo>
                  <a:lnTo>
                    <a:pt x="3037" y="5084"/>
                  </a:lnTo>
                  <a:cubicBezTo>
                    <a:pt x="3037" y="5346"/>
                    <a:pt x="3263" y="5572"/>
                    <a:pt x="3525" y="5572"/>
                  </a:cubicBezTo>
                  <a:lnTo>
                    <a:pt x="5228" y="5572"/>
                  </a:lnTo>
                  <a:lnTo>
                    <a:pt x="5228" y="7263"/>
                  </a:lnTo>
                  <a:cubicBezTo>
                    <a:pt x="5228" y="7370"/>
                    <a:pt x="5156" y="7441"/>
                    <a:pt x="5049" y="7441"/>
                  </a:cubicBezTo>
                  <a:lnTo>
                    <a:pt x="4704" y="7441"/>
                  </a:lnTo>
                  <a:cubicBezTo>
                    <a:pt x="4597" y="7441"/>
                    <a:pt x="4513" y="7406"/>
                    <a:pt x="4442" y="7322"/>
                  </a:cubicBezTo>
                  <a:cubicBezTo>
                    <a:pt x="4225" y="7076"/>
                    <a:pt x="3925" y="6935"/>
                    <a:pt x="3599" y="6935"/>
                  </a:cubicBezTo>
                  <a:cubicBezTo>
                    <a:pt x="3532" y="6935"/>
                    <a:pt x="3463" y="6941"/>
                    <a:pt x="3394" y="6953"/>
                  </a:cubicBezTo>
                  <a:cubicBezTo>
                    <a:pt x="2965" y="7025"/>
                    <a:pt x="2620" y="7370"/>
                    <a:pt x="2537" y="7787"/>
                  </a:cubicBezTo>
                  <a:cubicBezTo>
                    <a:pt x="2453" y="8120"/>
                    <a:pt x="2549" y="8454"/>
                    <a:pt x="2751" y="8715"/>
                  </a:cubicBezTo>
                  <a:cubicBezTo>
                    <a:pt x="2965" y="8965"/>
                    <a:pt x="3275" y="9108"/>
                    <a:pt x="3608" y="9108"/>
                  </a:cubicBezTo>
                  <a:cubicBezTo>
                    <a:pt x="3930" y="9108"/>
                    <a:pt x="4227" y="8965"/>
                    <a:pt x="4442" y="8715"/>
                  </a:cubicBezTo>
                  <a:cubicBezTo>
                    <a:pt x="4501" y="8632"/>
                    <a:pt x="4585" y="8608"/>
                    <a:pt x="4692" y="8608"/>
                  </a:cubicBezTo>
                  <a:lnTo>
                    <a:pt x="5037" y="8608"/>
                  </a:lnTo>
                  <a:cubicBezTo>
                    <a:pt x="5132" y="8608"/>
                    <a:pt x="5216" y="8680"/>
                    <a:pt x="5216" y="8787"/>
                  </a:cubicBezTo>
                  <a:lnTo>
                    <a:pt x="5216" y="10501"/>
                  </a:lnTo>
                  <a:lnTo>
                    <a:pt x="846" y="10501"/>
                  </a:lnTo>
                  <a:cubicBezTo>
                    <a:pt x="572" y="10501"/>
                    <a:pt x="334" y="10263"/>
                    <a:pt x="334" y="9977"/>
                  </a:cubicBezTo>
                  <a:lnTo>
                    <a:pt x="334" y="5572"/>
                  </a:lnTo>
                  <a:lnTo>
                    <a:pt x="2025" y="5572"/>
                  </a:lnTo>
                  <a:cubicBezTo>
                    <a:pt x="2299" y="5572"/>
                    <a:pt x="2513" y="5346"/>
                    <a:pt x="2513" y="5084"/>
                  </a:cubicBezTo>
                  <a:lnTo>
                    <a:pt x="2513" y="4727"/>
                  </a:lnTo>
                  <a:cubicBezTo>
                    <a:pt x="2513" y="4513"/>
                    <a:pt x="2430" y="4334"/>
                    <a:pt x="2299" y="4215"/>
                  </a:cubicBezTo>
                  <a:cubicBezTo>
                    <a:pt x="2120" y="4072"/>
                    <a:pt x="2013" y="3858"/>
                    <a:pt x="2013" y="3620"/>
                  </a:cubicBezTo>
                  <a:cubicBezTo>
                    <a:pt x="2013" y="3381"/>
                    <a:pt x="2120" y="3179"/>
                    <a:pt x="2299" y="3024"/>
                  </a:cubicBezTo>
                  <a:cubicBezTo>
                    <a:pt x="2431" y="2919"/>
                    <a:pt x="2596" y="2858"/>
                    <a:pt x="2769" y="2858"/>
                  </a:cubicBezTo>
                  <a:close/>
                  <a:moveTo>
                    <a:pt x="10014" y="298"/>
                  </a:moveTo>
                  <a:cubicBezTo>
                    <a:pt x="10300" y="298"/>
                    <a:pt x="10538" y="536"/>
                    <a:pt x="10538" y="822"/>
                  </a:cubicBezTo>
                  <a:lnTo>
                    <a:pt x="10538" y="5239"/>
                  </a:lnTo>
                  <a:lnTo>
                    <a:pt x="10312" y="5239"/>
                  </a:lnTo>
                  <a:cubicBezTo>
                    <a:pt x="10228" y="5239"/>
                    <a:pt x="10157" y="5322"/>
                    <a:pt x="10157" y="5406"/>
                  </a:cubicBezTo>
                  <a:cubicBezTo>
                    <a:pt x="10157" y="5501"/>
                    <a:pt x="10228" y="5572"/>
                    <a:pt x="10312" y="5572"/>
                  </a:cubicBezTo>
                  <a:lnTo>
                    <a:pt x="10490" y="5572"/>
                  </a:lnTo>
                  <a:lnTo>
                    <a:pt x="10490" y="9977"/>
                  </a:lnTo>
                  <a:cubicBezTo>
                    <a:pt x="10490" y="10263"/>
                    <a:pt x="10252" y="10501"/>
                    <a:pt x="9978" y="10501"/>
                  </a:cubicBezTo>
                  <a:lnTo>
                    <a:pt x="5573" y="10501"/>
                  </a:lnTo>
                  <a:lnTo>
                    <a:pt x="5573" y="8799"/>
                  </a:lnTo>
                  <a:cubicBezTo>
                    <a:pt x="5573" y="8537"/>
                    <a:pt x="5347" y="8311"/>
                    <a:pt x="5073" y="8311"/>
                  </a:cubicBezTo>
                  <a:lnTo>
                    <a:pt x="4739" y="8311"/>
                  </a:lnTo>
                  <a:cubicBezTo>
                    <a:pt x="4525" y="8311"/>
                    <a:pt x="4347" y="8394"/>
                    <a:pt x="4227" y="8537"/>
                  </a:cubicBezTo>
                  <a:cubicBezTo>
                    <a:pt x="4085" y="8715"/>
                    <a:pt x="3870" y="8811"/>
                    <a:pt x="3632" y="8811"/>
                  </a:cubicBezTo>
                  <a:cubicBezTo>
                    <a:pt x="3394" y="8811"/>
                    <a:pt x="3192" y="8715"/>
                    <a:pt x="3037" y="8537"/>
                  </a:cubicBezTo>
                  <a:cubicBezTo>
                    <a:pt x="2894" y="8358"/>
                    <a:pt x="2834" y="8120"/>
                    <a:pt x="2894" y="7882"/>
                  </a:cubicBezTo>
                  <a:cubicBezTo>
                    <a:pt x="2954" y="7584"/>
                    <a:pt x="3204" y="7346"/>
                    <a:pt x="3501" y="7287"/>
                  </a:cubicBezTo>
                  <a:cubicBezTo>
                    <a:pt x="3557" y="7275"/>
                    <a:pt x="3612" y="7269"/>
                    <a:pt x="3665" y="7269"/>
                  </a:cubicBezTo>
                  <a:cubicBezTo>
                    <a:pt x="3887" y="7269"/>
                    <a:pt x="4086" y="7367"/>
                    <a:pt x="4239" y="7549"/>
                  </a:cubicBezTo>
                  <a:cubicBezTo>
                    <a:pt x="4358" y="7703"/>
                    <a:pt x="4561" y="7787"/>
                    <a:pt x="4751" y="7787"/>
                  </a:cubicBezTo>
                  <a:lnTo>
                    <a:pt x="5097" y="7787"/>
                  </a:lnTo>
                  <a:cubicBezTo>
                    <a:pt x="5359" y="7787"/>
                    <a:pt x="5585" y="7561"/>
                    <a:pt x="5585" y="7299"/>
                  </a:cubicBezTo>
                  <a:lnTo>
                    <a:pt x="5585" y="5596"/>
                  </a:lnTo>
                  <a:lnTo>
                    <a:pt x="7275" y="5596"/>
                  </a:lnTo>
                  <a:cubicBezTo>
                    <a:pt x="7383" y="5596"/>
                    <a:pt x="7454" y="5679"/>
                    <a:pt x="7454" y="5775"/>
                  </a:cubicBezTo>
                  <a:lnTo>
                    <a:pt x="7454" y="6120"/>
                  </a:lnTo>
                  <a:cubicBezTo>
                    <a:pt x="7454" y="6227"/>
                    <a:pt x="7418" y="6310"/>
                    <a:pt x="7335" y="6394"/>
                  </a:cubicBezTo>
                  <a:cubicBezTo>
                    <a:pt x="7037" y="6644"/>
                    <a:pt x="6894" y="7025"/>
                    <a:pt x="6966" y="7430"/>
                  </a:cubicBezTo>
                  <a:cubicBezTo>
                    <a:pt x="7037" y="7858"/>
                    <a:pt x="7383" y="8203"/>
                    <a:pt x="7799" y="8299"/>
                  </a:cubicBezTo>
                  <a:cubicBezTo>
                    <a:pt x="7871" y="8311"/>
                    <a:pt x="7954" y="8323"/>
                    <a:pt x="8037" y="8323"/>
                  </a:cubicBezTo>
                  <a:cubicBezTo>
                    <a:pt x="8288" y="8323"/>
                    <a:pt x="8526" y="8239"/>
                    <a:pt x="8728" y="8084"/>
                  </a:cubicBezTo>
                  <a:cubicBezTo>
                    <a:pt x="8978" y="7882"/>
                    <a:pt x="9121" y="7561"/>
                    <a:pt x="9121" y="7239"/>
                  </a:cubicBezTo>
                  <a:cubicBezTo>
                    <a:pt x="9121" y="6906"/>
                    <a:pt x="8978" y="6608"/>
                    <a:pt x="8728" y="6406"/>
                  </a:cubicBezTo>
                  <a:cubicBezTo>
                    <a:pt x="8645" y="6346"/>
                    <a:pt x="8621" y="6251"/>
                    <a:pt x="8621" y="6132"/>
                  </a:cubicBezTo>
                  <a:lnTo>
                    <a:pt x="8621" y="5798"/>
                  </a:lnTo>
                  <a:cubicBezTo>
                    <a:pt x="8621" y="5691"/>
                    <a:pt x="8692" y="5620"/>
                    <a:pt x="8799" y="5620"/>
                  </a:cubicBezTo>
                  <a:lnTo>
                    <a:pt x="9645" y="5620"/>
                  </a:lnTo>
                  <a:cubicBezTo>
                    <a:pt x="9740" y="5620"/>
                    <a:pt x="9812" y="5536"/>
                    <a:pt x="9812" y="5453"/>
                  </a:cubicBezTo>
                  <a:cubicBezTo>
                    <a:pt x="9812" y="5358"/>
                    <a:pt x="9740" y="5286"/>
                    <a:pt x="9645" y="5286"/>
                  </a:cubicBezTo>
                  <a:lnTo>
                    <a:pt x="8799" y="5286"/>
                  </a:lnTo>
                  <a:cubicBezTo>
                    <a:pt x="8526" y="5286"/>
                    <a:pt x="8311" y="5513"/>
                    <a:pt x="8311" y="5775"/>
                  </a:cubicBezTo>
                  <a:lnTo>
                    <a:pt x="8311" y="6120"/>
                  </a:lnTo>
                  <a:cubicBezTo>
                    <a:pt x="8311" y="6334"/>
                    <a:pt x="8395" y="6513"/>
                    <a:pt x="8526" y="6632"/>
                  </a:cubicBezTo>
                  <a:cubicBezTo>
                    <a:pt x="8704" y="6775"/>
                    <a:pt x="8811" y="6989"/>
                    <a:pt x="8811" y="7227"/>
                  </a:cubicBezTo>
                  <a:cubicBezTo>
                    <a:pt x="8811" y="7465"/>
                    <a:pt x="8704" y="7668"/>
                    <a:pt x="8526" y="7822"/>
                  </a:cubicBezTo>
                  <a:cubicBezTo>
                    <a:pt x="8394" y="7928"/>
                    <a:pt x="8229" y="7988"/>
                    <a:pt x="8056" y="7988"/>
                  </a:cubicBezTo>
                  <a:cubicBezTo>
                    <a:pt x="7995" y="7988"/>
                    <a:pt x="7933" y="7981"/>
                    <a:pt x="7871" y="7965"/>
                  </a:cubicBezTo>
                  <a:cubicBezTo>
                    <a:pt x="7573" y="7906"/>
                    <a:pt x="7335" y="7656"/>
                    <a:pt x="7275" y="7358"/>
                  </a:cubicBezTo>
                  <a:cubicBezTo>
                    <a:pt x="7216" y="7072"/>
                    <a:pt x="7323" y="6810"/>
                    <a:pt x="7549" y="6608"/>
                  </a:cubicBezTo>
                  <a:cubicBezTo>
                    <a:pt x="7692" y="6489"/>
                    <a:pt x="7787" y="6298"/>
                    <a:pt x="7787" y="6108"/>
                  </a:cubicBezTo>
                  <a:lnTo>
                    <a:pt x="7787" y="5763"/>
                  </a:lnTo>
                  <a:cubicBezTo>
                    <a:pt x="7787" y="5501"/>
                    <a:pt x="7561" y="5275"/>
                    <a:pt x="7287" y="5275"/>
                  </a:cubicBezTo>
                  <a:lnTo>
                    <a:pt x="5597" y="5275"/>
                  </a:lnTo>
                  <a:lnTo>
                    <a:pt x="5597" y="3572"/>
                  </a:lnTo>
                  <a:cubicBezTo>
                    <a:pt x="5597" y="3477"/>
                    <a:pt x="5668" y="3393"/>
                    <a:pt x="5775" y="3393"/>
                  </a:cubicBezTo>
                  <a:lnTo>
                    <a:pt x="6121" y="3393"/>
                  </a:lnTo>
                  <a:cubicBezTo>
                    <a:pt x="6216" y="3393"/>
                    <a:pt x="6311" y="3441"/>
                    <a:pt x="6383" y="3512"/>
                  </a:cubicBezTo>
                  <a:cubicBezTo>
                    <a:pt x="6592" y="3762"/>
                    <a:pt x="6901" y="3911"/>
                    <a:pt x="7234" y="3911"/>
                  </a:cubicBezTo>
                  <a:cubicBezTo>
                    <a:pt x="7299" y="3911"/>
                    <a:pt x="7364" y="3905"/>
                    <a:pt x="7430" y="3893"/>
                  </a:cubicBezTo>
                  <a:cubicBezTo>
                    <a:pt x="7859" y="3810"/>
                    <a:pt x="8204" y="3477"/>
                    <a:pt x="8288" y="3060"/>
                  </a:cubicBezTo>
                  <a:cubicBezTo>
                    <a:pt x="8359" y="2727"/>
                    <a:pt x="8276" y="2381"/>
                    <a:pt x="8061" y="2131"/>
                  </a:cubicBezTo>
                  <a:cubicBezTo>
                    <a:pt x="7859" y="1881"/>
                    <a:pt x="7549" y="1726"/>
                    <a:pt x="7216" y="1726"/>
                  </a:cubicBezTo>
                  <a:cubicBezTo>
                    <a:pt x="6894" y="1726"/>
                    <a:pt x="6597" y="1881"/>
                    <a:pt x="6383" y="2131"/>
                  </a:cubicBezTo>
                  <a:cubicBezTo>
                    <a:pt x="6323" y="2203"/>
                    <a:pt x="6240" y="2238"/>
                    <a:pt x="6132" y="2238"/>
                  </a:cubicBezTo>
                  <a:lnTo>
                    <a:pt x="5787" y="2238"/>
                  </a:lnTo>
                  <a:cubicBezTo>
                    <a:pt x="5680" y="2238"/>
                    <a:pt x="5609" y="2167"/>
                    <a:pt x="5609" y="2060"/>
                  </a:cubicBezTo>
                  <a:lnTo>
                    <a:pt x="5609" y="1215"/>
                  </a:lnTo>
                  <a:cubicBezTo>
                    <a:pt x="5609" y="1119"/>
                    <a:pt x="5537" y="1048"/>
                    <a:pt x="5442" y="1048"/>
                  </a:cubicBezTo>
                  <a:cubicBezTo>
                    <a:pt x="5359" y="1048"/>
                    <a:pt x="5287" y="1119"/>
                    <a:pt x="5287" y="1215"/>
                  </a:cubicBezTo>
                  <a:lnTo>
                    <a:pt x="5287" y="2060"/>
                  </a:lnTo>
                  <a:cubicBezTo>
                    <a:pt x="5287" y="2322"/>
                    <a:pt x="5501" y="2548"/>
                    <a:pt x="5775" y="2548"/>
                  </a:cubicBezTo>
                  <a:lnTo>
                    <a:pt x="6121" y="2548"/>
                  </a:lnTo>
                  <a:cubicBezTo>
                    <a:pt x="6323" y="2548"/>
                    <a:pt x="6502" y="2465"/>
                    <a:pt x="6621" y="2322"/>
                  </a:cubicBezTo>
                  <a:cubicBezTo>
                    <a:pt x="6775" y="2143"/>
                    <a:pt x="6978" y="2048"/>
                    <a:pt x="7216" y="2048"/>
                  </a:cubicBezTo>
                  <a:cubicBezTo>
                    <a:pt x="7454" y="2048"/>
                    <a:pt x="7668" y="2143"/>
                    <a:pt x="7811" y="2322"/>
                  </a:cubicBezTo>
                  <a:cubicBezTo>
                    <a:pt x="7966" y="2500"/>
                    <a:pt x="8026" y="2739"/>
                    <a:pt x="7966" y="2977"/>
                  </a:cubicBezTo>
                  <a:cubicBezTo>
                    <a:pt x="7907" y="3274"/>
                    <a:pt x="7656" y="3512"/>
                    <a:pt x="7359" y="3572"/>
                  </a:cubicBezTo>
                  <a:cubicBezTo>
                    <a:pt x="7303" y="3584"/>
                    <a:pt x="7248" y="3589"/>
                    <a:pt x="7193" y="3589"/>
                  </a:cubicBezTo>
                  <a:cubicBezTo>
                    <a:pt x="6969" y="3589"/>
                    <a:pt x="6762" y="3492"/>
                    <a:pt x="6609" y="3310"/>
                  </a:cubicBezTo>
                  <a:cubicBezTo>
                    <a:pt x="6490" y="3155"/>
                    <a:pt x="6299" y="3072"/>
                    <a:pt x="6097" y="3072"/>
                  </a:cubicBezTo>
                  <a:lnTo>
                    <a:pt x="5763" y="3072"/>
                  </a:lnTo>
                  <a:cubicBezTo>
                    <a:pt x="5490" y="3072"/>
                    <a:pt x="5275" y="3298"/>
                    <a:pt x="5275" y="3560"/>
                  </a:cubicBezTo>
                  <a:lnTo>
                    <a:pt x="5275" y="5263"/>
                  </a:lnTo>
                  <a:lnTo>
                    <a:pt x="3573" y="5263"/>
                  </a:lnTo>
                  <a:cubicBezTo>
                    <a:pt x="3465" y="5263"/>
                    <a:pt x="3394" y="5179"/>
                    <a:pt x="3394" y="5084"/>
                  </a:cubicBezTo>
                  <a:lnTo>
                    <a:pt x="3394" y="4727"/>
                  </a:lnTo>
                  <a:cubicBezTo>
                    <a:pt x="3394" y="4620"/>
                    <a:pt x="3442" y="4524"/>
                    <a:pt x="3513" y="4453"/>
                  </a:cubicBezTo>
                  <a:cubicBezTo>
                    <a:pt x="3811" y="4203"/>
                    <a:pt x="3954" y="3810"/>
                    <a:pt x="3882" y="3417"/>
                  </a:cubicBezTo>
                  <a:cubicBezTo>
                    <a:pt x="3811" y="2977"/>
                    <a:pt x="3465" y="2643"/>
                    <a:pt x="3049" y="2548"/>
                  </a:cubicBezTo>
                  <a:cubicBezTo>
                    <a:pt x="2973" y="2531"/>
                    <a:pt x="2896" y="2523"/>
                    <a:pt x="2820" y="2523"/>
                  </a:cubicBezTo>
                  <a:cubicBezTo>
                    <a:pt x="2570" y="2523"/>
                    <a:pt x="2323" y="2610"/>
                    <a:pt x="2132" y="2774"/>
                  </a:cubicBezTo>
                  <a:cubicBezTo>
                    <a:pt x="1870" y="2977"/>
                    <a:pt x="1727" y="3298"/>
                    <a:pt x="1727" y="3620"/>
                  </a:cubicBezTo>
                  <a:cubicBezTo>
                    <a:pt x="1727" y="3941"/>
                    <a:pt x="1870" y="4239"/>
                    <a:pt x="2132" y="4453"/>
                  </a:cubicBezTo>
                  <a:cubicBezTo>
                    <a:pt x="2203" y="4513"/>
                    <a:pt x="2227" y="4608"/>
                    <a:pt x="2227" y="4703"/>
                  </a:cubicBezTo>
                  <a:lnTo>
                    <a:pt x="2227" y="5048"/>
                  </a:lnTo>
                  <a:cubicBezTo>
                    <a:pt x="2227" y="5155"/>
                    <a:pt x="2156" y="5227"/>
                    <a:pt x="2049" y="5227"/>
                  </a:cubicBezTo>
                  <a:lnTo>
                    <a:pt x="358" y="5227"/>
                  </a:lnTo>
                  <a:lnTo>
                    <a:pt x="358" y="822"/>
                  </a:lnTo>
                  <a:cubicBezTo>
                    <a:pt x="358" y="536"/>
                    <a:pt x="596" y="298"/>
                    <a:pt x="882" y="298"/>
                  </a:cubicBezTo>
                  <a:lnTo>
                    <a:pt x="5287" y="298"/>
                  </a:lnTo>
                  <a:lnTo>
                    <a:pt x="5287" y="476"/>
                  </a:lnTo>
                  <a:cubicBezTo>
                    <a:pt x="5287" y="572"/>
                    <a:pt x="5359" y="643"/>
                    <a:pt x="5442" y="643"/>
                  </a:cubicBezTo>
                  <a:cubicBezTo>
                    <a:pt x="5537" y="643"/>
                    <a:pt x="5609" y="572"/>
                    <a:pt x="5609" y="476"/>
                  </a:cubicBezTo>
                  <a:lnTo>
                    <a:pt x="5609" y="298"/>
                  </a:lnTo>
                  <a:close/>
                  <a:moveTo>
                    <a:pt x="834" y="0"/>
                  </a:moveTo>
                  <a:cubicBezTo>
                    <a:pt x="370" y="0"/>
                    <a:pt x="1" y="381"/>
                    <a:pt x="1" y="834"/>
                  </a:cubicBezTo>
                  <a:lnTo>
                    <a:pt x="1" y="9977"/>
                  </a:lnTo>
                  <a:cubicBezTo>
                    <a:pt x="1" y="10442"/>
                    <a:pt x="370" y="10811"/>
                    <a:pt x="834" y="10811"/>
                  </a:cubicBezTo>
                  <a:lnTo>
                    <a:pt x="9978" y="10811"/>
                  </a:lnTo>
                  <a:cubicBezTo>
                    <a:pt x="10431" y="10811"/>
                    <a:pt x="10812" y="10442"/>
                    <a:pt x="10812" y="9977"/>
                  </a:cubicBezTo>
                  <a:lnTo>
                    <a:pt x="10812" y="834"/>
                  </a:lnTo>
                  <a:cubicBezTo>
                    <a:pt x="10812" y="381"/>
                    <a:pt x="10431" y="0"/>
                    <a:pt x="9978" y="0"/>
                  </a:cubicBezTo>
                  <a:close/>
                </a:path>
              </a:pathLst>
            </a:custGeom>
            <a:solidFill>
              <a:srgbClr val="FF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C3C"/>
                </a:solidFill>
              </a:endParaRPr>
            </a:p>
          </p:txBody>
        </p:sp>
        <p:grpSp>
          <p:nvGrpSpPr>
            <p:cNvPr id="10" name="Google Shape;8978;p73">
              <a:extLst>
                <a:ext uri="{FF2B5EF4-FFF2-40B4-BE49-F238E27FC236}">
                  <a16:creationId xmlns:a16="http://schemas.microsoft.com/office/drawing/2014/main" id="{C7DAE5D1-6ACB-4092-9077-C5E4EC21E9EF}"/>
                </a:ext>
              </a:extLst>
            </p:cNvPr>
            <p:cNvGrpSpPr/>
            <p:nvPr/>
          </p:nvGrpSpPr>
          <p:grpSpPr>
            <a:xfrm>
              <a:off x="5993598" y="1095943"/>
              <a:ext cx="1052242" cy="1349928"/>
              <a:chOff x="6974158" y="2789537"/>
              <a:chExt cx="255247" cy="327458"/>
            </a:xfrm>
            <a:solidFill>
              <a:schemeClr val="bg1"/>
            </a:solidFill>
          </p:grpSpPr>
          <p:sp>
            <p:nvSpPr>
              <p:cNvPr id="11" name="Google Shape;8979;p73">
                <a:extLst>
                  <a:ext uri="{FF2B5EF4-FFF2-40B4-BE49-F238E27FC236}">
                    <a16:creationId xmlns:a16="http://schemas.microsoft.com/office/drawing/2014/main" id="{B8284B7B-10A6-4BE2-9911-7293F0B81C03}"/>
                  </a:ext>
                </a:extLst>
              </p:cNvPr>
              <p:cNvSpPr/>
              <p:nvPr/>
            </p:nvSpPr>
            <p:spPr>
              <a:xfrm>
                <a:off x="7066407" y="2897282"/>
                <a:ext cx="9876" cy="14798"/>
              </a:xfrm>
              <a:custGeom>
                <a:avLst/>
                <a:gdLst/>
                <a:ahLst/>
                <a:cxnLst/>
                <a:rect l="l" t="t" r="r" b="b"/>
                <a:pathLst>
                  <a:path w="311" h="466" extrusionOk="0">
                    <a:moveTo>
                      <a:pt x="144" y="1"/>
                    </a:moveTo>
                    <a:cubicBezTo>
                      <a:pt x="60" y="1"/>
                      <a:pt x="1" y="84"/>
                      <a:pt x="1" y="155"/>
                    </a:cubicBezTo>
                    <a:lnTo>
                      <a:pt x="1" y="322"/>
                    </a:lnTo>
                    <a:cubicBezTo>
                      <a:pt x="1" y="405"/>
                      <a:pt x="72" y="465"/>
                      <a:pt x="144" y="465"/>
                    </a:cubicBezTo>
                    <a:cubicBezTo>
                      <a:pt x="227" y="465"/>
                      <a:pt x="299" y="394"/>
                      <a:pt x="299" y="322"/>
                    </a:cubicBezTo>
                    <a:lnTo>
                      <a:pt x="299" y="155"/>
                    </a:lnTo>
                    <a:cubicBezTo>
                      <a:pt x="310" y="60"/>
                      <a:pt x="239" y="1"/>
                      <a:pt x="1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80;p73">
                <a:extLst>
                  <a:ext uri="{FF2B5EF4-FFF2-40B4-BE49-F238E27FC236}">
                    <a16:creationId xmlns:a16="http://schemas.microsoft.com/office/drawing/2014/main" id="{BA56990A-32DE-4A0C-8EEE-E9F2FF90EA30}"/>
                  </a:ext>
                </a:extLst>
              </p:cNvPr>
              <p:cNvSpPr/>
              <p:nvPr/>
            </p:nvSpPr>
            <p:spPr>
              <a:xfrm>
                <a:off x="7127662" y="2897282"/>
                <a:ext cx="9495" cy="14798"/>
              </a:xfrm>
              <a:custGeom>
                <a:avLst/>
                <a:gdLst/>
                <a:ahLst/>
                <a:cxnLst/>
                <a:rect l="l" t="t" r="r" b="b"/>
                <a:pathLst>
                  <a:path w="299" h="466" extrusionOk="0">
                    <a:moveTo>
                      <a:pt x="155" y="1"/>
                    </a:moveTo>
                    <a:cubicBezTo>
                      <a:pt x="60" y="1"/>
                      <a:pt x="1" y="84"/>
                      <a:pt x="1" y="155"/>
                    </a:cubicBezTo>
                    <a:lnTo>
                      <a:pt x="1" y="322"/>
                    </a:lnTo>
                    <a:cubicBezTo>
                      <a:pt x="1" y="405"/>
                      <a:pt x="84" y="465"/>
                      <a:pt x="155" y="465"/>
                    </a:cubicBezTo>
                    <a:cubicBezTo>
                      <a:pt x="227" y="465"/>
                      <a:pt x="298" y="394"/>
                      <a:pt x="298" y="322"/>
                    </a:cubicBezTo>
                    <a:lnTo>
                      <a:pt x="298" y="155"/>
                    </a:lnTo>
                    <a:cubicBezTo>
                      <a:pt x="298" y="60"/>
                      <a:pt x="239"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81;p73">
                <a:extLst>
                  <a:ext uri="{FF2B5EF4-FFF2-40B4-BE49-F238E27FC236}">
                    <a16:creationId xmlns:a16="http://schemas.microsoft.com/office/drawing/2014/main" id="{DB6DDA79-34A1-4741-870E-9194BFB4D2E5}"/>
                  </a:ext>
                </a:extLst>
              </p:cNvPr>
              <p:cNvSpPr/>
              <p:nvPr/>
            </p:nvSpPr>
            <p:spPr>
              <a:xfrm>
                <a:off x="7081935" y="2933292"/>
                <a:ext cx="40837" cy="14703"/>
              </a:xfrm>
              <a:custGeom>
                <a:avLst/>
                <a:gdLst/>
                <a:ahLst/>
                <a:cxnLst/>
                <a:rect l="l" t="t" r="r" b="b"/>
                <a:pathLst>
                  <a:path w="1286" h="463" extrusionOk="0">
                    <a:moveTo>
                      <a:pt x="162" y="1"/>
                    </a:moveTo>
                    <a:cubicBezTo>
                      <a:pt x="125" y="1"/>
                      <a:pt x="89" y="16"/>
                      <a:pt x="60" y="45"/>
                    </a:cubicBezTo>
                    <a:cubicBezTo>
                      <a:pt x="0" y="105"/>
                      <a:pt x="0" y="200"/>
                      <a:pt x="60" y="260"/>
                    </a:cubicBezTo>
                    <a:cubicBezTo>
                      <a:pt x="191" y="391"/>
                      <a:pt x="417" y="462"/>
                      <a:pt x="655" y="462"/>
                    </a:cubicBezTo>
                    <a:cubicBezTo>
                      <a:pt x="893" y="462"/>
                      <a:pt x="1119" y="391"/>
                      <a:pt x="1250" y="260"/>
                    </a:cubicBezTo>
                    <a:cubicBezTo>
                      <a:pt x="1286" y="200"/>
                      <a:pt x="1286" y="105"/>
                      <a:pt x="1226" y="45"/>
                    </a:cubicBezTo>
                    <a:cubicBezTo>
                      <a:pt x="1197" y="16"/>
                      <a:pt x="1158" y="1"/>
                      <a:pt x="1119" y="1"/>
                    </a:cubicBezTo>
                    <a:cubicBezTo>
                      <a:pt x="1081" y="1"/>
                      <a:pt x="1042" y="16"/>
                      <a:pt x="1012" y="45"/>
                    </a:cubicBezTo>
                    <a:cubicBezTo>
                      <a:pt x="953" y="105"/>
                      <a:pt x="822" y="164"/>
                      <a:pt x="643" y="164"/>
                    </a:cubicBezTo>
                    <a:cubicBezTo>
                      <a:pt x="464" y="164"/>
                      <a:pt x="310" y="105"/>
                      <a:pt x="274" y="45"/>
                    </a:cubicBezTo>
                    <a:cubicBezTo>
                      <a:pt x="238" y="16"/>
                      <a:pt x="199" y="1"/>
                      <a:pt x="1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982;p73">
                <a:extLst>
                  <a:ext uri="{FF2B5EF4-FFF2-40B4-BE49-F238E27FC236}">
                    <a16:creationId xmlns:a16="http://schemas.microsoft.com/office/drawing/2014/main" id="{9F5B4055-A1FA-4B18-B90A-85071D55935F}"/>
                  </a:ext>
                </a:extLst>
              </p:cNvPr>
              <p:cNvSpPr/>
              <p:nvPr/>
            </p:nvSpPr>
            <p:spPr>
              <a:xfrm>
                <a:off x="6974158" y="2789537"/>
                <a:ext cx="255247" cy="327458"/>
              </a:xfrm>
              <a:custGeom>
                <a:avLst/>
                <a:gdLst/>
                <a:ahLst/>
                <a:cxnLst/>
                <a:rect l="l" t="t" r="r" b="b"/>
                <a:pathLst>
                  <a:path w="8038" h="10312" extrusionOk="0">
                    <a:moveTo>
                      <a:pt x="6228" y="2167"/>
                    </a:moveTo>
                    <a:lnTo>
                      <a:pt x="6132" y="3239"/>
                    </a:lnTo>
                    <a:lnTo>
                      <a:pt x="6121" y="3239"/>
                    </a:lnTo>
                    <a:cubicBezTo>
                      <a:pt x="6025" y="3239"/>
                      <a:pt x="5942" y="3156"/>
                      <a:pt x="5942" y="3060"/>
                    </a:cubicBezTo>
                    <a:lnTo>
                      <a:pt x="5942" y="2227"/>
                    </a:lnTo>
                    <a:cubicBezTo>
                      <a:pt x="6049" y="2227"/>
                      <a:pt x="6132" y="2191"/>
                      <a:pt x="6228" y="2167"/>
                    </a:cubicBezTo>
                    <a:close/>
                    <a:moveTo>
                      <a:pt x="5787" y="322"/>
                    </a:moveTo>
                    <a:cubicBezTo>
                      <a:pt x="6240" y="322"/>
                      <a:pt x="6609" y="691"/>
                      <a:pt x="6609" y="1131"/>
                    </a:cubicBezTo>
                    <a:cubicBezTo>
                      <a:pt x="6609" y="1584"/>
                      <a:pt x="6240" y="1953"/>
                      <a:pt x="5787" y="1953"/>
                    </a:cubicBezTo>
                    <a:cubicBezTo>
                      <a:pt x="5490" y="1953"/>
                      <a:pt x="5228" y="1786"/>
                      <a:pt x="5073" y="1536"/>
                    </a:cubicBezTo>
                    <a:cubicBezTo>
                      <a:pt x="5048" y="1487"/>
                      <a:pt x="4996" y="1455"/>
                      <a:pt x="4942" y="1455"/>
                    </a:cubicBezTo>
                    <a:cubicBezTo>
                      <a:pt x="4918" y="1455"/>
                      <a:pt x="4893" y="1462"/>
                      <a:pt x="4870" y="1477"/>
                    </a:cubicBezTo>
                    <a:cubicBezTo>
                      <a:pt x="4799" y="1524"/>
                      <a:pt x="4763" y="1608"/>
                      <a:pt x="4811" y="1691"/>
                    </a:cubicBezTo>
                    <a:cubicBezTo>
                      <a:pt x="4823" y="1703"/>
                      <a:pt x="4823" y="1715"/>
                      <a:pt x="4835" y="1727"/>
                    </a:cubicBezTo>
                    <a:cubicBezTo>
                      <a:pt x="4775" y="1763"/>
                      <a:pt x="4716" y="1786"/>
                      <a:pt x="4656" y="1786"/>
                    </a:cubicBezTo>
                    <a:cubicBezTo>
                      <a:pt x="4477" y="1786"/>
                      <a:pt x="4335" y="1643"/>
                      <a:pt x="4335" y="1465"/>
                    </a:cubicBezTo>
                    <a:cubicBezTo>
                      <a:pt x="4335" y="1370"/>
                      <a:pt x="4263" y="1310"/>
                      <a:pt x="4180" y="1310"/>
                    </a:cubicBezTo>
                    <a:cubicBezTo>
                      <a:pt x="4108" y="1310"/>
                      <a:pt x="4037" y="1393"/>
                      <a:pt x="4037" y="1465"/>
                    </a:cubicBezTo>
                    <a:cubicBezTo>
                      <a:pt x="4037" y="1810"/>
                      <a:pt x="4323" y="2108"/>
                      <a:pt x="4680" y="2108"/>
                    </a:cubicBezTo>
                    <a:cubicBezTo>
                      <a:pt x="4811" y="2108"/>
                      <a:pt x="4942" y="2060"/>
                      <a:pt x="5061" y="1965"/>
                    </a:cubicBezTo>
                    <a:cubicBezTo>
                      <a:pt x="5228" y="2120"/>
                      <a:pt x="5442" y="2227"/>
                      <a:pt x="5668" y="2251"/>
                    </a:cubicBezTo>
                    <a:lnTo>
                      <a:pt x="5668" y="3072"/>
                    </a:lnTo>
                    <a:cubicBezTo>
                      <a:pt x="5668" y="3334"/>
                      <a:pt x="5882" y="3548"/>
                      <a:pt x="6144" y="3548"/>
                    </a:cubicBezTo>
                    <a:lnTo>
                      <a:pt x="6382" y="3548"/>
                    </a:lnTo>
                    <a:cubicBezTo>
                      <a:pt x="6454" y="3548"/>
                      <a:pt x="6513" y="3572"/>
                      <a:pt x="6573" y="3632"/>
                    </a:cubicBezTo>
                    <a:cubicBezTo>
                      <a:pt x="6621" y="3691"/>
                      <a:pt x="6656" y="3751"/>
                      <a:pt x="6633" y="3834"/>
                    </a:cubicBezTo>
                    <a:cubicBezTo>
                      <a:pt x="6621" y="3953"/>
                      <a:pt x="6502" y="4049"/>
                      <a:pt x="6371" y="4049"/>
                    </a:cubicBezTo>
                    <a:lnTo>
                      <a:pt x="6299" y="4049"/>
                    </a:lnTo>
                    <a:lnTo>
                      <a:pt x="6299" y="4037"/>
                    </a:lnTo>
                    <a:cubicBezTo>
                      <a:pt x="6299" y="3953"/>
                      <a:pt x="6216" y="3894"/>
                      <a:pt x="6144" y="3894"/>
                    </a:cubicBezTo>
                    <a:cubicBezTo>
                      <a:pt x="6061" y="3894"/>
                      <a:pt x="6001" y="3965"/>
                      <a:pt x="6001" y="4037"/>
                    </a:cubicBezTo>
                    <a:cubicBezTo>
                      <a:pt x="6001" y="5108"/>
                      <a:pt x="5120" y="5977"/>
                      <a:pt x="4049" y="5977"/>
                    </a:cubicBezTo>
                    <a:cubicBezTo>
                      <a:pt x="2953" y="5977"/>
                      <a:pt x="2084" y="5096"/>
                      <a:pt x="2084" y="4025"/>
                    </a:cubicBezTo>
                    <a:cubicBezTo>
                      <a:pt x="2084" y="3929"/>
                      <a:pt x="2013" y="3870"/>
                      <a:pt x="1941" y="3870"/>
                    </a:cubicBezTo>
                    <a:cubicBezTo>
                      <a:pt x="1858" y="3870"/>
                      <a:pt x="1787" y="3953"/>
                      <a:pt x="1787" y="4025"/>
                    </a:cubicBezTo>
                    <a:lnTo>
                      <a:pt x="1787" y="4037"/>
                    </a:lnTo>
                    <a:lnTo>
                      <a:pt x="1703" y="4037"/>
                    </a:lnTo>
                    <a:cubicBezTo>
                      <a:pt x="1620" y="4037"/>
                      <a:pt x="1560" y="4013"/>
                      <a:pt x="1501" y="3953"/>
                    </a:cubicBezTo>
                    <a:cubicBezTo>
                      <a:pt x="1465" y="3894"/>
                      <a:pt x="1429" y="3834"/>
                      <a:pt x="1441" y="3751"/>
                    </a:cubicBezTo>
                    <a:cubicBezTo>
                      <a:pt x="1465" y="3632"/>
                      <a:pt x="1584" y="3537"/>
                      <a:pt x="1715" y="3537"/>
                    </a:cubicBezTo>
                    <a:lnTo>
                      <a:pt x="1941" y="3537"/>
                    </a:lnTo>
                    <a:cubicBezTo>
                      <a:pt x="2203" y="3537"/>
                      <a:pt x="2418" y="3322"/>
                      <a:pt x="2418" y="3060"/>
                    </a:cubicBezTo>
                    <a:lnTo>
                      <a:pt x="2418" y="2358"/>
                    </a:lnTo>
                    <a:cubicBezTo>
                      <a:pt x="2418" y="2084"/>
                      <a:pt x="2632" y="1870"/>
                      <a:pt x="2906" y="1870"/>
                    </a:cubicBezTo>
                    <a:lnTo>
                      <a:pt x="3525" y="1870"/>
                    </a:lnTo>
                    <a:cubicBezTo>
                      <a:pt x="3620" y="1870"/>
                      <a:pt x="3680" y="1786"/>
                      <a:pt x="3680" y="1715"/>
                    </a:cubicBezTo>
                    <a:cubicBezTo>
                      <a:pt x="3680" y="1632"/>
                      <a:pt x="3608" y="1572"/>
                      <a:pt x="3525" y="1572"/>
                    </a:cubicBezTo>
                    <a:lnTo>
                      <a:pt x="2906" y="1572"/>
                    </a:lnTo>
                    <a:cubicBezTo>
                      <a:pt x="2477" y="1572"/>
                      <a:pt x="2120" y="1929"/>
                      <a:pt x="2120" y="2358"/>
                    </a:cubicBezTo>
                    <a:lnTo>
                      <a:pt x="2120" y="3060"/>
                    </a:lnTo>
                    <a:cubicBezTo>
                      <a:pt x="2120" y="3144"/>
                      <a:pt x="2037" y="3239"/>
                      <a:pt x="1941" y="3239"/>
                    </a:cubicBezTo>
                    <a:lnTo>
                      <a:pt x="1906" y="3239"/>
                    </a:lnTo>
                    <a:lnTo>
                      <a:pt x="1739" y="1572"/>
                    </a:lnTo>
                    <a:cubicBezTo>
                      <a:pt x="1715" y="1251"/>
                      <a:pt x="1822" y="929"/>
                      <a:pt x="2025" y="691"/>
                    </a:cubicBezTo>
                    <a:cubicBezTo>
                      <a:pt x="2239" y="453"/>
                      <a:pt x="2549" y="322"/>
                      <a:pt x="2870" y="322"/>
                    </a:cubicBezTo>
                    <a:close/>
                    <a:moveTo>
                      <a:pt x="5013" y="6013"/>
                    </a:moveTo>
                    <a:lnTo>
                      <a:pt x="5013" y="6537"/>
                    </a:lnTo>
                    <a:cubicBezTo>
                      <a:pt x="5013" y="6823"/>
                      <a:pt x="5204" y="7073"/>
                      <a:pt x="5478" y="7144"/>
                    </a:cubicBezTo>
                    <a:lnTo>
                      <a:pt x="5740" y="7227"/>
                    </a:lnTo>
                    <a:cubicBezTo>
                      <a:pt x="5668" y="7478"/>
                      <a:pt x="5537" y="7716"/>
                      <a:pt x="5370" y="7906"/>
                    </a:cubicBezTo>
                    <a:cubicBezTo>
                      <a:pt x="5311" y="7966"/>
                      <a:pt x="5323" y="8073"/>
                      <a:pt x="5382" y="8120"/>
                    </a:cubicBezTo>
                    <a:cubicBezTo>
                      <a:pt x="5418" y="8144"/>
                      <a:pt x="5442" y="8156"/>
                      <a:pt x="5490" y="8156"/>
                    </a:cubicBezTo>
                    <a:cubicBezTo>
                      <a:pt x="5537" y="8156"/>
                      <a:pt x="5585" y="8144"/>
                      <a:pt x="5609" y="8120"/>
                    </a:cubicBezTo>
                    <a:cubicBezTo>
                      <a:pt x="5823" y="7882"/>
                      <a:pt x="5966" y="7608"/>
                      <a:pt x="6061" y="7311"/>
                    </a:cubicBezTo>
                    <a:lnTo>
                      <a:pt x="6382" y="7418"/>
                    </a:lnTo>
                    <a:cubicBezTo>
                      <a:pt x="6204" y="7906"/>
                      <a:pt x="5930" y="8335"/>
                      <a:pt x="5525" y="8668"/>
                    </a:cubicBezTo>
                    <a:cubicBezTo>
                      <a:pt x="5085" y="9013"/>
                      <a:pt x="4573" y="9204"/>
                      <a:pt x="4001" y="9204"/>
                    </a:cubicBezTo>
                    <a:cubicBezTo>
                      <a:pt x="3442" y="9204"/>
                      <a:pt x="2918" y="9025"/>
                      <a:pt x="2489" y="8668"/>
                    </a:cubicBezTo>
                    <a:cubicBezTo>
                      <a:pt x="2096" y="8359"/>
                      <a:pt x="1810" y="7918"/>
                      <a:pt x="1668" y="7442"/>
                    </a:cubicBezTo>
                    <a:lnTo>
                      <a:pt x="2001" y="7347"/>
                    </a:lnTo>
                    <a:cubicBezTo>
                      <a:pt x="2108" y="7739"/>
                      <a:pt x="2358" y="8097"/>
                      <a:pt x="2680" y="8370"/>
                    </a:cubicBezTo>
                    <a:cubicBezTo>
                      <a:pt x="3049" y="8668"/>
                      <a:pt x="3513" y="8847"/>
                      <a:pt x="4001" y="8847"/>
                    </a:cubicBezTo>
                    <a:cubicBezTo>
                      <a:pt x="4382" y="8847"/>
                      <a:pt x="4739" y="8751"/>
                      <a:pt x="5049" y="8561"/>
                    </a:cubicBezTo>
                    <a:cubicBezTo>
                      <a:pt x="5120" y="8513"/>
                      <a:pt x="5132" y="8430"/>
                      <a:pt x="5109" y="8359"/>
                    </a:cubicBezTo>
                    <a:cubicBezTo>
                      <a:pt x="5077" y="8304"/>
                      <a:pt x="5031" y="8280"/>
                      <a:pt x="4979" y="8280"/>
                    </a:cubicBezTo>
                    <a:cubicBezTo>
                      <a:pt x="4952" y="8280"/>
                      <a:pt x="4923" y="8287"/>
                      <a:pt x="4894" y="8299"/>
                    </a:cubicBezTo>
                    <a:cubicBezTo>
                      <a:pt x="4632" y="8442"/>
                      <a:pt x="4311" y="8537"/>
                      <a:pt x="4001" y="8537"/>
                    </a:cubicBezTo>
                    <a:cubicBezTo>
                      <a:pt x="3215" y="8537"/>
                      <a:pt x="2513" y="8001"/>
                      <a:pt x="2299" y="7239"/>
                    </a:cubicBezTo>
                    <a:lnTo>
                      <a:pt x="2596" y="7144"/>
                    </a:lnTo>
                    <a:cubicBezTo>
                      <a:pt x="2858" y="7073"/>
                      <a:pt x="3049" y="6823"/>
                      <a:pt x="3049" y="6537"/>
                    </a:cubicBezTo>
                    <a:lnTo>
                      <a:pt x="3049" y="6013"/>
                    </a:lnTo>
                    <a:cubicBezTo>
                      <a:pt x="3346" y="6168"/>
                      <a:pt x="3680" y="6239"/>
                      <a:pt x="4037" y="6239"/>
                    </a:cubicBezTo>
                    <a:cubicBezTo>
                      <a:pt x="4394" y="6239"/>
                      <a:pt x="4716" y="6168"/>
                      <a:pt x="5013" y="6013"/>
                    </a:cubicBezTo>
                    <a:close/>
                    <a:moveTo>
                      <a:pt x="2870" y="0"/>
                    </a:moveTo>
                    <a:cubicBezTo>
                      <a:pt x="2477" y="0"/>
                      <a:pt x="2084" y="179"/>
                      <a:pt x="1799" y="477"/>
                    </a:cubicBezTo>
                    <a:cubicBezTo>
                      <a:pt x="1537" y="774"/>
                      <a:pt x="1406" y="1179"/>
                      <a:pt x="1429" y="1596"/>
                    </a:cubicBezTo>
                    <a:lnTo>
                      <a:pt x="1596" y="3251"/>
                    </a:lnTo>
                    <a:cubicBezTo>
                      <a:pt x="1358" y="3298"/>
                      <a:pt x="1144" y="3489"/>
                      <a:pt x="1132" y="3739"/>
                    </a:cubicBezTo>
                    <a:cubicBezTo>
                      <a:pt x="1120" y="3894"/>
                      <a:pt x="1168" y="4049"/>
                      <a:pt x="1263" y="4168"/>
                    </a:cubicBezTo>
                    <a:cubicBezTo>
                      <a:pt x="1370" y="4287"/>
                      <a:pt x="1525" y="4346"/>
                      <a:pt x="1680" y="4346"/>
                    </a:cubicBezTo>
                    <a:lnTo>
                      <a:pt x="1799" y="4346"/>
                    </a:lnTo>
                    <a:cubicBezTo>
                      <a:pt x="1894" y="4989"/>
                      <a:pt x="2251" y="5525"/>
                      <a:pt x="2739" y="5882"/>
                    </a:cubicBezTo>
                    <a:lnTo>
                      <a:pt x="2739" y="6585"/>
                    </a:lnTo>
                    <a:cubicBezTo>
                      <a:pt x="2739" y="6727"/>
                      <a:pt x="2632" y="6870"/>
                      <a:pt x="2501" y="6894"/>
                    </a:cubicBezTo>
                    <a:lnTo>
                      <a:pt x="810" y="7406"/>
                    </a:lnTo>
                    <a:cubicBezTo>
                      <a:pt x="322" y="7537"/>
                      <a:pt x="1" y="7978"/>
                      <a:pt x="1" y="8478"/>
                    </a:cubicBezTo>
                    <a:lnTo>
                      <a:pt x="1" y="10168"/>
                    </a:lnTo>
                    <a:cubicBezTo>
                      <a:pt x="1" y="10252"/>
                      <a:pt x="72" y="10311"/>
                      <a:pt x="144" y="10311"/>
                    </a:cubicBezTo>
                    <a:cubicBezTo>
                      <a:pt x="227" y="10311"/>
                      <a:pt x="298" y="10240"/>
                      <a:pt x="298" y="10168"/>
                    </a:cubicBezTo>
                    <a:lnTo>
                      <a:pt x="298" y="8466"/>
                    </a:lnTo>
                    <a:cubicBezTo>
                      <a:pt x="298" y="8109"/>
                      <a:pt x="537" y="7787"/>
                      <a:pt x="882" y="7680"/>
                    </a:cubicBezTo>
                    <a:lnTo>
                      <a:pt x="1370" y="7537"/>
                    </a:lnTo>
                    <a:cubicBezTo>
                      <a:pt x="1513" y="8073"/>
                      <a:pt x="1846" y="8549"/>
                      <a:pt x="2275" y="8906"/>
                    </a:cubicBezTo>
                    <a:cubicBezTo>
                      <a:pt x="2751" y="9287"/>
                      <a:pt x="3358" y="9502"/>
                      <a:pt x="3989" y="9502"/>
                    </a:cubicBezTo>
                    <a:cubicBezTo>
                      <a:pt x="4608" y="9502"/>
                      <a:pt x="5204" y="9287"/>
                      <a:pt x="5704" y="8906"/>
                    </a:cubicBezTo>
                    <a:cubicBezTo>
                      <a:pt x="6144" y="8549"/>
                      <a:pt x="6454" y="8073"/>
                      <a:pt x="6621" y="7537"/>
                    </a:cubicBezTo>
                    <a:lnTo>
                      <a:pt x="7144" y="7680"/>
                    </a:lnTo>
                    <a:cubicBezTo>
                      <a:pt x="7490" y="7787"/>
                      <a:pt x="7728" y="8097"/>
                      <a:pt x="7728" y="8466"/>
                    </a:cubicBezTo>
                    <a:lnTo>
                      <a:pt x="7728" y="10168"/>
                    </a:lnTo>
                    <a:cubicBezTo>
                      <a:pt x="7728" y="10252"/>
                      <a:pt x="7799" y="10311"/>
                      <a:pt x="7871" y="10311"/>
                    </a:cubicBezTo>
                    <a:cubicBezTo>
                      <a:pt x="7966" y="10311"/>
                      <a:pt x="8026" y="10240"/>
                      <a:pt x="8026" y="10168"/>
                    </a:cubicBezTo>
                    <a:lnTo>
                      <a:pt x="8026" y="8466"/>
                    </a:lnTo>
                    <a:cubicBezTo>
                      <a:pt x="8037" y="7966"/>
                      <a:pt x="7716" y="7525"/>
                      <a:pt x="7240" y="7382"/>
                    </a:cubicBezTo>
                    <a:lnTo>
                      <a:pt x="5537" y="6882"/>
                    </a:lnTo>
                    <a:cubicBezTo>
                      <a:pt x="5406" y="6835"/>
                      <a:pt x="5299" y="6704"/>
                      <a:pt x="5299" y="6573"/>
                    </a:cubicBezTo>
                    <a:lnTo>
                      <a:pt x="5299" y="5870"/>
                    </a:lnTo>
                    <a:cubicBezTo>
                      <a:pt x="5811" y="5525"/>
                      <a:pt x="6168" y="4977"/>
                      <a:pt x="6240" y="4334"/>
                    </a:cubicBezTo>
                    <a:lnTo>
                      <a:pt x="6323" y="4334"/>
                    </a:lnTo>
                    <a:cubicBezTo>
                      <a:pt x="6621" y="4334"/>
                      <a:pt x="6871" y="4108"/>
                      <a:pt x="6906" y="3846"/>
                    </a:cubicBezTo>
                    <a:cubicBezTo>
                      <a:pt x="6918" y="3691"/>
                      <a:pt x="6871" y="3525"/>
                      <a:pt x="6775" y="3417"/>
                    </a:cubicBezTo>
                    <a:cubicBezTo>
                      <a:pt x="6680" y="3322"/>
                      <a:pt x="6561" y="3251"/>
                      <a:pt x="6442" y="3239"/>
                    </a:cubicBezTo>
                    <a:lnTo>
                      <a:pt x="6549" y="1941"/>
                    </a:lnTo>
                    <a:cubicBezTo>
                      <a:pt x="6775" y="1727"/>
                      <a:pt x="6906" y="1453"/>
                      <a:pt x="6906" y="1120"/>
                    </a:cubicBezTo>
                    <a:cubicBezTo>
                      <a:pt x="6906" y="512"/>
                      <a:pt x="6394" y="0"/>
                      <a:pt x="57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83;p73">
                <a:extLst>
                  <a:ext uri="{FF2B5EF4-FFF2-40B4-BE49-F238E27FC236}">
                    <a16:creationId xmlns:a16="http://schemas.microsoft.com/office/drawing/2014/main" id="{780D7077-D53C-407F-A949-64E3A55DD6B1}"/>
                  </a:ext>
                </a:extLst>
              </p:cNvPr>
              <p:cNvSpPr/>
              <p:nvPr/>
            </p:nvSpPr>
            <p:spPr>
              <a:xfrm>
                <a:off x="7061135" y="2881785"/>
                <a:ext cx="20069" cy="9495"/>
              </a:xfrm>
              <a:custGeom>
                <a:avLst/>
                <a:gdLst/>
                <a:ahLst/>
                <a:cxnLst/>
                <a:rect l="l" t="t" r="r" b="b"/>
                <a:pathLst>
                  <a:path w="632" h="299" extrusionOk="0">
                    <a:moveTo>
                      <a:pt x="155" y="1"/>
                    </a:moveTo>
                    <a:cubicBezTo>
                      <a:pt x="60" y="1"/>
                      <a:pt x="0" y="72"/>
                      <a:pt x="0" y="155"/>
                    </a:cubicBezTo>
                    <a:cubicBezTo>
                      <a:pt x="0" y="227"/>
                      <a:pt x="72" y="298"/>
                      <a:pt x="155" y="298"/>
                    </a:cubicBezTo>
                    <a:lnTo>
                      <a:pt x="476" y="298"/>
                    </a:lnTo>
                    <a:cubicBezTo>
                      <a:pt x="560" y="298"/>
                      <a:pt x="631" y="227"/>
                      <a:pt x="631" y="155"/>
                    </a:cubicBezTo>
                    <a:cubicBezTo>
                      <a:pt x="631" y="72"/>
                      <a:pt x="572" y="1"/>
                      <a:pt x="4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984;p73">
                <a:extLst>
                  <a:ext uri="{FF2B5EF4-FFF2-40B4-BE49-F238E27FC236}">
                    <a16:creationId xmlns:a16="http://schemas.microsoft.com/office/drawing/2014/main" id="{260E444C-863E-41CA-87D7-F76D054E45E3}"/>
                  </a:ext>
                </a:extLst>
              </p:cNvPr>
              <p:cNvSpPr/>
              <p:nvPr/>
            </p:nvSpPr>
            <p:spPr>
              <a:xfrm>
                <a:off x="7122740" y="2881785"/>
                <a:ext cx="19688" cy="9495"/>
              </a:xfrm>
              <a:custGeom>
                <a:avLst/>
                <a:gdLst/>
                <a:ahLst/>
                <a:cxnLst/>
                <a:rect l="l" t="t" r="r" b="b"/>
                <a:pathLst>
                  <a:path w="620" h="299" extrusionOk="0">
                    <a:moveTo>
                      <a:pt x="144" y="1"/>
                    </a:moveTo>
                    <a:cubicBezTo>
                      <a:pt x="60" y="1"/>
                      <a:pt x="1" y="72"/>
                      <a:pt x="1" y="155"/>
                    </a:cubicBezTo>
                    <a:cubicBezTo>
                      <a:pt x="1" y="227"/>
                      <a:pt x="72" y="298"/>
                      <a:pt x="144" y="298"/>
                    </a:cubicBezTo>
                    <a:lnTo>
                      <a:pt x="477" y="298"/>
                    </a:lnTo>
                    <a:cubicBezTo>
                      <a:pt x="560" y="298"/>
                      <a:pt x="620" y="227"/>
                      <a:pt x="620" y="155"/>
                    </a:cubicBezTo>
                    <a:cubicBezTo>
                      <a:pt x="620" y="72"/>
                      <a:pt x="560" y="1"/>
                      <a:pt x="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مربع نص 31">
              <a:extLst>
                <a:ext uri="{FF2B5EF4-FFF2-40B4-BE49-F238E27FC236}">
                  <a16:creationId xmlns:a16="http://schemas.microsoft.com/office/drawing/2014/main" id="{5581E0A0-1719-4665-958B-4F615970CF94}"/>
                </a:ext>
              </a:extLst>
            </p:cNvPr>
            <p:cNvSpPr txBox="1"/>
            <p:nvPr/>
          </p:nvSpPr>
          <p:spPr>
            <a:xfrm>
              <a:off x="8966586" y="2630434"/>
              <a:ext cx="1598516" cy="523220"/>
            </a:xfrm>
            <a:prstGeom prst="rect">
              <a:avLst/>
            </a:prstGeom>
            <a:noFill/>
          </p:spPr>
          <p:txBody>
            <a:bodyPr wrap="none" rtlCol="1">
              <a:spAutoFit/>
            </a:bodyPr>
            <a:lstStyle/>
            <a:p>
              <a:pPr algn="ctr"/>
              <a:r>
                <a:rPr lang="ar-DZ" sz="2800" dirty="0">
                  <a:solidFill>
                    <a:schemeClr val="bg1"/>
                  </a:solidFill>
                </a:rPr>
                <a:t>مفهومه</a:t>
              </a:r>
              <a:endParaRPr lang="ar-SY" sz="2800" dirty="0">
                <a:solidFill>
                  <a:schemeClr val="bg1"/>
                </a:solidFill>
              </a:endParaRPr>
            </a:p>
          </p:txBody>
        </p:sp>
        <p:sp>
          <p:nvSpPr>
            <p:cNvPr id="36" name="مربع نص 35">
              <a:extLst>
                <a:ext uri="{FF2B5EF4-FFF2-40B4-BE49-F238E27FC236}">
                  <a16:creationId xmlns:a16="http://schemas.microsoft.com/office/drawing/2014/main" id="{A5C354C1-834C-443D-8FC5-9791427CB477}"/>
                </a:ext>
              </a:extLst>
            </p:cNvPr>
            <p:cNvSpPr txBox="1"/>
            <p:nvPr/>
          </p:nvSpPr>
          <p:spPr>
            <a:xfrm>
              <a:off x="5468744" y="2630434"/>
              <a:ext cx="1766830" cy="523220"/>
            </a:xfrm>
            <a:prstGeom prst="rect">
              <a:avLst/>
            </a:prstGeom>
            <a:noFill/>
          </p:spPr>
          <p:txBody>
            <a:bodyPr wrap="none" rtlCol="1">
              <a:spAutoFit/>
            </a:bodyPr>
            <a:lstStyle/>
            <a:p>
              <a:pPr algn="ctr"/>
              <a:r>
                <a:rPr lang="ar-DZ" sz="2800" dirty="0">
                  <a:solidFill>
                    <a:schemeClr val="bg1"/>
                  </a:solidFill>
                </a:rPr>
                <a:t>شـــروطــــه</a:t>
              </a:r>
              <a:endParaRPr lang="ar-SY" sz="2800" dirty="0">
                <a:solidFill>
                  <a:schemeClr val="bg1"/>
                </a:solidFill>
              </a:endParaRPr>
            </a:p>
          </p:txBody>
        </p:sp>
        <p:sp>
          <p:nvSpPr>
            <p:cNvPr id="38" name="مربع نص 37">
              <a:extLst>
                <a:ext uri="{FF2B5EF4-FFF2-40B4-BE49-F238E27FC236}">
                  <a16:creationId xmlns:a16="http://schemas.microsoft.com/office/drawing/2014/main" id="{23E732FA-59BF-442D-81FA-0053B983F430}"/>
                </a:ext>
              </a:extLst>
            </p:cNvPr>
            <p:cNvSpPr txBox="1"/>
            <p:nvPr/>
          </p:nvSpPr>
          <p:spPr>
            <a:xfrm>
              <a:off x="2241802" y="2607839"/>
              <a:ext cx="1292341" cy="523220"/>
            </a:xfrm>
            <a:prstGeom prst="rect">
              <a:avLst/>
            </a:prstGeom>
            <a:noFill/>
          </p:spPr>
          <p:txBody>
            <a:bodyPr wrap="none" rtlCol="1">
              <a:spAutoFit/>
            </a:bodyPr>
            <a:lstStyle/>
            <a:p>
              <a:pPr algn="ctr"/>
              <a:r>
                <a:rPr lang="ar-DZ" sz="2800" dirty="0">
                  <a:solidFill>
                    <a:schemeClr val="bg1"/>
                  </a:solidFill>
                </a:rPr>
                <a:t>طــرقــه</a:t>
              </a:r>
              <a:endParaRPr lang="ar-SY" sz="2800" dirty="0">
                <a:solidFill>
                  <a:schemeClr val="bg1"/>
                </a:solidFill>
              </a:endParaRPr>
            </a:p>
          </p:txBody>
        </p:sp>
        <p:sp>
          <p:nvSpPr>
            <p:cNvPr id="44" name="مربع نص 43">
              <a:extLst>
                <a:ext uri="{FF2B5EF4-FFF2-40B4-BE49-F238E27FC236}">
                  <a16:creationId xmlns:a16="http://schemas.microsoft.com/office/drawing/2014/main" id="{8B4CB640-C6D5-48A4-9F0C-E513F9D3365D}"/>
                </a:ext>
              </a:extLst>
            </p:cNvPr>
            <p:cNvSpPr txBox="1"/>
            <p:nvPr/>
          </p:nvSpPr>
          <p:spPr>
            <a:xfrm>
              <a:off x="4624690" y="5466163"/>
              <a:ext cx="3579826" cy="954107"/>
            </a:xfrm>
            <a:prstGeom prst="rect">
              <a:avLst/>
            </a:prstGeom>
            <a:noFill/>
          </p:spPr>
          <p:txBody>
            <a:bodyPr wrap="none" rtlCol="1">
              <a:spAutoFit/>
            </a:bodyPr>
            <a:lstStyle/>
            <a:p>
              <a:pPr algn="ctr"/>
              <a:r>
                <a:rPr lang="ar-DZ" sz="2800" dirty="0">
                  <a:solidFill>
                    <a:schemeClr val="bg1"/>
                  </a:solidFill>
                </a:rPr>
                <a:t>الفرق بين </a:t>
              </a:r>
            </a:p>
            <a:p>
              <a:pPr algn="ctr"/>
              <a:r>
                <a:rPr lang="ar-DZ" sz="2800" dirty="0">
                  <a:solidFill>
                    <a:schemeClr val="bg1"/>
                  </a:solidFill>
                </a:rPr>
                <a:t>اكتساب اللغة وتعلمها</a:t>
              </a:r>
              <a:endParaRPr lang="ar-SY" sz="2800" dirty="0">
                <a:solidFill>
                  <a:schemeClr val="bg1"/>
                </a:solidFill>
              </a:endParaRPr>
            </a:p>
          </p:txBody>
        </p:sp>
      </p:grpSp>
      <p:sp>
        <p:nvSpPr>
          <p:cNvPr id="49" name="مربع نص 48">
            <a:extLst>
              <a:ext uri="{FF2B5EF4-FFF2-40B4-BE49-F238E27FC236}">
                <a16:creationId xmlns:a16="http://schemas.microsoft.com/office/drawing/2014/main" id="{8360D36D-B06D-45DE-B81C-799EB6DCD74A}"/>
              </a:ext>
            </a:extLst>
          </p:cNvPr>
          <p:cNvSpPr txBox="1"/>
          <p:nvPr/>
        </p:nvSpPr>
        <p:spPr>
          <a:xfrm>
            <a:off x="8138840" y="134244"/>
            <a:ext cx="3930884" cy="830997"/>
          </a:xfrm>
          <a:prstGeom prst="rect">
            <a:avLst/>
          </a:prstGeom>
          <a:noFill/>
        </p:spPr>
        <p:txBody>
          <a:bodyPr wrap="none" rtlCol="1">
            <a:spAutoFit/>
          </a:bodyPr>
          <a:lstStyle/>
          <a:p>
            <a:r>
              <a:rPr lang="ar-SY" sz="4800" dirty="0">
                <a:solidFill>
                  <a:schemeClr val="bg1"/>
                </a:solidFill>
              </a:rPr>
              <a:t>التعلم اللغوي</a:t>
            </a:r>
            <a:endParaRPr lang="ar-SY" sz="4800" dirty="0">
              <a:solidFill>
                <a:srgbClr val="FF3C3C"/>
              </a:solidFill>
            </a:endParaRPr>
          </a:p>
        </p:txBody>
      </p:sp>
      <p:pic>
        <p:nvPicPr>
          <p:cNvPr id="41" name="Image 40">
            <a:extLst>
              <a:ext uri="{FF2B5EF4-FFF2-40B4-BE49-F238E27FC236}">
                <a16:creationId xmlns:a16="http://schemas.microsoft.com/office/drawing/2014/main" id="{6BE101DD-63A1-FE00-24AE-50B3D9A71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564" y="1173044"/>
            <a:ext cx="1395179" cy="1287341"/>
          </a:xfrm>
          <a:prstGeom prst="rect">
            <a:avLst/>
          </a:prstGeom>
        </p:spPr>
      </p:pic>
      <p:pic>
        <p:nvPicPr>
          <p:cNvPr id="3" name="Image 2">
            <a:extLst>
              <a:ext uri="{FF2B5EF4-FFF2-40B4-BE49-F238E27FC236}">
                <a16:creationId xmlns:a16="http://schemas.microsoft.com/office/drawing/2014/main" id="{B5CD465D-8C15-F9E0-C4F8-EE15DE525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796" y="3925046"/>
            <a:ext cx="1442210" cy="1442210"/>
          </a:xfrm>
          <a:prstGeom prst="rect">
            <a:avLst/>
          </a:prstGeom>
        </p:spPr>
      </p:pic>
    </p:spTree>
    <p:extLst>
      <p:ext uri="{BB962C8B-B14F-4D97-AF65-F5344CB8AC3E}">
        <p14:creationId xmlns:p14="http://schemas.microsoft.com/office/powerpoint/2010/main" val="3231772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9AD6B385-7F0B-47B0-9DB6-8DB30EBC4D3B}"/>
              </a:ext>
            </a:extLst>
          </p:cNvPr>
          <p:cNvSpPr txBox="1"/>
          <p:nvPr/>
        </p:nvSpPr>
        <p:spPr>
          <a:xfrm>
            <a:off x="6890480" y="1331040"/>
            <a:ext cx="3539752" cy="4508927"/>
          </a:xfrm>
          <a:prstGeom prst="rect">
            <a:avLst/>
          </a:prstGeom>
          <a:noFill/>
        </p:spPr>
        <p:txBody>
          <a:bodyPr wrap="none" rtlCol="1">
            <a:spAutoFit/>
          </a:bodyPr>
          <a:lstStyle/>
          <a:p>
            <a:r>
              <a:rPr lang="ar-DZ" sz="28700" dirty="0">
                <a:solidFill>
                  <a:schemeClr val="bg1"/>
                </a:solidFill>
                <a:cs typeface="+mj-cs"/>
              </a:rPr>
              <a:t>01</a:t>
            </a:r>
            <a:endParaRPr lang="ar-SY" sz="28700" dirty="0">
              <a:solidFill>
                <a:schemeClr val="bg1"/>
              </a:solidFill>
              <a:cs typeface="+mj-cs"/>
            </a:endParaRPr>
          </a:p>
        </p:txBody>
      </p:sp>
      <p:sp>
        <p:nvSpPr>
          <p:cNvPr id="8" name="مربع نص 7">
            <a:extLst>
              <a:ext uri="{FF2B5EF4-FFF2-40B4-BE49-F238E27FC236}">
                <a16:creationId xmlns:a16="http://schemas.microsoft.com/office/drawing/2014/main" id="{22B5DEA1-228E-4BBF-8A16-D40564E951A2}"/>
              </a:ext>
            </a:extLst>
          </p:cNvPr>
          <p:cNvSpPr txBox="1"/>
          <p:nvPr/>
        </p:nvSpPr>
        <p:spPr>
          <a:xfrm>
            <a:off x="1299856" y="2681900"/>
            <a:ext cx="4219425" cy="1323439"/>
          </a:xfrm>
          <a:prstGeom prst="rect">
            <a:avLst/>
          </a:prstGeom>
          <a:noFill/>
        </p:spPr>
        <p:txBody>
          <a:bodyPr wrap="none" rtlCol="1">
            <a:spAutoFit/>
          </a:bodyPr>
          <a:lstStyle/>
          <a:p>
            <a:r>
              <a:rPr lang="ar-DZ" sz="8000" dirty="0">
                <a:solidFill>
                  <a:schemeClr val="bg1"/>
                </a:solidFill>
                <a:cs typeface="+mj-cs"/>
              </a:rPr>
              <a:t>مفهومه</a:t>
            </a:r>
            <a:endParaRPr lang="ar-SY" sz="8000" dirty="0">
              <a:solidFill>
                <a:schemeClr val="bg1"/>
              </a:solidFill>
              <a:cs typeface="+mj-cs"/>
            </a:endParaRPr>
          </a:p>
        </p:txBody>
      </p:sp>
      <p:cxnSp>
        <p:nvCxnSpPr>
          <p:cNvPr id="10" name="رابط مستقيم 9">
            <a:extLst>
              <a:ext uri="{FF2B5EF4-FFF2-40B4-BE49-F238E27FC236}">
                <a16:creationId xmlns:a16="http://schemas.microsoft.com/office/drawing/2014/main" id="{B815351D-8F30-4784-B974-D15FE31B2E87}"/>
              </a:ext>
            </a:extLst>
          </p:cNvPr>
          <p:cNvCxnSpPr>
            <a:cxnSpLocks/>
          </p:cNvCxnSpPr>
          <p:nvPr/>
        </p:nvCxnSpPr>
        <p:spPr>
          <a:xfrm>
            <a:off x="1299856" y="4005339"/>
            <a:ext cx="41139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5014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2E65661-29B4-48C4-9F87-805CAFF18EE9}"/>
              </a:ext>
            </a:extLst>
          </p:cNvPr>
          <p:cNvSpPr txBox="1"/>
          <p:nvPr/>
        </p:nvSpPr>
        <p:spPr>
          <a:xfrm>
            <a:off x="4706036" y="293673"/>
            <a:ext cx="3817071" cy="1200329"/>
          </a:xfrm>
          <a:prstGeom prst="rect">
            <a:avLst/>
          </a:prstGeom>
          <a:noFill/>
        </p:spPr>
        <p:txBody>
          <a:bodyPr wrap="none" rtlCol="1">
            <a:spAutoFit/>
          </a:bodyPr>
          <a:lstStyle/>
          <a:p>
            <a:r>
              <a:rPr lang="ar-SY" sz="7200" dirty="0">
                <a:solidFill>
                  <a:schemeClr val="bg1"/>
                </a:solidFill>
              </a:rPr>
              <a:t>مفهومه</a:t>
            </a:r>
          </a:p>
        </p:txBody>
      </p:sp>
      <p:sp>
        <p:nvSpPr>
          <p:cNvPr id="2" name="ZoneTexte 1">
            <a:extLst>
              <a:ext uri="{FF2B5EF4-FFF2-40B4-BE49-F238E27FC236}">
                <a16:creationId xmlns:a16="http://schemas.microsoft.com/office/drawing/2014/main" id="{C5EA0692-852B-1665-D5EA-DCA684B9D4EB}"/>
              </a:ext>
            </a:extLst>
          </p:cNvPr>
          <p:cNvSpPr txBox="1"/>
          <p:nvPr/>
        </p:nvSpPr>
        <p:spPr>
          <a:xfrm>
            <a:off x="4567716" y="1502104"/>
            <a:ext cx="7248939" cy="1384995"/>
          </a:xfrm>
          <a:prstGeom prst="rect">
            <a:avLst/>
          </a:prstGeom>
          <a:noFill/>
        </p:spPr>
        <p:txBody>
          <a:bodyPr wrap="square" rtlCol="0">
            <a:spAutoFit/>
          </a:bodyPr>
          <a:lstStyle/>
          <a:p>
            <a:r>
              <a:rPr lang="ar-DZ" sz="2800" dirty="0" smtClean="0">
                <a:solidFill>
                  <a:schemeClr val="bg1"/>
                </a:solidFill>
              </a:rPr>
              <a:t>التعلم: عملية </a:t>
            </a:r>
            <a:r>
              <a:rPr lang="ar-DZ" sz="2800" dirty="0">
                <a:solidFill>
                  <a:schemeClr val="bg1"/>
                </a:solidFill>
              </a:rPr>
              <a:t>الحصول على المعرفة والمهارات والقيم من خلال الخبرات والتجارب والتدريس والتعليم</a:t>
            </a:r>
            <a:endParaRPr lang="ar-DZ" sz="2800" dirty="0">
              <a:solidFill>
                <a:schemeClr val="bg1"/>
              </a:solidFill>
            </a:endParaRPr>
          </a:p>
        </p:txBody>
      </p:sp>
      <p:sp>
        <p:nvSpPr>
          <p:cNvPr id="4" name="ZoneTexte 3">
            <a:extLst>
              <a:ext uri="{FF2B5EF4-FFF2-40B4-BE49-F238E27FC236}">
                <a16:creationId xmlns:a16="http://schemas.microsoft.com/office/drawing/2014/main" id="{C5EA0692-852B-1665-D5EA-DCA684B9D4EB}"/>
              </a:ext>
            </a:extLst>
          </p:cNvPr>
          <p:cNvSpPr txBox="1"/>
          <p:nvPr/>
        </p:nvSpPr>
        <p:spPr>
          <a:xfrm>
            <a:off x="4567715" y="4599152"/>
            <a:ext cx="7248939" cy="954107"/>
          </a:xfrm>
          <a:prstGeom prst="rect">
            <a:avLst/>
          </a:prstGeom>
          <a:noFill/>
        </p:spPr>
        <p:txBody>
          <a:bodyPr wrap="square" rtlCol="0">
            <a:spAutoFit/>
          </a:bodyPr>
          <a:lstStyle/>
          <a:p>
            <a:r>
              <a:rPr lang="ar-DZ" sz="2800" dirty="0" smtClean="0">
                <a:solidFill>
                  <a:schemeClr val="bg1"/>
                </a:solidFill>
              </a:rPr>
              <a:t>المهارة: الأداء المتقن لتلك المادة، قائم على الفهم والاقتصاد في الوقت والجهد المبذول</a:t>
            </a:r>
            <a:endParaRPr lang="ar-DZ" sz="2800" dirty="0">
              <a:solidFill>
                <a:schemeClr val="bg1"/>
              </a:solidFill>
            </a:endParaRPr>
          </a:p>
        </p:txBody>
      </p:sp>
      <p:sp>
        <p:nvSpPr>
          <p:cNvPr id="6" name="ZoneTexte 5">
            <a:extLst>
              <a:ext uri="{FF2B5EF4-FFF2-40B4-BE49-F238E27FC236}">
                <a16:creationId xmlns:a16="http://schemas.microsoft.com/office/drawing/2014/main" id="{C5EA0692-852B-1665-D5EA-DCA684B9D4EB}"/>
              </a:ext>
            </a:extLst>
          </p:cNvPr>
          <p:cNvSpPr txBox="1"/>
          <p:nvPr/>
        </p:nvSpPr>
        <p:spPr>
          <a:xfrm>
            <a:off x="500540" y="2751302"/>
            <a:ext cx="7248939" cy="1384995"/>
          </a:xfrm>
          <a:prstGeom prst="rect">
            <a:avLst/>
          </a:prstGeom>
          <a:noFill/>
        </p:spPr>
        <p:txBody>
          <a:bodyPr wrap="square" rtlCol="0">
            <a:spAutoFit/>
          </a:bodyPr>
          <a:lstStyle/>
          <a:p>
            <a:r>
              <a:rPr lang="ar-DZ" sz="2800" dirty="0" smtClean="0">
                <a:solidFill>
                  <a:schemeClr val="bg1"/>
                </a:solidFill>
              </a:rPr>
              <a:t>التعليمية</a:t>
            </a:r>
            <a:r>
              <a:rPr lang="ar-DZ" sz="2800" dirty="0">
                <a:solidFill>
                  <a:schemeClr val="bg1"/>
                </a:solidFill>
              </a:rPr>
              <a:t>: هي العملية التي تساعد على تطوير المهارات والمعرفة والقيم والسمات الشخصية لدى الفرد</a:t>
            </a:r>
            <a:endParaRPr lang="ar-DZ" sz="2800" dirty="0">
              <a:solidFill>
                <a:schemeClr val="bg1"/>
              </a:solidFill>
            </a:endParaRPr>
          </a:p>
        </p:txBody>
      </p:sp>
    </p:spTree>
    <p:extLst>
      <p:ext uri="{BB962C8B-B14F-4D97-AF65-F5344CB8AC3E}">
        <p14:creationId xmlns:p14="http://schemas.microsoft.com/office/powerpoint/2010/main" val="1178547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5EA0692-852B-1665-D5EA-DCA684B9D4EB}"/>
              </a:ext>
            </a:extLst>
          </p:cNvPr>
          <p:cNvSpPr txBox="1"/>
          <p:nvPr/>
        </p:nvSpPr>
        <p:spPr>
          <a:xfrm>
            <a:off x="1700691" y="1759279"/>
            <a:ext cx="9500709" cy="2246769"/>
          </a:xfrm>
          <a:prstGeom prst="rect">
            <a:avLst/>
          </a:prstGeom>
          <a:noFill/>
        </p:spPr>
        <p:txBody>
          <a:bodyPr wrap="square" rtlCol="0">
            <a:spAutoFit/>
          </a:bodyPr>
          <a:lstStyle/>
          <a:p>
            <a:pPr algn="ctr"/>
            <a:r>
              <a:rPr lang="ar-DZ" sz="2800" dirty="0" smtClean="0">
                <a:solidFill>
                  <a:schemeClr val="bg1"/>
                </a:solidFill>
              </a:rPr>
              <a:t>الجمع بين المهارة </a:t>
            </a:r>
            <a:r>
              <a:rPr lang="ar-DZ" sz="2800" dirty="0" err="1" smtClean="0">
                <a:solidFill>
                  <a:schemeClr val="bg1"/>
                </a:solidFill>
              </a:rPr>
              <a:t>وتعليميتها</a:t>
            </a:r>
            <a:r>
              <a:rPr lang="ar-DZ" sz="2800" dirty="0" smtClean="0">
                <a:solidFill>
                  <a:schemeClr val="bg1"/>
                </a:solidFill>
              </a:rPr>
              <a:t>:  </a:t>
            </a:r>
          </a:p>
          <a:p>
            <a:r>
              <a:rPr lang="ar-DZ" sz="2800" dirty="0" smtClean="0">
                <a:solidFill>
                  <a:schemeClr val="bg1"/>
                </a:solidFill>
              </a:rPr>
              <a:t>يتضح لنا أن تعليمية المهارة اللغوية تعين على: </a:t>
            </a:r>
          </a:p>
          <a:p>
            <a:r>
              <a:rPr lang="ar-DZ" sz="2800" dirty="0" smtClean="0">
                <a:solidFill>
                  <a:schemeClr val="bg1"/>
                </a:solidFill>
              </a:rPr>
              <a:t>تذليل الصعوبات التي تعترض عملية الاكتساب اللغوي المتقن لهذه المهارات ؛ أي تمكين المتعلم من اللغة بحيث يصبح قادرا على توظيفها في التواصل في مختلف مواقف الحياة</a:t>
            </a:r>
            <a:endParaRPr lang="ar-DZ" sz="2800" dirty="0">
              <a:solidFill>
                <a:schemeClr val="bg1"/>
              </a:solidFill>
            </a:endParaRPr>
          </a:p>
        </p:txBody>
      </p:sp>
    </p:spTree>
    <p:extLst>
      <p:ext uri="{BB962C8B-B14F-4D97-AF65-F5344CB8AC3E}">
        <p14:creationId xmlns:p14="http://schemas.microsoft.com/office/powerpoint/2010/main" val="297441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1208FF1-520C-4D26-A3BA-0BC9AE37979E}"/>
              </a:ext>
            </a:extLst>
          </p:cNvPr>
          <p:cNvSpPr txBox="1"/>
          <p:nvPr/>
        </p:nvSpPr>
        <p:spPr>
          <a:xfrm>
            <a:off x="2466641" y="255937"/>
            <a:ext cx="6056466" cy="1200329"/>
          </a:xfrm>
          <a:prstGeom prst="rect">
            <a:avLst/>
          </a:prstGeom>
          <a:noFill/>
        </p:spPr>
        <p:txBody>
          <a:bodyPr wrap="none" rtlCol="1">
            <a:spAutoFit/>
          </a:bodyPr>
          <a:lstStyle/>
          <a:p>
            <a:r>
              <a:rPr lang="ar-DZ" sz="7200" dirty="0" smtClean="0">
                <a:solidFill>
                  <a:schemeClr val="bg1"/>
                </a:solidFill>
              </a:rPr>
              <a:t>شروطـــــ التعلم</a:t>
            </a:r>
            <a:endParaRPr lang="ar-SY" sz="7200" dirty="0">
              <a:solidFill>
                <a:schemeClr val="bg1"/>
              </a:solidFill>
            </a:endParaRPr>
          </a:p>
        </p:txBody>
      </p:sp>
      <p:sp>
        <p:nvSpPr>
          <p:cNvPr id="2" name="ZoneTexte 1">
            <a:extLst>
              <a:ext uri="{FF2B5EF4-FFF2-40B4-BE49-F238E27FC236}">
                <a16:creationId xmlns:a16="http://schemas.microsoft.com/office/drawing/2014/main" id="{95C670CB-BA6C-CC46-08D4-99DCC2628D50}"/>
              </a:ext>
            </a:extLst>
          </p:cNvPr>
          <p:cNvSpPr txBox="1"/>
          <p:nvPr/>
        </p:nvSpPr>
        <p:spPr>
          <a:xfrm>
            <a:off x="1759148" y="2332383"/>
            <a:ext cx="9621078" cy="4524315"/>
          </a:xfrm>
          <a:prstGeom prst="rect">
            <a:avLst/>
          </a:prstGeom>
          <a:noFill/>
        </p:spPr>
        <p:txBody>
          <a:bodyPr wrap="square" rtlCol="0">
            <a:spAutoFit/>
          </a:bodyPr>
          <a:lstStyle/>
          <a:p>
            <a:pPr marL="514350" indent="-514350">
              <a:buFont typeface="+mj-lt"/>
              <a:buAutoNum type="arabicPeriod"/>
            </a:pPr>
            <a:r>
              <a:rPr lang="ar-DZ" sz="3600" b="1" dirty="0">
                <a:solidFill>
                  <a:srgbClr val="FC3B3C"/>
                </a:solidFill>
              </a:rPr>
              <a:t>النضج  : </a:t>
            </a:r>
            <a:r>
              <a:rPr lang="ar-DZ" sz="3600" dirty="0">
                <a:solidFill>
                  <a:schemeClr val="bg1"/>
                </a:solidFill>
              </a:rPr>
              <a:t>أي نمو </a:t>
            </a:r>
            <a:r>
              <a:rPr lang="ar-DZ" sz="3600" dirty="0" smtClean="0">
                <a:solidFill>
                  <a:schemeClr val="bg1"/>
                </a:solidFill>
              </a:rPr>
              <a:t>العقلي للمتعلم </a:t>
            </a:r>
            <a:r>
              <a:rPr lang="ar-DZ" sz="3600" dirty="0">
                <a:solidFill>
                  <a:schemeClr val="bg1"/>
                </a:solidFill>
              </a:rPr>
              <a:t>ووصوله مرحلة أداء المهارة</a:t>
            </a:r>
          </a:p>
          <a:p>
            <a:pPr marL="514350" indent="-514350">
              <a:buFont typeface="+mj-lt"/>
              <a:buAutoNum type="arabicPeriod"/>
            </a:pPr>
            <a:r>
              <a:rPr lang="ar-DZ" sz="3600" b="1" dirty="0">
                <a:solidFill>
                  <a:srgbClr val="FC3B3C"/>
                </a:solidFill>
              </a:rPr>
              <a:t>الدافعية : </a:t>
            </a:r>
            <a:r>
              <a:rPr lang="ar-DZ" sz="3600" dirty="0" smtClean="0">
                <a:solidFill>
                  <a:schemeClr val="bg1"/>
                </a:solidFill>
              </a:rPr>
              <a:t>هي العامل </a:t>
            </a:r>
            <a:r>
              <a:rPr lang="ar-DZ" sz="3600" dirty="0">
                <a:solidFill>
                  <a:schemeClr val="bg1"/>
                </a:solidFill>
              </a:rPr>
              <a:t>الذي يحفز الفرد على القيام بفعل معين أو تحقيق هدف ما. </a:t>
            </a:r>
            <a:r>
              <a:rPr lang="ar-DZ" sz="3600" dirty="0" smtClean="0">
                <a:solidFill>
                  <a:schemeClr val="bg1"/>
                </a:solidFill>
              </a:rPr>
              <a:t>قد تكون نفسية واجتماعية وبيئية .</a:t>
            </a:r>
            <a:endParaRPr lang="ar-DZ" sz="3600" dirty="0">
              <a:solidFill>
                <a:schemeClr val="bg1"/>
              </a:solidFill>
            </a:endParaRPr>
          </a:p>
          <a:p>
            <a:pPr marL="514350" indent="-514350">
              <a:buFont typeface="+mj-lt"/>
              <a:buAutoNum type="arabicPeriod"/>
            </a:pPr>
            <a:r>
              <a:rPr lang="ar-DZ" sz="3600" b="1" dirty="0">
                <a:solidFill>
                  <a:srgbClr val="FC3B3C"/>
                </a:solidFill>
              </a:rPr>
              <a:t>الممارسة : </a:t>
            </a:r>
            <a:r>
              <a:rPr lang="ar-DZ" sz="3600" dirty="0">
                <a:solidFill>
                  <a:schemeClr val="bg1"/>
                </a:solidFill>
              </a:rPr>
              <a:t>هي تكرار الأداء والأفعال حتى </a:t>
            </a:r>
            <a:r>
              <a:rPr lang="ar-DZ" sz="3600" dirty="0" smtClean="0">
                <a:solidFill>
                  <a:schemeClr val="bg1"/>
                </a:solidFill>
              </a:rPr>
              <a:t>ترسخ في الذهن فيصبح الفرد قادرا على أدائها دون جهد.</a:t>
            </a:r>
            <a:endParaRPr lang="fr-FR" sz="3600" dirty="0">
              <a:solidFill>
                <a:schemeClr val="bg1"/>
              </a:solidFill>
            </a:endParaRPr>
          </a:p>
        </p:txBody>
      </p:sp>
    </p:spTree>
    <p:extLst>
      <p:ext uri="{BB962C8B-B14F-4D97-AF65-F5344CB8AC3E}">
        <p14:creationId xmlns:p14="http://schemas.microsoft.com/office/powerpoint/2010/main" val="246394494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0AE8FC03-03BB-4F6F-94BD-0EB5ED68A91F}"/>
              </a:ext>
            </a:extLst>
          </p:cNvPr>
          <p:cNvSpPr txBox="1"/>
          <p:nvPr/>
        </p:nvSpPr>
        <p:spPr>
          <a:xfrm>
            <a:off x="3638421" y="3002691"/>
            <a:ext cx="5011308" cy="1569660"/>
          </a:xfrm>
          <a:prstGeom prst="rect">
            <a:avLst/>
          </a:prstGeom>
          <a:noFill/>
        </p:spPr>
        <p:txBody>
          <a:bodyPr wrap="none" rtlCol="1">
            <a:spAutoFit/>
          </a:bodyPr>
          <a:lstStyle/>
          <a:p>
            <a:r>
              <a:rPr lang="ar-DZ" sz="9600" dirty="0" smtClean="0">
                <a:solidFill>
                  <a:schemeClr val="bg1"/>
                </a:solidFill>
              </a:rPr>
              <a:t>الوحدة2: </a:t>
            </a:r>
            <a:endParaRPr lang="ar-SY" sz="9600" dirty="0">
              <a:solidFill>
                <a:schemeClr val="bg1"/>
              </a:solidFill>
            </a:endParaRPr>
          </a:p>
        </p:txBody>
      </p:sp>
      <p:sp>
        <p:nvSpPr>
          <p:cNvPr id="5" name="مربع نص 4">
            <a:extLst>
              <a:ext uri="{FF2B5EF4-FFF2-40B4-BE49-F238E27FC236}">
                <a16:creationId xmlns:a16="http://schemas.microsoft.com/office/drawing/2014/main" id="{D372240E-DD0A-43AA-9B83-37F45A47C619}"/>
              </a:ext>
            </a:extLst>
          </p:cNvPr>
          <p:cNvSpPr txBox="1"/>
          <p:nvPr/>
        </p:nvSpPr>
        <p:spPr>
          <a:xfrm>
            <a:off x="2219762" y="4572351"/>
            <a:ext cx="5505033" cy="400110"/>
          </a:xfrm>
          <a:prstGeom prst="rect">
            <a:avLst/>
          </a:prstGeom>
          <a:noFill/>
        </p:spPr>
        <p:txBody>
          <a:bodyPr wrap="none" rtlCol="1">
            <a:spAutoFit/>
          </a:bodyPr>
          <a:lstStyle/>
          <a:p>
            <a:r>
              <a:rPr lang="ar-DZ" sz="2000" b="1" dirty="0" smtClean="0">
                <a:solidFill>
                  <a:schemeClr val="accent2"/>
                </a:solidFill>
              </a:rPr>
              <a:t>عرض حول </a:t>
            </a:r>
            <a:r>
              <a:rPr lang="ar-SA" sz="2000" b="1" dirty="0" smtClean="0">
                <a:solidFill>
                  <a:schemeClr val="accent2"/>
                </a:solidFill>
              </a:rPr>
              <a:t>المهارات </a:t>
            </a:r>
            <a:r>
              <a:rPr lang="ar-SA" sz="2000" b="1" dirty="0">
                <a:solidFill>
                  <a:schemeClr val="accent2"/>
                </a:solidFill>
              </a:rPr>
              <a:t>اللغوية بين الاكتساب </a:t>
            </a:r>
            <a:r>
              <a:rPr lang="ar-SA" sz="2000" b="1" dirty="0" smtClean="0">
                <a:solidFill>
                  <a:schemeClr val="accent2"/>
                </a:solidFill>
              </a:rPr>
              <a:t>والتعلم</a:t>
            </a:r>
            <a:endParaRPr lang="fr-FR" sz="2000" b="1" dirty="0">
              <a:solidFill>
                <a:schemeClr val="accent2"/>
              </a:solidFill>
            </a:endParaRPr>
          </a:p>
        </p:txBody>
      </p:sp>
    </p:spTree>
    <p:extLst>
      <p:ext uri="{BB962C8B-B14F-4D97-AF65-F5344CB8AC3E}">
        <p14:creationId xmlns:p14="http://schemas.microsoft.com/office/powerpoint/2010/main" val="35553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90E5CA0-49DF-4A36-9D6D-22B9E15CB5FB}"/>
              </a:ext>
            </a:extLst>
          </p:cNvPr>
          <p:cNvSpPr txBox="1"/>
          <p:nvPr/>
        </p:nvSpPr>
        <p:spPr>
          <a:xfrm>
            <a:off x="4765347" y="255937"/>
            <a:ext cx="3757760" cy="1200329"/>
          </a:xfrm>
          <a:prstGeom prst="rect">
            <a:avLst/>
          </a:prstGeom>
          <a:noFill/>
        </p:spPr>
        <p:txBody>
          <a:bodyPr wrap="none" rtlCol="1">
            <a:spAutoFit/>
          </a:bodyPr>
          <a:lstStyle/>
          <a:p>
            <a:r>
              <a:rPr lang="ar-SY" sz="7200" dirty="0">
                <a:solidFill>
                  <a:schemeClr val="bg1"/>
                </a:solidFill>
              </a:rPr>
              <a:t>ط</a:t>
            </a:r>
            <a:r>
              <a:rPr lang="ar-DZ" sz="7200" dirty="0">
                <a:solidFill>
                  <a:schemeClr val="bg1"/>
                </a:solidFill>
              </a:rPr>
              <a:t>ــــ</a:t>
            </a:r>
            <a:r>
              <a:rPr lang="ar-SY" sz="7200" dirty="0">
                <a:solidFill>
                  <a:schemeClr val="bg1"/>
                </a:solidFill>
              </a:rPr>
              <a:t>ر</a:t>
            </a:r>
            <a:r>
              <a:rPr lang="ar-SY" sz="7200" dirty="0">
                <a:solidFill>
                  <a:srgbClr val="FC3B3C"/>
                </a:solidFill>
              </a:rPr>
              <a:t>ق</a:t>
            </a:r>
            <a:r>
              <a:rPr lang="ar-DZ" sz="7200" dirty="0">
                <a:solidFill>
                  <a:srgbClr val="FC3B3C"/>
                </a:solidFill>
              </a:rPr>
              <a:t>ــــه</a:t>
            </a:r>
            <a:endParaRPr lang="ar-SY" sz="7200" dirty="0">
              <a:solidFill>
                <a:srgbClr val="FC3B3C"/>
              </a:solidFill>
            </a:endParaRPr>
          </a:p>
        </p:txBody>
      </p:sp>
      <p:grpSp>
        <p:nvGrpSpPr>
          <p:cNvPr id="7" name="مجموعة 6">
            <a:extLst>
              <a:ext uri="{FF2B5EF4-FFF2-40B4-BE49-F238E27FC236}">
                <a16:creationId xmlns:a16="http://schemas.microsoft.com/office/drawing/2014/main" id="{E53F1ABA-159E-4119-A6FC-1429659C1103}"/>
              </a:ext>
            </a:extLst>
          </p:cNvPr>
          <p:cNvGrpSpPr/>
          <p:nvPr/>
        </p:nvGrpSpPr>
        <p:grpSpPr>
          <a:xfrm>
            <a:off x="4886308" y="1401784"/>
            <a:ext cx="3515838" cy="241485"/>
            <a:chOff x="7791222" y="2992966"/>
            <a:chExt cx="3064476" cy="0"/>
          </a:xfrm>
        </p:grpSpPr>
        <p:cxnSp>
          <p:nvCxnSpPr>
            <p:cNvPr id="8" name="رابط مستقيم 7">
              <a:extLst>
                <a:ext uri="{FF2B5EF4-FFF2-40B4-BE49-F238E27FC236}">
                  <a16:creationId xmlns:a16="http://schemas.microsoft.com/office/drawing/2014/main" id="{76E8F71A-DD83-4297-8100-32E9967FE44E}"/>
                </a:ext>
              </a:extLst>
            </p:cNvPr>
            <p:cNvCxnSpPr>
              <a:cxnSpLocks/>
            </p:cNvCxnSpPr>
            <p:nvPr/>
          </p:nvCxnSpPr>
          <p:spPr>
            <a:xfrm flipH="1">
              <a:off x="9323460" y="2992966"/>
              <a:ext cx="1532238" cy="0"/>
            </a:xfrm>
            <a:prstGeom prst="line">
              <a:avLst/>
            </a:prstGeom>
            <a:ln w="19050">
              <a:solidFill>
                <a:srgbClr val="FF3C3C"/>
              </a:solidFill>
            </a:ln>
          </p:spPr>
          <p:style>
            <a:lnRef idx="1">
              <a:schemeClr val="accent1"/>
            </a:lnRef>
            <a:fillRef idx="0">
              <a:schemeClr val="accent1"/>
            </a:fillRef>
            <a:effectRef idx="0">
              <a:schemeClr val="accent1"/>
            </a:effectRef>
            <a:fontRef idx="minor">
              <a:schemeClr val="tx1"/>
            </a:fontRef>
          </p:style>
        </p:cxnSp>
        <p:cxnSp>
          <p:nvCxnSpPr>
            <p:cNvPr id="9" name="رابط مستقيم 8">
              <a:extLst>
                <a:ext uri="{FF2B5EF4-FFF2-40B4-BE49-F238E27FC236}">
                  <a16:creationId xmlns:a16="http://schemas.microsoft.com/office/drawing/2014/main" id="{146AA29F-BB47-464B-99EA-6966BB6FA0FC}"/>
                </a:ext>
              </a:extLst>
            </p:cNvPr>
            <p:cNvCxnSpPr>
              <a:cxnSpLocks/>
            </p:cNvCxnSpPr>
            <p:nvPr/>
          </p:nvCxnSpPr>
          <p:spPr>
            <a:xfrm flipH="1">
              <a:off x="7791222" y="2992966"/>
              <a:ext cx="15322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CB84BAC8-73BA-0A14-B08D-C6D2A4CEA3D5}"/>
              </a:ext>
            </a:extLst>
          </p:cNvPr>
          <p:cNvSpPr txBox="1"/>
          <p:nvPr/>
        </p:nvSpPr>
        <p:spPr>
          <a:xfrm>
            <a:off x="2034208" y="2409228"/>
            <a:ext cx="8123583" cy="3046988"/>
          </a:xfrm>
          <a:prstGeom prst="rect">
            <a:avLst/>
          </a:prstGeom>
          <a:noFill/>
        </p:spPr>
        <p:txBody>
          <a:bodyPr wrap="square" rtlCol="0">
            <a:spAutoFit/>
          </a:bodyPr>
          <a:lstStyle/>
          <a:p>
            <a:pPr marL="514350" indent="-514350">
              <a:buFont typeface="+mj-lt"/>
              <a:buAutoNum type="arabicPeriod"/>
            </a:pPr>
            <a:r>
              <a:rPr lang="ar-DZ" sz="3200" b="1" dirty="0">
                <a:solidFill>
                  <a:srgbClr val="FC3B3C"/>
                </a:solidFill>
              </a:rPr>
              <a:t>طريقة جزئية : </a:t>
            </a:r>
            <a:r>
              <a:rPr lang="ar-DZ" sz="3200" dirty="0">
                <a:solidFill>
                  <a:schemeClr val="bg1"/>
                </a:solidFill>
              </a:rPr>
              <a:t>فيما تقسم عناصر المهارة إلى أجراء </a:t>
            </a:r>
          </a:p>
          <a:p>
            <a:pPr marL="514350" indent="-514350">
              <a:buFont typeface="+mj-lt"/>
              <a:buAutoNum type="arabicPeriod"/>
            </a:pPr>
            <a:r>
              <a:rPr lang="ar-DZ" sz="3200" b="1" dirty="0">
                <a:solidFill>
                  <a:srgbClr val="FC3B3C"/>
                </a:solidFill>
              </a:rPr>
              <a:t>طريقة كلية : </a:t>
            </a:r>
            <a:r>
              <a:rPr lang="ar-DZ" sz="3200" dirty="0">
                <a:solidFill>
                  <a:schemeClr val="bg1"/>
                </a:solidFill>
              </a:rPr>
              <a:t>فيها يتعلم المتعلم المهارة كاملة دون تجزئة</a:t>
            </a:r>
          </a:p>
          <a:p>
            <a:pPr marL="514350" indent="-514350">
              <a:buFont typeface="+mj-lt"/>
              <a:buAutoNum type="arabicPeriod"/>
            </a:pPr>
            <a:r>
              <a:rPr lang="ar-DZ" sz="3200" b="1" dirty="0">
                <a:solidFill>
                  <a:srgbClr val="FC3B3C"/>
                </a:solidFill>
              </a:rPr>
              <a:t> طريقة النشاط : </a:t>
            </a:r>
            <a:r>
              <a:rPr lang="ar-DZ" sz="3200" dirty="0">
                <a:solidFill>
                  <a:schemeClr val="bg1"/>
                </a:solidFill>
              </a:rPr>
              <a:t>وهي ما يقوم به المتعلم من جهد </a:t>
            </a:r>
            <a:r>
              <a:rPr lang="ar-DZ" sz="3200" dirty="0" smtClean="0">
                <a:solidFill>
                  <a:schemeClr val="bg1"/>
                </a:solidFill>
              </a:rPr>
              <a:t>عقلي</a:t>
            </a:r>
            <a:endParaRPr lang="ar-DZ" sz="3200" dirty="0">
              <a:solidFill>
                <a:schemeClr val="bg1"/>
              </a:solidFill>
            </a:endParaRPr>
          </a:p>
        </p:txBody>
      </p:sp>
    </p:spTree>
    <p:extLst>
      <p:ext uri="{BB962C8B-B14F-4D97-AF65-F5344CB8AC3E}">
        <p14:creationId xmlns:p14="http://schemas.microsoft.com/office/powerpoint/2010/main" val="195807817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90E5CA0-49DF-4A36-9D6D-22B9E15CB5FB}"/>
              </a:ext>
            </a:extLst>
          </p:cNvPr>
          <p:cNvSpPr txBox="1"/>
          <p:nvPr/>
        </p:nvSpPr>
        <p:spPr>
          <a:xfrm>
            <a:off x="3487609" y="0"/>
            <a:ext cx="5852884" cy="1938992"/>
          </a:xfrm>
          <a:prstGeom prst="rect">
            <a:avLst/>
          </a:prstGeom>
          <a:noFill/>
        </p:spPr>
        <p:txBody>
          <a:bodyPr wrap="none" rtlCol="1">
            <a:spAutoFit/>
          </a:bodyPr>
          <a:lstStyle/>
          <a:p>
            <a:pPr algn="ctr"/>
            <a:r>
              <a:rPr lang="ar-SY" sz="6000" dirty="0">
                <a:solidFill>
                  <a:schemeClr val="bg1"/>
                </a:solidFill>
              </a:rPr>
              <a:t>الفرق بين اكتساب</a:t>
            </a:r>
            <a:endParaRPr lang="ar-DZ" sz="6000" dirty="0">
              <a:solidFill>
                <a:schemeClr val="bg1"/>
              </a:solidFill>
            </a:endParaRPr>
          </a:p>
          <a:p>
            <a:pPr algn="ctr"/>
            <a:r>
              <a:rPr lang="ar-SY" sz="6000" dirty="0">
                <a:solidFill>
                  <a:schemeClr val="bg1"/>
                </a:solidFill>
              </a:rPr>
              <a:t> اللغة وتعلمها</a:t>
            </a:r>
          </a:p>
        </p:txBody>
      </p:sp>
      <p:sp>
        <p:nvSpPr>
          <p:cNvPr id="2" name="ZoneTexte 1">
            <a:extLst>
              <a:ext uri="{FF2B5EF4-FFF2-40B4-BE49-F238E27FC236}">
                <a16:creationId xmlns:a16="http://schemas.microsoft.com/office/drawing/2014/main" id="{CB84BAC8-73BA-0A14-B08D-C6D2A4CEA3D5}"/>
              </a:ext>
            </a:extLst>
          </p:cNvPr>
          <p:cNvSpPr txBox="1"/>
          <p:nvPr/>
        </p:nvSpPr>
        <p:spPr>
          <a:xfrm>
            <a:off x="1692963" y="2581506"/>
            <a:ext cx="9442175" cy="3046988"/>
          </a:xfrm>
          <a:prstGeom prst="rect">
            <a:avLst/>
          </a:prstGeom>
          <a:noFill/>
        </p:spPr>
        <p:txBody>
          <a:bodyPr wrap="square" rtlCol="0">
            <a:spAutoFit/>
          </a:bodyPr>
          <a:lstStyle/>
          <a:p>
            <a:r>
              <a:rPr lang="ar-DZ" sz="3200" b="1" dirty="0">
                <a:solidFill>
                  <a:schemeClr val="bg1"/>
                </a:solidFill>
              </a:rPr>
              <a:t>الاكتساب يكون في :</a:t>
            </a:r>
          </a:p>
          <a:p>
            <a:r>
              <a:rPr lang="ar-DZ" sz="3200" dirty="0">
                <a:solidFill>
                  <a:schemeClr val="bg1"/>
                </a:solidFill>
              </a:rPr>
              <a:t>مرحلة سابقة </a:t>
            </a:r>
            <a:r>
              <a:rPr lang="ar-DZ" sz="3200" dirty="0">
                <a:solidFill>
                  <a:srgbClr val="FC3B3C"/>
                </a:solidFill>
              </a:rPr>
              <a:t>/</a:t>
            </a:r>
            <a:r>
              <a:rPr lang="ar-DZ" sz="3200" dirty="0">
                <a:solidFill>
                  <a:schemeClr val="bg1"/>
                </a:solidFill>
              </a:rPr>
              <a:t>عملية لا شعورية</a:t>
            </a:r>
            <a:r>
              <a:rPr lang="ar-DZ" sz="3200" dirty="0">
                <a:solidFill>
                  <a:srgbClr val="FC3B3C"/>
                </a:solidFill>
              </a:rPr>
              <a:t> / </a:t>
            </a:r>
            <a:r>
              <a:rPr lang="ar-DZ" sz="3200" dirty="0">
                <a:solidFill>
                  <a:schemeClr val="bg1"/>
                </a:solidFill>
              </a:rPr>
              <a:t>غير مخططا لها</a:t>
            </a:r>
            <a:r>
              <a:rPr lang="ar-DZ" sz="3200" dirty="0">
                <a:solidFill>
                  <a:srgbClr val="FC3B3C"/>
                </a:solidFill>
              </a:rPr>
              <a:t> / </a:t>
            </a:r>
            <a:r>
              <a:rPr lang="ar-DZ" sz="3200" dirty="0">
                <a:solidFill>
                  <a:schemeClr val="bg1"/>
                </a:solidFill>
              </a:rPr>
              <a:t>غير منقلة </a:t>
            </a:r>
            <a:r>
              <a:rPr lang="ar-DZ" sz="3200" dirty="0">
                <a:solidFill>
                  <a:srgbClr val="FC3B3C"/>
                </a:solidFill>
              </a:rPr>
              <a:t>/ </a:t>
            </a:r>
            <a:r>
              <a:rPr lang="ar-DZ" sz="3200" dirty="0">
                <a:solidFill>
                  <a:schemeClr val="bg1"/>
                </a:solidFill>
              </a:rPr>
              <a:t>لغة المنشأ (الأم).</a:t>
            </a:r>
          </a:p>
          <a:p>
            <a:r>
              <a:rPr lang="ar-DZ" sz="3200" dirty="0">
                <a:solidFill>
                  <a:schemeClr val="bg1"/>
                </a:solidFill>
              </a:rPr>
              <a:t>التعلم يكون في :</a:t>
            </a:r>
          </a:p>
          <a:p>
            <a:r>
              <a:rPr lang="ar-DZ" sz="3200" dirty="0">
                <a:solidFill>
                  <a:schemeClr val="bg1"/>
                </a:solidFill>
              </a:rPr>
              <a:t>مرحلة لاحقة </a:t>
            </a:r>
            <a:r>
              <a:rPr lang="ar-DZ" sz="3200" dirty="0">
                <a:solidFill>
                  <a:srgbClr val="FC3B3C"/>
                </a:solidFill>
              </a:rPr>
              <a:t>/</a:t>
            </a:r>
            <a:r>
              <a:rPr lang="ar-DZ" sz="3200" dirty="0">
                <a:solidFill>
                  <a:schemeClr val="bg1"/>
                </a:solidFill>
              </a:rPr>
              <a:t>عملية شعورية </a:t>
            </a:r>
            <a:r>
              <a:rPr lang="ar-DZ" sz="3200" dirty="0">
                <a:solidFill>
                  <a:srgbClr val="FC3B3C"/>
                </a:solidFill>
              </a:rPr>
              <a:t>/</a:t>
            </a:r>
            <a:r>
              <a:rPr lang="ar-DZ" sz="3200" dirty="0">
                <a:solidFill>
                  <a:schemeClr val="bg1"/>
                </a:solidFill>
              </a:rPr>
              <a:t>مخطط لها </a:t>
            </a:r>
            <a:r>
              <a:rPr lang="ar-DZ" sz="3200" dirty="0">
                <a:solidFill>
                  <a:srgbClr val="FC3B3C"/>
                </a:solidFill>
              </a:rPr>
              <a:t>/</a:t>
            </a:r>
            <a:r>
              <a:rPr lang="ar-DZ" sz="3200" dirty="0">
                <a:solidFill>
                  <a:schemeClr val="bg1"/>
                </a:solidFill>
              </a:rPr>
              <a:t> منظمة </a:t>
            </a:r>
            <a:r>
              <a:rPr lang="ar-DZ" sz="3200" dirty="0">
                <a:solidFill>
                  <a:srgbClr val="FC3B3C"/>
                </a:solidFill>
              </a:rPr>
              <a:t>/</a:t>
            </a:r>
            <a:r>
              <a:rPr lang="ar-DZ" sz="3200" dirty="0">
                <a:solidFill>
                  <a:schemeClr val="bg1"/>
                </a:solidFill>
              </a:rPr>
              <a:t> لغة ثانية غير لغة الأم.</a:t>
            </a:r>
          </a:p>
        </p:txBody>
      </p:sp>
    </p:spTree>
    <p:extLst>
      <p:ext uri="{BB962C8B-B14F-4D97-AF65-F5344CB8AC3E}">
        <p14:creationId xmlns:p14="http://schemas.microsoft.com/office/powerpoint/2010/main" val="372272579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90E5CA0-49DF-4A36-9D6D-22B9E15CB5FB}"/>
              </a:ext>
            </a:extLst>
          </p:cNvPr>
          <p:cNvSpPr txBox="1"/>
          <p:nvPr/>
        </p:nvSpPr>
        <p:spPr>
          <a:xfrm>
            <a:off x="4444600" y="0"/>
            <a:ext cx="3938900" cy="1015663"/>
          </a:xfrm>
          <a:prstGeom prst="rect">
            <a:avLst/>
          </a:prstGeom>
          <a:noFill/>
        </p:spPr>
        <p:txBody>
          <a:bodyPr wrap="none" rtlCol="1">
            <a:spAutoFit/>
          </a:bodyPr>
          <a:lstStyle/>
          <a:p>
            <a:pPr algn="ctr"/>
            <a:r>
              <a:rPr lang="ar-DZ" sz="6000" dirty="0">
                <a:solidFill>
                  <a:schemeClr val="bg1"/>
                </a:solidFill>
              </a:rPr>
              <a:t>الخـــاتـمـــــة</a:t>
            </a:r>
            <a:endParaRPr lang="ar-SY" sz="6000" dirty="0">
              <a:solidFill>
                <a:schemeClr val="bg1"/>
              </a:solidFill>
            </a:endParaRPr>
          </a:p>
        </p:txBody>
      </p:sp>
      <p:sp>
        <p:nvSpPr>
          <p:cNvPr id="2" name="ZoneTexte 1">
            <a:extLst>
              <a:ext uri="{FF2B5EF4-FFF2-40B4-BE49-F238E27FC236}">
                <a16:creationId xmlns:a16="http://schemas.microsoft.com/office/drawing/2014/main" id="{CB84BAC8-73BA-0A14-B08D-C6D2A4CEA3D5}"/>
              </a:ext>
            </a:extLst>
          </p:cNvPr>
          <p:cNvSpPr txBox="1"/>
          <p:nvPr/>
        </p:nvSpPr>
        <p:spPr>
          <a:xfrm>
            <a:off x="1692962" y="1640602"/>
            <a:ext cx="9442175" cy="4031873"/>
          </a:xfrm>
          <a:prstGeom prst="rect">
            <a:avLst/>
          </a:prstGeom>
          <a:noFill/>
        </p:spPr>
        <p:txBody>
          <a:bodyPr wrap="square" rtlCol="0">
            <a:spAutoFit/>
          </a:bodyPr>
          <a:lstStyle/>
          <a:p>
            <a:pPr marL="457200" indent="-457200">
              <a:buFont typeface="Abril Fatface" panose="02000503000000020003" pitchFamily="2" charset="0"/>
              <a:buChar char="–"/>
            </a:pPr>
            <a:r>
              <a:rPr lang="ar-DZ" sz="3200" b="1" dirty="0" smtClean="0">
                <a:solidFill>
                  <a:schemeClr val="bg1"/>
                </a:solidFill>
              </a:rPr>
              <a:t>التفكير في لغة عربية متخصصة لابد أن يسبقه تفكير جاد وعميق في كيفية تدريس اللغة، وفي كيفية إكساب المتعلم المهارات اللغوية اللازمة عبر مراحل </a:t>
            </a:r>
            <a:r>
              <a:rPr lang="ar-DZ" sz="3200" b="1" dirty="0" err="1" smtClean="0">
                <a:solidFill>
                  <a:schemeClr val="bg1"/>
                </a:solidFill>
              </a:rPr>
              <a:t>التعلمي</a:t>
            </a:r>
            <a:r>
              <a:rPr lang="ar-DZ" sz="3200" b="1" dirty="0" smtClean="0">
                <a:solidFill>
                  <a:schemeClr val="bg1"/>
                </a:solidFill>
              </a:rPr>
              <a:t> </a:t>
            </a:r>
            <a:r>
              <a:rPr lang="ar-DZ" sz="3200" b="1" dirty="0" err="1" smtClean="0">
                <a:solidFill>
                  <a:schemeClr val="bg1"/>
                </a:solidFill>
              </a:rPr>
              <a:t>المختلفة،حيث</a:t>
            </a:r>
            <a:r>
              <a:rPr lang="ar-DZ" sz="3200" b="1" dirty="0" smtClean="0">
                <a:solidFill>
                  <a:schemeClr val="bg1"/>
                </a:solidFill>
              </a:rPr>
              <a:t> تصبح هذه اللغة ملكة لسانية طيّعة على ألسنة مستعمليها، ولغة سليمة صحيحة في المواقف التي تستدعي التعبير الكتابي</a:t>
            </a:r>
            <a:endParaRPr lang="ar-DZ" sz="3200" dirty="0">
              <a:solidFill>
                <a:schemeClr val="bg1"/>
              </a:solidFill>
            </a:endParaRPr>
          </a:p>
          <a:p>
            <a:pPr marL="457200" indent="-457200">
              <a:buFont typeface="Abril Fatface" panose="02000503000000020003" pitchFamily="2" charset="0"/>
              <a:buChar char="–"/>
            </a:pPr>
            <a:endParaRPr lang="ar-DZ" sz="3200" dirty="0">
              <a:solidFill>
                <a:schemeClr val="bg1"/>
              </a:solidFill>
            </a:endParaRPr>
          </a:p>
        </p:txBody>
      </p:sp>
    </p:spTree>
    <p:extLst>
      <p:ext uri="{BB962C8B-B14F-4D97-AF65-F5344CB8AC3E}">
        <p14:creationId xmlns:p14="http://schemas.microsoft.com/office/powerpoint/2010/main" val="345718471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90E5CA0-49DF-4A36-9D6D-22B9E15CB5FB}"/>
              </a:ext>
            </a:extLst>
          </p:cNvPr>
          <p:cNvSpPr txBox="1"/>
          <p:nvPr/>
        </p:nvSpPr>
        <p:spPr>
          <a:xfrm>
            <a:off x="4444600" y="0"/>
            <a:ext cx="3938900" cy="1015663"/>
          </a:xfrm>
          <a:prstGeom prst="rect">
            <a:avLst/>
          </a:prstGeom>
          <a:noFill/>
        </p:spPr>
        <p:txBody>
          <a:bodyPr wrap="none" rtlCol="1">
            <a:spAutoFit/>
          </a:bodyPr>
          <a:lstStyle/>
          <a:p>
            <a:pPr algn="ctr"/>
            <a:r>
              <a:rPr lang="ar-DZ" sz="6000" dirty="0">
                <a:solidFill>
                  <a:schemeClr val="bg1"/>
                </a:solidFill>
              </a:rPr>
              <a:t>الخـــاتـمـــــة</a:t>
            </a:r>
            <a:endParaRPr lang="ar-SY" sz="6000" dirty="0">
              <a:solidFill>
                <a:schemeClr val="bg1"/>
              </a:solidFill>
            </a:endParaRPr>
          </a:p>
        </p:txBody>
      </p:sp>
      <p:sp>
        <p:nvSpPr>
          <p:cNvPr id="2" name="ZoneTexte 1">
            <a:extLst>
              <a:ext uri="{FF2B5EF4-FFF2-40B4-BE49-F238E27FC236}">
                <a16:creationId xmlns:a16="http://schemas.microsoft.com/office/drawing/2014/main" id="{CB84BAC8-73BA-0A14-B08D-C6D2A4CEA3D5}"/>
              </a:ext>
            </a:extLst>
          </p:cNvPr>
          <p:cNvSpPr txBox="1"/>
          <p:nvPr/>
        </p:nvSpPr>
        <p:spPr>
          <a:xfrm>
            <a:off x="1374912" y="2621263"/>
            <a:ext cx="9442175" cy="2554545"/>
          </a:xfrm>
          <a:prstGeom prst="rect">
            <a:avLst/>
          </a:prstGeom>
          <a:noFill/>
        </p:spPr>
        <p:txBody>
          <a:bodyPr wrap="square" rtlCol="0">
            <a:spAutoFit/>
          </a:bodyPr>
          <a:lstStyle/>
          <a:p>
            <a:pPr marL="457200" indent="-457200">
              <a:buFont typeface="Abril Fatface" panose="02000503000000020003" pitchFamily="2" charset="0"/>
              <a:buChar char="–"/>
            </a:pPr>
            <a:r>
              <a:rPr lang="ar-DZ" sz="3200" dirty="0" smtClean="0">
                <a:solidFill>
                  <a:schemeClr val="bg1"/>
                </a:solidFill>
              </a:rPr>
              <a:t>إذا استطعنا العمل على تمهير اللغة، فبإمكاننا بعد ذلك التفكير في الطرق المثلى التي نحوّل بها هذه اللغة من حالة التواصل العادي إلى التواصل المتخصّص، ومن ثمة تتحول اللغة العادية إلى لغة إبداعية حسب مؤهلات صاحبها الأدبية والعلمية</a:t>
            </a:r>
            <a:endParaRPr lang="ar-DZ" sz="3200" dirty="0">
              <a:solidFill>
                <a:schemeClr val="bg1"/>
              </a:solidFill>
            </a:endParaRPr>
          </a:p>
        </p:txBody>
      </p:sp>
    </p:spTree>
    <p:extLst>
      <p:ext uri="{BB962C8B-B14F-4D97-AF65-F5344CB8AC3E}">
        <p14:creationId xmlns:p14="http://schemas.microsoft.com/office/powerpoint/2010/main" val="312573912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6AC86F2F-D864-B218-415A-C157B0D3AE2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contrast="-1000"/>
                    </a14:imgEffect>
                  </a14:imgLayer>
                </a14:imgProps>
              </a:ext>
              <a:ext uri="{28A0092B-C50C-407E-A947-70E740481C1C}">
                <a14:useLocalDpi xmlns:a14="http://schemas.microsoft.com/office/drawing/2010/main" val="0"/>
              </a:ext>
            </a:extLst>
          </a:blip>
          <a:stretch>
            <a:fillRect/>
          </a:stretch>
        </p:blipFill>
        <p:spPr>
          <a:xfrm>
            <a:off x="7453411" y="897157"/>
            <a:ext cx="4541163" cy="4541163"/>
          </a:xfrm>
          <a:prstGeom prst="rect">
            <a:avLst/>
          </a:prstGeom>
          <a:ln>
            <a:noFill/>
          </a:ln>
          <a:effectLst/>
          <a:scene3d>
            <a:camera prst="orthographicFront">
              <a:rot lat="0" lon="10799977" rev="0"/>
            </a:camera>
            <a:lightRig rig="threePt" dir="t"/>
          </a:scene3d>
        </p:spPr>
      </p:pic>
      <p:pic>
        <p:nvPicPr>
          <p:cNvPr id="17" name="Image 16">
            <a:extLst>
              <a:ext uri="{FF2B5EF4-FFF2-40B4-BE49-F238E27FC236}">
                <a16:creationId xmlns:a16="http://schemas.microsoft.com/office/drawing/2014/main" id="{077E1499-71AB-4F11-3E04-75BF2D6D2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25" y="1079011"/>
            <a:ext cx="4704862" cy="4704862"/>
          </a:xfrm>
          <a:prstGeom prst="rect">
            <a:avLst/>
          </a:prstGeom>
        </p:spPr>
      </p:pic>
      <p:sp>
        <p:nvSpPr>
          <p:cNvPr id="24" name="ZoneTexte 23">
            <a:extLst>
              <a:ext uri="{FF2B5EF4-FFF2-40B4-BE49-F238E27FC236}">
                <a16:creationId xmlns:a16="http://schemas.microsoft.com/office/drawing/2014/main" id="{ABBF6C5F-77B1-6C51-0D1A-756F001C8245}"/>
              </a:ext>
            </a:extLst>
          </p:cNvPr>
          <p:cNvSpPr txBox="1"/>
          <p:nvPr/>
        </p:nvSpPr>
        <p:spPr>
          <a:xfrm>
            <a:off x="5638800" y="2975113"/>
            <a:ext cx="914400" cy="914400"/>
          </a:xfrm>
          <a:prstGeom prst="rect">
            <a:avLst/>
          </a:prstGeom>
          <a:noFill/>
        </p:spPr>
        <p:txBody>
          <a:bodyPr wrap="square" rtlCol="0">
            <a:spAutoFit/>
          </a:bodyPr>
          <a:lstStyle/>
          <a:p>
            <a:endParaRPr lang="fr-FR" dirty="0"/>
          </a:p>
        </p:txBody>
      </p:sp>
      <p:sp>
        <p:nvSpPr>
          <p:cNvPr id="25" name="Rectangle 24">
            <a:extLst>
              <a:ext uri="{FF2B5EF4-FFF2-40B4-BE49-F238E27FC236}">
                <a16:creationId xmlns:a16="http://schemas.microsoft.com/office/drawing/2014/main" id="{A472AB4C-E2CF-36CA-D295-85F600C07FEB}"/>
              </a:ext>
            </a:extLst>
          </p:cNvPr>
          <p:cNvSpPr/>
          <p:nvPr/>
        </p:nvSpPr>
        <p:spPr>
          <a:xfrm>
            <a:off x="5638800" y="3049678"/>
            <a:ext cx="5150806" cy="914400"/>
          </a:xfrm>
          <a:prstGeom prst="rect">
            <a:avLst/>
          </a:prstGeom>
          <a:solidFill>
            <a:srgbClr val="FF3C3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t>عناصر المحاضرة جميعها </a:t>
            </a:r>
            <a:r>
              <a:rPr lang="ar-DZ" sz="3200" b="1" smtClean="0"/>
              <a:t>مكتوبة مسبقا</a:t>
            </a:r>
            <a:endParaRPr lang="fr-FR" sz="3200" b="1" dirty="0"/>
          </a:p>
        </p:txBody>
      </p:sp>
    </p:spTree>
    <p:extLst>
      <p:ext uri="{BB962C8B-B14F-4D97-AF65-F5344CB8AC3E}">
        <p14:creationId xmlns:p14="http://schemas.microsoft.com/office/powerpoint/2010/main" val="401978608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مجموعة 25">
            <a:extLst>
              <a:ext uri="{FF2B5EF4-FFF2-40B4-BE49-F238E27FC236}">
                <a16:creationId xmlns:a16="http://schemas.microsoft.com/office/drawing/2014/main" id="{FDDAA8FC-DD14-4DA9-93BD-53A45937C803}"/>
              </a:ext>
            </a:extLst>
          </p:cNvPr>
          <p:cNvGrpSpPr/>
          <p:nvPr/>
        </p:nvGrpSpPr>
        <p:grpSpPr>
          <a:xfrm>
            <a:off x="-22302" y="2261286"/>
            <a:ext cx="10347168" cy="3970643"/>
            <a:chOff x="-10741" y="1729945"/>
            <a:chExt cx="10347168" cy="3970643"/>
          </a:xfrm>
        </p:grpSpPr>
        <p:grpSp>
          <p:nvGrpSpPr>
            <p:cNvPr id="7" name="مجموعة 6">
              <a:extLst>
                <a:ext uri="{FF2B5EF4-FFF2-40B4-BE49-F238E27FC236}">
                  <a16:creationId xmlns:a16="http://schemas.microsoft.com/office/drawing/2014/main" id="{3B0267E3-8C5B-419C-8248-F98E34677E7D}"/>
                </a:ext>
              </a:extLst>
            </p:cNvPr>
            <p:cNvGrpSpPr/>
            <p:nvPr/>
          </p:nvGrpSpPr>
          <p:grpSpPr>
            <a:xfrm>
              <a:off x="9045146" y="1729945"/>
              <a:ext cx="1291281" cy="1291281"/>
              <a:chOff x="9045146" y="1729945"/>
              <a:chExt cx="1291281" cy="1291281"/>
            </a:xfrm>
          </p:grpSpPr>
          <p:sp>
            <p:nvSpPr>
              <p:cNvPr id="2" name="شكل بيضاوي 1">
                <a:extLst>
                  <a:ext uri="{FF2B5EF4-FFF2-40B4-BE49-F238E27FC236}">
                    <a16:creationId xmlns:a16="http://schemas.microsoft.com/office/drawing/2014/main" id="{332D1084-84D8-4CD2-853E-68C4615BF522}"/>
                  </a:ext>
                </a:extLst>
              </p:cNvPr>
              <p:cNvSpPr/>
              <p:nvPr/>
            </p:nvSpPr>
            <p:spPr>
              <a:xfrm>
                <a:off x="9045146" y="1729945"/>
                <a:ext cx="1291281" cy="1291281"/>
              </a:xfrm>
              <a:prstGeom prst="ellipse">
                <a:avLst/>
              </a:prstGeom>
              <a:solidFill>
                <a:srgbClr val="08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 name="مربع نص 2">
                <a:extLst>
                  <a:ext uri="{FF2B5EF4-FFF2-40B4-BE49-F238E27FC236}">
                    <a16:creationId xmlns:a16="http://schemas.microsoft.com/office/drawing/2014/main" id="{92F3CDE6-5A4E-42BA-8C42-1710AD583CCE}"/>
                  </a:ext>
                </a:extLst>
              </p:cNvPr>
              <p:cNvSpPr txBox="1"/>
              <p:nvPr/>
            </p:nvSpPr>
            <p:spPr>
              <a:xfrm>
                <a:off x="9239178" y="1975705"/>
                <a:ext cx="829074" cy="923330"/>
              </a:xfrm>
              <a:prstGeom prst="rect">
                <a:avLst/>
              </a:prstGeom>
              <a:noFill/>
            </p:spPr>
            <p:txBody>
              <a:bodyPr wrap="none" rtlCol="1">
                <a:spAutoFit/>
              </a:bodyPr>
              <a:lstStyle/>
              <a:p>
                <a:r>
                  <a:rPr lang="ar-SY" sz="5400" dirty="0">
                    <a:solidFill>
                      <a:schemeClr val="bg1"/>
                    </a:solidFill>
                  </a:rPr>
                  <a:t>01</a:t>
                </a:r>
              </a:p>
            </p:txBody>
          </p:sp>
        </p:grpSp>
        <p:grpSp>
          <p:nvGrpSpPr>
            <p:cNvPr id="6" name="مجموعة 5">
              <a:extLst>
                <a:ext uri="{FF2B5EF4-FFF2-40B4-BE49-F238E27FC236}">
                  <a16:creationId xmlns:a16="http://schemas.microsoft.com/office/drawing/2014/main" id="{B4F96DF5-0373-4B36-951F-69CC94B3497A}"/>
                </a:ext>
              </a:extLst>
            </p:cNvPr>
            <p:cNvGrpSpPr/>
            <p:nvPr/>
          </p:nvGrpSpPr>
          <p:grpSpPr>
            <a:xfrm>
              <a:off x="4804719" y="1729945"/>
              <a:ext cx="1291281" cy="1291281"/>
              <a:chOff x="4804719" y="1729945"/>
              <a:chExt cx="1291281" cy="1291281"/>
            </a:xfrm>
          </p:grpSpPr>
          <p:sp>
            <p:nvSpPr>
              <p:cNvPr id="4" name="شكل بيضاوي 3">
                <a:extLst>
                  <a:ext uri="{FF2B5EF4-FFF2-40B4-BE49-F238E27FC236}">
                    <a16:creationId xmlns:a16="http://schemas.microsoft.com/office/drawing/2014/main" id="{9B4F1AEE-5093-47E8-B4DC-842D6C28D7C0}"/>
                  </a:ext>
                </a:extLst>
              </p:cNvPr>
              <p:cNvSpPr/>
              <p:nvPr/>
            </p:nvSpPr>
            <p:spPr>
              <a:xfrm>
                <a:off x="4804719" y="1729945"/>
                <a:ext cx="1291281" cy="1291281"/>
              </a:xfrm>
              <a:prstGeom prst="ellipse">
                <a:avLst/>
              </a:prstGeom>
              <a:solidFill>
                <a:srgbClr val="08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مربع نص 4">
                <a:extLst>
                  <a:ext uri="{FF2B5EF4-FFF2-40B4-BE49-F238E27FC236}">
                    <a16:creationId xmlns:a16="http://schemas.microsoft.com/office/drawing/2014/main" id="{02404E5E-41A5-4233-8E8D-85D58C729AED}"/>
                  </a:ext>
                </a:extLst>
              </p:cNvPr>
              <p:cNvSpPr txBox="1"/>
              <p:nvPr/>
            </p:nvSpPr>
            <p:spPr>
              <a:xfrm>
                <a:off x="4984526" y="1975705"/>
                <a:ext cx="931665" cy="923330"/>
              </a:xfrm>
              <a:prstGeom prst="rect">
                <a:avLst/>
              </a:prstGeom>
              <a:noFill/>
            </p:spPr>
            <p:txBody>
              <a:bodyPr wrap="none" rtlCol="1">
                <a:spAutoFit/>
              </a:bodyPr>
              <a:lstStyle/>
              <a:p>
                <a:r>
                  <a:rPr lang="ar-SY" sz="5400" dirty="0">
                    <a:solidFill>
                      <a:schemeClr val="bg1"/>
                    </a:solidFill>
                  </a:rPr>
                  <a:t>02</a:t>
                </a:r>
              </a:p>
            </p:txBody>
          </p:sp>
        </p:grpSp>
        <p:grpSp>
          <p:nvGrpSpPr>
            <p:cNvPr id="8" name="مجموعة 7">
              <a:extLst>
                <a:ext uri="{FF2B5EF4-FFF2-40B4-BE49-F238E27FC236}">
                  <a16:creationId xmlns:a16="http://schemas.microsoft.com/office/drawing/2014/main" id="{0A7BE461-BFC7-4E7C-91A7-0669DDA2E288}"/>
                </a:ext>
              </a:extLst>
            </p:cNvPr>
            <p:cNvGrpSpPr/>
            <p:nvPr/>
          </p:nvGrpSpPr>
          <p:grpSpPr>
            <a:xfrm>
              <a:off x="9045146" y="4118918"/>
              <a:ext cx="1291281" cy="1291281"/>
              <a:chOff x="4804719" y="1729945"/>
              <a:chExt cx="1291281" cy="1291281"/>
            </a:xfrm>
          </p:grpSpPr>
          <p:sp>
            <p:nvSpPr>
              <p:cNvPr id="9" name="شكل بيضاوي 8">
                <a:extLst>
                  <a:ext uri="{FF2B5EF4-FFF2-40B4-BE49-F238E27FC236}">
                    <a16:creationId xmlns:a16="http://schemas.microsoft.com/office/drawing/2014/main" id="{5AB1FDC2-B308-4581-B777-A27448A97158}"/>
                  </a:ext>
                </a:extLst>
              </p:cNvPr>
              <p:cNvSpPr/>
              <p:nvPr/>
            </p:nvSpPr>
            <p:spPr>
              <a:xfrm>
                <a:off x="4804719" y="1729945"/>
                <a:ext cx="1291281" cy="1291281"/>
              </a:xfrm>
              <a:prstGeom prst="ellipse">
                <a:avLst/>
              </a:prstGeom>
              <a:solidFill>
                <a:srgbClr val="08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0" name="مربع نص 9">
                <a:extLst>
                  <a:ext uri="{FF2B5EF4-FFF2-40B4-BE49-F238E27FC236}">
                    <a16:creationId xmlns:a16="http://schemas.microsoft.com/office/drawing/2014/main" id="{4282AD3A-8D84-496D-B000-D3BB28F83E79}"/>
                  </a:ext>
                </a:extLst>
              </p:cNvPr>
              <p:cNvSpPr txBox="1"/>
              <p:nvPr/>
            </p:nvSpPr>
            <p:spPr>
              <a:xfrm>
                <a:off x="4947455" y="1975704"/>
                <a:ext cx="931665" cy="923330"/>
              </a:xfrm>
              <a:prstGeom prst="rect">
                <a:avLst/>
              </a:prstGeom>
              <a:noFill/>
            </p:spPr>
            <p:txBody>
              <a:bodyPr wrap="none" rtlCol="1">
                <a:spAutoFit/>
              </a:bodyPr>
              <a:lstStyle/>
              <a:p>
                <a:r>
                  <a:rPr lang="ar-SY" sz="5400" dirty="0">
                    <a:solidFill>
                      <a:schemeClr val="bg1"/>
                    </a:solidFill>
                  </a:rPr>
                  <a:t>03</a:t>
                </a:r>
              </a:p>
            </p:txBody>
          </p:sp>
        </p:grpSp>
        <p:grpSp>
          <p:nvGrpSpPr>
            <p:cNvPr id="11" name="مجموعة 10">
              <a:extLst>
                <a:ext uri="{FF2B5EF4-FFF2-40B4-BE49-F238E27FC236}">
                  <a16:creationId xmlns:a16="http://schemas.microsoft.com/office/drawing/2014/main" id="{998AE0E8-3DED-4C08-AA08-2C53554DDB4D}"/>
                </a:ext>
              </a:extLst>
            </p:cNvPr>
            <p:cNvGrpSpPr/>
            <p:nvPr/>
          </p:nvGrpSpPr>
          <p:grpSpPr>
            <a:xfrm>
              <a:off x="4804719" y="4180702"/>
              <a:ext cx="1291281" cy="1291281"/>
              <a:chOff x="4804719" y="1729945"/>
              <a:chExt cx="1291281" cy="1291281"/>
            </a:xfrm>
          </p:grpSpPr>
          <p:sp>
            <p:nvSpPr>
              <p:cNvPr id="12" name="شكل بيضاوي 11">
                <a:extLst>
                  <a:ext uri="{FF2B5EF4-FFF2-40B4-BE49-F238E27FC236}">
                    <a16:creationId xmlns:a16="http://schemas.microsoft.com/office/drawing/2014/main" id="{091507F9-4A3B-4893-B089-B6A796033541}"/>
                  </a:ext>
                </a:extLst>
              </p:cNvPr>
              <p:cNvSpPr/>
              <p:nvPr/>
            </p:nvSpPr>
            <p:spPr>
              <a:xfrm>
                <a:off x="4804719" y="1729945"/>
                <a:ext cx="1291281" cy="1291281"/>
              </a:xfrm>
              <a:prstGeom prst="ellipse">
                <a:avLst/>
              </a:prstGeom>
              <a:solidFill>
                <a:srgbClr val="08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13" name="مربع نص 12">
                <a:extLst>
                  <a:ext uri="{FF2B5EF4-FFF2-40B4-BE49-F238E27FC236}">
                    <a16:creationId xmlns:a16="http://schemas.microsoft.com/office/drawing/2014/main" id="{9885816F-F65E-4C2E-A6DC-5E74B2B35844}"/>
                  </a:ext>
                </a:extLst>
              </p:cNvPr>
              <p:cNvSpPr txBox="1"/>
              <p:nvPr/>
            </p:nvSpPr>
            <p:spPr>
              <a:xfrm>
                <a:off x="4952465" y="2036112"/>
                <a:ext cx="995785" cy="923330"/>
              </a:xfrm>
              <a:prstGeom prst="rect">
                <a:avLst/>
              </a:prstGeom>
              <a:noFill/>
            </p:spPr>
            <p:txBody>
              <a:bodyPr wrap="none" rtlCol="1">
                <a:spAutoFit/>
              </a:bodyPr>
              <a:lstStyle/>
              <a:p>
                <a:r>
                  <a:rPr lang="ar-SY" sz="5400" dirty="0">
                    <a:solidFill>
                      <a:schemeClr val="bg1"/>
                    </a:solidFill>
                  </a:rPr>
                  <a:t>04</a:t>
                </a:r>
              </a:p>
            </p:txBody>
          </p:sp>
        </p:grpSp>
        <p:sp>
          <p:nvSpPr>
            <p:cNvPr id="14" name="مربع نص 13">
              <a:extLst>
                <a:ext uri="{FF2B5EF4-FFF2-40B4-BE49-F238E27FC236}">
                  <a16:creationId xmlns:a16="http://schemas.microsoft.com/office/drawing/2014/main" id="{CA11FC74-E307-41C2-9FBD-513F688BFC2E}"/>
                </a:ext>
              </a:extLst>
            </p:cNvPr>
            <p:cNvSpPr txBox="1"/>
            <p:nvPr/>
          </p:nvSpPr>
          <p:spPr>
            <a:xfrm>
              <a:off x="7338909" y="1938634"/>
              <a:ext cx="1677062" cy="523220"/>
            </a:xfrm>
            <a:prstGeom prst="rect">
              <a:avLst/>
            </a:prstGeom>
            <a:noFill/>
          </p:spPr>
          <p:txBody>
            <a:bodyPr wrap="none" rtlCol="1">
              <a:spAutoFit/>
            </a:bodyPr>
            <a:lstStyle/>
            <a:p>
              <a:r>
                <a:rPr lang="ar-DZ" sz="2800" b="1" dirty="0">
                  <a:solidFill>
                    <a:srgbClr val="083358"/>
                  </a:solidFill>
                </a:rPr>
                <a:t>مقدمة</a:t>
              </a:r>
              <a:r>
                <a:rPr lang="ar-DZ" sz="2800" dirty="0">
                  <a:solidFill>
                    <a:schemeClr val="bg1"/>
                  </a:solidFill>
                </a:rPr>
                <a:t>    </a:t>
              </a:r>
              <a:endParaRPr lang="ar-SY" sz="2800" dirty="0">
                <a:solidFill>
                  <a:schemeClr val="bg1"/>
                </a:solidFill>
              </a:endParaRPr>
            </a:p>
          </p:txBody>
        </p:sp>
        <p:grpSp>
          <p:nvGrpSpPr>
            <p:cNvPr id="17" name="مجموعة 16">
              <a:extLst>
                <a:ext uri="{FF2B5EF4-FFF2-40B4-BE49-F238E27FC236}">
                  <a16:creationId xmlns:a16="http://schemas.microsoft.com/office/drawing/2014/main" id="{C9846325-0F12-4040-B887-A4E692AA55F8}"/>
                </a:ext>
              </a:extLst>
            </p:cNvPr>
            <p:cNvGrpSpPr/>
            <p:nvPr/>
          </p:nvGrpSpPr>
          <p:grpSpPr>
            <a:xfrm>
              <a:off x="-10741" y="1975935"/>
              <a:ext cx="4763164" cy="1107766"/>
              <a:chOff x="4281982" y="1876390"/>
              <a:chExt cx="4763164" cy="1107766"/>
            </a:xfrm>
          </p:grpSpPr>
          <p:sp>
            <p:nvSpPr>
              <p:cNvPr id="18" name="مربع نص 17">
                <a:extLst>
                  <a:ext uri="{FF2B5EF4-FFF2-40B4-BE49-F238E27FC236}">
                    <a16:creationId xmlns:a16="http://schemas.microsoft.com/office/drawing/2014/main" id="{BCBD691E-0B51-45D5-94C1-C39F6ACF894B}"/>
                  </a:ext>
                </a:extLst>
              </p:cNvPr>
              <p:cNvSpPr txBox="1"/>
              <p:nvPr/>
            </p:nvSpPr>
            <p:spPr>
              <a:xfrm>
                <a:off x="4281982" y="1876390"/>
                <a:ext cx="4733989" cy="523220"/>
              </a:xfrm>
              <a:prstGeom prst="rect">
                <a:avLst/>
              </a:prstGeom>
              <a:noFill/>
            </p:spPr>
            <p:txBody>
              <a:bodyPr wrap="none" rtlCol="1">
                <a:spAutoFit/>
              </a:bodyPr>
              <a:lstStyle/>
              <a:p>
                <a:r>
                  <a:rPr lang="ar-SY" sz="2800" b="1" dirty="0">
                    <a:solidFill>
                      <a:srgbClr val="083358"/>
                    </a:solidFill>
                  </a:rPr>
                  <a:t>ال</a:t>
                </a:r>
                <a:r>
                  <a:rPr lang="ar-DZ" sz="2800" b="1" dirty="0">
                    <a:solidFill>
                      <a:srgbClr val="083358"/>
                    </a:solidFill>
                  </a:rPr>
                  <a:t>م</a:t>
                </a:r>
                <a:r>
                  <a:rPr lang="ar-SY" sz="2800" b="1" dirty="0">
                    <a:solidFill>
                      <a:srgbClr val="083358"/>
                    </a:solidFill>
                  </a:rPr>
                  <a:t>بحث الأول:</a:t>
                </a:r>
                <a:r>
                  <a:rPr lang="ar-SY" sz="2800" dirty="0">
                    <a:solidFill>
                      <a:schemeClr val="bg1"/>
                    </a:solidFill>
                  </a:rPr>
                  <a:t> المهارات اللغوية</a:t>
                </a:r>
              </a:p>
            </p:txBody>
          </p:sp>
          <p:sp>
            <p:nvSpPr>
              <p:cNvPr id="19" name="مربع نص 18">
                <a:extLst>
                  <a:ext uri="{FF2B5EF4-FFF2-40B4-BE49-F238E27FC236}">
                    <a16:creationId xmlns:a16="http://schemas.microsoft.com/office/drawing/2014/main" id="{99C31D8B-466B-4490-AD4C-74892486B0A0}"/>
                  </a:ext>
                </a:extLst>
              </p:cNvPr>
              <p:cNvSpPr txBox="1"/>
              <p:nvPr/>
            </p:nvSpPr>
            <p:spPr>
              <a:xfrm>
                <a:off x="6200592" y="2337825"/>
                <a:ext cx="2844554" cy="646331"/>
              </a:xfrm>
              <a:prstGeom prst="rect">
                <a:avLst/>
              </a:prstGeom>
              <a:noFill/>
            </p:spPr>
            <p:txBody>
              <a:bodyPr wrap="square" rtlCol="1">
                <a:spAutoFit/>
              </a:bodyPr>
              <a:lstStyle/>
              <a:p>
                <a:pPr algn="just"/>
                <a:r>
                  <a:rPr lang="ar-DZ" sz="1200" dirty="0">
                    <a:solidFill>
                      <a:srgbClr val="083358"/>
                    </a:solidFill>
                  </a:rPr>
                  <a:t>ا</a:t>
                </a:r>
                <a:r>
                  <a:rPr lang="ar-DZ" sz="1200" b="1" dirty="0">
                    <a:solidFill>
                      <a:srgbClr val="083358"/>
                    </a:solidFill>
                  </a:rPr>
                  <a:t>لمطلب 1 </a:t>
                </a:r>
                <a:r>
                  <a:rPr lang="ar-DZ" sz="1200" b="1" dirty="0">
                    <a:solidFill>
                      <a:schemeClr val="bg1"/>
                    </a:solidFill>
                  </a:rPr>
                  <a:t>:</a:t>
                </a:r>
                <a:r>
                  <a:rPr lang="ar-DZ" sz="1200" dirty="0">
                    <a:solidFill>
                      <a:schemeClr val="bg1"/>
                    </a:solidFill>
                  </a:rPr>
                  <a:t> مفهومها</a:t>
                </a:r>
              </a:p>
              <a:p>
                <a:pPr algn="just"/>
                <a:r>
                  <a:rPr lang="ar-DZ" sz="1200" b="1" dirty="0">
                    <a:solidFill>
                      <a:srgbClr val="083358"/>
                    </a:solidFill>
                  </a:rPr>
                  <a:t>المطلب 2 :</a:t>
                </a:r>
                <a:r>
                  <a:rPr lang="ar-DZ" sz="1200" dirty="0">
                    <a:solidFill>
                      <a:schemeClr val="bg1"/>
                    </a:solidFill>
                  </a:rPr>
                  <a:t> أهميتها</a:t>
                </a:r>
              </a:p>
              <a:p>
                <a:pPr algn="just"/>
                <a:r>
                  <a:rPr lang="ar-DZ" sz="1200" b="1" dirty="0">
                    <a:solidFill>
                      <a:srgbClr val="083358"/>
                    </a:solidFill>
                  </a:rPr>
                  <a:t>المطلب 3 </a:t>
                </a:r>
                <a:r>
                  <a:rPr lang="ar-DZ" sz="1200" dirty="0">
                    <a:solidFill>
                      <a:schemeClr val="bg1"/>
                    </a:solidFill>
                  </a:rPr>
                  <a:t>:أقسامها</a:t>
                </a:r>
                <a:endParaRPr lang="ar-SY" sz="1200" dirty="0">
                  <a:solidFill>
                    <a:schemeClr val="bg1"/>
                  </a:solidFill>
                </a:endParaRPr>
              </a:p>
            </p:txBody>
          </p:sp>
        </p:grpSp>
        <p:grpSp>
          <p:nvGrpSpPr>
            <p:cNvPr id="20" name="مجموعة 19">
              <a:extLst>
                <a:ext uri="{FF2B5EF4-FFF2-40B4-BE49-F238E27FC236}">
                  <a16:creationId xmlns:a16="http://schemas.microsoft.com/office/drawing/2014/main" id="{86ED34D9-13D6-4999-B9D0-94CC3FD37030}"/>
                </a:ext>
              </a:extLst>
            </p:cNvPr>
            <p:cNvGrpSpPr/>
            <p:nvPr/>
          </p:nvGrpSpPr>
          <p:grpSpPr>
            <a:xfrm>
              <a:off x="6107483" y="4370855"/>
              <a:ext cx="2908488" cy="1215513"/>
              <a:chOff x="6136658" y="1876390"/>
              <a:chExt cx="2908488" cy="1215513"/>
            </a:xfrm>
          </p:grpSpPr>
          <p:sp>
            <p:nvSpPr>
              <p:cNvPr id="21" name="مربع نص 20">
                <a:extLst>
                  <a:ext uri="{FF2B5EF4-FFF2-40B4-BE49-F238E27FC236}">
                    <a16:creationId xmlns:a16="http://schemas.microsoft.com/office/drawing/2014/main" id="{D3FD382C-31F4-4252-952C-F2CA53E99D88}"/>
                  </a:ext>
                </a:extLst>
              </p:cNvPr>
              <p:cNvSpPr txBox="1"/>
              <p:nvPr/>
            </p:nvSpPr>
            <p:spPr>
              <a:xfrm>
                <a:off x="6136658" y="1876390"/>
                <a:ext cx="2879313" cy="954107"/>
              </a:xfrm>
              <a:prstGeom prst="rect">
                <a:avLst/>
              </a:prstGeom>
              <a:noFill/>
            </p:spPr>
            <p:txBody>
              <a:bodyPr wrap="none" rtlCol="1">
                <a:spAutoFit/>
              </a:bodyPr>
              <a:lstStyle/>
              <a:p>
                <a:r>
                  <a:rPr lang="ar-SY" sz="2800" b="1" dirty="0">
                    <a:solidFill>
                      <a:srgbClr val="083358"/>
                    </a:solidFill>
                  </a:rPr>
                  <a:t>ال</a:t>
                </a:r>
                <a:r>
                  <a:rPr lang="ar-DZ" sz="2800" b="1" dirty="0">
                    <a:solidFill>
                      <a:srgbClr val="083358"/>
                    </a:solidFill>
                  </a:rPr>
                  <a:t>م</a:t>
                </a:r>
                <a:r>
                  <a:rPr lang="ar-SY" sz="2800" b="1" dirty="0">
                    <a:solidFill>
                      <a:srgbClr val="083358"/>
                    </a:solidFill>
                  </a:rPr>
                  <a:t>بحث الثاني:</a:t>
                </a:r>
                <a:endParaRPr lang="ar-DZ" sz="2800" b="1" dirty="0">
                  <a:solidFill>
                    <a:srgbClr val="083358"/>
                  </a:solidFill>
                </a:endParaRPr>
              </a:p>
              <a:p>
                <a:r>
                  <a:rPr lang="ar-SY" sz="2800" dirty="0">
                    <a:solidFill>
                      <a:schemeClr val="bg1"/>
                    </a:solidFill>
                  </a:rPr>
                  <a:t> الاكتساب اللغوي</a:t>
                </a:r>
              </a:p>
            </p:txBody>
          </p:sp>
          <p:sp>
            <p:nvSpPr>
              <p:cNvPr id="22" name="مربع نص 21">
                <a:extLst>
                  <a:ext uri="{FF2B5EF4-FFF2-40B4-BE49-F238E27FC236}">
                    <a16:creationId xmlns:a16="http://schemas.microsoft.com/office/drawing/2014/main" id="{C6117804-C8CD-4E00-BE19-771843B9D783}"/>
                  </a:ext>
                </a:extLst>
              </p:cNvPr>
              <p:cNvSpPr txBox="1"/>
              <p:nvPr/>
            </p:nvSpPr>
            <p:spPr>
              <a:xfrm>
                <a:off x="6200592" y="2814904"/>
                <a:ext cx="2844554" cy="276999"/>
              </a:xfrm>
              <a:prstGeom prst="rect">
                <a:avLst/>
              </a:prstGeom>
              <a:noFill/>
            </p:spPr>
            <p:txBody>
              <a:bodyPr wrap="square" rtlCol="1">
                <a:spAutoFit/>
              </a:bodyPr>
              <a:lstStyle/>
              <a:p>
                <a:pPr algn="just"/>
                <a:endParaRPr lang="ar-SY" sz="1200" dirty="0">
                  <a:solidFill>
                    <a:schemeClr val="bg1"/>
                  </a:solidFill>
                </a:endParaRPr>
              </a:p>
            </p:txBody>
          </p:sp>
        </p:grpSp>
        <p:grpSp>
          <p:nvGrpSpPr>
            <p:cNvPr id="23" name="مجموعة 22">
              <a:extLst>
                <a:ext uri="{FF2B5EF4-FFF2-40B4-BE49-F238E27FC236}">
                  <a16:creationId xmlns:a16="http://schemas.microsoft.com/office/drawing/2014/main" id="{B069F8EE-C2C4-4E0D-8B26-7EAE85489410}"/>
                </a:ext>
              </a:extLst>
            </p:cNvPr>
            <p:cNvGrpSpPr/>
            <p:nvPr/>
          </p:nvGrpSpPr>
          <p:grpSpPr>
            <a:xfrm>
              <a:off x="120385" y="4408156"/>
              <a:ext cx="4602863" cy="1292432"/>
              <a:chOff x="4442283" y="1876390"/>
              <a:chExt cx="4602863" cy="1292432"/>
            </a:xfrm>
          </p:grpSpPr>
          <p:sp>
            <p:nvSpPr>
              <p:cNvPr id="24" name="مربع نص 23">
                <a:extLst>
                  <a:ext uri="{FF2B5EF4-FFF2-40B4-BE49-F238E27FC236}">
                    <a16:creationId xmlns:a16="http://schemas.microsoft.com/office/drawing/2014/main" id="{20F7B67C-159A-476B-A851-0FBFCE2FCE63}"/>
                  </a:ext>
                </a:extLst>
              </p:cNvPr>
              <p:cNvSpPr txBox="1"/>
              <p:nvPr/>
            </p:nvSpPr>
            <p:spPr>
              <a:xfrm>
                <a:off x="4442283" y="1876390"/>
                <a:ext cx="4573688" cy="523220"/>
              </a:xfrm>
              <a:prstGeom prst="rect">
                <a:avLst/>
              </a:prstGeom>
              <a:noFill/>
            </p:spPr>
            <p:txBody>
              <a:bodyPr wrap="none" rtlCol="1">
                <a:spAutoFit/>
              </a:bodyPr>
              <a:lstStyle/>
              <a:p>
                <a:r>
                  <a:rPr lang="ar-SY" sz="2800" b="1" dirty="0">
                    <a:solidFill>
                      <a:srgbClr val="083358"/>
                    </a:solidFill>
                  </a:rPr>
                  <a:t>ال</a:t>
                </a:r>
                <a:r>
                  <a:rPr lang="ar-DZ" sz="2800" b="1" dirty="0">
                    <a:solidFill>
                      <a:srgbClr val="083358"/>
                    </a:solidFill>
                  </a:rPr>
                  <a:t>م</a:t>
                </a:r>
                <a:r>
                  <a:rPr lang="ar-SY" sz="2800" b="1" dirty="0">
                    <a:solidFill>
                      <a:srgbClr val="083358"/>
                    </a:solidFill>
                  </a:rPr>
                  <a:t>بحث الثالث:</a:t>
                </a:r>
                <a:r>
                  <a:rPr lang="ar-SY" sz="2800" dirty="0">
                    <a:solidFill>
                      <a:schemeClr val="bg1"/>
                    </a:solidFill>
                  </a:rPr>
                  <a:t> التعلم اللغوي</a:t>
                </a:r>
              </a:p>
            </p:txBody>
          </p:sp>
          <p:sp>
            <p:nvSpPr>
              <p:cNvPr id="25" name="مربع نص 24">
                <a:extLst>
                  <a:ext uri="{FF2B5EF4-FFF2-40B4-BE49-F238E27FC236}">
                    <a16:creationId xmlns:a16="http://schemas.microsoft.com/office/drawing/2014/main" id="{59A536B5-7AA2-4041-A6E5-8F94661B868B}"/>
                  </a:ext>
                </a:extLst>
              </p:cNvPr>
              <p:cNvSpPr txBox="1"/>
              <p:nvPr/>
            </p:nvSpPr>
            <p:spPr>
              <a:xfrm>
                <a:off x="6200592" y="2337825"/>
                <a:ext cx="2844554" cy="830997"/>
              </a:xfrm>
              <a:prstGeom prst="rect">
                <a:avLst/>
              </a:prstGeom>
              <a:noFill/>
            </p:spPr>
            <p:txBody>
              <a:bodyPr wrap="square" rtlCol="1">
                <a:spAutoFit/>
              </a:bodyPr>
              <a:lstStyle/>
              <a:p>
                <a:pPr algn="just"/>
                <a:r>
                  <a:rPr lang="ar-DZ" sz="1200" dirty="0">
                    <a:solidFill>
                      <a:srgbClr val="083358"/>
                    </a:solidFill>
                  </a:rPr>
                  <a:t>ا</a:t>
                </a:r>
                <a:r>
                  <a:rPr lang="ar-DZ" sz="1200" b="1" dirty="0">
                    <a:solidFill>
                      <a:srgbClr val="083358"/>
                    </a:solidFill>
                  </a:rPr>
                  <a:t>لمطلب 1 </a:t>
                </a:r>
                <a:r>
                  <a:rPr lang="ar-DZ" sz="1200" b="1" dirty="0">
                    <a:solidFill>
                      <a:schemeClr val="bg1"/>
                    </a:solidFill>
                  </a:rPr>
                  <a:t>:</a:t>
                </a:r>
                <a:r>
                  <a:rPr lang="ar-DZ" sz="1200" dirty="0">
                    <a:solidFill>
                      <a:schemeClr val="bg1"/>
                    </a:solidFill>
                  </a:rPr>
                  <a:t> مفهومه</a:t>
                </a:r>
              </a:p>
              <a:p>
                <a:pPr algn="just"/>
                <a:r>
                  <a:rPr lang="ar-DZ" sz="1200" b="1" dirty="0">
                    <a:solidFill>
                      <a:srgbClr val="083358"/>
                    </a:solidFill>
                  </a:rPr>
                  <a:t>المطلب 2 :</a:t>
                </a:r>
                <a:r>
                  <a:rPr lang="ar-DZ" sz="1200" dirty="0">
                    <a:solidFill>
                      <a:schemeClr val="bg1"/>
                    </a:solidFill>
                  </a:rPr>
                  <a:t> شروطه وطرقه</a:t>
                </a:r>
              </a:p>
              <a:p>
                <a:pPr algn="just"/>
                <a:r>
                  <a:rPr lang="ar-DZ" sz="1200" b="1" dirty="0">
                    <a:solidFill>
                      <a:srgbClr val="083358"/>
                    </a:solidFill>
                  </a:rPr>
                  <a:t>المطلب 3 </a:t>
                </a:r>
                <a:r>
                  <a:rPr lang="ar-DZ" sz="1200" dirty="0">
                    <a:solidFill>
                      <a:schemeClr val="bg1"/>
                    </a:solidFill>
                  </a:rPr>
                  <a:t>:الفرق بين الاكتساب والتعلم اللغوي</a:t>
                </a:r>
                <a:endParaRPr lang="ar-SY" sz="1200" dirty="0">
                  <a:solidFill>
                    <a:schemeClr val="bg1"/>
                  </a:solidFill>
                </a:endParaRPr>
              </a:p>
            </p:txBody>
          </p:sp>
        </p:grpSp>
      </p:grpSp>
      <p:sp>
        <p:nvSpPr>
          <p:cNvPr id="27" name="مستطيل 26">
            <a:extLst>
              <a:ext uri="{FF2B5EF4-FFF2-40B4-BE49-F238E27FC236}">
                <a16:creationId xmlns:a16="http://schemas.microsoft.com/office/drawing/2014/main" id="{98F1C14C-B6AF-4D9F-AA87-9AB23B4886C6}"/>
              </a:ext>
            </a:extLst>
          </p:cNvPr>
          <p:cNvSpPr/>
          <p:nvPr/>
        </p:nvSpPr>
        <p:spPr>
          <a:xfrm>
            <a:off x="0" y="0"/>
            <a:ext cx="12192000" cy="1459590"/>
          </a:xfrm>
          <a:prstGeom prst="rect">
            <a:avLst/>
          </a:prstGeom>
          <a:solidFill>
            <a:srgbClr val="083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28" name="مربع نص 27">
            <a:extLst>
              <a:ext uri="{FF2B5EF4-FFF2-40B4-BE49-F238E27FC236}">
                <a16:creationId xmlns:a16="http://schemas.microsoft.com/office/drawing/2014/main" id="{1C94B938-53FC-46F8-B3FF-E299E3E3A172}"/>
              </a:ext>
            </a:extLst>
          </p:cNvPr>
          <p:cNvSpPr txBox="1"/>
          <p:nvPr/>
        </p:nvSpPr>
        <p:spPr>
          <a:xfrm>
            <a:off x="3138356" y="98850"/>
            <a:ext cx="5365572" cy="1323439"/>
          </a:xfrm>
          <a:prstGeom prst="rect">
            <a:avLst/>
          </a:prstGeom>
          <a:noFill/>
        </p:spPr>
        <p:txBody>
          <a:bodyPr wrap="none" rtlCol="1">
            <a:spAutoFit/>
          </a:bodyPr>
          <a:lstStyle/>
          <a:p>
            <a:r>
              <a:rPr lang="ar-DZ" sz="8000" dirty="0" smtClean="0">
                <a:solidFill>
                  <a:schemeClr val="bg1"/>
                </a:solidFill>
              </a:rPr>
              <a:t>عناصر الدرس</a:t>
            </a:r>
            <a:endParaRPr lang="ar-SY" sz="8000" dirty="0">
              <a:solidFill>
                <a:schemeClr val="bg1"/>
              </a:solidFill>
            </a:endParaRPr>
          </a:p>
        </p:txBody>
      </p:sp>
      <p:sp>
        <p:nvSpPr>
          <p:cNvPr id="31" name="مربع نص 18">
            <a:extLst>
              <a:ext uri="{FF2B5EF4-FFF2-40B4-BE49-F238E27FC236}">
                <a16:creationId xmlns:a16="http://schemas.microsoft.com/office/drawing/2014/main" id="{95145E6A-66E5-D508-8E73-70B522BE4AAC}"/>
              </a:ext>
            </a:extLst>
          </p:cNvPr>
          <p:cNvSpPr txBox="1"/>
          <p:nvPr/>
        </p:nvSpPr>
        <p:spPr>
          <a:xfrm>
            <a:off x="6143626" y="5837808"/>
            <a:ext cx="2844554" cy="646331"/>
          </a:xfrm>
          <a:prstGeom prst="rect">
            <a:avLst/>
          </a:prstGeom>
          <a:noFill/>
        </p:spPr>
        <p:txBody>
          <a:bodyPr wrap="square" rtlCol="1">
            <a:spAutoFit/>
          </a:bodyPr>
          <a:lstStyle/>
          <a:p>
            <a:pPr algn="just"/>
            <a:r>
              <a:rPr lang="ar-DZ" sz="1200" dirty="0">
                <a:solidFill>
                  <a:srgbClr val="083358"/>
                </a:solidFill>
              </a:rPr>
              <a:t>ا</a:t>
            </a:r>
            <a:r>
              <a:rPr lang="ar-DZ" sz="1200" b="1" dirty="0">
                <a:solidFill>
                  <a:srgbClr val="083358"/>
                </a:solidFill>
              </a:rPr>
              <a:t>لمطلب 1 </a:t>
            </a:r>
            <a:r>
              <a:rPr lang="ar-DZ" sz="1200" b="1" dirty="0">
                <a:solidFill>
                  <a:schemeClr val="bg1"/>
                </a:solidFill>
              </a:rPr>
              <a:t>:</a:t>
            </a:r>
            <a:r>
              <a:rPr lang="ar-DZ" sz="1200" dirty="0">
                <a:solidFill>
                  <a:schemeClr val="bg1"/>
                </a:solidFill>
              </a:rPr>
              <a:t> مفهومه</a:t>
            </a:r>
          </a:p>
          <a:p>
            <a:pPr algn="just"/>
            <a:r>
              <a:rPr lang="ar-DZ" sz="1200" b="1" dirty="0">
                <a:solidFill>
                  <a:srgbClr val="083358"/>
                </a:solidFill>
              </a:rPr>
              <a:t>المطلب 2 :</a:t>
            </a:r>
            <a:r>
              <a:rPr lang="ar-DZ" sz="1200" dirty="0">
                <a:solidFill>
                  <a:schemeClr val="bg1"/>
                </a:solidFill>
              </a:rPr>
              <a:t> مراحله وآلياته</a:t>
            </a:r>
          </a:p>
          <a:p>
            <a:pPr algn="just"/>
            <a:r>
              <a:rPr lang="ar-DZ" sz="1200" b="1" dirty="0">
                <a:solidFill>
                  <a:srgbClr val="083358"/>
                </a:solidFill>
              </a:rPr>
              <a:t>المطلب 3 </a:t>
            </a:r>
            <a:r>
              <a:rPr lang="ar-DZ" sz="1200" dirty="0">
                <a:solidFill>
                  <a:schemeClr val="bg1"/>
                </a:solidFill>
              </a:rPr>
              <a:t>:عوامله</a:t>
            </a:r>
            <a:endParaRPr lang="ar-SY" sz="1200" dirty="0">
              <a:solidFill>
                <a:schemeClr val="bg1"/>
              </a:solidFill>
            </a:endParaRPr>
          </a:p>
        </p:txBody>
      </p:sp>
    </p:spTree>
    <p:extLst>
      <p:ext uri="{BB962C8B-B14F-4D97-AF65-F5344CB8AC3E}">
        <p14:creationId xmlns:p14="http://schemas.microsoft.com/office/powerpoint/2010/main" val="301683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135AEEF-FBBD-4805-9584-1A7ABA3F9C4E}"/>
              </a:ext>
            </a:extLst>
          </p:cNvPr>
          <p:cNvSpPr txBox="1"/>
          <p:nvPr/>
        </p:nvSpPr>
        <p:spPr>
          <a:xfrm>
            <a:off x="7657010" y="1062043"/>
            <a:ext cx="3312125" cy="830997"/>
          </a:xfrm>
          <a:prstGeom prst="rect">
            <a:avLst/>
          </a:prstGeom>
          <a:noFill/>
        </p:spPr>
        <p:txBody>
          <a:bodyPr wrap="none" rtlCol="1">
            <a:spAutoFit/>
          </a:bodyPr>
          <a:lstStyle/>
          <a:p>
            <a:r>
              <a:rPr lang="ar-DZ" sz="4800" dirty="0">
                <a:solidFill>
                  <a:schemeClr val="bg1"/>
                </a:solidFill>
              </a:rPr>
              <a:t>مقــــــ</a:t>
            </a:r>
            <a:r>
              <a:rPr lang="ar-DZ" sz="4800" dirty="0">
                <a:solidFill>
                  <a:schemeClr val="accent2"/>
                </a:solidFill>
              </a:rPr>
              <a:t>دمــــة</a:t>
            </a:r>
            <a:endParaRPr lang="ar-SY" sz="4800" dirty="0">
              <a:solidFill>
                <a:schemeClr val="accent2"/>
              </a:solidFill>
            </a:endParaRPr>
          </a:p>
        </p:txBody>
      </p:sp>
      <p:grpSp>
        <p:nvGrpSpPr>
          <p:cNvPr id="14" name="مجموعة 13">
            <a:extLst>
              <a:ext uri="{FF2B5EF4-FFF2-40B4-BE49-F238E27FC236}">
                <a16:creationId xmlns:a16="http://schemas.microsoft.com/office/drawing/2014/main" id="{C816E1C3-53EB-49B0-9D81-A77CCCBED6C7}"/>
              </a:ext>
            </a:extLst>
          </p:cNvPr>
          <p:cNvGrpSpPr/>
          <p:nvPr/>
        </p:nvGrpSpPr>
        <p:grpSpPr>
          <a:xfrm>
            <a:off x="7791222" y="1893036"/>
            <a:ext cx="3061302" cy="4"/>
            <a:chOff x="7791222" y="1893036"/>
            <a:chExt cx="3061302" cy="4"/>
          </a:xfrm>
        </p:grpSpPr>
        <p:cxnSp>
          <p:nvCxnSpPr>
            <p:cNvPr id="8" name="رابط مستقيم 7">
              <a:extLst>
                <a:ext uri="{FF2B5EF4-FFF2-40B4-BE49-F238E27FC236}">
                  <a16:creationId xmlns:a16="http://schemas.microsoft.com/office/drawing/2014/main" id="{D7E1BF76-6962-468A-8F0F-5AD2EC816EAD}"/>
                </a:ext>
              </a:extLst>
            </p:cNvPr>
            <p:cNvCxnSpPr>
              <a:cxnSpLocks/>
              <a:endCxn id="5" idx="2"/>
            </p:cNvCxnSpPr>
            <p:nvPr/>
          </p:nvCxnSpPr>
          <p:spPr>
            <a:xfrm flipH="1">
              <a:off x="9313073" y="1893040"/>
              <a:ext cx="1539451" cy="0"/>
            </a:xfrm>
            <a:prstGeom prst="line">
              <a:avLst/>
            </a:prstGeom>
            <a:ln w="19050">
              <a:solidFill>
                <a:srgbClr val="FF3C3C"/>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a:extLst>
                <a:ext uri="{FF2B5EF4-FFF2-40B4-BE49-F238E27FC236}">
                  <a16:creationId xmlns:a16="http://schemas.microsoft.com/office/drawing/2014/main" id="{C977BB55-AA3A-451B-B1B5-761772C3664A}"/>
                </a:ext>
              </a:extLst>
            </p:cNvPr>
            <p:cNvCxnSpPr>
              <a:cxnSpLocks/>
            </p:cNvCxnSpPr>
            <p:nvPr/>
          </p:nvCxnSpPr>
          <p:spPr>
            <a:xfrm flipH="1">
              <a:off x="7791222" y="1893036"/>
              <a:ext cx="153223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مربع نص 14">
            <a:extLst>
              <a:ext uri="{FF2B5EF4-FFF2-40B4-BE49-F238E27FC236}">
                <a16:creationId xmlns:a16="http://schemas.microsoft.com/office/drawing/2014/main" id="{4E50164E-72EF-45B4-B7B3-D3E5939922C9}"/>
              </a:ext>
            </a:extLst>
          </p:cNvPr>
          <p:cNvSpPr txBox="1"/>
          <p:nvPr/>
        </p:nvSpPr>
        <p:spPr>
          <a:xfrm>
            <a:off x="6034279" y="2117992"/>
            <a:ext cx="4934856" cy="2554545"/>
          </a:xfrm>
          <a:prstGeom prst="rect">
            <a:avLst/>
          </a:prstGeom>
          <a:noFill/>
        </p:spPr>
        <p:txBody>
          <a:bodyPr wrap="square" rtlCol="1">
            <a:spAutoFit/>
          </a:bodyPr>
          <a:lstStyle/>
          <a:p>
            <a:pPr algn="just"/>
            <a:r>
              <a:rPr lang="ar-DZ" sz="1600" dirty="0">
                <a:solidFill>
                  <a:schemeClr val="bg1"/>
                </a:solidFill>
              </a:rPr>
              <a:t>تعد اللغة أحد أهم الوسائل التي يستعملها الإنسان للتواصل والتفاعل مع العالم، وتتسم اللغة بكونها مهارة ضرورية في حياة الفرد والمجتمع وهي تتأثر </a:t>
            </a:r>
            <a:r>
              <a:rPr lang="ar-DZ" sz="1600" dirty="0" smtClean="0">
                <a:solidFill>
                  <a:schemeClr val="bg1"/>
                </a:solidFill>
              </a:rPr>
              <a:t>بعمليتي </a:t>
            </a:r>
            <a:r>
              <a:rPr lang="ar-DZ" sz="1600" dirty="0">
                <a:solidFill>
                  <a:schemeClr val="bg1"/>
                </a:solidFill>
              </a:rPr>
              <a:t>الاكتساب والتعلم وهي أكثر العمليات بحثا في مجال علم النفس اللغوي والتربوي فالطفل يكتسب اللغة الأم بشكل طبيعي دون تدخل البيئة وهذا الاكتساب يعتمد على عوامل فطرية وبيولوجية تساعد في تطوير </a:t>
            </a:r>
            <a:r>
              <a:rPr lang="ar-DZ" sz="1600" dirty="0" smtClean="0">
                <a:solidFill>
                  <a:schemeClr val="bg1"/>
                </a:solidFill>
              </a:rPr>
              <a:t>مهاراته </a:t>
            </a:r>
            <a:r>
              <a:rPr lang="ar-DZ" sz="1600" dirty="0">
                <a:solidFill>
                  <a:schemeClr val="bg1"/>
                </a:solidFill>
              </a:rPr>
              <a:t>اللغوية بينما يتم تعلم اللغة التالية أو المهارات المتقدمة من خلال أساليب تعليمية أكثر تعقيدا تتطلب التوجيه </a:t>
            </a:r>
            <a:r>
              <a:rPr lang="ar-DZ" sz="1600" dirty="0" smtClean="0">
                <a:solidFill>
                  <a:schemeClr val="bg1"/>
                </a:solidFill>
              </a:rPr>
              <a:t>والتدريس. </a:t>
            </a:r>
            <a:endParaRPr lang="ar-SY" sz="1600" dirty="0">
              <a:solidFill>
                <a:schemeClr val="bg1"/>
              </a:solidFill>
            </a:endParaRPr>
          </a:p>
        </p:txBody>
      </p:sp>
      <p:sp>
        <p:nvSpPr>
          <p:cNvPr id="2" name="ZoneTexte 1">
            <a:extLst>
              <a:ext uri="{FF2B5EF4-FFF2-40B4-BE49-F238E27FC236}">
                <a16:creationId xmlns:a16="http://schemas.microsoft.com/office/drawing/2014/main" id="{EC5C54F9-18D3-2F78-3275-1467CEEAEB9B}"/>
              </a:ext>
            </a:extLst>
          </p:cNvPr>
          <p:cNvSpPr txBox="1"/>
          <p:nvPr/>
        </p:nvSpPr>
        <p:spPr>
          <a:xfrm>
            <a:off x="5433391" y="5106848"/>
            <a:ext cx="5535744" cy="830997"/>
          </a:xfrm>
          <a:prstGeom prst="rect">
            <a:avLst/>
          </a:prstGeom>
          <a:noFill/>
        </p:spPr>
        <p:txBody>
          <a:bodyPr wrap="square" rtlCol="0">
            <a:spAutoFit/>
          </a:bodyPr>
          <a:lstStyle/>
          <a:p>
            <a:r>
              <a:rPr lang="ar-DZ" sz="1600" dirty="0">
                <a:solidFill>
                  <a:schemeClr val="bg1"/>
                </a:solidFill>
              </a:rPr>
              <a:t>ما </a:t>
            </a:r>
            <a:r>
              <a:rPr lang="ar-DZ" sz="1600" dirty="0" smtClean="0">
                <a:solidFill>
                  <a:schemeClr val="bg1"/>
                </a:solidFill>
              </a:rPr>
              <a:t>تعريف </a:t>
            </a:r>
            <a:r>
              <a:rPr lang="ar-DZ" sz="1600" dirty="0">
                <a:solidFill>
                  <a:schemeClr val="bg1"/>
                </a:solidFill>
              </a:rPr>
              <a:t>المهارات اللغوية؟ </a:t>
            </a:r>
            <a:r>
              <a:rPr lang="ar-DZ" sz="1600" dirty="0" smtClean="0">
                <a:solidFill>
                  <a:schemeClr val="bg1"/>
                </a:solidFill>
              </a:rPr>
              <a:t>، </a:t>
            </a:r>
          </a:p>
          <a:p>
            <a:r>
              <a:rPr lang="ar-DZ" sz="1600" dirty="0" smtClean="0">
                <a:solidFill>
                  <a:schemeClr val="bg1"/>
                </a:solidFill>
              </a:rPr>
              <a:t>وما </a:t>
            </a:r>
            <a:r>
              <a:rPr lang="ar-DZ" sz="1600" dirty="0">
                <a:solidFill>
                  <a:schemeClr val="bg1"/>
                </a:solidFill>
              </a:rPr>
              <a:t>هي مكوناتها</a:t>
            </a:r>
            <a:r>
              <a:rPr lang="ar-DZ" sz="1600" dirty="0" smtClean="0">
                <a:solidFill>
                  <a:schemeClr val="bg1"/>
                </a:solidFill>
              </a:rPr>
              <a:t>؟</a:t>
            </a:r>
          </a:p>
          <a:p>
            <a:r>
              <a:rPr lang="ar-DZ" sz="1600" dirty="0" smtClean="0">
                <a:solidFill>
                  <a:schemeClr val="bg1"/>
                </a:solidFill>
              </a:rPr>
              <a:t> </a:t>
            </a:r>
            <a:r>
              <a:rPr lang="ar-DZ" sz="1600" dirty="0">
                <a:solidFill>
                  <a:schemeClr val="bg1"/>
                </a:solidFill>
              </a:rPr>
              <a:t>وما الفرق بين الاكتساب والتعلم؟ </a:t>
            </a:r>
            <a:endParaRPr lang="fr-FR" sz="1600" dirty="0">
              <a:solidFill>
                <a:schemeClr val="bg1"/>
              </a:solidFill>
            </a:endParaRPr>
          </a:p>
        </p:txBody>
      </p:sp>
      <p:pic>
        <p:nvPicPr>
          <p:cNvPr id="17" name="Espace réservé pour une image  16">
            <a:extLst>
              <a:ext uri="{FF2B5EF4-FFF2-40B4-BE49-F238E27FC236}">
                <a16:creationId xmlns:a16="http://schemas.microsoft.com/office/drawing/2014/main" id="{70A76753-B77F-D7B1-E33C-99CF35863B6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 b="24"/>
          <a:stretch>
            <a:fillRect/>
          </a:stretch>
        </p:blipFill>
        <p:spPr>
          <a:xfrm>
            <a:off x="1339476" y="1282577"/>
            <a:ext cx="3340608" cy="3340608"/>
          </a:xfrm>
        </p:spPr>
      </p:pic>
    </p:spTree>
    <p:extLst>
      <p:ext uri="{BB962C8B-B14F-4D97-AF65-F5344CB8AC3E}">
        <p14:creationId xmlns:p14="http://schemas.microsoft.com/office/powerpoint/2010/main" val="2793685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مجموعة 30">
            <a:extLst>
              <a:ext uri="{FF2B5EF4-FFF2-40B4-BE49-F238E27FC236}">
                <a16:creationId xmlns:a16="http://schemas.microsoft.com/office/drawing/2014/main" id="{84EA3C78-A709-4715-8094-257B49CB6B89}"/>
              </a:ext>
            </a:extLst>
          </p:cNvPr>
          <p:cNvGrpSpPr/>
          <p:nvPr/>
        </p:nvGrpSpPr>
        <p:grpSpPr>
          <a:xfrm>
            <a:off x="1272841" y="2311397"/>
            <a:ext cx="9760932" cy="3240330"/>
            <a:chOff x="1438719" y="2311397"/>
            <a:chExt cx="9760932" cy="3240330"/>
          </a:xfrm>
        </p:grpSpPr>
        <p:sp>
          <p:nvSpPr>
            <p:cNvPr id="3" name="شكل بيضاوي 2">
              <a:extLst>
                <a:ext uri="{FF2B5EF4-FFF2-40B4-BE49-F238E27FC236}">
                  <a16:creationId xmlns:a16="http://schemas.microsoft.com/office/drawing/2014/main" id="{357187B4-8DF1-4258-9F0E-4CAB8E150D74}"/>
                </a:ext>
              </a:extLst>
            </p:cNvPr>
            <p:cNvSpPr/>
            <p:nvPr/>
          </p:nvSpPr>
          <p:spPr>
            <a:xfrm>
              <a:off x="9085943" y="2311399"/>
              <a:ext cx="1625601" cy="1625601"/>
            </a:xfrm>
            <a:prstGeom prst="ellipse">
              <a:avLst/>
            </a:prstGeom>
            <a:solidFill>
              <a:srgbClr val="FF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4" name="شكل بيضاوي 3">
              <a:extLst>
                <a:ext uri="{FF2B5EF4-FFF2-40B4-BE49-F238E27FC236}">
                  <a16:creationId xmlns:a16="http://schemas.microsoft.com/office/drawing/2014/main" id="{E37D155E-18F3-4788-953B-96DDBA8ACEDF}"/>
                </a:ext>
              </a:extLst>
            </p:cNvPr>
            <p:cNvSpPr/>
            <p:nvPr/>
          </p:nvSpPr>
          <p:spPr>
            <a:xfrm>
              <a:off x="5442856" y="2311398"/>
              <a:ext cx="1625601" cy="1625601"/>
            </a:xfrm>
            <a:prstGeom prst="ellipse">
              <a:avLst/>
            </a:prstGeom>
            <a:solidFill>
              <a:srgbClr val="FF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5" name="شكل بيضاوي 4">
              <a:extLst>
                <a:ext uri="{FF2B5EF4-FFF2-40B4-BE49-F238E27FC236}">
                  <a16:creationId xmlns:a16="http://schemas.microsoft.com/office/drawing/2014/main" id="{39293716-0538-48A6-814F-516696E25767}"/>
                </a:ext>
              </a:extLst>
            </p:cNvPr>
            <p:cNvSpPr/>
            <p:nvPr/>
          </p:nvSpPr>
          <p:spPr>
            <a:xfrm>
              <a:off x="1799769" y="2311397"/>
              <a:ext cx="1625601" cy="1625601"/>
            </a:xfrm>
            <a:prstGeom prst="ellipse">
              <a:avLst/>
            </a:prstGeom>
            <a:solidFill>
              <a:srgbClr val="FF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grpSp>
          <p:nvGrpSpPr>
            <p:cNvPr id="6" name="Google Shape;9476;p74">
              <a:extLst>
                <a:ext uri="{FF2B5EF4-FFF2-40B4-BE49-F238E27FC236}">
                  <a16:creationId xmlns:a16="http://schemas.microsoft.com/office/drawing/2014/main" id="{3FF1A454-47DC-4BF7-9068-C18C7B377434}"/>
                </a:ext>
              </a:extLst>
            </p:cNvPr>
            <p:cNvGrpSpPr/>
            <p:nvPr/>
          </p:nvGrpSpPr>
          <p:grpSpPr>
            <a:xfrm>
              <a:off x="2074479" y="2585394"/>
              <a:ext cx="1076180" cy="1077606"/>
              <a:chOff x="3510335" y="2892499"/>
              <a:chExt cx="360726" cy="361204"/>
            </a:xfrm>
            <a:solidFill>
              <a:schemeClr val="bg1"/>
            </a:solidFill>
          </p:grpSpPr>
          <p:sp>
            <p:nvSpPr>
              <p:cNvPr id="7" name="Google Shape;9477;p74">
                <a:extLst>
                  <a:ext uri="{FF2B5EF4-FFF2-40B4-BE49-F238E27FC236}">
                    <a16:creationId xmlns:a16="http://schemas.microsoft.com/office/drawing/2014/main" id="{59B9B65E-4AEF-44C4-9543-F3028BC601F6}"/>
                  </a:ext>
                </a:extLst>
              </p:cNvPr>
              <p:cNvSpPr/>
              <p:nvPr/>
            </p:nvSpPr>
            <p:spPr>
              <a:xfrm>
                <a:off x="3511864" y="2892499"/>
                <a:ext cx="359197" cy="358751"/>
              </a:xfrm>
              <a:custGeom>
                <a:avLst/>
                <a:gdLst/>
                <a:ahLst/>
                <a:cxnLst/>
                <a:rect l="l" t="t" r="r" b="b"/>
                <a:pathLst>
                  <a:path w="11276" h="11262" extrusionOk="0">
                    <a:moveTo>
                      <a:pt x="2035" y="8898"/>
                    </a:moveTo>
                    <a:cubicBezTo>
                      <a:pt x="2132" y="8898"/>
                      <a:pt x="2227" y="8934"/>
                      <a:pt x="2298" y="9005"/>
                    </a:cubicBezTo>
                    <a:cubicBezTo>
                      <a:pt x="2453" y="9160"/>
                      <a:pt x="2453" y="9398"/>
                      <a:pt x="2298" y="9541"/>
                    </a:cubicBezTo>
                    <a:cubicBezTo>
                      <a:pt x="2227" y="9618"/>
                      <a:pt x="2132" y="9657"/>
                      <a:pt x="2035" y="9657"/>
                    </a:cubicBezTo>
                    <a:cubicBezTo>
                      <a:pt x="1938" y="9657"/>
                      <a:pt x="1840" y="9618"/>
                      <a:pt x="1763" y="9541"/>
                    </a:cubicBezTo>
                    <a:cubicBezTo>
                      <a:pt x="1620" y="9398"/>
                      <a:pt x="1620" y="9160"/>
                      <a:pt x="1763" y="9005"/>
                    </a:cubicBezTo>
                    <a:cubicBezTo>
                      <a:pt x="1840" y="8934"/>
                      <a:pt x="1938" y="8898"/>
                      <a:pt x="2035" y="8898"/>
                    </a:cubicBezTo>
                    <a:close/>
                    <a:moveTo>
                      <a:pt x="10477" y="1"/>
                    </a:moveTo>
                    <a:cubicBezTo>
                      <a:pt x="10261" y="1"/>
                      <a:pt x="10042" y="82"/>
                      <a:pt x="9871" y="254"/>
                    </a:cubicBezTo>
                    <a:lnTo>
                      <a:pt x="6882" y="3243"/>
                    </a:lnTo>
                    <a:cubicBezTo>
                      <a:pt x="6716" y="3196"/>
                      <a:pt x="6544" y="3172"/>
                      <a:pt x="6368" y="3172"/>
                    </a:cubicBezTo>
                    <a:cubicBezTo>
                      <a:pt x="6053" y="3172"/>
                      <a:pt x="5727" y="3249"/>
                      <a:pt x="5406" y="3409"/>
                    </a:cubicBezTo>
                    <a:cubicBezTo>
                      <a:pt x="5204" y="3516"/>
                      <a:pt x="4668" y="3766"/>
                      <a:pt x="4013" y="4040"/>
                    </a:cubicBezTo>
                    <a:cubicBezTo>
                      <a:pt x="3906" y="4076"/>
                      <a:pt x="3858" y="4195"/>
                      <a:pt x="3906" y="4290"/>
                    </a:cubicBezTo>
                    <a:cubicBezTo>
                      <a:pt x="3942" y="4371"/>
                      <a:pt x="4017" y="4411"/>
                      <a:pt x="4088" y="4411"/>
                    </a:cubicBezTo>
                    <a:cubicBezTo>
                      <a:pt x="4112" y="4411"/>
                      <a:pt x="4135" y="4406"/>
                      <a:pt x="4156" y="4398"/>
                    </a:cubicBezTo>
                    <a:cubicBezTo>
                      <a:pt x="4834" y="4124"/>
                      <a:pt x="5382" y="3862"/>
                      <a:pt x="5585" y="3755"/>
                    </a:cubicBezTo>
                    <a:cubicBezTo>
                      <a:pt x="5849" y="3621"/>
                      <a:pt x="6112" y="3561"/>
                      <a:pt x="6358" y="3561"/>
                    </a:cubicBezTo>
                    <a:cubicBezTo>
                      <a:pt x="7385" y="3561"/>
                      <a:pt x="8130" y="4607"/>
                      <a:pt x="7573" y="5731"/>
                    </a:cubicBezTo>
                    <a:cubicBezTo>
                      <a:pt x="7418" y="6029"/>
                      <a:pt x="6930" y="7053"/>
                      <a:pt x="6573" y="8100"/>
                    </a:cubicBezTo>
                    <a:cubicBezTo>
                      <a:pt x="6454" y="8469"/>
                      <a:pt x="6358" y="8803"/>
                      <a:pt x="6299" y="9100"/>
                    </a:cubicBezTo>
                    <a:lnTo>
                      <a:pt x="2227" y="5017"/>
                    </a:lnTo>
                    <a:cubicBezTo>
                      <a:pt x="2572" y="4945"/>
                      <a:pt x="2965" y="4838"/>
                      <a:pt x="3418" y="4671"/>
                    </a:cubicBezTo>
                    <a:cubicBezTo>
                      <a:pt x="3525" y="4648"/>
                      <a:pt x="3584" y="4528"/>
                      <a:pt x="3537" y="4421"/>
                    </a:cubicBezTo>
                    <a:cubicBezTo>
                      <a:pt x="3509" y="4340"/>
                      <a:pt x="3434" y="4286"/>
                      <a:pt x="3352" y="4286"/>
                    </a:cubicBezTo>
                    <a:cubicBezTo>
                      <a:pt x="3326" y="4286"/>
                      <a:pt x="3300" y="4291"/>
                      <a:pt x="3275" y="4302"/>
                    </a:cubicBezTo>
                    <a:cubicBezTo>
                      <a:pt x="2656" y="4517"/>
                      <a:pt x="2203" y="4636"/>
                      <a:pt x="1870" y="4671"/>
                    </a:cubicBezTo>
                    <a:lnTo>
                      <a:pt x="1453" y="4255"/>
                    </a:lnTo>
                    <a:cubicBezTo>
                      <a:pt x="1298" y="4100"/>
                      <a:pt x="1090" y="4022"/>
                      <a:pt x="880" y="4022"/>
                    </a:cubicBezTo>
                    <a:cubicBezTo>
                      <a:pt x="670" y="4022"/>
                      <a:pt x="459" y="4100"/>
                      <a:pt x="298" y="4255"/>
                    </a:cubicBezTo>
                    <a:cubicBezTo>
                      <a:pt x="84" y="4481"/>
                      <a:pt x="1" y="4826"/>
                      <a:pt x="120" y="5136"/>
                    </a:cubicBezTo>
                    <a:cubicBezTo>
                      <a:pt x="157" y="5219"/>
                      <a:pt x="230" y="5266"/>
                      <a:pt x="311" y="5266"/>
                    </a:cubicBezTo>
                    <a:cubicBezTo>
                      <a:pt x="334" y="5266"/>
                      <a:pt x="358" y="5263"/>
                      <a:pt x="382" y="5255"/>
                    </a:cubicBezTo>
                    <a:cubicBezTo>
                      <a:pt x="489" y="5207"/>
                      <a:pt x="524" y="5112"/>
                      <a:pt x="501" y="5005"/>
                    </a:cubicBezTo>
                    <a:cubicBezTo>
                      <a:pt x="379" y="4700"/>
                      <a:pt x="626" y="4433"/>
                      <a:pt x="894" y="4433"/>
                    </a:cubicBezTo>
                    <a:cubicBezTo>
                      <a:pt x="992" y="4433"/>
                      <a:pt x="1093" y="4469"/>
                      <a:pt x="1179" y="4552"/>
                    </a:cubicBezTo>
                    <a:lnTo>
                      <a:pt x="6799" y="10172"/>
                    </a:lnTo>
                    <a:cubicBezTo>
                      <a:pt x="6954" y="10327"/>
                      <a:pt x="6954" y="10601"/>
                      <a:pt x="6799" y="10744"/>
                    </a:cubicBezTo>
                    <a:cubicBezTo>
                      <a:pt x="6716" y="10827"/>
                      <a:pt x="6606" y="10869"/>
                      <a:pt x="6498" y="10869"/>
                    </a:cubicBezTo>
                    <a:cubicBezTo>
                      <a:pt x="6391" y="10869"/>
                      <a:pt x="6287" y="10827"/>
                      <a:pt x="6216" y="10744"/>
                    </a:cubicBezTo>
                    <a:lnTo>
                      <a:pt x="989" y="5529"/>
                    </a:lnTo>
                    <a:cubicBezTo>
                      <a:pt x="953" y="5487"/>
                      <a:pt x="902" y="5466"/>
                      <a:pt x="850" y="5466"/>
                    </a:cubicBezTo>
                    <a:cubicBezTo>
                      <a:pt x="798" y="5466"/>
                      <a:pt x="745" y="5487"/>
                      <a:pt x="703" y="5529"/>
                    </a:cubicBezTo>
                    <a:cubicBezTo>
                      <a:pt x="632" y="5600"/>
                      <a:pt x="632" y="5731"/>
                      <a:pt x="703" y="5802"/>
                    </a:cubicBezTo>
                    <a:lnTo>
                      <a:pt x="2977" y="8088"/>
                    </a:lnTo>
                    <a:lnTo>
                      <a:pt x="2441" y="8624"/>
                    </a:lnTo>
                    <a:cubicBezTo>
                      <a:pt x="2319" y="8551"/>
                      <a:pt x="2182" y="8513"/>
                      <a:pt x="2046" y="8513"/>
                    </a:cubicBezTo>
                    <a:cubicBezTo>
                      <a:pt x="1852" y="8513"/>
                      <a:pt x="1660" y="8589"/>
                      <a:pt x="1513" y="8743"/>
                    </a:cubicBezTo>
                    <a:cubicBezTo>
                      <a:pt x="1215" y="9041"/>
                      <a:pt x="1215" y="9541"/>
                      <a:pt x="1513" y="9839"/>
                    </a:cubicBezTo>
                    <a:cubicBezTo>
                      <a:pt x="1661" y="9987"/>
                      <a:pt x="1861" y="10062"/>
                      <a:pt x="2060" y="10062"/>
                    </a:cubicBezTo>
                    <a:cubicBezTo>
                      <a:pt x="2260" y="10062"/>
                      <a:pt x="2459" y="9987"/>
                      <a:pt x="2608" y="9839"/>
                    </a:cubicBezTo>
                    <a:cubicBezTo>
                      <a:pt x="2870" y="9589"/>
                      <a:pt x="2906" y="9196"/>
                      <a:pt x="2727" y="8898"/>
                    </a:cubicBezTo>
                    <a:lnTo>
                      <a:pt x="3263" y="8362"/>
                    </a:lnTo>
                    <a:lnTo>
                      <a:pt x="5930" y="11029"/>
                    </a:lnTo>
                    <a:cubicBezTo>
                      <a:pt x="6085" y="11184"/>
                      <a:pt x="6293" y="11261"/>
                      <a:pt x="6501" y="11261"/>
                    </a:cubicBezTo>
                    <a:cubicBezTo>
                      <a:pt x="6710" y="11261"/>
                      <a:pt x="6918" y="11184"/>
                      <a:pt x="7073" y="11029"/>
                    </a:cubicBezTo>
                    <a:cubicBezTo>
                      <a:pt x="7359" y="10696"/>
                      <a:pt x="7359" y="10184"/>
                      <a:pt x="7049" y="9874"/>
                    </a:cubicBezTo>
                    <a:lnTo>
                      <a:pt x="6632" y="9458"/>
                    </a:lnTo>
                    <a:cubicBezTo>
                      <a:pt x="6751" y="8529"/>
                      <a:pt x="7299" y="7136"/>
                      <a:pt x="7906" y="5910"/>
                    </a:cubicBezTo>
                    <a:cubicBezTo>
                      <a:pt x="8168" y="5421"/>
                      <a:pt x="8204" y="4898"/>
                      <a:pt x="8073" y="4433"/>
                    </a:cubicBezTo>
                    <a:lnTo>
                      <a:pt x="11109" y="1397"/>
                    </a:lnTo>
                    <a:cubicBezTo>
                      <a:pt x="11181" y="1314"/>
                      <a:pt x="11169" y="1195"/>
                      <a:pt x="11097" y="1123"/>
                    </a:cubicBezTo>
                    <a:cubicBezTo>
                      <a:pt x="11055" y="1086"/>
                      <a:pt x="11008" y="1070"/>
                      <a:pt x="10963" y="1070"/>
                    </a:cubicBezTo>
                    <a:cubicBezTo>
                      <a:pt x="10906" y="1070"/>
                      <a:pt x="10851" y="1095"/>
                      <a:pt x="10811" y="1135"/>
                    </a:cubicBezTo>
                    <a:cubicBezTo>
                      <a:pt x="10800" y="1147"/>
                      <a:pt x="10990" y="969"/>
                      <a:pt x="7906" y="4040"/>
                    </a:cubicBezTo>
                    <a:cubicBezTo>
                      <a:pt x="7763" y="3778"/>
                      <a:pt x="7537" y="3564"/>
                      <a:pt x="7275" y="3409"/>
                    </a:cubicBezTo>
                    <a:lnTo>
                      <a:pt x="10157" y="528"/>
                    </a:lnTo>
                    <a:cubicBezTo>
                      <a:pt x="10248" y="437"/>
                      <a:pt x="10365" y="393"/>
                      <a:pt x="10480" y="393"/>
                    </a:cubicBezTo>
                    <a:cubicBezTo>
                      <a:pt x="10636" y="393"/>
                      <a:pt x="10789" y="473"/>
                      <a:pt x="10871" y="623"/>
                    </a:cubicBezTo>
                    <a:cubicBezTo>
                      <a:pt x="10912" y="690"/>
                      <a:pt x="10983" y="733"/>
                      <a:pt x="11054" y="733"/>
                    </a:cubicBezTo>
                    <a:cubicBezTo>
                      <a:pt x="11085" y="733"/>
                      <a:pt x="11116" y="725"/>
                      <a:pt x="11145" y="707"/>
                    </a:cubicBezTo>
                    <a:cubicBezTo>
                      <a:pt x="11228" y="647"/>
                      <a:pt x="11276" y="528"/>
                      <a:pt x="11216" y="433"/>
                    </a:cubicBezTo>
                    <a:cubicBezTo>
                      <a:pt x="11058" y="152"/>
                      <a:pt x="10770" y="1"/>
                      <a:pt x="104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78;p74">
                <a:extLst>
                  <a:ext uri="{FF2B5EF4-FFF2-40B4-BE49-F238E27FC236}">
                    <a16:creationId xmlns:a16="http://schemas.microsoft.com/office/drawing/2014/main" id="{5C656FB0-C8F9-4D04-8C7A-87E994678190}"/>
                  </a:ext>
                </a:extLst>
              </p:cNvPr>
              <p:cNvSpPr/>
              <p:nvPr/>
            </p:nvSpPr>
            <p:spPr>
              <a:xfrm>
                <a:off x="3510335" y="2959936"/>
                <a:ext cx="176413" cy="43291"/>
              </a:xfrm>
              <a:custGeom>
                <a:avLst/>
                <a:gdLst/>
                <a:ahLst/>
                <a:cxnLst/>
                <a:rect l="l" t="t" r="r" b="b"/>
                <a:pathLst>
                  <a:path w="5538" h="1359" extrusionOk="0">
                    <a:moveTo>
                      <a:pt x="3439" y="0"/>
                    </a:moveTo>
                    <a:cubicBezTo>
                      <a:pt x="2239" y="0"/>
                      <a:pt x="999" y="350"/>
                      <a:pt x="96" y="995"/>
                    </a:cubicBezTo>
                    <a:cubicBezTo>
                      <a:pt x="13" y="1054"/>
                      <a:pt x="1" y="1185"/>
                      <a:pt x="60" y="1280"/>
                    </a:cubicBezTo>
                    <a:cubicBezTo>
                      <a:pt x="96" y="1330"/>
                      <a:pt x="156" y="1358"/>
                      <a:pt x="217" y="1358"/>
                    </a:cubicBezTo>
                    <a:cubicBezTo>
                      <a:pt x="259" y="1358"/>
                      <a:pt x="300" y="1345"/>
                      <a:pt x="334" y="1316"/>
                    </a:cubicBezTo>
                    <a:cubicBezTo>
                      <a:pt x="965" y="876"/>
                      <a:pt x="1787" y="578"/>
                      <a:pt x="2656" y="459"/>
                    </a:cubicBezTo>
                    <a:cubicBezTo>
                      <a:pt x="2927" y="424"/>
                      <a:pt x="3196" y="407"/>
                      <a:pt x="3459" y="407"/>
                    </a:cubicBezTo>
                    <a:cubicBezTo>
                      <a:pt x="4099" y="407"/>
                      <a:pt x="4708" y="510"/>
                      <a:pt x="5240" y="721"/>
                    </a:cubicBezTo>
                    <a:cubicBezTo>
                      <a:pt x="5258" y="729"/>
                      <a:pt x="5279" y="733"/>
                      <a:pt x="5300" y="733"/>
                    </a:cubicBezTo>
                    <a:cubicBezTo>
                      <a:pt x="5373" y="733"/>
                      <a:pt x="5453" y="687"/>
                      <a:pt x="5490" y="614"/>
                    </a:cubicBezTo>
                    <a:cubicBezTo>
                      <a:pt x="5537" y="506"/>
                      <a:pt x="5478" y="387"/>
                      <a:pt x="5383" y="352"/>
                    </a:cubicBezTo>
                    <a:cubicBezTo>
                      <a:pt x="4795" y="114"/>
                      <a:pt x="4123" y="0"/>
                      <a:pt x="34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79;p74">
                <a:extLst>
                  <a:ext uri="{FF2B5EF4-FFF2-40B4-BE49-F238E27FC236}">
                    <a16:creationId xmlns:a16="http://schemas.microsoft.com/office/drawing/2014/main" id="{82B96BFD-DDD2-461A-9038-F3E40215720E}"/>
                  </a:ext>
                </a:extLst>
              </p:cNvPr>
              <p:cNvSpPr/>
              <p:nvPr/>
            </p:nvSpPr>
            <p:spPr>
              <a:xfrm>
                <a:off x="3530435" y="2920213"/>
                <a:ext cx="133918" cy="35072"/>
              </a:xfrm>
              <a:custGeom>
                <a:avLst/>
                <a:gdLst/>
                <a:ahLst/>
                <a:cxnLst/>
                <a:rect l="l" t="t" r="r" b="b"/>
                <a:pathLst>
                  <a:path w="4204" h="1101" extrusionOk="0">
                    <a:moveTo>
                      <a:pt x="2585" y="0"/>
                    </a:moveTo>
                    <a:cubicBezTo>
                      <a:pt x="1695" y="0"/>
                      <a:pt x="780" y="258"/>
                      <a:pt x="108" y="741"/>
                    </a:cubicBezTo>
                    <a:cubicBezTo>
                      <a:pt x="13" y="801"/>
                      <a:pt x="1" y="932"/>
                      <a:pt x="60" y="1027"/>
                    </a:cubicBezTo>
                    <a:cubicBezTo>
                      <a:pt x="95" y="1076"/>
                      <a:pt x="158" y="1100"/>
                      <a:pt x="221" y="1100"/>
                    </a:cubicBezTo>
                    <a:cubicBezTo>
                      <a:pt x="266" y="1100"/>
                      <a:pt x="311" y="1088"/>
                      <a:pt x="346" y="1063"/>
                    </a:cubicBezTo>
                    <a:cubicBezTo>
                      <a:pt x="955" y="637"/>
                      <a:pt x="1801" y="405"/>
                      <a:pt x="2613" y="405"/>
                    </a:cubicBezTo>
                    <a:cubicBezTo>
                      <a:pt x="3071" y="405"/>
                      <a:pt x="3519" y="479"/>
                      <a:pt x="3906" y="634"/>
                    </a:cubicBezTo>
                    <a:cubicBezTo>
                      <a:pt x="3925" y="642"/>
                      <a:pt x="3945" y="646"/>
                      <a:pt x="3966" y="646"/>
                    </a:cubicBezTo>
                    <a:cubicBezTo>
                      <a:pt x="4039" y="646"/>
                      <a:pt x="4119" y="599"/>
                      <a:pt x="4156" y="515"/>
                    </a:cubicBezTo>
                    <a:cubicBezTo>
                      <a:pt x="4204" y="408"/>
                      <a:pt x="4144" y="289"/>
                      <a:pt x="4049" y="265"/>
                    </a:cubicBezTo>
                    <a:cubicBezTo>
                      <a:pt x="3604" y="86"/>
                      <a:pt x="3099" y="0"/>
                      <a:pt x="2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80;p74">
                <a:extLst>
                  <a:ext uri="{FF2B5EF4-FFF2-40B4-BE49-F238E27FC236}">
                    <a16:creationId xmlns:a16="http://schemas.microsoft.com/office/drawing/2014/main" id="{08355E0A-5579-43E1-83A9-14C723C443F6}"/>
                  </a:ext>
                </a:extLst>
              </p:cNvPr>
              <p:cNvSpPr/>
              <p:nvPr/>
            </p:nvSpPr>
            <p:spPr>
              <a:xfrm>
                <a:off x="3761416" y="3078787"/>
                <a:ext cx="53134" cy="174916"/>
              </a:xfrm>
              <a:custGeom>
                <a:avLst/>
                <a:gdLst/>
                <a:ahLst/>
                <a:cxnLst/>
                <a:rect l="l" t="t" r="r" b="b"/>
                <a:pathLst>
                  <a:path w="1668" h="5491" extrusionOk="0">
                    <a:moveTo>
                      <a:pt x="830" y="1"/>
                    </a:moveTo>
                    <a:cubicBezTo>
                      <a:pt x="807" y="1"/>
                      <a:pt x="784" y="5"/>
                      <a:pt x="763" y="14"/>
                    </a:cubicBezTo>
                    <a:cubicBezTo>
                      <a:pt x="656" y="62"/>
                      <a:pt x="608" y="181"/>
                      <a:pt x="656" y="276"/>
                    </a:cubicBezTo>
                    <a:cubicBezTo>
                      <a:pt x="953" y="1002"/>
                      <a:pt x="1061" y="1919"/>
                      <a:pt x="918" y="2848"/>
                    </a:cubicBezTo>
                    <a:cubicBezTo>
                      <a:pt x="799" y="3717"/>
                      <a:pt x="501" y="4550"/>
                      <a:pt x="60" y="5169"/>
                    </a:cubicBezTo>
                    <a:cubicBezTo>
                      <a:pt x="1" y="5253"/>
                      <a:pt x="13" y="5372"/>
                      <a:pt x="108" y="5443"/>
                    </a:cubicBezTo>
                    <a:cubicBezTo>
                      <a:pt x="136" y="5476"/>
                      <a:pt x="174" y="5491"/>
                      <a:pt x="213" y="5491"/>
                    </a:cubicBezTo>
                    <a:cubicBezTo>
                      <a:pt x="272" y="5491"/>
                      <a:pt x="334" y="5458"/>
                      <a:pt x="370" y="5407"/>
                    </a:cubicBezTo>
                    <a:cubicBezTo>
                      <a:pt x="1370" y="3991"/>
                      <a:pt x="1668" y="1740"/>
                      <a:pt x="1013" y="121"/>
                    </a:cubicBezTo>
                    <a:cubicBezTo>
                      <a:pt x="977" y="41"/>
                      <a:pt x="901" y="1"/>
                      <a:pt x="8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81;p74">
                <a:extLst>
                  <a:ext uri="{FF2B5EF4-FFF2-40B4-BE49-F238E27FC236}">
                    <a16:creationId xmlns:a16="http://schemas.microsoft.com/office/drawing/2014/main" id="{EE0CA017-1D44-44B0-8D7C-D696F18A759D}"/>
                  </a:ext>
                </a:extLst>
              </p:cNvPr>
              <p:cNvSpPr/>
              <p:nvPr/>
            </p:nvSpPr>
            <p:spPr>
              <a:xfrm>
                <a:off x="3809230" y="3100990"/>
                <a:ext cx="42877" cy="132326"/>
              </a:xfrm>
              <a:custGeom>
                <a:avLst/>
                <a:gdLst/>
                <a:ahLst/>
                <a:cxnLst/>
                <a:rect l="l" t="t" r="r" b="b"/>
                <a:pathLst>
                  <a:path w="1346" h="4154" extrusionOk="0">
                    <a:moveTo>
                      <a:pt x="674" y="1"/>
                    </a:moveTo>
                    <a:cubicBezTo>
                      <a:pt x="647" y="1"/>
                      <a:pt x="620" y="7"/>
                      <a:pt x="595" y="19"/>
                    </a:cubicBezTo>
                    <a:cubicBezTo>
                      <a:pt x="488" y="67"/>
                      <a:pt x="452" y="186"/>
                      <a:pt x="488" y="269"/>
                    </a:cubicBezTo>
                    <a:cubicBezTo>
                      <a:pt x="929" y="1365"/>
                      <a:pt x="750" y="2877"/>
                      <a:pt x="60" y="3829"/>
                    </a:cubicBezTo>
                    <a:cubicBezTo>
                      <a:pt x="0" y="3925"/>
                      <a:pt x="24" y="4044"/>
                      <a:pt x="107" y="4115"/>
                    </a:cubicBezTo>
                    <a:cubicBezTo>
                      <a:pt x="134" y="4142"/>
                      <a:pt x="170" y="4153"/>
                      <a:pt x="209" y="4153"/>
                    </a:cubicBezTo>
                    <a:cubicBezTo>
                      <a:pt x="273" y="4153"/>
                      <a:pt x="344" y="4120"/>
                      <a:pt x="381" y="4068"/>
                    </a:cubicBezTo>
                    <a:cubicBezTo>
                      <a:pt x="1119" y="3008"/>
                      <a:pt x="1345" y="1341"/>
                      <a:pt x="857" y="127"/>
                    </a:cubicBezTo>
                    <a:cubicBezTo>
                      <a:pt x="822" y="48"/>
                      <a:pt x="748" y="1"/>
                      <a:pt x="6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9506;p74">
              <a:extLst>
                <a:ext uri="{FF2B5EF4-FFF2-40B4-BE49-F238E27FC236}">
                  <a16:creationId xmlns:a16="http://schemas.microsoft.com/office/drawing/2014/main" id="{76D1ED63-972D-495B-BE75-17C6FA1DC35D}"/>
                </a:ext>
              </a:extLst>
            </p:cNvPr>
            <p:cNvSpPr/>
            <p:nvPr/>
          </p:nvSpPr>
          <p:spPr>
            <a:xfrm>
              <a:off x="9344693" y="2667572"/>
              <a:ext cx="1122351" cy="919959"/>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516;p74">
              <a:extLst>
                <a:ext uri="{FF2B5EF4-FFF2-40B4-BE49-F238E27FC236}">
                  <a16:creationId xmlns:a16="http://schemas.microsoft.com/office/drawing/2014/main" id="{CAB75EB7-BE75-41E1-85D0-831BD053EF66}"/>
                </a:ext>
              </a:extLst>
            </p:cNvPr>
            <p:cNvSpPr/>
            <p:nvPr/>
          </p:nvSpPr>
          <p:spPr>
            <a:xfrm>
              <a:off x="5744985" y="2616419"/>
              <a:ext cx="1021341" cy="1015556"/>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مربع نص 13">
              <a:extLst>
                <a:ext uri="{FF2B5EF4-FFF2-40B4-BE49-F238E27FC236}">
                  <a16:creationId xmlns:a16="http://schemas.microsoft.com/office/drawing/2014/main" id="{C27EFA1C-C2F9-41E1-888C-EA0F5157DCFE}"/>
                </a:ext>
              </a:extLst>
            </p:cNvPr>
            <p:cNvSpPr txBox="1"/>
            <p:nvPr/>
          </p:nvSpPr>
          <p:spPr>
            <a:xfrm>
              <a:off x="8612084" y="4597620"/>
              <a:ext cx="2587567" cy="954107"/>
            </a:xfrm>
            <a:prstGeom prst="rect">
              <a:avLst/>
            </a:prstGeom>
            <a:noFill/>
          </p:spPr>
          <p:txBody>
            <a:bodyPr wrap="none" rtlCol="1">
              <a:spAutoFit/>
            </a:bodyPr>
            <a:lstStyle/>
            <a:p>
              <a:pPr algn="ctr"/>
              <a:r>
                <a:rPr lang="ar-SY" sz="2800" dirty="0">
                  <a:solidFill>
                    <a:schemeClr val="bg1"/>
                  </a:solidFill>
                </a:rPr>
                <a:t>مفهوم المهارة</a:t>
              </a:r>
              <a:endParaRPr lang="ar-DZ" sz="2800" dirty="0">
                <a:solidFill>
                  <a:schemeClr val="bg1"/>
                </a:solidFill>
              </a:endParaRPr>
            </a:p>
            <a:p>
              <a:pPr algn="ctr"/>
              <a:r>
                <a:rPr lang="ar-SY" sz="2800" dirty="0">
                  <a:solidFill>
                    <a:schemeClr val="bg1"/>
                  </a:solidFill>
                </a:rPr>
                <a:t> اللغوية </a:t>
              </a:r>
            </a:p>
          </p:txBody>
        </p:sp>
        <p:sp>
          <p:nvSpPr>
            <p:cNvPr id="16" name="مربع نص 15">
              <a:extLst>
                <a:ext uri="{FF2B5EF4-FFF2-40B4-BE49-F238E27FC236}">
                  <a16:creationId xmlns:a16="http://schemas.microsoft.com/office/drawing/2014/main" id="{D967208D-0BC0-4F84-B1F6-AE58E8BF7CAB}"/>
                </a:ext>
              </a:extLst>
            </p:cNvPr>
            <p:cNvSpPr txBox="1"/>
            <p:nvPr/>
          </p:nvSpPr>
          <p:spPr>
            <a:xfrm>
              <a:off x="5087162" y="4597620"/>
              <a:ext cx="2342308" cy="954107"/>
            </a:xfrm>
            <a:prstGeom prst="rect">
              <a:avLst/>
            </a:prstGeom>
            <a:noFill/>
          </p:spPr>
          <p:txBody>
            <a:bodyPr wrap="none" rtlCol="1">
              <a:spAutoFit/>
            </a:bodyPr>
            <a:lstStyle/>
            <a:p>
              <a:pPr algn="ctr"/>
              <a:r>
                <a:rPr lang="ar-SY" sz="2800" dirty="0">
                  <a:solidFill>
                    <a:schemeClr val="bg1"/>
                  </a:solidFill>
                </a:rPr>
                <a:t>أهمية المهارة</a:t>
              </a:r>
              <a:endParaRPr lang="ar-DZ" sz="2800" dirty="0">
                <a:solidFill>
                  <a:schemeClr val="bg1"/>
                </a:solidFill>
              </a:endParaRPr>
            </a:p>
            <a:p>
              <a:pPr algn="ctr"/>
              <a:r>
                <a:rPr lang="ar-SY" sz="2800" dirty="0">
                  <a:solidFill>
                    <a:schemeClr val="bg1"/>
                  </a:solidFill>
                </a:rPr>
                <a:t> </a:t>
              </a:r>
              <a:r>
                <a:rPr lang="ar-SY" sz="2800" dirty="0" smtClean="0">
                  <a:solidFill>
                    <a:schemeClr val="bg1"/>
                  </a:solidFill>
                </a:rPr>
                <a:t>اللعو</a:t>
              </a:r>
              <a:r>
                <a:rPr lang="ar-DZ" sz="2800" dirty="0" smtClean="0">
                  <a:solidFill>
                    <a:schemeClr val="bg1"/>
                  </a:solidFill>
                </a:rPr>
                <a:t>ي</a:t>
              </a:r>
              <a:r>
                <a:rPr lang="ar-SY" sz="2800" dirty="0" smtClean="0">
                  <a:solidFill>
                    <a:schemeClr val="bg1"/>
                  </a:solidFill>
                </a:rPr>
                <a:t>ة </a:t>
              </a:r>
              <a:endParaRPr lang="ar-SY" sz="2800" dirty="0">
                <a:solidFill>
                  <a:schemeClr val="bg1"/>
                </a:solidFill>
              </a:endParaRPr>
            </a:p>
          </p:txBody>
        </p:sp>
        <p:sp>
          <p:nvSpPr>
            <p:cNvPr id="18" name="مربع نص 17">
              <a:extLst>
                <a:ext uri="{FF2B5EF4-FFF2-40B4-BE49-F238E27FC236}">
                  <a16:creationId xmlns:a16="http://schemas.microsoft.com/office/drawing/2014/main" id="{055225DE-4A1C-4600-B228-B56FA58F4B33}"/>
                </a:ext>
              </a:extLst>
            </p:cNvPr>
            <p:cNvSpPr txBox="1"/>
            <p:nvPr/>
          </p:nvSpPr>
          <p:spPr>
            <a:xfrm>
              <a:off x="1438719" y="4597620"/>
              <a:ext cx="2358338" cy="954107"/>
            </a:xfrm>
            <a:prstGeom prst="rect">
              <a:avLst/>
            </a:prstGeom>
            <a:noFill/>
          </p:spPr>
          <p:txBody>
            <a:bodyPr wrap="none" rtlCol="1">
              <a:spAutoFit/>
            </a:bodyPr>
            <a:lstStyle/>
            <a:p>
              <a:pPr algn="ctr"/>
              <a:r>
                <a:rPr lang="ar-SY" sz="2800" dirty="0">
                  <a:solidFill>
                    <a:schemeClr val="bg1"/>
                  </a:solidFill>
                </a:rPr>
                <a:t>أقسام المهارة</a:t>
              </a:r>
              <a:endParaRPr lang="ar-DZ" sz="2800" dirty="0">
                <a:solidFill>
                  <a:schemeClr val="bg1"/>
                </a:solidFill>
              </a:endParaRPr>
            </a:p>
            <a:p>
              <a:pPr algn="ctr"/>
              <a:r>
                <a:rPr lang="ar-SY" sz="2800" dirty="0">
                  <a:solidFill>
                    <a:schemeClr val="bg1"/>
                  </a:solidFill>
                </a:rPr>
                <a:t> اللغوية </a:t>
              </a:r>
            </a:p>
          </p:txBody>
        </p:sp>
        <p:cxnSp>
          <p:nvCxnSpPr>
            <p:cNvPr id="24" name="رابط مستقيم 23">
              <a:extLst>
                <a:ext uri="{FF2B5EF4-FFF2-40B4-BE49-F238E27FC236}">
                  <a16:creationId xmlns:a16="http://schemas.microsoft.com/office/drawing/2014/main" id="{9C429BA3-1F17-476B-BDBA-AAC64D79744E}"/>
                </a:ext>
              </a:extLst>
            </p:cNvPr>
            <p:cNvCxnSpPr>
              <a:stCxn id="3" idx="4"/>
              <a:endCxn id="14" idx="0"/>
            </p:cNvCxnSpPr>
            <p:nvPr/>
          </p:nvCxnSpPr>
          <p:spPr>
            <a:xfrm>
              <a:off x="9898744" y="3937000"/>
              <a:ext cx="7124" cy="660620"/>
            </a:xfrm>
            <a:prstGeom prst="line">
              <a:avLst/>
            </a:prstGeom>
            <a:ln w="19050">
              <a:solidFill>
                <a:srgbClr val="FF3C3C"/>
              </a:solidFill>
              <a:prstDash val="sysDash"/>
            </a:ln>
          </p:spPr>
          <p:style>
            <a:lnRef idx="1">
              <a:schemeClr val="accent1"/>
            </a:lnRef>
            <a:fillRef idx="0">
              <a:schemeClr val="accent1"/>
            </a:fillRef>
            <a:effectRef idx="0">
              <a:schemeClr val="accent1"/>
            </a:effectRef>
            <a:fontRef idx="minor">
              <a:schemeClr val="tx1"/>
            </a:fontRef>
          </p:style>
        </p:cxnSp>
        <p:cxnSp>
          <p:nvCxnSpPr>
            <p:cNvPr id="25" name="رابط مستقيم 24">
              <a:extLst>
                <a:ext uri="{FF2B5EF4-FFF2-40B4-BE49-F238E27FC236}">
                  <a16:creationId xmlns:a16="http://schemas.microsoft.com/office/drawing/2014/main" id="{20E0015D-CBD1-4300-BC79-F544019B4874}"/>
                </a:ext>
              </a:extLst>
            </p:cNvPr>
            <p:cNvCxnSpPr>
              <a:cxnSpLocks/>
              <a:stCxn id="4" idx="4"/>
              <a:endCxn id="16" idx="0"/>
            </p:cNvCxnSpPr>
            <p:nvPr/>
          </p:nvCxnSpPr>
          <p:spPr>
            <a:xfrm>
              <a:off x="6255657" y="3936999"/>
              <a:ext cx="2659" cy="660621"/>
            </a:xfrm>
            <a:prstGeom prst="line">
              <a:avLst/>
            </a:prstGeom>
            <a:ln w="19050">
              <a:solidFill>
                <a:srgbClr val="FF3C3C"/>
              </a:solidFill>
              <a:prstDash val="sysDash"/>
            </a:ln>
          </p:spPr>
          <p:style>
            <a:lnRef idx="1">
              <a:schemeClr val="accent1"/>
            </a:lnRef>
            <a:fillRef idx="0">
              <a:schemeClr val="accent1"/>
            </a:fillRef>
            <a:effectRef idx="0">
              <a:schemeClr val="accent1"/>
            </a:effectRef>
            <a:fontRef idx="minor">
              <a:schemeClr val="tx1"/>
            </a:fontRef>
          </p:style>
        </p:cxnSp>
        <p:cxnSp>
          <p:nvCxnSpPr>
            <p:cNvPr id="28" name="رابط مستقيم 27">
              <a:extLst>
                <a:ext uri="{FF2B5EF4-FFF2-40B4-BE49-F238E27FC236}">
                  <a16:creationId xmlns:a16="http://schemas.microsoft.com/office/drawing/2014/main" id="{E66ADE95-30DA-4EF3-8F73-CD53F59124B2}"/>
                </a:ext>
              </a:extLst>
            </p:cNvPr>
            <p:cNvCxnSpPr>
              <a:cxnSpLocks/>
              <a:stCxn id="5" idx="4"/>
              <a:endCxn id="18" idx="0"/>
            </p:cNvCxnSpPr>
            <p:nvPr/>
          </p:nvCxnSpPr>
          <p:spPr>
            <a:xfrm>
              <a:off x="2612570" y="3936998"/>
              <a:ext cx="5318" cy="660622"/>
            </a:xfrm>
            <a:prstGeom prst="line">
              <a:avLst/>
            </a:prstGeom>
            <a:ln w="19050">
              <a:solidFill>
                <a:srgbClr val="FF3C3C"/>
              </a:solidFill>
              <a:prstDash val="sysDash"/>
            </a:ln>
          </p:spPr>
          <p:style>
            <a:lnRef idx="1">
              <a:schemeClr val="accent1"/>
            </a:lnRef>
            <a:fillRef idx="0">
              <a:schemeClr val="accent1"/>
            </a:fillRef>
            <a:effectRef idx="0">
              <a:schemeClr val="accent1"/>
            </a:effectRef>
            <a:fontRef idx="minor">
              <a:schemeClr val="tx1"/>
            </a:fontRef>
          </p:style>
        </p:cxnSp>
      </p:grpSp>
      <p:sp>
        <p:nvSpPr>
          <p:cNvPr id="32" name="مربع نص 31">
            <a:extLst>
              <a:ext uri="{FF2B5EF4-FFF2-40B4-BE49-F238E27FC236}">
                <a16:creationId xmlns:a16="http://schemas.microsoft.com/office/drawing/2014/main" id="{42E460CF-4EDE-474E-82B2-EC8DA45336EC}"/>
              </a:ext>
            </a:extLst>
          </p:cNvPr>
          <p:cNvSpPr txBox="1"/>
          <p:nvPr/>
        </p:nvSpPr>
        <p:spPr>
          <a:xfrm>
            <a:off x="2657669" y="256626"/>
            <a:ext cx="7237880" cy="1323439"/>
          </a:xfrm>
          <a:prstGeom prst="rect">
            <a:avLst/>
          </a:prstGeom>
          <a:noFill/>
        </p:spPr>
        <p:txBody>
          <a:bodyPr wrap="none" rtlCol="1">
            <a:spAutoFit/>
          </a:bodyPr>
          <a:lstStyle/>
          <a:p>
            <a:r>
              <a:rPr lang="ar-SY" sz="8000" dirty="0">
                <a:solidFill>
                  <a:schemeClr val="bg1"/>
                </a:solidFill>
              </a:rPr>
              <a:t>المهارات اللغوية</a:t>
            </a:r>
          </a:p>
        </p:txBody>
      </p:sp>
    </p:spTree>
    <p:extLst>
      <p:ext uri="{BB962C8B-B14F-4D97-AF65-F5344CB8AC3E}">
        <p14:creationId xmlns:p14="http://schemas.microsoft.com/office/powerpoint/2010/main" val="12653203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09C2B0-F366-D329-6AB4-4EFE0D6DF023}"/>
              </a:ext>
            </a:extLst>
          </p:cNvPr>
          <p:cNvSpPr/>
          <p:nvPr/>
        </p:nvSpPr>
        <p:spPr>
          <a:xfrm>
            <a:off x="6612835" y="1239339"/>
            <a:ext cx="5331423"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مربع نص 27">
            <a:extLst>
              <a:ext uri="{FF2B5EF4-FFF2-40B4-BE49-F238E27FC236}">
                <a16:creationId xmlns:a16="http://schemas.microsoft.com/office/drawing/2014/main" id="{361D3ADC-5451-45AD-A1A3-8B145707E8D3}"/>
              </a:ext>
            </a:extLst>
          </p:cNvPr>
          <p:cNvSpPr txBox="1"/>
          <p:nvPr/>
        </p:nvSpPr>
        <p:spPr>
          <a:xfrm>
            <a:off x="6493566" y="1239340"/>
            <a:ext cx="5318171" cy="646331"/>
          </a:xfrm>
          <a:prstGeom prst="rect">
            <a:avLst/>
          </a:prstGeom>
          <a:noFill/>
        </p:spPr>
        <p:txBody>
          <a:bodyPr wrap="square" rtlCol="1">
            <a:spAutoFit/>
          </a:bodyPr>
          <a:lstStyle/>
          <a:p>
            <a:r>
              <a:rPr lang="ar-SY" sz="3600" b="1" dirty="0">
                <a:solidFill>
                  <a:schemeClr val="bg2"/>
                </a:solidFill>
              </a:rPr>
              <a:t>مفهوم المهارة</a:t>
            </a:r>
            <a:r>
              <a:rPr lang="ar-DZ" sz="3600" b="1" dirty="0">
                <a:solidFill>
                  <a:schemeClr val="bg2"/>
                </a:solidFill>
              </a:rPr>
              <a:t> </a:t>
            </a:r>
            <a:r>
              <a:rPr lang="ar-SY" sz="3600" b="1" dirty="0">
                <a:solidFill>
                  <a:schemeClr val="bg2"/>
                </a:solidFill>
              </a:rPr>
              <a:t>اللغوية</a:t>
            </a:r>
            <a:r>
              <a:rPr lang="ar-DZ" sz="3600" b="1" dirty="0">
                <a:solidFill>
                  <a:schemeClr val="bg2"/>
                </a:solidFill>
              </a:rPr>
              <a:t> :</a:t>
            </a:r>
            <a:r>
              <a:rPr lang="ar-SY" sz="3600" b="1" dirty="0">
                <a:solidFill>
                  <a:schemeClr val="bg2"/>
                </a:solidFill>
              </a:rPr>
              <a:t> </a:t>
            </a:r>
          </a:p>
        </p:txBody>
      </p:sp>
      <p:sp>
        <p:nvSpPr>
          <p:cNvPr id="15" name="ZoneTexte 14">
            <a:extLst>
              <a:ext uri="{FF2B5EF4-FFF2-40B4-BE49-F238E27FC236}">
                <a16:creationId xmlns:a16="http://schemas.microsoft.com/office/drawing/2014/main" id="{A65C59FB-A799-FF37-6F98-361A551BE62E}"/>
              </a:ext>
            </a:extLst>
          </p:cNvPr>
          <p:cNvSpPr txBox="1"/>
          <p:nvPr/>
        </p:nvSpPr>
        <p:spPr>
          <a:xfrm>
            <a:off x="3352800" y="2322443"/>
            <a:ext cx="8458937" cy="1384995"/>
          </a:xfrm>
          <a:prstGeom prst="rect">
            <a:avLst/>
          </a:prstGeom>
          <a:noFill/>
        </p:spPr>
        <p:txBody>
          <a:bodyPr wrap="square" rtlCol="0">
            <a:spAutoFit/>
          </a:bodyPr>
          <a:lstStyle/>
          <a:p>
            <a:r>
              <a:rPr lang="ar-DZ" sz="2800" dirty="0" smtClean="0">
                <a:solidFill>
                  <a:schemeClr val="bg2"/>
                </a:solidFill>
              </a:rPr>
              <a:t>تعرّف </a:t>
            </a:r>
            <a:r>
              <a:rPr lang="ar-DZ" sz="2800" dirty="0">
                <a:solidFill>
                  <a:schemeClr val="bg2"/>
                </a:solidFill>
              </a:rPr>
              <a:t>على </a:t>
            </a:r>
            <a:r>
              <a:rPr lang="ar-DZ" sz="2800" dirty="0" smtClean="0">
                <a:solidFill>
                  <a:schemeClr val="bg2"/>
                </a:solidFill>
              </a:rPr>
              <a:t>أنها </a:t>
            </a:r>
            <a:r>
              <a:rPr lang="ar-DZ" sz="2800" dirty="0">
                <a:solidFill>
                  <a:schemeClr val="bg2"/>
                </a:solidFill>
              </a:rPr>
              <a:t>أداء لغوي (صوتي أو غير صوتي ) </a:t>
            </a:r>
            <a:r>
              <a:rPr lang="ar-DZ" sz="2800" dirty="0" smtClean="0">
                <a:solidFill>
                  <a:schemeClr val="bg2"/>
                </a:solidFill>
              </a:rPr>
              <a:t>تتميّز بالسرعة </a:t>
            </a:r>
            <a:r>
              <a:rPr lang="ar-DZ" sz="2800" dirty="0">
                <a:solidFill>
                  <a:schemeClr val="bg2"/>
                </a:solidFill>
              </a:rPr>
              <a:t>والكفاءة </a:t>
            </a:r>
            <a:r>
              <a:rPr lang="ar-DZ" sz="2800" dirty="0" smtClean="0">
                <a:solidFill>
                  <a:schemeClr val="bg2"/>
                </a:solidFill>
              </a:rPr>
              <a:t>ودقة الأداء </a:t>
            </a:r>
            <a:r>
              <a:rPr lang="ar-DZ" sz="2800" dirty="0">
                <a:solidFill>
                  <a:schemeClr val="bg2"/>
                </a:solidFill>
              </a:rPr>
              <a:t>مع مراعاة القواعد اللغوية </a:t>
            </a:r>
            <a:r>
              <a:rPr lang="ar-DZ" sz="2800" dirty="0" smtClean="0">
                <a:solidFill>
                  <a:schemeClr val="bg2"/>
                </a:solidFill>
              </a:rPr>
              <a:t>المنطوقة</a:t>
            </a:r>
            <a:endParaRPr lang="fr-FR" sz="2800" dirty="0">
              <a:solidFill>
                <a:schemeClr val="bg2"/>
              </a:solidFill>
            </a:endParaRPr>
          </a:p>
        </p:txBody>
      </p:sp>
    </p:spTree>
    <p:extLst>
      <p:ext uri="{BB962C8B-B14F-4D97-AF65-F5344CB8AC3E}">
        <p14:creationId xmlns:p14="http://schemas.microsoft.com/office/powerpoint/2010/main" val="37085825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09C2B0-F366-D329-6AB4-4EFE0D6DF023}"/>
              </a:ext>
            </a:extLst>
          </p:cNvPr>
          <p:cNvSpPr/>
          <p:nvPr/>
        </p:nvSpPr>
        <p:spPr>
          <a:xfrm>
            <a:off x="6612835" y="1239339"/>
            <a:ext cx="5331423"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مربع نص 27">
            <a:extLst>
              <a:ext uri="{FF2B5EF4-FFF2-40B4-BE49-F238E27FC236}">
                <a16:creationId xmlns:a16="http://schemas.microsoft.com/office/drawing/2014/main" id="{361D3ADC-5451-45AD-A1A3-8B145707E8D3}"/>
              </a:ext>
            </a:extLst>
          </p:cNvPr>
          <p:cNvSpPr txBox="1"/>
          <p:nvPr/>
        </p:nvSpPr>
        <p:spPr>
          <a:xfrm>
            <a:off x="6493566" y="1312187"/>
            <a:ext cx="5318171" cy="646331"/>
          </a:xfrm>
          <a:prstGeom prst="rect">
            <a:avLst/>
          </a:prstGeom>
          <a:noFill/>
        </p:spPr>
        <p:txBody>
          <a:bodyPr wrap="square" rtlCol="1">
            <a:spAutoFit/>
          </a:bodyPr>
          <a:lstStyle/>
          <a:p>
            <a:r>
              <a:rPr lang="ar-SY" sz="3600" b="1" dirty="0">
                <a:solidFill>
                  <a:schemeClr val="bg2"/>
                </a:solidFill>
              </a:rPr>
              <a:t>أهمية المهارة الل</a:t>
            </a:r>
            <a:r>
              <a:rPr lang="ar-DZ" sz="3600" b="1" dirty="0">
                <a:solidFill>
                  <a:schemeClr val="bg2"/>
                </a:solidFill>
              </a:rPr>
              <a:t>غ</a:t>
            </a:r>
            <a:r>
              <a:rPr lang="ar-SY" sz="3600" b="1" dirty="0">
                <a:solidFill>
                  <a:schemeClr val="bg2"/>
                </a:solidFill>
              </a:rPr>
              <a:t>و</a:t>
            </a:r>
            <a:r>
              <a:rPr lang="ar-DZ" sz="3600" b="1" dirty="0">
                <a:solidFill>
                  <a:schemeClr val="bg2"/>
                </a:solidFill>
              </a:rPr>
              <a:t>ي</a:t>
            </a:r>
            <a:r>
              <a:rPr lang="ar-SY" sz="3600" b="1" dirty="0">
                <a:solidFill>
                  <a:schemeClr val="bg2"/>
                </a:solidFill>
              </a:rPr>
              <a:t>ة :</a:t>
            </a:r>
          </a:p>
        </p:txBody>
      </p:sp>
      <p:sp>
        <p:nvSpPr>
          <p:cNvPr id="15" name="ZoneTexte 14">
            <a:extLst>
              <a:ext uri="{FF2B5EF4-FFF2-40B4-BE49-F238E27FC236}">
                <a16:creationId xmlns:a16="http://schemas.microsoft.com/office/drawing/2014/main" id="{A65C59FB-A799-FF37-6F98-361A551BE62E}"/>
              </a:ext>
            </a:extLst>
          </p:cNvPr>
          <p:cNvSpPr txBox="1"/>
          <p:nvPr/>
        </p:nvSpPr>
        <p:spPr>
          <a:xfrm>
            <a:off x="5314122" y="2322443"/>
            <a:ext cx="6497615" cy="1815882"/>
          </a:xfrm>
          <a:prstGeom prst="rect">
            <a:avLst/>
          </a:prstGeom>
          <a:noFill/>
        </p:spPr>
        <p:txBody>
          <a:bodyPr wrap="square" rtlCol="0">
            <a:spAutoFit/>
          </a:bodyPr>
          <a:lstStyle/>
          <a:p>
            <a:r>
              <a:rPr lang="ar-DZ" sz="2800" dirty="0" smtClean="0">
                <a:solidFill>
                  <a:schemeClr val="bg2"/>
                </a:solidFill>
              </a:rPr>
              <a:t>تمثل </a:t>
            </a:r>
            <a:r>
              <a:rPr lang="ar-DZ" sz="2800" dirty="0">
                <a:solidFill>
                  <a:schemeClr val="bg2"/>
                </a:solidFill>
              </a:rPr>
              <a:t>جسرا يربط المعرفة بالسلوك </a:t>
            </a:r>
            <a:r>
              <a:rPr lang="ar-DZ" sz="2800" dirty="0" smtClean="0">
                <a:solidFill>
                  <a:schemeClr val="bg2"/>
                </a:solidFill>
              </a:rPr>
              <a:t>لكن عدم تنميتها وإهمالها يؤديان </a:t>
            </a:r>
            <a:r>
              <a:rPr lang="ar-DZ" sz="2800" dirty="0">
                <a:solidFill>
                  <a:schemeClr val="bg2"/>
                </a:solidFill>
              </a:rPr>
              <a:t>إلى ضعف عام في فهم مجالات المعرفة واستيعابها عند المتعلمين</a:t>
            </a:r>
            <a:endParaRPr lang="fr-FR" sz="2800" dirty="0">
              <a:solidFill>
                <a:schemeClr val="bg2"/>
              </a:solidFill>
            </a:endParaRPr>
          </a:p>
        </p:txBody>
      </p:sp>
      <p:sp>
        <p:nvSpPr>
          <p:cNvPr id="2" name="ZoneTexte 1">
            <a:extLst>
              <a:ext uri="{FF2B5EF4-FFF2-40B4-BE49-F238E27FC236}">
                <a16:creationId xmlns:a16="http://schemas.microsoft.com/office/drawing/2014/main" id="{486764A5-7E9C-CFFA-E8AF-62AA4A98E83C}"/>
              </a:ext>
            </a:extLst>
          </p:cNvPr>
          <p:cNvSpPr txBox="1"/>
          <p:nvPr/>
        </p:nvSpPr>
        <p:spPr>
          <a:xfrm>
            <a:off x="2186609" y="4359477"/>
            <a:ext cx="9625127" cy="954107"/>
          </a:xfrm>
          <a:prstGeom prst="rect">
            <a:avLst/>
          </a:prstGeom>
          <a:noFill/>
        </p:spPr>
        <p:txBody>
          <a:bodyPr wrap="square" rtlCol="0">
            <a:spAutoFit/>
          </a:bodyPr>
          <a:lstStyle/>
          <a:p>
            <a:r>
              <a:rPr lang="ar-DZ" sz="2800" dirty="0">
                <a:solidFill>
                  <a:schemeClr val="bg2"/>
                </a:solidFill>
              </a:rPr>
              <a:t>– يحتاج إليها المثقف و المتخصص في أي فرع من فروع المعرفة</a:t>
            </a:r>
            <a:endParaRPr lang="fr-FR" sz="2800" dirty="0">
              <a:solidFill>
                <a:schemeClr val="bg2"/>
              </a:solidFill>
            </a:endParaRPr>
          </a:p>
        </p:txBody>
      </p:sp>
      <p:sp>
        <p:nvSpPr>
          <p:cNvPr id="3" name="ZoneTexte 2">
            <a:extLst>
              <a:ext uri="{FF2B5EF4-FFF2-40B4-BE49-F238E27FC236}">
                <a16:creationId xmlns:a16="http://schemas.microsoft.com/office/drawing/2014/main" id="{620A4265-E108-B3BE-5104-746151E00071}"/>
              </a:ext>
            </a:extLst>
          </p:cNvPr>
          <p:cNvSpPr txBox="1"/>
          <p:nvPr/>
        </p:nvSpPr>
        <p:spPr>
          <a:xfrm>
            <a:off x="4505739" y="5534736"/>
            <a:ext cx="7305997" cy="523220"/>
          </a:xfrm>
          <a:prstGeom prst="rect">
            <a:avLst/>
          </a:prstGeom>
          <a:noFill/>
        </p:spPr>
        <p:txBody>
          <a:bodyPr wrap="square" rtlCol="0">
            <a:spAutoFit/>
          </a:bodyPr>
          <a:lstStyle/>
          <a:p>
            <a:r>
              <a:rPr lang="ar-DZ" sz="2800" dirty="0">
                <a:solidFill>
                  <a:schemeClr val="bg2"/>
                </a:solidFill>
              </a:rPr>
              <a:t>– لها أهمية في تنشئة </a:t>
            </a:r>
            <a:r>
              <a:rPr lang="ar-DZ" sz="2800" dirty="0" smtClean="0">
                <a:solidFill>
                  <a:schemeClr val="bg2"/>
                </a:solidFill>
              </a:rPr>
              <a:t>المتعلمين</a:t>
            </a:r>
            <a:endParaRPr lang="fr-FR" sz="2800" dirty="0">
              <a:solidFill>
                <a:schemeClr val="bg2"/>
              </a:solidFill>
            </a:endParaRPr>
          </a:p>
        </p:txBody>
      </p:sp>
    </p:spTree>
    <p:extLst>
      <p:ext uri="{BB962C8B-B14F-4D97-AF65-F5344CB8AC3E}">
        <p14:creationId xmlns:p14="http://schemas.microsoft.com/office/powerpoint/2010/main" val="113176151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39CCC69C-505C-F96A-B4A9-D03E2CDDD134}"/>
              </a:ext>
            </a:extLst>
          </p:cNvPr>
          <p:cNvGrpSpPr/>
          <p:nvPr/>
        </p:nvGrpSpPr>
        <p:grpSpPr>
          <a:xfrm>
            <a:off x="6497221" y="745555"/>
            <a:ext cx="5450692" cy="745545"/>
            <a:chOff x="6493566" y="1239339"/>
            <a:chExt cx="5450692" cy="745545"/>
          </a:xfrm>
        </p:grpSpPr>
        <p:sp>
          <p:nvSpPr>
            <p:cNvPr id="19" name="Rectangle 18">
              <a:extLst>
                <a:ext uri="{FF2B5EF4-FFF2-40B4-BE49-F238E27FC236}">
                  <a16:creationId xmlns:a16="http://schemas.microsoft.com/office/drawing/2014/main" id="{3A09C2B0-F366-D329-6AB4-4EFE0D6DF023}"/>
                </a:ext>
              </a:extLst>
            </p:cNvPr>
            <p:cNvSpPr/>
            <p:nvPr/>
          </p:nvSpPr>
          <p:spPr>
            <a:xfrm>
              <a:off x="6612835" y="1239339"/>
              <a:ext cx="5331423" cy="64633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مربع نص 27">
              <a:extLst>
                <a:ext uri="{FF2B5EF4-FFF2-40B4-BE49-F238E27FC236}">
                  <a16:creationId xmlns:a16="http://schemas.microsoft.com/office/drawing/2014/main" id="{361D3ADC-5451-45AD-A1A3-8B145707E8D3}"/>
                </a:ext>
              </a:extLst>
            </p:cNvPr>
            <p:cNvSpPr txBox="1"/>
            <p:nvPr/>
          </p:nvSpPr>
          <p:spPr>
            <a:xfrm>
              <a:off x="6493566" y="1338553"/>
              <a:ext cx="5318171" cy="646331"/>
            </a:xfrm>
            <a:prstGeom prst="rect">
              <a:avLst/>
            </a:prstGeom>
            <a:noFill/>
          </p:spPr>
          <p:txBody>
            <a:bodyPr wrap="square" rtlCol="1">
              <a:spAutoFit/>
            </a:bodyPr>
            <a:lstStyle/>
            <a:p>
              <a:r>
                <a:rPr lang="ar-SY" sz="3600" b="1" dirty="0">
                  <a:solidFill>
                    <a:schemeClr val="bg2"/>
                  </a:solidFill>
                </a:rPr>
                <a:t>أقسام المهارة اللغوية </a:t>
              </a:r>
              <a:r>
                <a:rPr lang="ar-DZ" sz="3600" b="1" dirty="0">
                  <a:solidFill>
                    <a:schemeClr val="bg2"/>
                  </a:solidFill>
                </a:rPr>
                <a:t>:</a:t>
              </a:r>
              <a:endParaRPr lang="ar-SY" sz="3600" b="1" dirty="0">
                <a:solidFill>
                  <a:schemeClr val="bg2"/>
                </a:solidFill>
              </a:endParaRPr>
            </a:p>
          </p:txBody>
        </p:sp>
      </p:grpSp>
      <p:sp>
        <p:nvSpPr>
          <p:cNvPr id="15" name="ZoneTexte 14">
            <a:extLst>
              <a:ext uri="{FF2B5EF4-FFF2-40B4-BE49-F238E27FC236}">
                <a16:creationId xmlns:a16="http://schemas.microsoft.com/office/drawing/2014/main" id="{A65C59FB-A799-FF37-6F98-361A551BE62E}"/>
              </a:ext>
            </a:extLst>
          </p:cNvPr>
          <p:cNvSpPr txBox="1"/>
          <p:nvPr/>
        </p:nvSpPr>
        <p:spPr>
          <a:xfrm>
            <a:off x="-394" y="865580"/>
            <a:ext cx="6497615" cy="523220"/>
          </a:xfrm>
          <a:prstGeom prst="rect">
            <a:avLst/>
          </a:prstGeom>
          <a:noFill/>
        </p:spPr>
        <p:txBody>
          <a:bodyPr wrap="square" rtlCol="0">
            <a:spAutoFit/>
          </a:bodyPr>
          <a:lstStyle/>
          <a:p>
            <a:r>
              <a:rPr lang="ar-DZ" sz="2800" dirty="0">
                <a:solidFill>
                  <a:schemeClr val="bg2"/>
                </a:solidFill>
              </a:rPr>
              <a:t>تنقسم إلى 4 أقسام وهي</a:t>
            </a:r>
            <a:endParaRPr lang="fr-FR" dirty="0">
              <a:solidFill>
                <a:schemeClr val="bg2"/>
              </a:solidFill>
            </a:endParaRPr>
          </a:p>
        </p:txBody>
      </p:sp>
      <p:sp>
        <p:nvSpPr>
          <p:cNvPr id="2" name="ZoneTexte 1">
            <a:extLst>
              <a:ext uri="{FF2B5EF4-FFF2-40B4-BE49-F238E27FC236}">
                <a16:creationId xmlns:a16="http://schemas.microsoft.com/office/drawing/2014/main" id="{486764A5-7E9C-CFFA-E8AF-62AA4A98E83C}"/>
              </a:ext>
            </a:extLst>
          </p:cNvPr>
          <p:cNvSpPr txBox="1"/>
          <p:nvPr/>
        </p:nvSpPr>
        <p:spPr>
          <a:xfrm>
            <a:off x="1603512" y="1948800"/>
            <a:ext cx="9787418" cy="954107"/>
          </a:xfrm>
          <a:prstGeom prst="rect">
            <a:avLst/>
          </a:prstGeom>
          <a:noFill/>
        </p:spPr>
        <p:txBody>
          <a:bodyPr wrap="square" rtlCol="0">
            <a:spAutoFit/>
          </a:bodyPr>
          <a:lstStyle/>
          <a:p>
            <a:r>
              <a:rPr lang="ar-DZ" sz="2800" b="1" dirty="0">
                <a:solidFill>
                  <a:schemeClr val="bg2"/>
                </a:solidFill>
              </a:rPr>
              <a:t>. </a:t>
            </a:r>
            <a:r>
              <a:rPr lang="ar-DZ" sz="2800" b="1" dirty="0">
                <a:solidFill>
                  <a:srgbClr val="FF0000"/>
                </a:solidFill>
              </a:rPr>
              <a:t>مهارة الاستماع </a:t>
            </a:r>
            <a:r>
              <a:rPr lang="ar-DZ" sz="2800" b="1" dirty="0" smtClean="0">
                <a:solidFill>
                  <a:schemeClr val="bg2"/>
                </a:solidFill>
              </a:rPr>
              <a:t>: عملية </a:t>
            </a:r>
            <a:r>
              <a:rPr lang="ar-DZ" sz="2800" b="1" dirty="0">
                <a:solidFill>
                  <a:schemeClr val="bg2"/>
                </a:solidFill>
              </a:rPr>
              <a:t>تلقي </a:t>
            </a:r>
            <a:r>
              <a:rPr lang="ar-DZ" sz="2800" b="1" dirty="0" smtClean="0">
                <a:solidFill>
                  <a:schemeClr val="bg2"/>
                </a:solidFill>
              </a:rPr>
              <a:t>الأصوات وفهمها والاستجابة</a:t>
            </a:r>
            <a:r>
              <a:rPr lang="ar-DZ" sz="2800" b="1" dirty="0" smtClean="0">
                <a:solidFill>
                  <a:schemeClr val="bg2"/>
                </a:solidFill>
              </a:rPr>
              <a:t> </a:t>
            </a:r>
            <a:r>
              <a:rPr lang="ar-DZ" sz="2800" b="1" dirty="0">
                <a:solidFill>
                  <a:schemeClr val="bg2"/>
                </a:solidFill>
              </a:rPr>
              <a:t>للرسائل الشفوية، </a:t>
            </a:r>
            <a:endParaRPr lang="fr-FR" sz="2800" b="1" dirty="0">
              <a:solidFill>
                <a:schemeClr val="bg2"/>
              </a:solidFill>
            </a:endParaRPr>
          </a:p>
        </p:txBody>
      </p:sp>
      <p:sp>
        <p:nvSpPr>
          <p:cNvPr id="4" name="ZoneTexte 3">
            <a:extLst>
              <a:ext uri="{FF2B5EF4-FFF2-40B4-BE49-F238E27FC236}">
                <a16:creationId xmlns:a16="http://schemas.microsoft.com/office/drawing/2014/main" id="{C3ACFA3D-1DA9-30F5-DA2F-0AC842BA3B64}"/>
              </a:ext>
            </a:extLst>
          </p:cNvPr>
          <p:cNvSpPr txBox="1"/>
          <p:nvPr/>
        </p:nvSpPr>
        <p:spPr>
          <a:xfrm>
            <a:off x="2054088" y="2949290"/>
            <a:ext cx="9336842" cy="954107"/>
          </a:xfrm>
          <a:prstGeom prst="rect">
            <a:avLst/>
          </a:prstGeom>
          <a:noFill/>
        </p:spPr>
        <p:txBody>
          <a:bodyPr wrap="square" rtlCol="0">
            <a:spAutoFit/>
          </a:bodyPr>
          <a:lstStyle/>
          <a:p>
            <a:r>
              <a:rPr lang="ar-DZ" sz="2800" dirty="0">
                <a:solidFill>
                  <a:schemeClr val="bg2"/>
                </a:solidFill>
              </a:rPr>
              <a:t>. </a:t>
            </a:r>
            <a:r>
              <a:rPr lang="ar-DZ" sz="2800" b="1" dirty="0">
                <a:solidFill>
                  <a:srgbClr val="FF0000"/>
                </a:solidFill>
              </a:rPr>
              <a:t>مهارة المحادثة (الكلام ): </a:t>
            </a:r>
            <a:r>
              <a:rPr lang="ar-DZ" sz="2800" b="1" dirty="0">
                <a:solidFill>
                  <a:schemeClr val="bg1"/>
                </a:solidFill>
              </a:rPr>
              <a:t>ما يصدر عن الإنسان من صوت </a:t>
            </a:r>
            <a:r>
              <a:rPr lang="ar-DZ" sz="2800" b="1" dirty="0" smtClean="0">
                <a:solidFill>
                  <a:schemeClr val="bg1"/>
                </a:solidFill>
              </a:rPr>
              <a:t>يعبر </a:t>
            </a:r>
            <a:r>
              <a:rPr lang="ar-DZ" sz="2800" b="1" dirty="0">
                <a:solidFill>
                  <a:schemeClr val="bg1"/>
                </a:solidFill>
              </a:rPr>
              <a:t>به عما يعتمر من داخله.</a:t>
            </a:r>
            <a:endParaRPr lang="fr-FR" sz="2800" dirty="0">
              <a:solidFill>
                <a:schemeClr val="bg1"/>
              </a:solidFill>
            </a:endParaRPr>
          </a:p>
        </p:txBody>
      </p:sp>
      <p:sp>
        <p:nvSpPr>
          <p:cNvPr id="5" name="ZoneTexte 4">
            <a:extLst>
              <a:ext uri="{FF2B5EF4-FFF2-40B4-BE49-F238E27FC236}">
                <a16:creationId xmlns:a16="http://schemas.microsoft.com/office/drawing/2014/main" id="{7B571ACB-EC68-B865-9D97-8811A2E21E41}"/>
              </a:ext>
            </a:extLst>
          </p:cNvPr>
          <p:cNvSpPr txBox="1"/>
          <p:nvPr/>
        </p:nvSpPr>
        <p:spPr>
          <a:xfrm>
            <a:off x="2054088" y="3949780"/>
            <a:ext cx="9336842" cy="954107"/>
          </a:xfrm>
          <a:prstGeom prst="rect">
            <a:avLst/>
          </a:prstGeom>
          <a:noFill/>
        </p:spPr>
        <p:txBody>
          <a:bodyPr wrap="square" rtlCol="0">
            <a:spAutoFit/>
          </a:bodyPr>
          <a:lstStyle/>
          <a:p>
            <a:r>
              <a:rPr lang="ar-DZ" sz="2800" dirty="0">
                <a:solidFill>
                  <a:schemeClr val="bg2"/>
                </a:solidFill>
              </a:rPr>
              <a:t>. </a:t>
            </a:r>
            <a:r>
              <a:rPr lang="ar-DZ" sz="2800" b="1" dirty="0">
                <a:solidFill>
                  <a:srgbClr val="FF0000"/>
                </a:solidFill>
              </a:rPr>
              <a:t>مهارة القراءة </a:t>
            </a:r>
            <a:r>
              <a:rPr lang="ar-DZ" sz="2800" b="1" dirty="0">
                <a:solidFill>
                  <a:schemeClr val="bg1"/>
                </a:solidFill>
              </a:rPr>
              <a:t>الإدراك البصري للرموز المكتوبة وتحويلها إلى كلام منطوق</a:t>
            </a:r>
            <a:endParaRPr lang="fr-FR" sz="2800" dirty="0">
              <a:solidFill>
                <a:schemeClr val="bg1"/>
              </a:solidFill>
            </a:endParaRPr>
          </a:p>
        </p:txBody>
      </p:sp>
      <p:sp>
        <p:nvSpPr>
          <p:cNvPr id="6" name="ZoneTexte 5">
            <a:extLst>
              <a:ext uri="{FF2B5EF4-FFF2-40B4-BE49-F238E27FC236}">
                <a16:creationId xmlns:a16="http://schemas.microsoft.com/office/drawing/2014/main" id="{2D321BED-FB68-71DF-E23C-8C87741D7BA0}"/>
              </a:ext>
            </a:extLst>
          </p:cNvPr>
          <p:cNvSpPr txBox="1"/>
          <p:nvPr/>
        </p:nvSpPr>
        <p:spPr>
          <a:xfrm>
            <a:off x="1603513" y="4950270"/>
            <a:ext cx="9787417" cy="1384995"/>
          </a:xfrm>
          <a:prstGeom prst="rect">
            <a:avLst/>
          </a:prstGeom>
          <a:noFill/>
        </p:spPr>
        <p:txBody>
          <a:bodyPr wrap="square" rtlCol="0">
            <a:spAutoFit/>
          </a:bodyPr>
          <a:lstStyle/>
          <a:p>
            <a:r>
              <a:rPr lang="ar-DZ" sz="2800" dirty="0">
                <a:solidFill>
                  <a:schemeClr val="bg2"/>
                </a:solidFill>
              </a:rPr>
              <a:t>. </a:t>
            </a:r>
            <a:r>
              <a:rPr lang="ar-DZ" sz="2800" b="1" dirty="0">
                <a:solidFill>
                  <a:srgbClr val="FF0000"/>
                </a:solidFill>
              </a:rPr>
              <a:t>مهارة الكتابة : </a:t>
            </a:r>
            <a:r>
              <a:rPr lang="ar-DZ" sz="2800" b="1" dirty="0">
                <a:solidFill>
                  <a:schemeClr val="bg1"/>
                </a:solidFill>
              </a:rPr>
              <a:t>هي القدرة على تصور الأفكار وتصويرها في حروف وكلمات وتراكيب صحيحة تحوا وأساليب متنوعة المدى والعمق والطلاقة</a:t>
            </a:r>
            <a:endParaRPr lang="fr-FR" sz="2800" dirty="0">
              <a:solidFill>
                <a:schemeClr val="bg1"/>
              </a:solidFill>
            </a:endParaRPr>
          </a:p>
        </p:txBody>
      </p:sp>
    </p:spTree>
    <p:extLst>
      <p:ext uri="{BB962C8B-B14F-4D97-AF65-F5344CB8AC3E}">
        <p14:creationId xmlns:p14="http://schemas.microsoft.com/office/powerpoint/2010/main" val="2119901322"/>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8230;p71">
            <a:extLst>
              <a:ext uri="{FF2B5EF4-FFF2-40B4-BE49-F238E27FC236}">
                <a16:creationId xmlns:a16="http://schemas.microsoft.com/office/drawing/2014/main" id="{2957DE4C-C9B5-4987-BC6F-76FC776BD7F2}"/>
              </a:ext>
            </a:extLst>
          </p:cNvPr>
          <p:cNvGrpSpPr/>
          <p:nvPr/>
        </p:nvGrpSpPr>
        <p:grpSpPr>
          <a:xfrm>
            <a:off x="3062513" y="1038728"/>
            <a:ext cx="6066974" cy="5523080"/>
            <a:chOff x="267375" y="1071875"/>
            <a:chExt cx="470500" cy="428550"/>
          </a:xfrm>
        </p:grpSpPr>
        <p:sp>
          <p:nvSpPr>
            <p:cNvPr id="3" name="Google Shape;8231;p71">
              <a:extLst>
                <a:ext uri="{FF2B5EF4-FFF2-40B4-BE49-F238E27FC236}">
                  <a16:creationId xmlns:a16="http://schemas.microsoft.com/office/drawing/2014/main" id="{963B34FC-F0F2-4F91-BCD7-BF540A646723}"/>
                </a:ext>
              </a:extLst>
            </p:cNvPr>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232;p71">
              <a:extLst>
                <a:ext uri="{FF2B5EF4-FFF2-40B4-BE49-F238E27FC236}">
                  <a16:creationId xmlns:a16="http://schemas.microsoft.com/office/drawing/2014/main" id="{80E3D393-AB37-4D0A-83AA-6893C3F43BA6}"/>
                </a:ext>
              </a:extLst>
            </p:cNvPr>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233;p71">
              <a:extLst>
                <a:ext uri="{FF2B5EF4-FFF2-40B4-BE49-F238E27FC236}">
                  <a16:creationId xmlns:a16="http://schemas.microsoft.com/office/drawing/2014/main" id="{DE223B25-DD56-485B-859B-84573A556A8A}"/>
                </a:ext>
              </a:extLst>
            </p:cNvPr>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234;p71">
              <a:extLst>
                <a:ext uri="{FF2B5EF4-FFF2-40B4-BE49-F238E27FC236}">
                  <a16:creationId xmlns:a16="http://schemas.microsoft.com/office/drawing/2014/main" id="{559372DB-B9B0-4734-84A4-A3865C311937}"/>
                </a:ext>
              </a:extLst>
            </p:cNvPr>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35;p71">
              <a:extLst>
                <a:ext uri="{FF2B5EF4-FFF2-40B4-BE49-F238E27FC236}">
                  <a16:creationId xmlns:a16="http://schemas.microsoft.com/office/drawing/2014/main" id="{BC3C71BD-0C8E-4589-A7D7-F2595829F2F0}"/>
                </a:ext>
              </a:extLst>
            </p:cNvPr>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236;p71">
              <a:extLst>
                <a:ext uri="{FF2B5EF4-FFF2-40B4-BE49-F238E27FC236}">
                  <a16:creationId xmlns:a16="http://schemas.microsoft.com/office/drawing/2014/main" id="{D48D04A7-01AA-49B1-9BF4-277DB4EC4A81}"/>
                </a:ext>
              </a:extLst>
            </p:cNvPr>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37;p71">
              <a:extLst>
                <a:ext uri="{FF2B5EF4-FFF2-40B4-BE49-F238E27FC236}">
                  <a16:creationId xmlns:a16="http://schemas.microsoft.com/office/drawing/2014/main" id="{73F6363A-67F7-4E87-8209-EF1D1E39E5E0}"/>
                </a:ext>
              </a:extLst>
            </p:cNvPr>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238;p71">
              <a:extLst>
                <a:ext uri="{FF2B5EF4-FFF2-40B4-BE49-F238E27FC236}">
                  <a16:creationId xmlns:a16="http://schemas.microsoft.com/office/drawing/2014/main" id="{B72475F4-CD56-48BE-B24C-AF16BAF7B628}"/>
                </a:ext>
              </a:extLst>
            </p:cNvPr>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مربع نص 10">
            <a:extLst>
              <a:ext uri="{FF2B5EF4-FFF2-40B4-BE49-F238E27FC236}">
                <a16:creationId xmlns:a16="http://schemas.microsoft.com/office/drawing/2014/main" id="{D9F2B2EC-5D3C-494E-B6F0-952FB0499145}"/>
              </a:ext>
            </a:extLst>
          </p:cNvPr>
          <p:cNvSpPr txBox="1"/>
          <p:nvPr/>
        </p:nvSpPr>
        <p:spPr>
          <a:xfrm>
            <a:off x="8170136" y="1726838"/>
            <a:ext cx="886781" cy="1015663"/>
          </a:xfrm>
          <a:prstGeom prst="rect">
            <a:avLst/>
          </a:prstGeom>
          <a:noFill/>
        </p:spPr>
        <p:txBody>
          <a:bodyPr wrap="none" rtlCol="1">
            <a:spAutoFit/>
          </a:bodyPr>
          <a:lstStyle/>
          <a:p>
            <a:r>
              <a:rPr lang="en-US" sz="6000" dirty="0">
                <a:solidFill>
                  <a:srgbClr val="FF3C3C"/>
                </a:solidFill>
                <a:cs typeface="+mj-cs"/>
              </a:rPr>
              <a:t>01</a:t>
            </a:r>
            <a:endParaRPr lang="ar-SY" sz="6000" dirty="0">
              <a:solidFill>
                <a:srgbClr val="FF3C3C"/>
              </a:solidFill>
              <a:cs typeface="+mj-cs"/>
            </a:endParaRPr>
          </a:p>
        </p:txBody>
      </p:sp>
      <p:sp>
        <p:nvSpPr>
          <p:cNvPr id="12" name="مربع نص 11">
            <a:extLst>
              <a:ext uri="{FF2B5EF4-FFF2-40B4-BE49-F238E27FC236}">
                <a16:creationId xmlns:a16="http://schemas.microsoft.com/office/drawing/2014/main" id="{04E39224-160B-4B49-A2D9-5DE5B144AC4B}"/>
              </a:ext>
            </a:extLst>
          </p:cNvPr>
          <p:cNvSpPr txBox="1"/>
          <p:nvPr/>
        </p:nvSpPr>
        <p:spPr>
          <a:xfrm>
            <a:off x="3078446" y="1726838"/>
            <a:ext cx="1015021" cy="1015663"/>
          </a:xfrm>
          <a:prstGeom prst="rect">
            <a:avLst/>
          </a:prstGeom>
          <a:noFill/>
        </p:spPr>
        <p:txBody>
          <a:bodyPr wrap="none" rtlCol="1">
            <a:spAutoFit/>
          </a:bodyPr>
          <a:lstStyle/>
          <a:p>
            <a:pPr algn="ctr"/>
            <a:r>
              <a:rPr lang="en-US" sz="6000" dirty="0">
                <a:solidFill>
                  <a:srgbClr val="FF3C3C"/>
                </a:solidFill>
                <a:cs typeface="+mj-cs"/>
              </a:rPr>
              <a:t>02</a:t>
            </a:r>
            <a:endParaRPr lang="ar-SY" sz="6000" dirty="0">
              <a:solidFill>
                <a:srgbClr val="FF3C3C"/>
              </a:solidFill>
              <a:cs typeface="+mj-cs"/>
            </a:endParaRPr>
          </a:p>
        </p:txBody>
      </p:sp>
      <p:sp>
        <p:nvSpPr>
          <p:cNvPr id="13" name="مربع نص 12">
            <a:extLst>
              <a:ext uri="{FF2B5EF4-FFF2-40B4-BE49-F238E27FC236}">
                <a16:creationId xmlns:a16="http://schemas.microsoft.com/office/drawing/2014/main" id="{82FAC0C3-882B-4736-ACFB-18BEE71DD1C1}"/>
              </a:ext>
            </a:extLst>
          </p:cNvPr>
          <p:cNvSpPr txBox="1"/>
          <p:nvPr/>
        </p:nvSpPr>
        <p:spPr>
          <a:xfrm>
            <a:off x="3078446" y="5097971"/>
            <a:ext cx="1015021" cy="1015663"/>
          </a:xfrm>
          <a:prstGeom prst="rect">
            <a:avLst/>
          </a:prstGeom>
          <a:noFill/>
        </p:spPr>
        <p:txBody>
          <a:bodyPr wrap="none" rtlCol="1">
            <a:spAutoFit/>
          </a:bodyPr>
          <a:lstStyle/>
          <a:p>
            <a:pPr algn="ctr"/>
            <a:r>
              <a:rPr lang="en-US" sz="6000" dirty="0">
                <a:solidFill>
                  <a:srgbClr val="FF3C3C"/>
                </a:solidFill>
                <a:cs typeface="+mj-cs"/>
              </a:rPr>
              <a:t>03</a:t>
            </a:r>
            <a:endParaRPr lang="ar-SY" sz="6000" dirty="0">
              <a:solidFill>
                <a:srgbClr val="FF3C3C"/>
              </a:solidFill>
              <a:cs typeface="+mj-cs"/>
            </a:endParaRPr>
          </a:p>
        </p:txBody>
      </p:sp>
      <p:sp>
        <p:nvSpPr>
          <p:cNvPr id="14" name="مربع نص 13">
            <a:extLst>
              <a:ext uri="{FF2B5EF4-FFF2-40B4-BE49-F238E27FC236}">
                <a16:creationId xmlns:a16="http://schemas.microsoft.com/office/drawing/2014/main" id="{5F2E7468-A313-43E1-8526-7248943A8648}"/>
              </a:ext>
            </a:extLst>
          </p:cNvPr>
          <p:cNvSpPr txBox="1"/>
          <p:nvPr/>
        </p:nvSpPr>
        <p:spPr>
          <a:xfrm>
            <a:off x="8113279" y="5087692"/>
            <a:ext cx="1090363" cy="1015663"/>
          </a:xfrm>
          <a:prstGeom prst="rect">
            <a:avLst/>
          </a:prstGeom>
          <a:noFill/>
        </p:spPr>
        <p:txBody>
          <a:bodyPr wrap="none" rtlCol="1">
            <a:spAutoFit/>
          </a:bodyPr>
          <a:lstStyle/>
          <a:p>
            <a:pPr algn="ctr"/>
            <a:r>
              <a:rPr lang="en-US" sz="6000" dirty="0">
                <a:solidFill>
                  <a:srgbClr val="FF3C3C"/>
                </a:solidFill>
                <a:cs typeface="+mj-cs"/>
              </a:rPr>
              <a:t>04</a:t>
            </a:r>
            <a:endParaRPr lang="ar-SY" sz="6000" dirty="0">
              <a:solidFill>
                <a:srgbClr val="FF3C3C"/>
              </a:solidFill>
              <a:cs typeface="+mj-cs"/>
            </a:endParaRPr>
          </a:p>
        </p:txBody>
      </p:sp>
      <p:grpSp>
        <p:nvGrpSpPr>
          <p:cNvPr id="16" name="Google Shape;8885;p73">
            <a:extLst>
              <a:ext uri="{FF2B5EF4-FFF2-40B4-BE49-F238E27FC236}">
                <a16:creationId xmlns:a16="http://schemas.microsoft.com/office/drawing/2014/main" id="{6125BDDE-DEB8-4938-9578-8F912CDFC7AB}"/>
              </a:ext>
            </a:extLst>
          </p:cNvPr>
          <p:cNvGrpSpPr/>
          <p:nvPr/>
        </p:nvGrpSpPr>
        <p:grpSpPr>
          <a:xfrm>
            <a:off x="5337456" y="2997481"/>
            <a:ext cx="1517087" cy="1445963"/>
            <a:chOff x="6870193" y="2295620"/>
            <a:chExt cx="360356" cy="343462"/>
          </a:xfrm>
          <a:solidFill>
            <a:schemeClr val="bg1"/>
          </a:solidFill>
        </p:grpSpPr>
        <p:sp>
          <p:nvSpPr>
            <p:cNvPr id="17" name="Google Shape;8886;p73">
              <a:extLst>
                <a:ext uri="{FF2B5EF4-FFF2-40B4-BE49-F238E27FC236}">
                  <a16:creationId xmlns:a16="http://schemas.microsoft.com/office/drawing/2014/main" id="{BF3CA138-F3B3-4AFA-8E7D-C7C8B972DC54}"/>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87;p73">
              <a:extLst>
                <a:ext uri="{FF2B5EF4-FFF2-40B4-BE49-F238E27FC236}">
                  <a16:creationId xmlns:a16="http://schemas.microsoft.com/office/drawing/2014/main" id="{7C2EAF59-AFB4-42DE-899A-3D2EDBE8444E}"/>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مربع نص 20">
            <a:extLst>
              <a:ext uri="{FF2B5EF4-FFF2-40B4-BE49-F238E27FC236}">
                <a16:creationId xmlns:a16="http://schemas.microsoft.com/office/drawing/2014/main" id="{1FDA4FF8-40DF-4B39-BA6C-51E309BA5E0C}"/>
              </a:ext>
            </a:extLst>
          </p:cNvPr>
          <p:cNvSpPr txBox="1"/>
          <p:nvPr/>
        </p:nvSpPr>
        <p:spPr>
          <a:xfrm>
            <a:off x="6156285" y="1924389"/>
            <a:ext cx="1823613" cy="400110"/>
          </a:xfrm>
          <a:prstGeom prst="rect">
            <a:avLst/>
          </a:prstGeom>
          <a:noFill/>
        </p:spPr>
        <p:txBody>
          <a:bodyPr wrap="square" rtlCol="1">
            <a:spAutoFit/>
          </a:bodyPr>
          <a:lstStyle/>
          <a:p>
            <a:pPr algn="ctr"/>
            <a:r>
              <a:rPr lang="ar-DZ" sz="2000" dirty="0">
                <a:solidFill>
                  <a:schemeClr val="bg1"/>
                </a:solidFill>
              </a:rPr>
              <a:t>مفهومه</a:t>
            </a:r>
            <a:endParaRPr lang="ar-SY" sz="2000" dirty="0">
              <a:solidFill>
                <a:schemeClr val="bg1"/>
              </a:solidFill>
            </a:endParaRPr>
          </a:p>
        </p:txBody>
      </p:sp>
      <p:sp>
        <p:nvSpPr>
          <p:cNvPr id="22" name="مربع نص 21">
            <a:extLst>
              <a:ext uri="{FF2B5EF4-FFF2-40B4-BE49-F238E27FC236}">
                <a16:creationId xmlns:a16="http://schemas.microsoft.com/office/drawing/2014/main" id="{293C7ED2-784B-4E50-8E96-C6F45EC45F38}"/>
              </a:ext>
            </a:extLst>
          </p:cNvPr>
          <p:cNvSpPr txBox="1"/>
          <p:nvPr/>
        </p:nvSpPr>
        <p:spPr>
          <a:xfrm>
            <a:off x="3396872" y="2848444"/>
            <a:ext cx="1823613" cy="461665"/>
          </a:xfrm>
          <a:prstGeom prst="rect">
            <a:avLst/>
          </a:prstGeom>
          <a:noFill/>
        </p:spPr>
        <p:txBody>
          <a:bodyPr wrap="square" rtlCol="1">
            <a:spAutoFit/>
          </a:bodyPr>
          <a:lstStyle/>
          <a:p>
            <a:pPr marL="228600" indent="-228600" algn="ctr">
              <a:buAutoNum type="arabic1Minus"/>
            </a:pPr>
            <a:r>
              <a:rPr lang="ar-DZ" sz="1200" dirty="0">
                <a:solidFill>
                  <a:schemeClr val="bg1"/>
                </a:solidFill>
              </a:rPr>
              <a:t>مرحلة ما قبل اللغة</a:t>
            </a:r>
          </a:p>
          <a:p>
            <a:pPr marL="228600" indent="-228600" algn="ctr">
              <a:buAutoNum type="arabic1Minus"/>
            </a:pPr>
            <a:r>
              <a:rPr lang="ar-DZ" sz="1200" dirty="0">
                <a:solidFill>
                  <a:schemeClr val="bg1"/>
                </a:solidFill>
              </a:rPr>
              <a:t>المرحلة اللغوية</a:t>
            </a:r>
            <a:endParaRPr lang="ar-SY" sz="1200" dirty="0">
              <a:solidFill>
                <a:schemeClr val="bg1"/>
              </a:solidFill>
            </a:endParaRPr>
          </a:p>
        </p:txBody>
      </p:sp>
      <p:sp>
        <p:nvSpPr>
          <p:cNvPr id="23" name="مربع نص 22">
            <a:extLst>
              <a:ext uri="{FF2B5EF4-FFF2-40B4-BE49-F238E27FC236}">
                <a16:creationId xmlns:a16="http://schemas.microsoft.com/office/drawing/2014/main" id="{995753F5-77B4-41A4-B091-CE5CD260118A}"/>
              </a:ext>
            </a:extLst>
          </p:cNvPr>
          <p:cNvSpPr txBox="1"/>
          <p:nvPr/>
        </p:nvSpPr>
        <p:spPr>
          <a:xfrm>
            <a:off x="4168502" y="1920792"/>
            <a:ext cx="1937744" cy="707886"/>
          </a:xfrm>
          <a:prstGeom prst="rect">
            <a:avLst/>
          </a:prstGeom>
          <a:noFill/>
        </p:spPr>
        <p:txBody>
          <a:bodyPr wrap="square" rtlCol="1">
            <a:spAutoFit/>
          </a:bodyPr>
          <a:lstStyle/>
          <a:p>
            <a:pPr algn="ctr"/>
            <a:r>
              <a:rPr lang="ar-DZ" sz="2000" dirty="0">
                <a:solidFill>
                  <a:schemeClr val="bg1"/>
                </a:solidFill>
              </a:rPr>
              <a:t>مراحل اكتساب اللغة</a:t>
            </a:r>
            <a:endParaRPr lang="ar-SY" sz="2000" dirty="0">
              <a:solidFill>
                <a:schemeClr val="bg1"/>
              </a:solidFill>
            </a:endParaRPr>
          </a:p>
        </p:txBody>
      </p:sp>
      <p:sp>
        <p:nvSpPr>
          <p:cNvPr id="25" name="مربع نص 24">
            <a:extLst>
              <a:ext uri="{FF2B5EF4-FFF2-40B4-BE49-F238E27FC236}">
                <a16:creationId xmlns:a16="http://schemas.microsoft.com/office/drawing/2014/main" id="{1487F631-4268-4702-B6F5-A28F9C9CA65A}"/>
              </a:ext>
            </a:extLst>
          </p:cNvPr>
          <p:cNvSpPr txBox="1"/>
          <p:nvPr/>
        </p:nvSpPr>
        <p:spPr>
          <a:xfrm>
            <a:off x="6258995" y="4957556"/>
            <a:ext cx="1823613" cy="707886"/>
          </a:xfrm>
          <a:prstGeom prst="rect">
            <a:avLst/>
          </a:prstGeom>
          <a:noFill/>
        </p:spPr>
        <p:txBody>
          <a:bodyPr wrap="square" rtlCol="1">
            <a:spAutoFit/>
          </a:bodyPr>
          <a:lstStyle/>
          <a:p>
            <a:pPr algn="ctr"/>
            <a:r>
              <a:rPr lang="ar-DZ" sz="2000" dirty="0">
                <a:solidFill>
                  <a:schemeClr val="bg1"/>
                </a:solidFill>
              </a:rPr>
              <a:t>آليات الاكتساب اللغوي</a:t>
            </a:r>
            <a:endParaRPr lang="ar-SY" sz="2000" dirty="0">
              <a:solidFill>
                <a:schemeClr val="bg1"/>
              </a:solidFill>
            </a:endParaRPr>
          </a:p>
        </p:txBody>
      </p:sp>
      <p:sp>
        <p:nvSpPr>
          <p:cNvPr id="27" name="مربع نص 26">
            <a:extLst>
              <a:ext uri="{FF2B5EF4-FFF2-40B4-BE49-F238E27FC236}">
                <a16:creationId xmlns:a16="http://schemas.microsoft.com/office/drawing/2014/main" id="{3CC5A5E9-BD76-42D8-BD9F-6765EE8570C4}"/>
              </a:ext>
            </a:extLst>
          </p:cNvPr>
          <p:cNvSpPr txBox="1"/>
          <p:nvPr/>
        </p:nvSpPr>
        <p:spPr>
          <a:xfrm>
            <a:off x="4221795" y="4994794"/>
            <a:ext cx="1823613" cy="1015663"/>
          </a:xfrm>
          <a:prstGeom prst="rect">
            <a:avLst/>
          </a:prstGeom>
          <a:noFill/>
        </p:spPr>
        <p:txBody>
          <a:bodyPr wrap="square" rtlCol="1">
            <a:spAutoFit/>
          </a:bodyPr>
          <a:lstStyle/>
          <a:p>
            <a:pPr algn="ctr"/>
            <a:r>
              <a:rPr lang="ar-DZ" sz="2000" dirty="0">
                <a:solidFill>
                  <a:schemeClr val="bg1"/>
                </a:solidFill>
              </a:rPr>
              <a:t>عوامل مؤثرة في الاكتساب اللغوي</a:t>
            </a:r>
            <a:endParaRPr lang="ar-SY" sz="2000" dirty="0">
              <a:solidFill>
                <a:schemeClr val="bg1"/>
              </a:solidFill>
            </a:endParaRPr>
          </a:p>
        </p:txBody>
      </p:sp>
      <p:sp>
        <p:nvSpPr>
          <p:cNvPr id="28" name="مربع نص 27">
            <a:extLst>
              <a:ext uri="{FF2B5EF4-FFF2-40B4-BE49-F238E27FC236}">
                <a16:creationId xmlns:a16="http://schemas.microsoft.com/office/drawing/2014/main" id="{361D3ADC-5451-45AD-A1A3-8B145707E8D3}"/>
              </a:ext>
            </a:extLst>
          </p:cNvPr>
          <p:cNvSpPr txBox="1"/>
          <p:nvPr/>
        </p:nvSpPr>
        <p:spPr>
          <a:xfrm>
            <a:off x="6163508" y="166466"/>
            <a:ext cx="5780750" cy="923330"/>
          </a:xfrm>
          <a:prstGeom prst="rect">
            <a:avLst/>
          </a:prstGeom>
          <a:noFill/>
        </p:spPr>
        <p:txBody>
          <a:bodyPr wrap="none" rtlCol="1">
            <a:spAutoFit/>
          </a:bodyPr>
          <a:lstStyle/>
          <a:p>
            <a:r>
              <a:rPr lang="ar-DZ" sz="5400" b="1" dirty="0">
                <a:solidFill>
                  <a:schemeClr val="accent2"/>
                </a:solidFill>
              </a:rPr>
              <a:t>الاكتســاب اللغوي :</a:t>
            </a:r>
            <a:endParaRPr lang="ar-SY" sz="5400" b="1" dirty="0">
              <a:solidFill>
                <a:schemeClr val="accent2"/>
              </a:solidFill>
            </a:endParaRPr>
          </a:p>
        </p:txBody>
      </p:sp>
    </p:spTree>
    <p:extLst>
      <p:ext uri="{BB962C8B-B14F-4D97-AF65-F5344CB8AC3E}">
        <p14:creationId xmlns:p14="http://schemas.microsoft.com/office/powerpoint/2010/main" val="1765282901"/>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1" grpId="0"/>
      <p:bldP spid="22" grpId="0"/>
      <p:bldP spid="25" grpId="0"/>
      <p:bldP spid="27" grpId="0"/>
      <p:bldP spid="28" grpId="0"/>
    </p:bldLst>
  </p:timing>
</p:sld>
</file>

<file path=ppt/theme/theme1.xml><?xml version="1.0" encoding="utf-8"?>
<a:theme xmlns:a="http://schemas.openxmlformats.org/drawingml/2006/main" name="نسق Office">
  <a:themeElements>
    <a:clrScheme name="مخصص 26">
      <a:dk1>
        <a:sysClr val="windowText" lastClr="000000"/>
      </a:dk1>
      <a:lt1>
        <a:sysClr val="window" lastClr="FFFFFF"/>
      </a:lt1>
      <a:dk2>
        <a:srgbClr val="44546A"/>
      </a:dk2>
      <a:lt2>
        <a:srgbClr val="E7E6E6"/>
      </a:lt2>
      <a:accent1>
        <a:srgbClr val="FFFFFF"/>
      </a:accent1>
      <a:accent2>
        <a:srgbClr val="FC3C3C"/>
      </a:accent2>
      <a:accent3>
        <a:srgbClr val="E0E0E0"/>
      </a:accent3>
      <a:accent4>
        <a:srgbClr val="FFC000"/>
      </a:accent4>
      <a:accent5>
        <a:srgbClr val="5B9BD5"/>
      </a:accent5>
      <a:accent6>
        <a:srgbClr val="70AD47"/>
      </a:accent6>
      <a:hlink>
        <a:srgbClr val="0563C1"/>
      </a:hlink>
      <a:folHlink>
        <a:srgbClr val="954F72"/>
      </a:folHlink>
    </a:clrScheme>
    <a:fontScheme name="مخصص 18">
      <a:majorFont>
        <a:latin typeface="JF Flat"/>
        <a:ea typeface=""/>
        <a:cs typeface="JF Flat"/>
      </a:majorFont>
      <a:minorFont>
        <a:latin typeface="JF Flat"/>
        <a:ea typeface=""/>
        <a:cs typeface="JF Fla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890</Words>
  <Application>Microsoft Office PowerPoint</Application>
  <PresentationFormat>Grand écran</PresentationFormat>
  <Paragraphs>123</Paragraphs>
  <Slides>24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Times New Roman</vt:lpstr>
      <vt:lpstr>Abril Fatface</vt:lpstr>
      <vt:lpstr>JF Flat</vt:lpstr>
      <vt:lpstr>Calibri</vt:lpstr>
      <vt:lpstr>Arial</vt:lpstr>
      <vt:lpstr>Aptos</vt:lpstr>
      <vt:lpstr>نسق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PcMax</dc:creator>
  <cp:lastModifiedBy>HP PRO</cp:lastModifiedBy>
  <cp:revision>24</cp:revision>
  <dcterms:created xsi:type="dcterms:W3CDTF">2019-12-24T11:02:59Z</dcterms:created>
  <dcterms:modified xsi:type="dcterms:W3CDTF">2025-01-09T23:18:05Z</dcterms:modified>
</cp:coreProperties>
</file>