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Lst>
  <p:sldSz cx="12192000" cy="6858000"/>
  <p:notesSz cx="6858000" cy="9144000"/>
  <p:defaultTextStyle>
    <a:defPPr>
      <a:defRPr lang="ar-D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ar-DZ"/>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ar-DZ"/>
          </a:p>
        </p:txBody>
      </p:sp>
      <p:sp>
        <p:nvSpPr>
          <p:cNvPr id="4" name="Espace réservé de la date 3"/>
          <p:cNvSpPr>
            <a:spLocks noGrp="1"/>
          </p:cNvSpPr>
          <p:nvPr>
            <p:ph type="dt" sz="half" idx="10"/>
          </p:nvPr>
        </p:nvSpPr>
        <p:spPr/>
        <p:txBody>
          <a:bodyPr/>
          <a:lstStyle/>
          <a:p>
            <a:fld id="{05D0DCFB-4551-49FF-9C84-C571DCB3C07B}" type="datetimeFigureOut">
              <a:rPr lang="ar-DZ" smtClean="0"/>
              <a:t>06-07-1446</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9828916C-D01D-463E-BA0B-D1CB07497EE0}" type="slidenum">
              <a:rPr lang="ar-DZ" smtClean="0"/>
              <a:t>‹N°›</a:t>
            </a:fld>
            <a:endParaRPr lang="ar-DZ"/>
          </a:p>
        </p:txBody>
      </p:sp>
    </p:spTree>
    <p:extLst>
      <p:ext uri="{BB962C8B-B14F-4D97-AF65-F5344CB8AC3E}">
        <p14:creationId xmlns:p14="http://schemas.microsoft.com/office/powerpoint/2010/main" val="2956098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05D0DCFB-4551-49FF-9C84-C571DCB3C07B}" type="datetimeFigureOut">
              <a:rPr lang="ar-DZ" smtClean="0"/>
              <a:t>06-07-1446</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9828916C-D01D-463E-BA0B-D1CB07497EE0}" type="slidenum">
              <a:rPr lang="ar-DZ" smtClean="0"/>
              <a:t>‹N°›</a:t>
            </a:fld>
            <a:endParaRPr lang="ar-DZ"/>
          </a:p>
        </p:txBody>
      </p:sp>
    </p:spTree>
    <p:extLst>
      <p:ext uri="{BB962C8B-B14F-4D97-AF65-F5344CB8AC3E}">
        <p14:creationId xmlns:p14="http://schemas.microsoft.com/office/powerpoint/2010/main" val="3892347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ar-DZ"/>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05D0DCFB-4551-49FF-9C84-C571DCB3C07B}" type="datetimeFigureOut">
              <a:rPr lang="ar-DZ" smtClean="0"/>
              <a:t>06-07-1446</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9828916C-D01D-463E-BA0B-D1CB07497EE0}" type="slidenum">
              <a:rPr lang="ar-DZ" smtClean="0"/>
              <a:t>‹N°›</a:t>
            </a:fld>
            <a:endParaRPr lang="ar-DZ"/>
          </a:p>
        </p:txBody>
      </p:sp>
    </p:spTree>
    <p:extLst>
      <p:ext uri="{BB962C8B-B14F-4D97-AF65-F5344CB8AC3E}">
        <p14:creationId xmlns:p14="http://schemas.microsoft.com/office/powerpoint/2010/main" val="27533875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7BA54D3-3CCD-032E-45BB-8E19439C342A}"/>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endParaRPr lang="ar-EG"/>
          </a:p>
        </p:txBody>
      </p:sp>
      <p:sp>
        <p:nvSpPr>
          <p:cNvPr id="3" name="عنوان فرعي 2">
            <a:extLst>
              <a:ext uri="{FF2B5EF4-FFF2-40B4-BE49-F238E27FC236}">
                <a16:creationId xmlns:a16="http://schemas.microsoft.com/office/drawing/2014/main" id="{C04A7A14-D6A7-95BE-5139-AA3F51944C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ar-EG"/>
          </a:p>
        </p:txBody>
      </p:sp>
      <p:sp>
        <p:nvSpPr>
          <p:cNvPr id="4" name="عنصر نائب للتاريخ 3">
            <a:extLst>
              <a:ext uri="{FF2B5EF4-FFF2-40B4-BE49-F238E27FC236}">
                <a16:creationId xmlns:a16="http://schemas.microsoft.com/office/drawing/2014/main" id="{EC9D0D85-E80F-7B86-5233-998368B46E75}"/>
              </a:ext>
            </a:extLst>
          </p:cNvPr>
          <p:cNvSpPr>
            <a:spLocks noGrp="1"/>
          </p:cNvSpPr>
          <p:nvPr>
            <p:ph type="dt" sz="half" idx="10"/>
          </p:nvPr>
        </p:nvSpPr>
        <p:spPr/>
        <p:txBody>
          <a:bodyPr/>
          <a:lstStyle/>
          <a:p>
            <a:fld id="{C860AA95-848F-784A-A7D7-66EF81BFF2B5}" type="datetimeFigureOut">
              <a:rPr lang="ar-EG" smtClean="0"/>
              <a:pPr/>
              <a:t>06/07/1446</a:t>
            </a:fld>
            <a:endParaRPr lang="ar-EG"/>
          </a:p>
        </p:txBody>
      </p:sp>
      <p:sp>
        <p:nvSpPr>
          <p:cNvPr id="5" name="عنصر نائب للتذييل 4">
            <a:extLst>
              <a:ext uri="{FF2B5EF4-FFF2-40B4-BE49-F238E27FC236}">
                <a16:creationId xmlns:a16="http://schemas.microsoft.com/office/drawing/2014/main" id="{3CE842EF-9B3B-32EC-F081-0529ACAF3F73}"/>
              </a:ext>
            </a:extLst>
          </p:cNvPr>
          <p:cNvSpPr>
            <a:spLocks noGrp="1"/>
          </p:cNvSpPr>
          <p:nvPr>
            <p:ph type="ftr" sz="quarter" idx="11"/>
          </p:nvPr>
        </p:nvSpPr>
        <p:spPr/>
        <p:txBody>
          <a:bodyPr/>
          <a:lstStyle/>
          <a:p>
            <a:endParaRPr lang="ar-EG"/>
          </a:p>
        </p:txBody>
      </p:sp>
      <p:sp>
        <p:nvSpPr>
          <p:cNvPr id="6" name="عنصر نائب لرقم الشريحة 5">
            <a:extLst>
              <a:ext uri="{FF2B5EF4-FFF2-40B4-BE49-F238E27FC236}">
                <a16:creationId xmlns:a16="http://schemas.microsoft.com/office/drawing/2014/main" id="{856B4204-36D2-4286-F7F5-3FC57D8863AA}"/>
              </a:ext>
            </a:extLst>
          </p:cNvPr>
          <p:cNvSpPr>
            <a:spLocks noGrp="1"/>
          </p:cNvSpPr>
          <p:nvPr>
            <p:ph type="sldNum" sz="quarter" idx="12"/>
          </p:nvPr>
        </p:nvSpPr>
        <p:spPr/>
        <p:txBody>
          <a:bodyPr/>
          <a:lstStyle/>
          <a:p>
            <a:fld id="{A022834E-CFC4-6544-97B1-6FA11E276A44}" type="slidenum">
              <a:rPr lang="ar-EG" smtClean="0"/>
              <a:pPr/>
              <a:t>‹N°›</a:t>
            </a:fld>
            <a:endParaRPr lang="ar-EG"/>
          </a:p>
        </p:txBody>
      </p:sp>
    </p:spTree>
    <p:extLst>
      <p:ext uri="{BB962C8B-B14F-4D97-AF65-F5344CB8AC3E}">
        <p14:creationId xmlns:p14="http://schemas.microsoft.com/office/powerpoint/2010/main" val="103820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1DAB935-8D84-DB9C-668D-16D6A1B95073}"/>
              </a:ext>
            </a:extLst>
          </p:cNvPr>
          <p:cNvSpPr>
            <a:spLocks noGrp="1"/>
          </p:cNvSpPr>
          <p:nvPr>
            <p:ph type="title"/>
          </p:nvPr>
        </p:nvSpPr>
        <p:spPr/>
        <p:txBody>
          <a:bodyPr/>
          <a:lstStyle/>
          <a:p>
            <a:r>
              <a:rPr lang="ar-SA"/>
              <a:t>انقر لتحرير نمط عنوان الشكل الرئيسي</a:t>
            </a:r>
            <a:endParaRPr lang="ar-EG"/>
          </a:p>
        </p:txBody>
      </p:sp>
      <p:sp>
        <p:nvSpPr>
          <p:cNvPr id="3" name="عنصر نائب للمحتوى 2">
            <a:extLst>
              <a:ext uri="{FF2B5EF4-FFF2-40B4-BE49-F238E27FC236}">
                <a16:creationId xmlns:a16="http://schemas.microsoft.com/office/drawing/2014/main" id="{58B97BF4-36ED-C697-6F2B-484FDF766297}"/>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4" name="عنصر نائب للتاريخ 3">
            <a:extLst>
              <a:ext uri="{FF2B5EF4-FFF2-40B4-BE49-F238E27FC236}">
                <a16:creationId xmlns:a16="http://schemas.microsoft.com/office/drawing/2014/main" id="{F7482D68-22F5-532C-6ABA-5FA84B7B0F6E}"/>
              </a:ext>
            </a:extLst>
          </p:cNvPr>
          <p:cNvSpPr>
            <a:spLocks noGrp="1"/>
          </p:cNvSpPr>
          <p:nvPr>
            <p:ph type="dt" sz="half" idx="10"/>
          </p:nvPr>
        </p:nvSpPr>
        <p:spPr/>
        <p:txBody>
          <a:bodyPr/>
          <a:lstStyle/>
          <a:p>
            <a:fld id="{C860AA95-848F-784A-A7D7-66EF81BFF2B5}" type="datetimeFigureOut">
              <a:rPr lang="ar-EG" smtClean="0"/>
              <a:pPr/>
              <a:t>06/07/1446</a:t>
            </a:fld>
            <a:endParaRPr lang="ar-EG"/>
          </a:p>
        </p:txBody>
      </p:sp>
      <p:sp>
        <p:nvSpPr>
          <p:cNvPr id="5" name="عنصر نائب للتذييل 4">
            <a:extLst>
              <a:ext uri="{FF2B5EF4-FFF2-40B4-BE49-F238E27FC236}">
                <a16:creationId xmlns:a16="http://schemas.microsoft.com/office/drawing/2014/main" id="{51FFB190-86BE-9525-0F3D-FF1A88EA2122}"/>
              </a:ext>
            </a:extLst>
          </p:cNvPr>
          <p:cNvSpPr>
            <a:spLocks noGrp="1"/>
          </p:cNvSpPr>
          <p:nvPr>
            <p:ph type="ftr" sz="quarter" idx="11"/>
          </p:nvPr>
        </p:nvSpPr>
        <p:spPr/>
        <p:txBody>
          <a:bodyPr/>
          <a:lstStyle/>
          <a:p>
            <a:endParaRPr lang="ar-EG"/>
          </a:p>
        </p:txBody>
      </p:sp>
      <p:sp>
        <p:nvSpPr>
          <p:cNvPr id="6" name="عنصر نائب لرقم الشريحة 5">
            <a:extLst>
              <a:ext uri="{FF2B5EF4-FFF2-40B4-BE49-F238E27FC236}">
                <a16:creationId xmlns:a16="http://schemas.microsoft.com/office/drawing/2014/main" id="{35409224-1A93-5492-9DE5-0D4E110DC36F}"/>
              </a:ext>
            </a:extLst>
          </p:cNvPr>
          <p:cNvSpPr>
            <a:spLocks noGrp="1"/>
          </p:cNvSpPr>
          <p:nvPr>
            <p:ph type="sldNum" sz="quarter" idx="12"/>
          </p:nvPr>
        </p:nvSpPr>
        <p:spPr/>
        <p:txBody>
          <a:bodyPr/>
          <a:lstStyle/>
          <a:p>
            <a:fld id="{A022834E-CFC4-6544-97B1-6FA11E276A44}" type="slidenum">
              <a:rPr lang="ar-EG" smtClean="0"/>
              <a:pPr/>
              <a:t>‹N°›</a:t>
            </a:fld>
            <a:endParaRPr lang="ar-EG"/>
          </a:p>
        </p:txBody>
      </p:sp>
    </p:spTree>
    <p:extLst>
      <p:ext uri="{BB962C8B-B14F-4D97-AF65-F5344CB8AC3E}">
        <p14:creationId xmlns:p14="http://schemas.microsoft.com/office/powerpoint/2010/main" val="27772958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0D6D870-53B3-27E5-6ADF-95447FFD81E4}"/>
              </a:ext>
            </a:extLst>
          </p:cNvPr>
          <p:cNvSpPr>
            <a:spLocks noGrp="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endParaRPr lang="ar-EG"/>
          </a:p>
        </p:txBody>
      </p:sp>
      <p:sp>
        <p:nvSpPr>
          <p:cNvPr id="3" name="عنصر نائب للنص 2">
            <a:extLst>
              <a:ext uri="{FF2B5EF4-FFF2-40B4-BE49-F238E27FC236}">
                <a16:creationId xmlns:a16="http://schemas.microsoft.com/office/drawing/2014/main" id="{5E1B338E-E19B-A86B-43C7-9E062C87861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id="{B8636BA2-32E6-2C36-3790-73136DB0F9FD}"/>
              </a:ext>
            </a:extLst>
          </p:cNvPr>
          <p:cNvSpPr>
            <a:spLocks noGrp="1"/>
          </p:cNvSpPr>
          <p:nvPr>
            <p:ph type="dt" sz="half" idx="10"/>
          </p:nvPr>
        </p:nvSpPr>
        <p:spPr/>
        <p:txBody>
          <a:bodyPr/>
          <a:lstStyle/>
          <a:p>
            <a:fld id="{C860AA95-848F-784A-A7D7-66EF81BFF2B5}" type="datetimeFigureOut">
              <a:rPr lang="ar-EG" smtClean="0"/>
              <a:pPr/>
              <a:t>06/07/1446</a:t>
            </a:fld>
            <a:endParaRPr lang="ar-EG"/>
          </a:p>
        </p:txBody>
      </p:sp>
      <p:sp>
        <p:nvSpPr>
          <p:cNvPr id="5" name="عنصر نائب للتذييل 4">
            <a:extLst>
              <a:ext uri="{FF2B5EF4-FFF2-40B4-BE49-F238E27FC236}">
                <a16:creationId xmlns:a16="http://schemas.microsoft.com/office/drawing/2014/main" id="{30E7191B-C24B-2B8A-D92E-3157A6C73CB1}"/>
              </a:ext>
            </a:extLst>
          </p:cNvPr>
          <p:cNvSpPr>
            <a:spLocks noGrp="1"/>
          </p:cNvSpPr>
          <p:nvPr>
            <p:ph type="ftr" sz="quarter" idx="11"/>
          </p:nvPr>
        </p:nvSpPr>
        <p:spPr/>
        <p:txBody>
          <a:bodyPr/>
          <a:lstStyle/>
          <a:p>
            <a:endParaRPr lang="ar-EG"/>
          </a:p>
        </p:txBody>
      </p:sp>
      <p:sp>
        <p:nvSpPr>
          <p:cNvPr id="6" name="عنصر نائب لرقم الشريحة 5">
            <a:extLst>
              <a:ext uri="{FF2B5EF4-FFF2-40B4-BE49-F238E27FC236}">
                <a16:creationId xmlns:a16="http://schemas.microsoft.com/office/drawing/2014/main" id="{C559FFA8-4D8E-846D-F1D3-DC1732DB5E98}"/>
              </a:ext>
            </a:extLst>
          </p:cNvPr>
          <p:cNvSpPr>
            <a:spLocks noGrp="1"/>
          </p:cNvSpPr>
          <p:nvPr>
            <p:ph type="sldNum" sz="quarter" idx="12"/>
          </p:nvPr>
        </p:nvSpPr>
        <p:spPr/>
        <p:txBody>
          <a:bodyPr/>
          <a:lstStyle/>
          <a:p>
            <a:fld id="{A022834E-CFC4-6544-97B1-6FA11E276A44}" type="slidenum">
              <a:rPr lang="ar-EG" smtClean="0"/>
              <a:pPr/>
              <a:t>‹N°›</a:t>
            </a:fld>
            <a:endParaRPr lang="ar-EG"/>
          </a:p>
        </p:txBody>
      </p:sp>
    </p:spTree>
    <p:extLst>
      <p:ext uri="{BB962C8B-B14F-4D97-AF65-F5344CB8AC3E}">
        <p14:creationId xmlns:p14="http://schemas.microsoft.com/office/powerpoint/2010/main" val="28888755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D9F341E-A33F-1E8D-8F37-F09F206B3931}"/>
              </a:ext>
            </a:extLst>
          </p:cNvPr>
          <p:cNvSpPr>
            <a:spLocks noGrp="1"/>
          </p:cNvSpPr>
          <p:nvPr>
            <p:ph type="title"/>
          </p:nvPr>
        </p:nvSpPr>
        <p:spPr/>
        <p:txBody>
          <a:bodyPr/>
          <a:lstStyle/>
          <a:p>
            <a:r>
              <a:rPr lang="ar-SA"/>
              <a:t>انقر لتحرير نمط عنوان الشكل الرئيسي</a:t>
            </a:r>
            <a:endParaRPr lang="ar-EG"/>
          </a:p>
        </p:txBody>
      </p:sp>
      <p:sp>
        <p:nvSpPr>
          <p:cNvPr id="3" name="عنصر نائب للمحتوى 2">
            <a:extLst>
              <a:ext uri="{FF2B5EF4-FFF2-40B4-BE49-F238E27FC236}">
                <a16:creationId xmlns:a16="http://schemas.microsoft.com/office/drawing/2014/main" id="{B21BC9E5-9498-2760-3659-56A5A268B6DA}"/>
              </a:ext>
            </a:extLst>
          </p:cNvPr>
          <p:cNvSpPr>
            <a:spLocks noGrp="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4" name="عنصر نائب للمحتوى 3">
            <a:extLst>
              <a:ext uri="{FF2B5EF4-FFF2-40B4-BE49-F238E27FC236}">
                <a16:creationId xmlns:a16="http://schemas.microsoft.com/office/drawing/2014/main" id="{22E45FEB-32DE-1360-C0B7-9C70FBE56195}"/>
              </a:ext>
            </a:extLst>
          </p:cNvPr>
          <p:cNvSpPr>
            <a:spLocks noGrp="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5" name="عنصر نائب للتاريخ 4">
            <a:extLst>
              <a:ext uri="{FF2B5EF4-FFF2-40B4-BE49-F238E27FC236}">
                <a16:creationId xmlns:a16="http://schemas.microsoft.com/office/drawing/2014/main" id="{B6535962-183E-3C9F-FE11-EAD12141E6EF}"/>
              </a:ext>
            </a:extLst>
          </p:cNvPr>
          <p:cNvSpPr>
            <a:spLocks noGrp="1"/>
          </p:cNvSpPr>
          <p:nvPr>
            <p:ph type="dt" sz="half" idx="10"/>
          </p:nvPr>
        </p:nvSpPr>
        <p:spPr/>
        <p:txBody>
          <a:bodyPr/>
          <a:lstStyle/>
          <a:p>
            <a:fld id="{C860AA95-848F-784A-A7D7-66EF81BFF2B5}" type="datetimeFigureOut">
              <a:rPr lang="ar-EG" smtClean="0"/>
              <a:pPr/>
              <a:t>06/07/1446</a:t>
            </a:fld>
            <a:endParaRPr lang="ar-EG"/>
          </a:p>
        </p:txBody>
      </p:sp>
      <p:sp>
        <p:nvSpPr>
          <p:cNvPr id="6" name="عنصر نائب للتذييل 5">
            <a:extLst>
              <a:ext uri="{FF2B5EF4-FFF2-40B4-BE49-F238E27FC236}">
                <a16:creationId xmlns:a16="http://schemas.microsoft.com/office/drawing/2014/main" id="{F5E0E420-9BCD-A39B-E153-83EB6FC58DEF}"/>
              </a:ext>
            </a:extLst>
          </p:cNvPr>
          <p:cNvSpPr>
            <a:spLocks noGrp="1"/>
          </p:cNvSpPr>
          <p:nvPr>
            <p:ph type="ftr" sz="quarter" idx="11"/>
          </p:nvPr>
        </p:nvSpPr>
        <p:spPr/>
        <p:txBody>
          <a:bodyPr/>
          <a:lstStyle/>
          <a:p>
            <a:endParaRPr lang="ar-EG"/>
          </a:p>
        </p:txBody>
      </p:sp>
      <p:sp>
        <p:nvSpPr>
          <p:cNvPr id="7" name="عنصر نائب لرقم الشريحة 6">
            <a:extLst>
              <a:ext uri="{FF2B5EF4-FFF2-40B4-BE49-F238E27FC236}">
                <a16:creationId xmlns:a16="http://schemas.microsoft.com/office/drawing/2014/main" id="{64F2A885-67C5-F8F4-281A-5A5650A05DBC}"/>
              </a:ext>
            </a:extLst>
          </p:cNvPr>
          <p:cNvSpPr>
            <a:spLocks noGrp="1"/>
          </p:cNvSpPr>
          <p:nvPr>
            <p:ph type="sldNum" sz="quarter" idx="12"/>
          </p:nvPr>
        </p:nvSpPr>
        <p:spPr/>
        <p:txBody>
          <a:bodyPr/>
          <a:lstStyle/>
          <a:p>
            <a:fld id="{A022834E-CFC4-6544-97B1-6FA11E276A44}" type="slidenum">
              <a:rPr lang="ar-EG" smtClean="0"/>
              <a:pPr/>
              <a:t>‹N°›</a:t>
            </a:fld>
            <a:endParaRPr lang="ar-EG"/>
          </a:p>
        </p:txBody>
      </p:sp>
    </p:spTree>
    <p:extLst>
      <p:ext uri="{BB962C8B-B14F-4D97-AF65-F5344CB8AC3E}">
        <p14:creationId xmlns:p14="http://schemas.microsoft.com/office/powerpoint/2010/main" val="18713412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DDE5C04-F7F4-15F3-70B1-393E366D9842}"/>
              </a:ext>
            </a:extLst>
          </p:cNvPr>
          <p:cNvSpPr>
            <a:spLocks noGrp="1"/>
          </p:cNvSpPr>
          <p:nvPr>
            <p:ph type="title"/>
          </p:nvPr>
        </p:nvSpPr>
        <p:spPr>
          <a:xfrm>
            <a:off x="839788" y="365125"/>
            <a:ext cx="10515600" cy="1325563"/>
          </a:xfrm>
        </p:spPr>
        <p:txBody>
          <a:bodyPr/>
          <a:lstStyle/>
          <a:p>
            <a:r>
              <a:rPr lang="ar-SA"/>
              <a:t>انقر لتحرير نمط عنوان الشكل الرئيسي</a:t>
            </a:r>
            <a:endParaRPr lang="ar-EG"/>
          </a:p>
        </p:txBody>
      </p:sp>
      <p:sp>
        <p:nvSpPr>
          <p:cNvPr id="3" name="عنصر نائب للنص 2">
            <a:extLst>
              <a:ext uri="{FF2B5EF4-FFF2-40B4-BE49-F238E27FC236}">
                <a16:creationId xmlns:a16="http://schemas.microsoft.com/office/drawing/2014/main" id="{2FC8249C-4957-EDA4-5EB1-260C50FB87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id="{5512BA7C-8121-9F4C-C15F-78B410CCF552}"/>
              </a:ext>
            </a:extLst>
          </p:cNvPr>
          <p:cNvSpPr>
            <a:spLocks noGrp="1"/>
          </p:cNvSpPr>
          <p:nvPr>
            <p:ph sz="half" idx="2"/>
          </p:nvPr>
        </p:nvSpPr>
        <p:spPr>
          <a:xfrm>
            <a:off x="839788"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5" name="عنصر نائب للنص 4">
            <a:extLst>
              <a:ext uri="{FF2B5EF4-FFF2-40B4-BE49-F238E27FC236}">
                <a16:creationId xmlns:a16="http://schemas.microsoft.com/office/drawing/2014/main" id="{9229CFD9-AF17-A79F-26B2-833EEBAFD54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id="{1D563F0A-EA76-FCB5-6454-7B1AC4AC9135}"/>
              </a:ext>
            </a:extLst>
          </p:cNvPr>
          <p:cNvSpPr>
            <a:spLocks noGrp="1"/>
          </p:cNvSpPr>
          <p:nvPr>
            <p:ph sz="quarter" idx="4"/>
          </p:nvPr>
        </p:nvSpPr>
        <p:spPr>
          <a:xfrm>
            <a:off x="6172200"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7" name="عنصر نائب للتاريخ 6">
            <a:extLst>
              <a:ext uri="{FF2B5EF4-FFF2-40B4-BE49-F238E27FC236}">
                <a16:creationId xmlns:a16="http://schemas.microsoft.com/office/drawing/2014/main" id="{CAA6E453-FA17-21B0-3152-97035E624EFF}"/>
              </a:ext>
            </a:extLst>
          </p:cNvPr>
          <p:cNvSpPr>
            <a:spLocks noGrp="1"/>
          </p:cNvSpPr>
          <p:nvPr>
            <p:ph type="dt" sz="half" idx="10"/>
          </p:nvPr>
        </p:nvSpPr>
        <p:spPr/>
        <p:txBody>
          <a:bodyPr/>
          <a:lstStyle/>
          <a:p>
            <a:fld id="{C860AA95-848F-784A-A7D7-66EF81BFF2B5}" type="datetimeFigureOut">
              <a:rPr lang="ar-EG" smtClean="0"/>
              <a:pPr/>
              <a:t>06/07/1446</a:t>
            </a:fld>
            <a:endParaRPr lang="ar-EG"/>
          </a:p>
        </p:txBody>
      </p:sp>
      <p:sp>
        <p:nvSpPr>
          <p:cNvPr id="8" name="عنصر نائب للتذييل 7">
            <a:extLst>
              <a:ext uri="{FF2B5EF4-FFF2-40B4-BE49-F238E27FC236}">
                <a16:creationId xmlns:a16="http://schemas.microsoft.com/office/drawing/2014/main" id="{7E027C8F-9E42-C048-0F04-16CB316A3F49}"/>
              </a:ext>
            </a:extLst>
          </p:cNvPr>
          <p:cNvSpPr>
            <a:spLocks noGrp="1"/>
          </p:cNvSpPr>
          <p:nvPr>
            <p:ph type="ftr" sz="quarter" idx="11"/>
          </p:nvPr>
        </p:nvSpPr>
        <p:spPr/>
        <p:txBody>
          <a:bodyPr/>
          <a:lstStyle/>
          <a:p>
            <a:endParaRPr lang="ar-EG"/>
          </a:p>
        </p:txBody>
      </p:sp>
      <p:sp>
        <p:nvSpPr>
          <p:cNvPr id="9" name="عنصر نائب لرقم الشريحة 8">
            <a:extLst>
              <a:ext uri="{FF2B5EF4-FFF2-40B4-BE49-F238E27FC236}">
                <a16:creationId xmlns:a16="http://schemas.microsoft.com/office/drawing/2014/main" id="{26DD524C-4358-C841-D0A7-D8A754EE1E32}"/>
              </a:ext>
            </a:extLst>
          </p:cNvPr>
          <p:cNvSpPr>
            <a:spLocks noGrp="1"/>
          </p:cNvSpPr>
          <p:nvPr>
            <p:ph type="sldNum" sz="quarter" idx="12"/>
          </p:nvPr>
        </p:nvSpPr>
        <p:spPr/>
        <p:txBody>
          <a:bodyPr/>
          <a:lstStyle/>
          <a:p>
            <a:fld id="{A022834E-CFC4-6544-97B1-6FA11E276A44}" type="slidenum">
              <a:rPr lang="ar-EG" smtClean="0"/>
              <a:pPr/>
              <a:t>‹N°›</a:t>
            </a:fld>
            <a:endParaRPr lang="ar-EG"/>
          </a:p>
        </p:txBody>
      </p:sp>
    </p:spTree>
    <p:extLst>
      <p:ext uri="{BB962C8B-B14F-4D97-AF65-F5344CB8AC3E}">
        <p14:creationId xmlns:p14="http://schemas.microsoft.com/office/powerpoint/2010/main" val="37585461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DD94D6F-0065-5A48-AFB3-44EFA3CA3841}"/>
              </a:ext>
            </a:extLst>
          </p:cNvPr>
          <p:cNvSpPr>
            <a:spLocks noGrp="1"/>
          </p:cNvSpPr>
          <p:nvPr>
            <p:ph type="title"/>
          </p:nvPr>
        </p:nvSpPr>
        <p:spPr/>
        <p:txBody>
          <a:bodyPr/>
          <a:lstStyle/>
          <a:p>
            <a:r>
              <a:rPr lang="ar-SA"/>
              <a:t>انقر لتحرير نمط عنوان الشكل الرئيسي</a:t>
            </a:r>
            <a:endParaRPr lang="ar-EG"/>
          </a:p>
        </p:txBody>
      </p:sp>
      <p:sp>
        <p:nvSpPr>
          <p:cNvPr id="3" name="عنصر نائب للتاريخ 2">
            <a:extLst>
              <a:ext uri="{FF2B5EF4-FFF2-40B4-BE49-F238E27FC236}">
                <a16:creationId xmlns:a16="http://schemas.microsoft.com/office/drawing/2014/main" id="{786D837C-15CF-4C79-A33D-F8A32EE5D2B5}"/>
              </a:ext>
            </a:extLst>
          </p:cNvPr>
          <p:cNvSpPr>
            <a:spLocks noGrp="1"/>
          </p:cNvSpPr>
          <p:nvPr>
            <p:ph type="dt" sz="half" idx="10"/>
          </p:nvPr>
        </p:nvSpPr>
        <p:spPr/>
        <p:txBody>
          <a:bodyPr/>
          <a:lstStyle/>
          <a:p>
            <a:fld id="{C860AA95-848F-784A-A7D7-66EF81BFF2B5}" type="datetimeFigureOut">
              <a:rPr lang="ar-EG" smtClean="0"/>
              <a:pPr/>
              <a:t>06/07/1446</a:t>
            </a:fld>
            <a:endParaRPr lang="ar-EG"/>
          </a:p>
        </p:txBody>
      </p:sp>
      <p:sp>
        <p:nvSpPr>
          <p:cNvPr id="4" name="عنصر نائب للتذييل 3">
            <a:extLst>
              <a:ext uri="{FF2B5EF4-FFF2-40B4-BE49-F238E27FC236}">
                <a16:creationId xmlns:a16="http://schemas.microsoft.com/office/drawing/2014/main" id="{EEFAFC3F-0A4F-C6D3-44B5-463C39F3B16E}"/>
              </a:ext>
            </a:extLst>
          </p:cNvPr>
          <p:cNvSpPr>
            <a:spLocks noGrp="1"/>
          </p:cNvSpPr>
          <p:nvPr>
            <p:ph type="ftr" sz="quarter" idx="11"/>
          </p:nvPr>
        </p:nvSpPr>
        <p:spPr/>
        <p:txBody>
          <a:bodyPr/>
          <a:lstStyle/>
          <a:p>
            <a:endParaRPr lang="ar-EG"/>
          </a:p>
        </p:txBody>
      </p:sp>
      <p:sp>
        <p:nvSpPr>
          <p:cNvPr id="5" name="عنصر نائب لرقم الشريحة 4">
            <a:extLst>
              <a:ext uri="{FF2B5EF4-FFF2-40B4-BE49-F238E27FC236}">
                <a16:creationId xmlns:a16="http://schemas.microsoft.com/office/drawing/2014/main" id="{C5155BBF-F542-6A09-3F27-463C22EBE780}"/>
              </a:ext>
            </a:extLst>
          </p:cNvPr>
          <p:cNvSpPr>
            <a:spLocks noGrp="1"/>
          </p:cNvSpPr>
          <p:nvPr>
            <p:ph type="sldNum" sz="quarter" idx="12"/>
          </p:nvPr>
        </p:nvSpPr>
        <p:spPr/>
        <p:txBody>
          <a:bodyPr/>
          <a:lstStyle/>
          <a:p>
            <a:fld id="{A022834E-CFC4-6544-97B1-6FA11E276A44}" type="slidenum">
              <a:rPr lang="ar-EG" smtClean="0"/>
              <a:pPr/>
              <a:t>‹N°›</a:t>
            </a:fld>
            <a:endParaRPr lang="ar-EG"/>
          </a:p>
        </p:txBody>
      </p:sp>
    </p:spTree>
    <p:extLst>
      <p:ext uri="{BB962C8B-B14F-4D97-AF65-F5344CB8AC3E}">
        <p14:creationId xmlns:p14="http://schemas.microsoft.com/office/powerpoint/2010/main" val="16242328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id="{510A76CE-77AB-F15C-E7B1-0022AA4FA15D}"/>
              </a:ext>
            </a:extLst>
          </p:cNvPr>
          <p:cNvSpPr>
            <a:spLocks noGrp="1"/>
          </p:cNvSpPr>
          <p:nvPr>
            <p:ph type="dt" sz="half" idx="10"/>
          </p:nvPr>
        </p:nvSpPr>
        <p:spPr/>
        <p:txBody>
          <a:bodyPr/>
          <a:lstStyle/>
          <a:p>
            <a:fld id="{C860AA95-848F-784A-A7D7-66EF81BFF2B5}" type="datetimeFigureOut">
              <a:rPr lang="ar-EG" smtClean="0"/>
              <a:pPr/>
              <a:t>06/07/1446</a:t>
            </a:fld>
            <a:endParaRPr lang="ar-EG"/>
          </a:p>
        </p:txBody>
      </p:sp>
      <p:sp>
        <p:nvSpPr>
          <p:cNvPr id="3" name="عنصر نائب للتذييل 2">
            <a:extLst>
              <a:ext uri="{FF2B5EF4-FFF2-40B4-BE49-F238E27FC236}">
                <a16:creationId xmlns:a16="http://schemas.microsoft.com/office/drawing/2014/main" id="{759A4781-70F3-3272-A1C0-D0F77B2A844A}"/>
              </a:ext>
            </a:extLst>
          </p:cNvPr>
          <p:cNvSpPr>
            <a:spLocks noGrp="1"/>
          </p:cNvSpPr>
          <p:nvPr>
            <p:ph type="ftr" sz="quarter" idx="11"/>
          </p:nvPr>
        </p:nvSpPr>
        <p:spPr/>
        <p:txBody>
          <a:bodyPr/>
          <a:lstStyle/>
          <a:p>
            <a:endParaRPr lang="ar-EG"/>
          </a:p>
        </p:txBody>
      </p:sp>
      <p:sp>
        <p:nvSpPr>
          <p:cNvPr id="4" name="عنصر نائب لرقم الشريحة 3">
            <a:extLst>
              <a:ext uri="{FF2B5EF4-FFF2-40B4-BE49-F238E27FC236}">
                <a16:creationId xmlns:a16="http://schemas.microsoft.com/office/drawing/2014/main" id="{E0C4491C-890F-BB6F-D5E1-C7165C61A441}"/>
              </a:ext>
            </a:extLst>
          </p:cNvPr>
          <p:cNvSpPr>
            <a:spLocks noGrp="1"/>
          </p:cNvSpPr>
          <p:nvPr>
            <p:ph type="sldNum" sz="quarter" idx="12"/>
          </p:nvPr>
        </p:nvSpPr>
        <p:spPr/>
        <p:txBody>
          <a:bodyPr/>
          <a:lstStyle/>
          <a:p>
            <a:fld id="{A022834E-CFC4-6544-97B1-6FA11E276A44}" type="slidenum">
              <a:rPr lang="ar-EG" smtClean="0"/>
              <a:pPr/>
              <a:t>‹N°›</a:t>
            </a:fld>
            <a:endParaRPr lang="ar-EG"/>
          </a:p>
        </p:txBody>
      </p:sp>
    </p:spTree>
    <p:extLst>
      <p:ext uri="{BB962C8B-B14F-4D97-AF65-F5344CB8AC3E}">
        <p14:creationId xmlns:p14="http://schemas.microsoft.com/office/powerpoint/2010/main" val="12337622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BE7623E-3753-41E4-45B2-6A67BB0BD686}"/>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ar-EG"/>
          </a:p>
        </p:txBody>
      </p:sp>
      <p:sp>
        <p:nvSpPr>
          <p:cNvPr id="3" name="عنصر نائب للمحتوى 2">
            <a:extLst>
              <a:ext uri="{FF2B5EF4-FFF2-40B4-BE49-F238E27FC236}">
                <a16:creationId xmlns:a16="http://schemas.microsoft.com/office/drawing/2014/main" id="{41F45D3B-C467-0801-5B90-398553FF80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4" name="عنصر نائب للنص 3">
            <a:extLst>
              <a:ext uri="{FF2B5EF4-FFF2-40B4-BE49-F238E27FC236}">
                <a16:creationId xmlns:a16="http://schemas.microsoft.com/office/drawing/2014/main" id="{A591FCD7-0A6E-F295-AC29-11FF30F724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4F94A6C7-6C20-4B62-231E-D7BB200518CD}"/>
              </a:ext>
            </a:extLst>
          </p:cNvPr>
          <p:cNvSpPr>
            <a:spLocks noGrp="1"/>
          </p:cNvSpPr>
          <p:nvPr>
            <p:ph type="dt" sz="half" idx="10"/>
          </p:nvPr>
        </p:nvSpPr>
        <p:spPr/>
        <p:txBody>
          <a:bodyPr/>
          <a:lstStyle/>
          <a:p>
            <a:fld id="{C860AA95-848F-784A-A7D7-66EF81BFF2B5}" type="datetimeFigureOut">
              <a:rPr lang="ar-EG" smtClean="0"/>
              <a:pPr/>
              <a:t>06/07/1446</a:t>
            </a:fld>
            <a:endParaRPr lang="ar-EG"/>
          </a:p>
        </p:txBody>
      </p:sp>
      <p:sp>
        <p:nvSpPr>
          <p:cNvPr id="6" name="عنصر نائب للتذييل 5">
            <a:extLst>
              <a:ext uri="{FF2B5EF4-FFF2-40B4-BE49-F238E27FC236}">
                <a16:creationId xmlns:a16="http://schemas.microsoft.com/office/drawing/2014/main" id="{A56E1EED-DE57-C14C-B69F-DC08D719427E}"/>
              </a:ext>
            </a:extLst>
          </p:cNvPr>
          <p:cNvSpPr>
            <a:spLocks noGrp="1"/>
          </p:cNvSpPr>
          <p:nvPr>
            <p:ph type="ftr" sz="quarter" idx="11"/>
          </p:nvPr>
        </p:nvSpPr>
        <p:spPr/>
        <p:txBody>
          <a:bodyPr/>
          <a:lstStyle/>
          <a:p>
            <a:endParaRPr lang="ar-EG"/>
          </a:p>
        </p:txBody>
      </p:sp>
      <p:sp>
        <p:nvSpPr>
          <p:cNvPr id="7" name="عنصر نائب لرقم الشريحة 6">
            <a:extLst>
              <a:ext uri="{FF2B5EF4-FFF2-40B4-BE49-F238E27FC236}">
                <a16:creationId xmlns:a16="http://schemas.microsoft.com/office/drawing/2014/main" id="{7FA1FBE6-9CB1-5562-079D-6D3586243FF0}"/>
              </a:ext>
            </a:extLst>
          </p:cNvPr>
          <p:cNvSpPr>
            <a:spLocks noGrp="1"/>
          </p:cNvSpPr>
          <p:nvPr>
            <p:ph type="sldNum" sz="quarter" idx="12"/>
          </p:nvPr>
        </p:nvSpPr>
        <p:spPr/>
        <p:txBody>
          <a:bodyPr/>
          <a:lstStyle/>
          <a:p>
            <a:fld id="{A022834E-CFC4-6544-97B1-6FA11E276A44}" type="slidenum">
              <a:rPr lang="ar-EG" smtClean="0"/>
              <a:pPr/>
              <a:t>‹N°›</a:t>
            </a:fld>
            <a:endParaRPr lang="ar-EG"/>
          </a:p>
        </p:txBody>
      </p:sp>
    </p:spTree>
    <p:extLst>
      <p:ext uri="{BB962C8B-B14F-4D97-AF65-F5344CB8AC3E}">
        <p14:creationId xmlns:p14="http://schemas.microsoft.com/office/powerpoint/2010/main" val="14599952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05D0DCFB-4551-49FF-9C84-C571DCB3C07B}" type="datetimeFigureOut">
              <a:rPr lang="ar-DZ" smtClean="0"/>
              <a:t>06-07-1446</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9828916C-D01D-463E-BA0B-D1CB07497EE0}" type="slidenum">
              <a:rPr lang="ar-DZ" smtClean="0"/>
              <a:t>‹N°›</a:t>
            </a:fld>
            <a:endParaRPr lang="ar-DZ"/>
          </a:p>
        </p:txBody>
      </p:sp>
    </p:spTree>
    <p:extLst>
      <p:ext uri="{BB962C8B-B14F-4D97-AF65-F5344CB8AC3E}">
        <p14:creationId xmlns:p14="http://schemas.microsoft.com/office/powerpoint/2010/main" val="10492416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3CC8EA5-FBEB-1660-148C-22804DACFD49}"/>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ar-EG"/>
          </a:p>
        </p:txBody>
      </p:sp>
      <p:sp>
        <p:nvSpPr>
          <p:cNvPr id="3" name="عنصر نائب للصورة 2">
            <a:extLst>
              <a:ext uri="{FF2B5EF4-FFF2-40B4-BE49-F238E27FC236}">
                <a16:creationId xmlns:a16="http://schemas.microsoft.com/office/drawing/2014/main" id="{2B05C13C-0188-E932-06AD-F11559710C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عنصر نائب للنص 3">
            <a:extLst>
              <a:ext uri="{FF2B5EF4-FFF2-40B4-BE49-F238E27FC236}">
                <a16:creationId xmlns:a16="http://schemas.microsoft.com/office/drawing/2014/main" id="{0A53C744-7F92-3C92-900A-1CF14FFACB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14D0BB33-F804-6B71-D32D-0E49B4F7B0C5}"/>
              </a:ext>
            </a:extLst>
          </p:cNvPr>
          <p:cNvSpPr>
            <a:spLocks noGrp="1"/>
          </p:cNvSpPr>
          <p:nvPr>
            <p:ph type="dt" sz="half" idx="10"/>
          </p:nvPr>
        </p:nvSpPr>
        <p:spPr/>
        <p:txBody>
          <a:bodyPr/>
          <a:lstStyle/>
          <a:p>
            <a:fld id="{C860AA95-848F-784A-A7D7-66EF81BFF2B5}" type="datetimeFigureOut">
              <a:rPr lang="ar-EG" smtClean="0"/>
              <a:pPr/>
              <a:t>06/07/1446</a:t>
            </a:fld>
            <a:endParaRPr lang="ar-EG"/>
          </a:p>
        </p:txBody>
      </p:sp>
      <p:sp>
        <p:nvSpPr>
          <p:cNvPr id="6" name="عنصر نائب للتذييل 5">
            <a:extLst>
              <a:ext uri="{FF2B5EF4-FFF2-40B4-BE49-F238E27FC236}">
                <a16:creationId xmlns:a16="http://schemas.microsoft.com/office/drawing/2014/main" id="{AACE2F89-F7E8-68CC-DDEB-00E2E5CC019E}"/>
              </a:ext>
            </a:extLst>
          </p:cNvPr>
          <p:cNvSpPr>
            <a:spLocks noGrp="1"/>
          </p:cNvSpPr>
          <p:nvPr>
            <p:ph type="ftr" sz="quarter" idx="11"/>
          </p:nvPr>
        </p:nvSpPr>
        <p:spPr/>
        <p:txBody>
          <a:bodyPr/>
          <a:lstStyle/>
          <a:p>
            <a:endParaRPr lang="ar-EG"/>
          </a:p>
        </p:txBody>
      </p:sp>
      <p:sp>
        <p:nvSpPr>
          <p:cNvPr id="7" name="عنصر نائب لرقم الشريحة 6">
            <a:extLst>
              <a:ext uri="{FF2B5EF4-FFF2-40B4-BE49-F238E27FC236}">
                <a16:creationId xmlns:a16="http://schemas.microsoft.com/office/drawing/2014/main" id="{05262227-6CDF-080C-8527-652068BA2C02}"/>
              </a:ext>
            </a:extLst>
          </p:cNvPr>
          <p:cNvSpPr>
            <a:spLocks noGrp="1"/>
          </p:cNvSpPr>
          <p:nvPr>
            <p:ph type="sldNum" sz="quarter" idx="12"/>
          </p:nvPr>
        </p:nvSpPr>
        <p:spPr/>
        <p:txBody>
          <a:bodyPr/>
          <a:lstStyle/>
          <a:p>
            <a:fld id="{A022834E-CFC4-6544-97B1-6FA11E276A44}" type="slidenum">
              <a:rPr lang="ar-EG" smtClean="0"/>
              <a:pPr/>
              <a:t>‹N°›</a:t>
            </a:fld>
            <a:endParaRPr lang="ar-EG"/>
          </a:p>
        </p:txBody>
      </p:sp>
    </p:spTree>
    <p:extLst>
      <p:ext uri="{BB962C8B-B14F-4D97-AF65-F5344CB8AC3E}">
        <p14:creationId xmlns:p14="http://schemas.microsoft.com/office/powerpoint/2010/main" val="42875633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112FDBE-637C-F3DB-5027-0129B68419B6}"/>
              </a:ext>
            </a:extLst>
          </p:cNvPr>
          <p:cNvSpPr>
            <a:spLocks noGrp="1"/>
          </p:cNvSpPr>
          <p:nvPr>
            <p:ph type="title"/>
          </p:nvPr>
        </p:nvSpPr>
        <p:spPr/>
        <p:txBody>
          <a:bodyPr/>
          <a:lstStyle/>
          <a:p>
            <a:r>
              <a:rPr lang="ar-SA"/>
              <a:t>انقر لتحرير نمط عنوان الشكل الرئيسي</a:t>
            </a:r>
            <a:endParaRPr lang="ar-EG"/>
          </a:p>
        </p:txBody>
      </p:sp>
      <p:sp>
        <p:nvSpPr>
          <p:cNvPr id="3" name="عنصر نائب للعنوان العمودي 2">
            <a:extLst>
              <a:ext uri="{FF2B5EF4-FFF2-40B4-BE49-F238E27FC236}">
                <a16:creationId xmlns:a16="http://schemas.microsoft.com/office/drawing/2014/main" id="{80D30D60-4E9D-AE9F-B38C-9C4C0D3C22E4}"/>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4" name="عنصر نائب للتاريخ 3">
            <a:extLst>
              <a:ext uri="{FF2B5EF4-FFF2-40B4-BE49-F238E27FC236}">
                <a16:creationId xmlns:a16="http://schemas.microsoft.com/office/drawing/2014/main" id="{CAC30A56-A8E0-0ED1-91CA-14F3416343BD}"/>
              </a:ext>
            </a:extLst>
          </p:cNvPr>
          <p:cNvSpPr>
            <a:spLocks noGrp="1"/>
          </p:cNvSpPr>
          <p:nvPr>
            <p:ph type="dt" sz="half" idx="10"/>
          </p:nvPr>
        </p:nvSpPr>
        <p:spPr/>
        <p:txBody>
          <a:bodyPr/>
          <a:lstStyle/>
          <a:p>
            <a:fld id="{C860AA95-848F-784A-A7D7-66EF81BFF2B5}" type="datetimeFigureOut">
              <a:rPr lang="ar-EG" smtClean="0"/>
              <a:pPr/>
              <a:t>06/07/1446</a:t>
            </a:fld>
            <a:endParaRPr lang="ar-EG"/>
          </a:p>
        </p:txBody>
      </p:sp>
      <p:sp>
        <p:nvSpPr>
          <p:cNvPr id="5" name="عنصر نائب للتذييل 4">
            <a:extLst>
              <a:ext uri="{FF2B5EF4-FFF2-40B4-BE49-F238E27FC236}">
                <a16:creationId xmlns:a16="http://schemas.microsoft.com/office/drawing/2014/main" id="{87685D48-6A1D-FB78-72FB-624EF10D9B0D}"/>
              </a:ext>
            </a:extLst>
          </p:cNvPr>
          <p:cNvSpPr>
            <a:spLocks noGrp="1"/>
          </p:cNvSpPr>
          <p:nvPr>
            <p:ph type="ftr" sz="quarter" idx="11"/>
          </p:nvPr>
        </p:nvSpPr>
        <p:spPr/>
        <p:txBody>
          <a:bodyPr/>
          <a:lstStyle/>
          <a:p>
            <a:endParaRPr lang="ar-EG"/>
          </a:p>
        </p:txBody>
      </p:sp>
      <p:sp>
        <p:nvSpPr>
          <p:cNvPr id="6" name="عنصر نائب لرقم الشريحة 5">
            <a:extLst>
              <a:ext uri="{FF2B5EF4-FFF2-40B4-BE49-F238E27FC236}">
                <a16:creationId xmlns:a16="http://schemas.microsoft.com/office/drawing/2014/main" id="{7920E0A4-2304-ED8C-6C48-12DC517F17F5}"/>
              </a:ext>
            </a:extLst>
          </p:cNvPr>
          <p:cNvSpPr>
            <a:spLocks noGrp="1"/>
          </p:cNvSpPr>
          <p:nvPr>
            <p:ph type="sldNum" sz="quarter" idx="12"/>
          </p:nvPr>
        </p:nvSpPr>
        <p:spPr/>
        <p:txBody>
          <a:bodyPr/>
          <a:lstStyle/>
          <a:p>
            <a:fld id="{A022834E-CFC4-6544-97B1-6FA11E276A44}" type="slidenum">
              <a:rPr lang="ar-EG" smtClean="0"/>
              <a:pPr/>
              <a:t>‹N°›</a:t>
            </a:fld>
            <a:endParaRPr lang="ar-EG"/>
          </a:p>
        </p:txBody>
      </p:sp>
    </p:spTree>
    <p:extLst>
      <p:ext uri="{BB962C8B-B14F-4D97-AF65-F5344CB8AC3E}">
        <p14:creationId xmlns:p14="http://schemas.microsoft.com/office/powerpoint/2010/main" val="12573410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id="{48000CE1-84B2-8F40-32B4-865B53F30FF5}"/>
              </a:ext>
            </a:extLst>
          </p:cNvPr>
          <p:cNvSpPr>
            <a:spLocks noGrp="1"/>
          </p:cNvSpPr>
          <p:nvPr>
            <p:ph type="title" orient="vert"/>
          </p:nvPr>
        </p:nvSpPr>
        <p:spPr>
          <a:xfrm>
            <a:off x="8724900" y="365125"/>
            <a:ext cx="2628900" cy="5811838"/>
          </a:xfrm>
        </p:spPr>
        <p:txBody>
          <a:bodyPr vert="eaVert"/>
          <a:lstStyle/>
          <a:p>
            <a:r>
              <a:rPr lang="ar-SA"/>
              <a:t>انقر لتحرير نمط عنوان الشكل الرئيسي</a:t>
            </a:r>
            <a:endParaRPr lang="ar-EG"/>
          </a:p>
        </p:txBody>
      </p:sp>
      <p:sp>
        <p:nvSpPr>
          <p:cNvPr id="3" name="عنصر نائب للعنوان العمودي 2">
            <a:extLst>
              <a:ext uri="{FF2B5EF4-FFF2-40B4-BE49-F238E27FC236}">
                <a16:creationId xmlns:a16="http://schemas.microsoft.com/office/drawing/2014/main" id="{77C146BF-E80D-325A-B2A2-0B9375ECB848}"/>
              </a:ext>
            </a:extLst>
          </p:cNvPr>
          <p:cNvSpPr>
            <a:spLocks noGrp="1"/>
          </p:cNvSpPr>
          <p:nvPr>
            <p:ph type="body" orient="vert" idx="1"/>
          </p:nvPr>
        </p:nvSpPr>
        <p:spPr>
          <a:xfrm>
            <a:off x="838200"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4" name="عنصر نائب للتاريخ 3">
            <a:extLst>
              <a:ext uri="{FF2B5EF4-FFF2-40B4-BE49-F238E27FC236}">
                <a16:creationId xmlns:a16="http://schemas.microsoft.com/office/drawing/2014/main" id="{A155582A-89FC-DF81-1456-B4983A150E85}"/>
              </a:ext>
            </a:extLst>
          </p:cNvPr>
          <p:cNvSpPr>
            <a:spLocks noGrp="1"/>
          </p:cNvSpPr>
          <p:nvPr>
            <p:ph type="dt" sz="half" idx="10"/>
          </p:nvPr>
        </p:nvSpPr>
        <p:spPr/>
        <p:txBody>
          <a:bodyPr/>
          <a:lstStyle/>
          <a:p>
            <a:fld id="{C860AA95-848F-784A-A7D7-66EF81BFF2B5}" type="datetimeFigureOut">
              <a:rPr lang="ar-EG" smtClean="0"/>
              <a:pPr/>
              <a:t>06/07/1446</a:t>
            </a:fld>
            <a:endParaRPr lang="ar-EG"/>
          </a:p>
        </p:txBody>
      </p:sp>
      <p:sp>
        <p:nvSpPr>
          <p:cNvPr id="5" name="عنصر نائب للتذييل 4">
            <a:extLst>
              <a:ext uri="{FF2B5EF4-FFF2-40B4-BE49-F238E27FC236}">
                <a16:creationId xmlns:a16="http://schemas.microsoft.com/office/drawing/2014/main" id="{9449F050-488D-ADE0-B4E2-BAC690F895A9}"/>
              </a:ext>
            </a:extLst>
          </p:cNvPr>
          <p:cNvSpPr>
            <a:spLocks noGrp="1"/>
          </p:cNvSpPr>
          <p:nvPr>
            <p:ph type="ftr" sz="quarter" idx="11"/>
          </p:nvPr>
        </p:nvSpPr>
        <p:spPr/>
        <p:txBody>
          <a:bodyPr/>
          <a:lstStyle/>
          <a:p>
            <a:endParaRPr lang="ar-EG"/>
          </a:p>
        </p:txBody>
      </p:sp>
      <p:sp>
        <p:nvSpPr>
          <p:cNvPr id="6" name="عنصر نائب لرقم الشريحة 5">
            <a:extLst>
              <a:ext uri="{FF2B5EF4-FFF2-40B4-BE49-F238E27FC236}">
                <a16:creationId xmlns:a16="http://schemas.microsoft.com/office/drawing/2014/main" id="{4C16A8B7-7F69-ECCF-B808-476545639822}"/>
              </a:ext>
            </a:extLst>
          </p:cNvPr>
          <p:cNvSpPr>
            <a:spLocks noGrp="1"/>
          </p:cNvSpPr>
          <p:nvPr>
            <p:ph type="sldNum" sz="quarter" idx="12"/>
          </p:nvPr>
        </p:nvSpPr>
        <p:spPr/>
        <p:txBody>
          <a:bodyPr/>
          <a:lstStyle/>
          <a:p>
            <a:fld id="{A022834E-CFC4-6544-97B1-6FA11E276A44}" type="slidenum">
              <a:rPr lang="ar-EG" smtClean="0"/>
              <a:pPr/>
              <a:t>‹N°›</a:t>
            </a:fld>
            <a:endParaRPr lang="ar-EG"/>
          </a:p>
        </p:txBody>
      </p:sp>
    </p:spTree>
    <p:extLst>
      <p:ext uri="{BB962C8B-B14F-4D97-AF65-F5344CB8AC3E}">
        <p14:creationId xmlns:p14="http://schemas.microsoft.com/office/powerpoint/2010/main" val="27813480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ar-DZ"/>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05D0DCFB-4551-49FF-9C84-C571DCB3C07B}" type="datetimeFigureOut">
              <a:rPr lang="ar-DZ" smtClean="0"/>
              <a:t>06-07-1446</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9828916C-D01D-463E-BA0B-D1CB07497EE0}" type="slidenum">
              <a:rPr lang="ar-DZ" smtClean="0"/>
              <a:t>‹N°›</a:t>
            </a:fld>
            <a:endParaRPr lang="ar-DZ"/>
          </a:p>
        </p:txBody>
      </p:sp>
    </p:spTree>
    <p:extLst>
      <p:ext uri="{BB962C8B-B14F-4D97-AF65-F5344CB8AC3E}">
        <p14:creationId xmlns:p14="http://schemas.microsoft.com/office/powerpoint/2010/main" val="2466473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e la date 4"/>
          <p:cNvSpPr>
            <a:spLocks noGrp="1"/>
          </p:cNvSpPr>
          <p:nvPr>
            <p:ph type="dt" sz="half" idx="10"/>
          </p:nvPr>
        </p:nvSpPr>
        <p:spPr/>
        <p:txBody>
          <a:bodyPr/>
          <a:lstStyle/>
          <a:p>
            <a:fld id="{05D0DCFB-4551-49FF-9C84-C571DCB3C07B}" type="datetimeFigureOut">
              <a:rPr lang="ar-DZ" smtClean="0"/>
              <a:t>06-07-1446</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9828916C-D01D-463E-BA0B-D1CB07497EE0}" type="slidenum">
              <a:rPr lang="ar-DZ" smtClean="0"/>
              <a:t>‹N°›</a:t>
            </a:fld>
            <a:endParaRPr lang="ar-DZ"/>
          </a:p>
        </p:txBody>
      </p:sp>
    </p:spTree>
    <p:extLst>
      <p:ext uri="{BB962C8B-B14F-4D97-AF65-F5344CB8AC3E}">
        <p14:creationId xmlns:p14="http://schemas.microsoft.com/office/powerpoint/2010/main" val="3155710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ar-DZ"/>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7" name="Espace réservé de la date 6"/>
          <p:cNvSpPr>
            <a:spLocks noGrp="1"/>
          </p:cNvSpPr>
          <p:nvPr>
            <p:ph type="dt" sz="half" idx="10"/>
          </p:nvPr>
        </p:nvSpPr>
        <p:spPr/>
        <p:txBody>
          <a:bodyPr/>
          <a:lstStyle/>
          <a:p>
            <a:fld id="{05D0DCFB-4551-49FF-9C84-C571DCB3C07B}" type="datetimeFigureOut">
              <a:rPr lang="ar-DZ" smtClean="0"/>
              <a:t>06-07-1446</a:t>
            </a:fld>
            <a:endParaRPr lang="ar-DZ"/>
          </a:p>
        </p:txBody>
      </p:sp>
      <p:sp>
        <p:nvSpPr>
          <p:cNvPr id="8" name="Espace réservé du pied de page 7"/>
          <p:cNvSpPr>
            <a:spLocks noGrp="1"/>
          </p:cNvSpPr>
          <p:nvPr>
            <p:ph type="ftr" sz="quarter" idx="11"/>
          </p:nvPr>
        </p:nvSpPr>
        <p:spPr/>
        <p:txBody>
          <a:bodyPr/>
          <a:lstStyle/>
          <a:p>
            <a:endParaRPr lang="ar-DZ"/>
          </a:p>
        </p:txBody>
      </p:sp>
      <p:sp>
        <p:nvSpPr>
          <p:cNvPr id="9" name="Espace réservé du numéro de diapositive 8"/>
          <p:cNvSpPr>
            <a:spLocks noGrp="1"/>
          </p:cNvSpPr>
          <p:nvPr>
            <p:ph type="sldNum" sz="quarter" idx="12"/>
          </p:nvPr>
        </p:nvSpPr>
        <p:spPr/>
        <p:txBody>
          <a:bodyPr/>
          <a:lstStyle/>
          <a:p>
            <a:fld id="{9828916C-D01D-463E-BA0B-D1CB07497EE0}" type="slidenum">
              <a:rPr lang="ar-DZ" smtClean="0"/>
              <a:t>‹N°›</a:t>
            </a:fld>
            <a:endParaRPr lang="ar-DZ"/>
          </a:p>
        </p:txBody>
      </p:sp>
    </p:spTree>
    <p:extLst>
      <p:ext uri="{BB962C8B-B14F-4D97-AF65-F5344CB8AC3E}">
        <p14:creationId xmlns:p14="http://schemas.microsoft.com/office/powerpoint/2010/main" val="964232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e la date 2"/>
          <p:cNvSpPr>
            <a:spLocks noGrp="1"/>
          </p:cNvSpPr>
          <p:nvPr>
            <p:ph type="dt" sz="half" idx="10"/>
          </p:nvPr>
        </p:nvSpPr>
        <p:spPr/>
        <p:txBody>
          <a:bodyPr/>
          <a:lstStyle/>
          <a:p>
            <a:fld id="{05D0DCFB-4551-49FF-9C84-C571DCB3C07B}" type="datetimeFigureOut">
              <a:rPr lang="ar-DZ" smtClean="0"/>
              <a:t>06-07-1446</a:t>
            </a:fld>
            <a:endParaRPr lang="ar-DZ"/>
          </a:p>
        </p:txBody>
      </p:sp>
      <p:sp>
        <p:nvSpPr>
          <p:cNvPr id="4" name="Espace réservé du pied de page 3"/>
          <p:cNvSpPr>
            <a:spLocks noGrp="1"/>
          </p:cNvSpPr>
          <p:nvPr>
            <p:ph type="ftr" sz="quarter" idx="11"/>
          </p:nvPr>
        </p:nvSpPr>
        <p:spPr/>
        <p:txBody>
          <a:bodyPr/>
          <a:lstStyle/>
          <a:p>
            <a:endParaRPr lang="ar-DZ"/>
          </a:p>
        </p:txBody>
      </p:sp>
      <p:sp>
        <p:nvSpPr>
          <p:cNvPr id="5" name="Espace réservé du numéro de diapositive 4"/>
          <p:cNvSpPr>
            <a:spLocks noGrp="1"/>
          </p:cNvSpPr>
          <p:nvPr>
            <p:ph type="sldNum" sz="quarter" idx="12"/>
          </p:nvPr>
        </p:nvSpPr>
        <p:spPr/>
        <p:txBody>
          <a:bodyPr/>
          <a:lstStyle/>
          <a:p>
            <a:fld id="{9828916C-D01D-463E-BA0B-D1CB07497EE0}" type="slidenum">
              <a:rPr lang="ar-DZ" smtClean="0"/>
              <a:t>‹N°›</a:t>
            </a:fld>
            <a:endParaRPr lang="ar-DZ"/>
          </a:p>
        </p:txBody>
      </p:sp>
    </p:spTree>
    <p:extLst>
      <p:ext uri="{BB962C8B-B14F-4D97-AF65-F5344CB8AC3E}">
        <p14:creationId xmlns:p14="http://schemas.microsoft.com/office/powerpoint/2010/main" val="1888333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5D0DCFB-4551-49FF-9C84-C571DCB3C07B}" type="datetimeFigureOut">
              <a:rPr lang="ar-DZ" smtClean="0"/>
              <a:t>06-07-1446</a:t>
            </a:fld>
            <a:endParaRPr lang="ar-DZ"/>
          </a:p>
        </p:txBody>
      </p:sp>
      <p:sp>
        <p:nvSpPr>
          <p:cNvPr id="3" name="Espace réservé du pied de page 2"/>
          <p:cNvSpPr>
            <a:spLocks noGrp="1"/>
          </p:cNvSpPr>
          <p:nvPr>
            <p:ph type="ftr" sz="quarter" idx="11"/>
          </p:nvPr>
        </p:nvSpPr>
        <p:spPr/>
        <p:txBody>
          <a:bodyPr/>
          <a:lstStyle/>
          <a:p>
            <a:endParaRPr lang="ar-DZ"/>
          </a:p>
        </p:txBody>
      </p:sp>
      <p:sp>
        <p:nvSpPr>
          <p:cNvPr id="4" name="Espace réservé du numéro de diapositive 3"/>
          <p:cNvSpPr>
            <a:spLocks noGrp="1"/>
          </p:cNvSpPr>
          <p:nvPr>
            <p:ph type="sldNum" sz="quarter" idx="12"/>
          </p:nvPr>
        </p:nvSpPr>
        <p:spPr/>
        <p:txBody>
          <a:bodyPr/>
          <a:lstStyle/>
          <a:p>
            <a:fld id="{9828916C-D01D-463E-BA0B-D1CB07497EE0}" type="slidenum">
              <a:rPr lang="ar-DZ" smtClean="0"/>
              <a:t>‹N°›</a:t>
            </a:fld>
            <a:endParaRPr lang="ar-DZ"/>
          </a:p>
        </p:txBody>
      </p:sp>
    </p:spTree>
    <p:extLst>
      <p:ext uri="{BB962C8B-B14F-4D97-AF65-F5344CB8AC3E}">
        <p14:creationId xmlns:p14="http://schemas.microsoft.com/office/powerpoint/2010/main" val="163349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ar-DZ"/>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05D0DCFB-4551-49FF-9C84-C571DCB3C07B}" type="datetimeFigureOut">
              <a:rPr lang="ar-DZ" smtClean="0"/>
              <a:t>06-07-1446</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9828916C-D01D-463E-BA0B-D1CB07497EE0}" type="slidenum">
              <a:rPr lang="ar-DZ" smtClean="0"/>
              <a:t>‹N°›</a:t>
            </a:fld>
            <a:endParaRPr lang="ar-DZ"/>
          </a:p>
        </p:txBody>
      </p:sp>
    </p:spTree>
    <p:extLst>
      <p:ext uri="{BB962C8B-B14F-4D97-AF65-F5344CB8AC3E}">
        <p14:creationId xmlns:p14="http://schemas.microsoft.com/office/powerpoint/2010/main" val="4247631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ar-DZ"/>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05D0DCFB-4551-49FF-9C84-C571DCB3C07B}" type="datetimeFigureOut">
              <a:rPr lang="ar-DZ" smtClean="0"/>
              <a:t>06-07-1446</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9828916C-D01D-463E-BA0B-D1CB07497EE0}" type="slidenum">
              <a:rPr lang="ar-DZ" smtClean="0"/>
              <a:t>‹N°›</a:t>
            </a:fld>
            <a:endParaRPr lang="ar-DZ"/>
          </a:p>
        </p:txBody>
      </p:sp>
    </p:spTree>
    <p:extLst>
      <p:ext uri="{BB962C8B-B14F-4D97-AF65-F5344CB8AC3E}">
        <p14:creationId xmlns:p14="http://schemas.microsoft.com/office/powerpoint/2010/main" val="4182476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ar-DZ"/>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D0DCFB-4551-49FF-9C84-C571DCB3C07B}" type="datetimeFigureOut">
              <a:rPr lang="ar-DZ" smtClean="0"/>
              <a:t>06-07-1446</a:t>
            </a:fld>
            <a:endParaRPr lang="ar-DZ"/>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DZ"/>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28916C-D01D-463E-BA0B-D1CB07497EE0}" type="slidenum">
              <a:rPr lang="ar-DZ" smtClean="0"/>
              <a:t>‹N°›</a:t>
            </a:fld>
            <a:endParaRPr lang="ar-DZ"/>
          </a:p>
        </p:txBody>
      </p:sp>
    </p:spTree>
    <p:extLst>
      <p:ext uri="{BB962C8B-B14F-4D97-AF65-F5344CB8AC3E}">
        <p14:creationId xmlns:p14="http://schemas.microsoft.com/office/powerpoint/2010/main" val="22798966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D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id="{C6DF24D8-99AD-137F-73CF-8AFD87534484}"/>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endParaRPr lang="ar-EG"/>
          </a:p>
        </p:txBody>
      </p:sp>
      <p:sp>
        <p:nvSpPr>
          <p:cNvPr id="3" name="عنصر نائب للنص 2">
            <a:extLst>
              <a:ext uri="{FF2B5EF4-FFF2-40B4-BE49-F238E27FC236}">
                <a16:creationId xmlns:a16="http://schemas.microsoft.com/office/drawing/2014/main" id="{BC33BAC6-E023-F32F-8195-F7A23B9D7B63}"/>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4" name="عنصر نائب للتاريخ 3">
            <a:extLst>
              <a:ext uri="{FF2B5EF4-FFF2-40B4-BE49-F238E27FC236}">
                <a16:creationId xmlns:a16="http://schemas.microsoft.com/office/drawing/2014/main" id="{659B63F7-3C33-48DF-DE05-F44A23B9627A}"/>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82000"/>
                  </a:schemeClr>
                </a:solidFill>
              </a:defRPr>
            </a:lvl1pPr>
          </a:lstStyle>
          <a:p>
            <a:fld id="{C860AA95-848F-784A-A7D7-66EF81BFF2B5}" type="datetimeFigureOut">
              <a:rPr lang="ar-EG" smtClean="0"/>
              <a:pPr/>
              <a:t>06/07/1446</a:t>
            </a:fld>
            <a:endParaRPr lang="ar-EG"/>
          </a:p>
        </p:txBody>
      </p:sp>
      <p:sp>
        <p:nvSpPr>
          <p:cNvPr id="5" name="عنصر نائب للتذييل 4">
            <a:extLst>
              <a:ext uri="{FF2B5EF4-FFF2-40B4-BE49-F238E27FC236}">
                <a16:creationId xmlns:a16="http://schemas.microsoft.com/office/drawing/2014/main" id="{08C97D0D-C8B9-5A35-EDD3-E9FE4D968D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82000"/>
                  </a:schemeClr>
                </a:solidFill>
              </a:defRPr>
            </a:lvl1pPr>
          </a:lstStyle>
          <a:p>
            <a:endParaRPr lang="ar-EG"/>
          </a:p>
        </p:txBody>
      </p:sp>
      <p:sp>
        <p:nvSpPr>
          <p:cNvPr id="6" name="عنصر نائب لرقم الشريحة 5">
            <a:extLst>
              <a:ext uri="{FF2B5EF4-FFF2-40B4-BE49-F238E27FC236}">
                <a16:creationId xmlns:a16="http://schemas.microsoft.com/office/drawing/2014/main" id="{625D742A-A611-A35C-8CCF-D9A229B11D6F}"/>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82000"/>
                  </a:schemeClr>
                </a:solidFill>
              </a:defRPr>
            </a:lvl1pPr>
          </a:lstStyle>
          <a:p>
            <a:fld id="{A022834E-CFC4-6544-97B1-6FA11E276A44}" type="slidenum">
              <a:rPr lang="ar-EG" smtClean="0"/>
              <a:pPr/>
              <a:t>‹N°›</a:t>
            </a:fld>
            <a:endParaRPr lang="ar-EG"/>
          </a:p>
        </p:txBody>
      </p:sp>
    </p:spTree>
    <p:extLst>
      <p:ext uri="{BB962C8B-B14F-4D97-AF65-F5344CB8AC3E}">
        <p14:creationId xmlns:p14="http://schemas.microsoft.com/office/powerpoint/2010/main" val="17472566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3.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ar-DZ"/>
          </a:p>
        </p:txBody>
      </p:sp>
      <p:sp>
        <p:nvSpPr>
          <p:cNvPr id="3" name="Sous-titre 2"/>
          <p:cNvSpPr>
            <a:spLocks noGrp="1"/>
          </p:cNvSpPr>
          <p:nvPr>
            <p:ph type="subTitle" idx="1"/>
          </p:nvPr>
        </p:nvSpPr>
        <p:spPr/>
        <p:txBody>
          <a:bodyPr/>
          <a:lstStyle/>
          <a:p>
            <a:endParaRPr lang="ar-DZ"/>
          </a:p>
        </p:txBody>
      </p:sp>
    </p:spTree>
    <p:extLst>
      <p:ext uri="{BB962C8B-B14F-4D97-AF65-F5344CB8AC3E}">
        <p14:creationId xmlns:p14="http://schemas.microsoft.com/office/powerpoint/2010/main" val="1425270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a:extLst>
              <a:ext uri="{FF2B5EF4-FFF2-40B4-BE49-F238E27FC236}">
                <a16:creationId xmlns:a16="http://schemas.microsoft.com/office/drawing/2014/main" id="{ABD7DF31-1A44-B5EE-1562-6D4A02C046E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8758" y="0"/>
            <a:ext cx="11883242" cy="6858000"/>
          </a:xfrm>
        </p:spPr>
      </p:pic>
      <p:sp>
        <p:nvSpPr>
          <p:cNvPr id="5" name="مخطط انسيابي: محطة طرفية 4">
            <a:extLst>
              <a:ext uri="{FF2B5EF4-FFF2-40B4-BE49-F238E27FC236}">
                <a16:creationId xmlns:a16="http://schemas.microsoft.com/office/drawing/2014/main" id="{F9FB73DE-A7C5-1B32-E9AB-DD1E2BAFE3B4}"/>
              </a:ext>
            </a:extLst>
          </p:cNvPr>
          <p:cNvSpPr/>
          <p:nvPr/>
        </p:nvSpPr>
        <p:spPr>
          <a:xfrm>
            <a:off x="8680862" y="2609602"/>
            <a:ext cx="3202380" cy="1638795"/>
          </a:xfrm>
          <a:prstGeom prst="flowChartTerminator">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4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أنواع الأفازيا: </a:t>
            </a:r>
          </a:p>
        </p:txBody>
      </p:sp>
      <p:sp>
        <p:nvSpPr>
          <p:cNvPr id="6" name="مخطط انسيابي: محطة طرفية 5">
            <a:extLst>
              <a:ext uri="{FF2B5EF4-FFF2-40B4-BE49-F238E27FC236}">
                <a16:creationId xmlns:a16="http://schemas.microsoft.com/office/drawing/2014/main" id="{8067C66A-64FA-0BD7-79F4-AEB90AE67A53}"/>
              </a:ext>
            </a:extLst>
          </p:cNvPr>
          <p:cNvSpPr/>
          <p:nvPr/>
        </p:nvSpPr>
        <p:spPr>
          <a:xfrm>
            <a:off x="890649" y="83127"/>
            <a:ext cx="6555181" cy="1235034"/>
          </a:xfrm>
          <a:prstGeom prst="flowChartTerminator">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0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الأفازيا الحركية: احتباس في الكلام أي وجود خلل في القسم الخارجي من التلفيف الجبهي الثالث الذي يوجد في المخ القريب من مركز الحركة الخاص بجهاز النطق.</a:t>
            </a:r>
          </a:p>
        </p:txBody>
      </p:sp>
      <p:sp>
        <p:nvSpPr>
          <p:cNvPr id="7" name="مخطط انسيابي: محطة طرفية 6">
            <a:extLst>
              <a:ext uri="{FF2B5EF4-FFF2-40B4-BE49-F238E27FC236}">
                <a16:creationId xmlns:a16="http://schemas.microsoft.com/office/drawing/2014/main" id="{5E88ACEC-8CF5-E0BF-2668-02516283D615}"/>
              </a:ext>
            </a:extLst>
          </p:cNvPr>
          <p:cNvSpPr/>
          <p:nvPr/>
        </p:nvSpPr>
        <p:spPr>
          <a:xfrm>
            <a:off x="771896" y="1531917"/>
            <a:ext cx="6555181" cy="1341913"/>
          </a:xfrm>
          <a:prstGeom prst="flowChartTerminator">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0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الأفازيا الحسية: اي خلل يصيب الفص الصدغي من الدماغ يؤدي الى ائتلاف الخلايا التي تساعد على تكوين الصورة  السمعية للكلمات وعرفت من قبل العلماء بالعمى السمعي وهو نوع من الأفازيا لحسية يفقد القدرة على تمييز الاصوات المسموعة</a:t>
            </a:r>
          </a:p>
        </p:txBody>
      </p:sp>
      <p:sp>
        <p:nvSpPr>
          <p:cNvPr id="8" name="مخطط انسيابي: محطة طرفية 7">
            <a:extLst>
              <a:ext uri="{FF2B5EF4-FFF2-40B4-BE49-F238E27FC236}">
                <a16:creationId xmlns:a16="http://schemas.microsoft.com/office/drawing/2014/main" id="{9F76DEE9-AB2B-0DE7-DF29-C0F572FCABB4}"/>
              </a:ext>
            </a:extLst>
          </p:cNvPr>
          <p:cNvSpPr/>
          <p:nvPr/>
        </p:nvSpPr>
        <p:spPr>
          <a:xfrm>
            <a:off x="890649" y="3087586"/>
            <a:ext cx="6436428" cy="1009402"/>
          </a:xfrm>
          <a:prstGeom prst="flowChartTerminator">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0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الأفازيا الكلية: احتباس في اخراج الكلام واضطراب في مقدرته على فهم مدلول الكلمات المنطوقة او المكتوبة الحبسة الحسيه.</a:t>
            </a:r>
          </a:p>
        </p:txBody>
      </p:sp>
      <p:sp>
        <p:nvSpPr>
          <p:cNvPr id="9" name="مخطط انسيابي: محطة طرفية 8">
            <a:extLst>
              <a:ext uri="{FF2B5EF4-FFF2-40B4-BE49-F238E27FC236}">
                <a16:creationId xmlns:a16="http://schemas.microsoft.com/office/drawing/2014/main" id="{CEDB369D-24E0-F1BB-51B4-311E4F7B2C4B}"/>
              </a:ext>
            </a:extLst>
          </p:cNvPr>
          <p:cNvSpPr/>
          <p:nvPr/>
        </p:nvSpPr>
        <p:spPr>
          <a:xfrm>
            <a:off x="890649" y="4405747"/>
            <a:ext cx="6436428" cy="1033152"/>
          </a:xfrm>
          <a:prstGeom prst="flowChartTerminator">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0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الأفازيا النسيانيية: عجز المصاب في تسميه الاشياء الموجودة في واقع الخبرة الحسية.</a:t>
            </a:r>
          </a:p>
        </p:txBody>
      </p:sp>
      <p:sp>
        <p:nvSpPr>
          <p:cNvPr id="10" name="مخطط انسيابي: محطة طرفية 9">
            <a:extLst>
              <a:ext uri="{FF2B5EF4-FFF2-40B4-BE49-F238E27FC236}">
                <a16:creationId xmlns:a16="http://schemas.microsoft.com/office/drawing/2014/main" id="{070B86F0-CEAC-CD46-72AD-27F55A2C8682}"/>
              </a:ext>
            </a:extLst>
          </p:cNvPr>
          <p:cNvSpPr/>
          <p:nvPr/>
        </p:nvSpPr>
        <p:spPr>
          <a:xfrm>
            <a:off x="890649" y="5741720"/>
            <a:ext cx="6436428" cy="1033153"/>
          </a:xfrm>
          <a:prstGeom prst="flowChartTerminator">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0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الأفازيا الكتابة: فقدان القدرة على التعبير بالكتابة، وتكون هذه الحالة المصحوبة عاده بالشلل في الذراع اليمنى ورغم سلامه الذراع اليسرى فان المصاب بهذا العائق يتعذر عليه ان يكتب بها.</a:t>
            </a:r>
          </a:p>
        </p:txBody>
      </p:sp>
    </p:spTree>
    <p:extLst>
      <p:ext uri="{BB962C8B-B14F-4D97-AF65-F5344CB8AC3E}">
        <p14:creationId xmlns:p14="http://schemas.microsoft.com/office/powerpoint/2010/main" val="4258377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randombar(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randombar(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randombar(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randombar(horizontal)">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28DBE8C-4B97-1305-957C-6311263F5D79}"/>
              </a:ext>
            </a:extLst>
          </p:cNvPr>
          <p:cNvSpPr>
            <a:spLocks noGrp="1"/>
          </p:cNvSpPr>
          <p:nvPr>
            <p:ph type="title"/>
          </p:nvPr>
        </p:nvSpPr>
        <p:spPr/>
        <p:txBody>
          <a:bodyPr/>
          <a:lstStyle/>
          <a:p>
            <a:endParaRPr lang="ar-EG"/>
          </a:p>
        </p:txBody>
      </p:sp>
      <p:pic>
        <p:nvPicPr>
          <p:cNvPr id="4" name="عنصر نائب للمحتوى 3">
            <a:extLst>
              <a:ext uri="{FF2B5EF4-FFF2-40B4-BE49-F238E27FC236}">
                <a16:creationId xmlns:a16="http://schemas.microsoft.com/office/drawing/2014/main" id="{BD2C5DE4-35CD-8707-167F-842B405EF90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1999" cy="6858000"/>
          </a:xfrm>
        </p:spPr>
      </p:pic>
      <p:sp>
        <p:nvSpPr>
          <p:cNvPr id="5" name="مخطط انسيابي: محطة طرفية 4">
            <a:extLst>
              <a:ext uri="{FF2B5EF4-FFF2-40B4-BE49-F238E27FC236}">
                <a16:creationId xmlns:a16="http://schemas.microsoft.com/office/drawing/2014/main" id="{E9B50C09-1E6E-C886-436F-788D6F61840A}"/>
              </a:ext>
            </a:extLst>
          </p:cNvPr>
          <p:cNvSpPr/>
          <p:nvPr/>
        </p:nvSpPr>
        <p:spPr>
          <a:xfrm>
            <a:off x="3491347" y="230023"/>
            <a:ext cx="4227615" cy="2026288"/>
          </a:xfrm>
          <a:prstGeom prst="flowChartTerminator">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342900" marR="0" lvl="0" indent="-342900" algn="ct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EG" sz="20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التلعثم: عدم القدرة على الطلاقة اللفظية، فهو تكرار غير ارادي للصوت او المقطع والكلمة.</a:t>
            </a:r>
          </a:p>
        </p:txBody>
      </p:sp>
      <p:sp>
        <p:nvSpPr>
          <p:cNvPr id="6" name="مخطط انسيابي: محطة طرفية 5">
            <a:extLst>
              <a:ext uri="{FF2B5EF4-FFF2-40B4-BE49-F238E27FC236}">
                <a16:creationId xmlns:a16="http://schemas.microsoft.com/office/drawing/2014/main" id="{AA6C1E21-26C7-94A1-0B47-823CE918821C}"/>
              </a:ext>
            </a:extLst>
          </p:cNvPr>
          <p:cNvSpPr/>
          <p:nvPr/>
        </p:nvSpPr>
        <p:spPr>
          <a:xfrm>
            <a:off x="5955475" y="3429000"/>
            <a:ext cx="3906981" cy="2864922"/>
          </a:xfrm>
          <a:prstGeom prst="flowChartTerminator">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4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التلعثم التشنجي:  يتوقف المصاب بشكل لا ارادي ويؤدي الى حبسة  في الكلام وقد تقصر او تطول، ويظهر التوقف واضحا عند البدء في الإجابة عن بعض الاستفسارات.</a:t>
            </a:r>
          </a:p>
        </p:txBody>
      </p:sp>
      <p:sp>
        <p:nvSpPr>
          <p:cNvPr id="7" name="مخطط انسيابي: محطة طرفية 6">
            <a:extLst>
              <a:ext uri="{FF2B5EF4-FFF2-40B4-BE49-F238E27FC236}">
                <a16:creationId xmlns:a16="http://schemas.microsoft.com/office/drawing/2014/main" id="{2EEE801B-FE78-7E0B-E580-46E1BA3F8BF1}"/>
              </a:ext>
            </a:extLst>
          </p:cNvPr>
          <p:cNvSpPr/>
          <p:nvPr/>
        </p:nvSpPr>
        <p:spPr>
          <a:xfrm>
            <a:off x="1448790" y="3429000"/>
            <a:ext cx="3764478" cy="2864922"/>
          </a:xfrm>
          <a:prstGeom prst="flowChartTerminator">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4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التشنج الاهتزازي : </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4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تكرار الحروف والمقاطع الصوتية واعادتها بصوره عضويه لا ارادية ويظهر في بداية الكلام او اول حرف من الكلمة.</a:t>
            </a:r>
          </a:p>
        </p:txBody>
      </p:sp>
    </p:spTree>
    <p:extLst>
      <p:ext uri="{BB962C8B-B14F-4D97-AF65-F5344CB8AC3E}">
        <p14:creationId xmlns:p14="http://schemas.microsoft.com/office/powerpoint/2010/main" val="20053008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heel(1)">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heel(1)">
                                      <p:cBhvr>
                                        <p:cTn id="1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a:extLst>
              <a:ext uri="{FF2B5EF4-FFF2-40B4-BE49-F238E27FC236}">
                <a16:creationId xmlns:a16="http://schemas.microsoft.com/office/drawing/2014/main" id="{A1EE83D0-52AE-1EE0-D308-898C5BB18B7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3004" y="0"/>
            <a:ext cx="12192000" cy="6858000"/>
          </a:xfrm>
        </p:spPr>
      </p:pic>
      <p:sp>
        <p:nvSpPr>
          <p:cNvPr id="2" name="عنوان 1">
            <a:extLst>
              <a:ext uri="{FF2B5EF4-FFF2-40B4-BE49-F238E27FC236}">
                <a16:creationId xmlns:a16="http://schemas.microsoft.com/office/drawing/2014/main" id="{ABCE4441-1D5A-BF30-5534-336F6F531EB8}"/>
              </a:ext>
            </a:extLst>
          </p:cNvPr>
          <p:cNvSpPr>
            <a:spLocks noGrp="1"/>
          </p:cNvSpPr>
          <p:nvPr>
            <p:ph type="title"/>
          </p:nvPr>
        </p:nvSpPr>
        <p:spPr>
          <a:xfrm>
            <a:off x="3740726" y="172192"/>
            <a:ext cx="5536277" cy="3256808"/>
          </a:xfrm>
        </p:spPr>
        <p:style>
          <a:lnRef idx="2">
            <a:schemeClr val="dk1"/>
          </a:lnRef>
          <a:fillRef idx="1">
            <a:schemeClr val="lt1"/>
          </a:fillRef>
          <a:effectRef idx="0">
            <a:schemeClr val="dk1"/>
          </a:effectRef>
          <a:fontRef idx="minor">
            <a:schemeClr val="dk1"/>
          </a:fontRef>
        </p:style>
        <p:txBody>
          <a:bodyPr>
            <a:normAutofit fontScale="90000"/>
          </a:bodyPr>
          <a:lstStyle/>
          <a:p>
            <a:pPr marL="571500" indent="-571500" algn="ctr">
              <a:buFont typeface="Arial" panose="020B0604020202020204" pitchFamily="34" charset="0"/>
              <a:buChar char="•"/>
            </a:pPr>
            <a:r>
              <a:rPr lang="ar-EG" b="1" dirty="0"/>
              <a:t>التأتأة: </a:t>
            </a:r>
            <a:br>
              <a:rPr lang="ar-EG" b="1" dirty="0"/>
            </a:br>
            <a:r>
              <a:rPr lang="ar-EG" sz="2800" b="1" dirty="0"/>
              <a:t>تدعى ايضا لكنة حرف السين اكثر العيوب انتشارا بين الاطفال ما بين السنه الخامسة والسابع اي في مرحله ابدال الاسنان. </a:t>
            </a:r>
            <a:br>
              <a:rPr lang="ar-EG" sz="2800" b="1" dirty="0"/>
            </a:br>
            <a:r>
              <a:rPr lang="ar-EG" sz="2800" b="1" dirty="0"/>
              <a:t>لها اسباب عديده من بينها عدم انتظام الاسنان ،عامل وظيفي يتمثل في تقليد الأسري،  وعامل نفساني. </a:t>
            </a:r>
            <a:r>
              <a:rPr lang="ar-EG" b="1" dirty="0"/>
              <a:t/>
            </a:r>
            <a:br>
              <a:rPr lang="ar-EG" b="1" dirty="0"/>
            </a:br>
            <a:endParaRPr lang="ar-EG" b="1" dirty="0"/>
          </a:p>
        </p:txBody>
      </p:sp>
      <p:sp>
        <p:nvSpPr>
          <p:cNvPr id="5" name="مربع نص 4">
            <a:extLst>
              <a:ext uri="{FF2B5EF4-FFF2-40B4-BE49-F238E27FC236}">
                <a16:creationId xmlns:a16="http://schemas.microsoft.com/office/drawing/2014/main" id="{D06D2FF1-890E-0461-59A1-A5D7C212A05B}"/>
              </a:ext>
            </a:extLst>
          </p:cNvPr>
          <p:cNvSpPr txBox="1"/>
          <p:nvPr/>
        </p:nvSpPr>
        <p:spPr>
          <a:xfrm>
            <a:off x="5183579" y="1727859"/>
            <a:ext cx="1828800" cy="1828800"/>
          </a:xfrm>
          <a:prstGeom prst="rect">
            <a:avLst/>
          </a:prstGeom>
          <a:noFill/>
        </p:spPr>
        <p:txBody>
          <a:bodyPr wrap="square"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dirty="0">
              <a:ln>
                <a:noFill/>
              </a:ln>
              <a:solidFill>
                <a:prstClr val="black"/>
              </a:solidFill>
              <a:effectLst/>
              <a:uLnTx/>
              <a:uFillTx/>
              <a:latin typeface="Aptos"/>
              <a:ea typeface="+mn-ea"/>
              <a:cs typeface="Arial" panose="020B0604020202020204" pitchFamily="34" charset="0"/>
            </a:endParaRPr>
          </a:p>
        </p:txBody>
      </p:sp>
      <p:sp>
        <p:nvSpPr>
          <p:cNvPr id="6" name="مستطيل 5">
            <a:extLst>
              <a:ext uri="{FF2B5EF4-FFF2-40B4-BE49-F238E27FC236}">
                <a16:creationId xmlns:a16="http://schemas.microsoft.com/office/drawing/2014/main" id="{BC60CB15-2DC3-8068-B33D-DF7B8E3A9065}"/>
              </a:ext>
            </a:extLst>
          </p:cNvPr>
          <p:cNvSpPr/>
          <p:nvPr/>
        </p:nvSpPr>
        <p:spPr>
          <a:xfrm>
            <a:off x="9277002" y="4206240"/>
            <a:ext cx="2360816" cy="2294313"/>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342900" marR="0" lvl="0" indent="-342900" algn="ct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EG" sz="24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إبدال حرف السين تاء: يرجع سببها في بروز طرف اللسان خارج الفم </a:t>
            </a:r>
          </a:p>
        </p:txBody>
      </p:sp>
      <p:sp>
        <p:nvSpPr>
          <p:cNvPr id="7" name="مستطيل 6">
            <a:extLst>
              <a:ext uri="{FF2B5EF4-FFF2-40B4-BE49-F238E27FC236}">
                <a16:creationId xmlns:a16="http://schemas.microsoft.com/office/drawing/2014/main" id="{0BBF28AC-4D6C-F5F2-2D41-1BF799F04601}"/>
              </a:ext>
            </a:extLst>
          </p:cNvPr>
          <p:cNvSpPr/>
          <p:nvPr/>
        </p:nvSpPr>
        <p:spPr>
          <a:xfrm>
            <a:off x="5419898" y="4206240"/>
            <a:ext cx="2759826" cy="2294313"/>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342900" marR="0" lvl="0" indent="-342900" algn="ct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EG" sz="24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إبدال السين شينا:</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4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يرجع إلى تيار الهواء الذي يمر في تجويف  في ضيق بين اللسان وسقف الخلق في حالة نطق حرف السين </a:t>
            </a:r>
          </a:p>
        </p:txBody>
      </p:sp>
      <p:sp>
        <p:nvSpPr>
          <p:cNvPr id="8" name="مستطيل 7">
            <a:extLst>
              <a:ext uri="{FF2B5EF4-FFF2-40B4-BE49-F238E27FC236}">
                <a16:creationId xmlns:a16="http://schemas.microsoft.com/office/drawing/2014/main" id="{863AFC0B-6593-D4BA-0ED2-F41CA1574E2B}"/>
              </a:ext>
            </a:extLst>
          </p:cNvPr>
          <p:cNvSpPr/>
          <p:nvPr/>
        </p:nvSpPr>
        <p:spPr>
          <a:xfrm>
            <a:off x="1911926" y="4206240"/>
            <a:ext cx="2560321" cy="2294313"/>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4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 إبدال السين إما ثاء او دال: ويطلق عليها اسم الابدال السيني </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4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مثل سمير، يصبح ثمير. </a:t>
            </a:r>
          </a:p>
        </p:txBody>
      </p:sp>
    </p:spTree>
    <p:extLst>
      <p:ext uri="{BB962C8B-B14F-4D97-AF65-F5344CB8AC3E}">
        <p14:creationId xmlns:p14="http://schemas.microsoft.com/office/powerpoint/2010/main" val="331494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arn(inVertical)">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7" grpId="0"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a:extLst>
              <a:ext uri="{FF2B5EF4-FFF2-40B4-BE49-F238E27FC236}">
                <a16:creationId xmlns:a16="http://schemas.microsoft.com/office/drawing/2014/main" id="{AD245A77-549D-B9BF-376F-3A64FE3587A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1999" cy="6858000"/>
          </a:xfrm>
        </p:spPr>
      </p:pic>
      <p:sp>
        <p:nvSpPr>
          <p:cNvPr id="5" name="مخطط انسيابي: محطة طرفية 4">
            <a:extLst>
              <a:ext uri="{FF2B5EF4-FFF2-40B4-BE49-F238E27FC236}">
                <a16:creationId xmlns:a16="http://schemas.microsoft.com/office/drawing/2014/main" id="{671236C5-B76C-C4F3-6E87-17448B35482C}"/>
              </a:ext>
            </a:extLst>
          </p:cNvPr>
          <p:cNvSpPr/>
          <p:nvPr/>
        </p:nvSpPr>
        <p:spPr>
          <a:xfrm>
            <a:off x="7695210" y="1935678"/>
            <a:ext cx="4358244" cy="2256311"/>
          </a:xfrm>
          <a:prstGeom prst="flowChartTerminator">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342900" marR="0" lvl="0" indent="-342900" algn="ct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EG" sz="24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اللثغة: عيب من عيوب الاضطرابات الكلام وتنتشر بشكل كبير بين الاطفال خاصه حيث يتم استبدال حرف بحرف اخر مشابه له. كإبدال السين بحرف التاء وغيرها.</a:t>
            </a:r>
          </a:p>
        </p:txBody>
      </p:sp>
      <p:sp>
        <p:nvSpPr>
          <p:cNvPr id="6" name="مخطط انسيابي: محطة طرفية 5">
            <a:extLst>
              <a:ext uri="{FF2B5EF4-FFF2-40B4-BE49-F238E27FC236}">
                <a16:creationId xmlns:a16="http://schemas.microsoft.com/office/drawing/2014/main" id="{8681A5F4-6D37-779E-231F-1CFF46985232}"/>
              </a:ext>
            </a:extLst>
          </p:cNvPr>
          <p:cNvSpPr/>
          <p:nvPr/>
        </p:nvSpPr>
        <p:spPr>
          <a:xfrm>
            <a:off x="2244436" y="617518"/>
            <a:ext cx="4013860" cy="1876300"/>
          </a:xfrm>
          <a:prstGeom prst="flowChartTerminator">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342900" marR="0" lvl="0" indent="-342900" algn="ct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EG" sz="24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اللثغة مركزية: </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4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يقلب صوتين السين، صادق الى ثاء. </a:t>
            </a:r>
          </a:p>
        </p:txBody>
      </p:sp>
      <p:sp>
        <p:nvSpPr>
          <p:cNvPr id="7" name="مخطط انسيابي: محطة طرفية 6">
            <a:extLst>
              <a:ext uri="{FF2B5EF4-FFF2-40B4-BE49-F238E27FC236}">
                <a16:creationId xmlns:a16="http://schemas.microsoft.com/office/drawing/2014/main" id="{9BA9CABD-70EF-33A1-13B9-230B6EF84A1D}"/>
              </a:ext>
            </a:extLst>
          </p:cNvPr>
          <p:cNvSpPr/>
          <p:nvPr/>
        </p:nvSpPr>
        <p:spPr>
          <a:xfrm>
            <a:off x="2369127" y="3544785"/>
            <a:ext cx="3889169" cy="1876300"/>
          </a:xfrm>
          <a:prstGeom prst="flowChartTerminator">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342900" marR="0" lvl="0" indent="-342900" algn="ct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EG" sz="24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اللثغة الجانبية: </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4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تشويه الأصوات إخراج الهواء من إحدى جانبي اللسان أوكليهما. </a:t>
            </a:r>
          </a:p>
        </p:txBody>
      </p:sp>
    </p:spTree>
    <p:extLst>
      <p:ext uri="{BB962C8B-B14F-4D97-AF65-F5344CB8AC3E}">
        <p14:creationId xmlns:p14="http://schemas.microsoft.com/office/powerpoint/2010/main" val="5610715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a:extLst>
              <a:ext uri="{FF2B5EF4-FFF2-40B4-BE49-F238E27FC236}">
                <a16:creationId xmlns:a16="http://schemas.microsoft.com/office/drawing/2014/main" id="{51395BC3-8BB2-A7C8-3722-19A8907A548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3" name="مربع نص 2">
            <a:extLst>
              <a:ext uri="{FF2B5EF4-FFF2-40B4-BE49-F238E27FC236}">
                <a16:creationId xmlns:a16="http://schemas.microsoft.com/office/drawing/2014/main" id="{BA4F6726-4672-ECB8-9D5B-A8A8A14221CF}"/>
              </a:ext>
            </a:extLst>
          </p:cNvPr>
          <p:cNvSpPr txBox="1"/>
          <p:nvPr/>
        </p:nvSpPr>
        <p:spPr>
          <a:xfrm>
            <a:off x="4001984" y="320634"/>
            <a:ext cx="3823855" cy="2246769"/>
          </a:xfrm>
          <a:prstGeom prst="rect">
            <a:avLst/>
          </a:prstGeom>
          <a:noFill/>
        </p:spPr>
        <p:txBody>
          <a:bodyPr wrap="square" rtlCol="1">
            <a:spAutoFit/>
          </a:bodyPr>
          <a:lstStyle/>
          <a:p>
            <a:pPr marL="342900" marR="0" lvl="0" indent="-34290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EG" sz="20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الخمخمة او الخنف: </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EG" sz="20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صعوبة احداث جميع الاصوات الكلامية المتحركة  منها والساكنة فيما عدا حرفي الميم والنون،  فيخرجها بطريقه مشوهه غير مألوفة الحروف في المتحركة فيها غنة اما الساكنة تأخذ اشكالا متباينة مثل الشخير او الابدال.</a:t>
            </a:r>
          </a:p>
        </p:txBody>
      </p:sp>
      <p:sp>
        <p:nvSpPr>
          <p:cNvPr id="5" name="مستطيل 4">
            <a:extLst>
              <a:ext uri="{FF2B5EF4-FFF2-40B4-BE49-F238E27FC236}">
                <a16:creationId xmlns:a16="http://schemas.microsoft.com/office/drawing/2014/main" id="{7D0BFADA-E98C-4492-7A65-448D31FE8F9C}"/>
              </a:ext>
            </a:extLst>
          </p:cNvPr>
          <p:cNvSpPr/>
          <p:nvPr/>
        </p:nvSpPr>
        <p:spPr>
          <a:xfrm flipH="1">
            <a:off x="8431480" y="3526971"/>
            <a:ext cx="2695699" cy="2719450"/>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342900" marR="0" lvl="0" indent="-342900" algn="ct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EG" sz="20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الخنق المفتوح:</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0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 يقع العيب في كفاءه الصمام الهوائي البلعومي مؤديا الى اضطراب في خروج الاصوات الفمية برنين انفي.</a:t>
            </a:r>
          </a:p>
        </p:txBody>
      </p:sp>
      <p:sp>
        <p:nvSpPr>
          <p:cNvPr id="6" name="مستطيل 5">
            <a:extLst>
              <a:ext uri="{FF2B5EF4-FFF2-40B4-BE49-F238E27FC236}">
                <a16:creationId xmlns:a16="http://schemas.microsoft.com/office/drawing/2014/main" id="{DF2438A7-4E4A-AE1B-F28A-8BCECBD620CF}"/>
              </a:ext>
            </a:extLst>
          </p:cNvPr>
          <p:cNvSpPr/>
          <p:nvPr/>
        </p:nvSpPr>
        <p:spPr>
          <a:xfrm>
            <a:off x="4607626" y="3526970"/>
            <a:ext cx="2576946" cy="2505697"/>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342900" marR="0" lvl="0" indent="-342900" algn="ct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EG" sz="20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الخنق النطقي: </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0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لا ترن الاصوات الأنفية كما هو مفروض في التجويف الانفي وملحقاته.</a:t>
            </a:r>
          </a:p>
        </p:txBody>
      </p:sp>
      <p:sp>
        <p:nvSpPr>
          <p:cNvPr id="7" name="مستطيل 6">
            <a:extLst>
              <a:ext uri="{FF2B5EF4-FFF2-40B4-BE49-F238E27FC236}">
                <a16:creationId xmlns:a16="http://schemas.microsoft.com/office/drawing/2014/main" id="{75105E5F-E6B5-44EE-55CC-56CC5031D133}"/>
              </a:ext>
            </a:extLst>
          </p:cNvPr>
          <p:cNvSpPr/>
          <p:nvPr/>
        </p:nvSpPr>
        <p:spPr>
          <a:xfrm>
            <a:off x="522514" y="3526970"/>
            <a:ext cx="2695699" cy="2505697"/>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342900" marR="0" lvl="0" indent="-342900" algn="ct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EG" sz="20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الخنق المزدوج: </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0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يحدث نتيجة وجود مسببات لكلا النوعين. </a:t>
            </a:r>
          </a:p>
        </p:txBody>
      </p:sp>
    </p:spTree>
    <p:extLst>
      <p:ext uri="{BB962C8B-B14F-4D97-AF65-F5344CB8AC3E}">
        <p14:creationId xmlns:p14="http://schemas.microsoft.com/office/powerpoint/2010/main" val="23052611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6" grpId="0"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a:extLst>
              <a:ext uri="{FF2B5EF4-FFF2-40B4-BE49-F238E27FC236}">
                <a16:creationId xmlns:a16="http://schemas.microsoft.com/office/drawing/2014/main" id="{A464EE36-4281-3ADC-AAC3-5D4E8385A22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1999" cy="6858000"/>
          </a:xfrm>
          <a:solidFill>
            <a:srgbClr val="FFFF00"/>
          </a:solidFill>
        </p:spPr>
      </p:pic>
      <p:sp>
        <p:nvSpPr>
          <p:cNvPr id="5" name="شكل بيضاوي 4">
            <a:extLst>
              <a:ext uri="{FF2B5EF4-FFF2-40B4-BE49-F238E27FC236}">
                <a16:creationId xmlns:a16="http://schemas.microsoft.com/office/drawing/2014/main" id="{3C2947ED-6C19-5FBC-7B44-9B6360B49F37}"/>
              </a:ext>
            </a:extLst>
          </p:cNvPr>
          <p:cNvSpPr/>
          <p:nvPr/>
        </p:nvSpPr>
        <p:spPr>
          <a:xfrm>
            <a:off x="4203865" y="2149435"/>
            <a:ext cx="4108862" cy="1888175"/>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8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5. علاج أمراض الكلام</a:t>
            </a:r>
          </a:p>
        </p:txBody>
      </p:sp>
      <p:sp>
        <p:nvSpPr>
          <p:cNvPr id="6" name="شكل بيضاوي 5">
            <a:extLst>
              <a:ext uri="{FF2B5EF4-FFF2-40B4-BE49-F238E27FC236}">
                <a16:creationId xmlns:a16="http://schemas.microsoft.com/office/drawing/2014/main" id="{970921BB-EC03-9C27-BF14-81EABC4AF8F2}"/>
              </a:ext>
            </a:extLst>
          </p:cNvPr>
          <p:cNvSpPr/>
          <p:nvPr/>
        </p:nvSpPr>
        <p:spPr>
          <a:xfrm>
            <a:off x="1585353" y="249382"/>
            <a:ext cx="3390407" cy="1888175"/>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32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العلاج النفسي. </a:t>
            </a:r>
          </a:p>
        </p:txBody>
      </p:sp>
      <p:sp>
        <p:nvSpPr>
          <p:cNvPr id="7" name="شكل بيضاوي 6">
            <a:extLst>
              <a:ext uri="{FF2B5EF4-FFF2-40B4-BE49-F238E27FC236}">
                <a16:creationId xmlns:a16="http://schemas.microsoft.com/office/drawing/2014/main" id="{0CF16A7E-2BCF-4853-C86A-A30BC2824BA9}"/>
              </a:ext>
            </a:extLst>
          </p:cNvPr>
          <p:cNvSpPr/>
          <p:nvPr/>
        </p:nvSpPr>
        <p:spPr>
          <a:xfrm>
            <a:off x="7410203" y="249382"/>
            <a:ext cx="2992581" cy="1757547"/>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8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العلاج الكلامي </a:t>
            </a:r>
          </a:p>
        </p:txBody>
      </p:sp>
      <p:sp>
        <p:nvSpPr>
          <p:cNvPr id="8" name="شكل بيضاوي 7">
            <a:extLst>
              <a:ext uri="{FF2B5EF4-FFF2-40B4-BE49-F238E27FC236}">
                <a16:creationId xmlns:a16="http://schemas.microsoft.com/office/drawing/2014/main" id="{6F758F00-9911-86FA-ED4D-205A798AED14}"/>
              </a:ext>
            </a:extLst>
          </p:cNvPr>
          <p:cNvSpPr/>
          <p:nvPr/>
        </p:nvSpPr>
        <p:spPr>
          <a:xfrm>
            <a:off x="8211786" y="4429498"/>
            <a:ext cx="3366656" cy="1757547"/>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8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العلاج الطبي</a:t>
            </a:r>
          </a:p>
        </p:txBody>
      </p:sp>
      <p:sp>
        <p:nvSpPr>
          <p:cNvPr id="9" name="شكل بيضاوي 8">
            <a:extLst>
              <a:ext uri="{FF2B5EF4-FFF2-40B4-BE49-F238E27FC236}">
                <a16:creationId xmlns:a16="http://schemas.microsoft.com/office/drawing/2014/main" id="{4A8E794B-3E98-C8B0-DC8E-37D3F06A295D}"/>
              </a:ext>
            </a:extLst>
          </p:cNvPr>
          <p:cNvSpPr/>
          <p:nvPr/>
        </p:nvSpPr>
        <p:spPr>
          <a:xfrm>
            <a:off x="1413165" y="4429498"/>
            <a:ext cx="3669474" cy="1888175"/>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8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العلاج الفيسيولوجي الجراحي </a:t>
            </a:r>
          </a:p>
        </p:txBody>
      </p:sp>
    </p:spTree>
    <p:extLst>
      <p:ext uri="{BB962C8B-B14F-4D97-AF65-F5344CB8AC3E}">
        <p14:creationId xmlns:p14="http://schemas.microsoft.com/office/powerpoint/2010/main" val="20763578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2000"/>
                                        <p:tgtEl>
                                          <p:spTgt spid="6"/>
                                        </p:tgtEl>
                                      </p:cBhvr>
                                    </p:animEffect>
                                    <p:anim calcmode="lin" valueType="num">
                                      <p:cBhvr>
                                        <p:cTn id="13" dur="2000" fill="hold"/>
                                        <p:tgtEl>
                                          <p:spTgt spid="6"/>
                                        </p:tgtEl>
                                        <p:attrNameLst>
                                          <p:attrName>ppt_w</p:attrName>
                                        </p:attrNameLst>
                                      </p:cBhvr>
                                      <p:tavLst>
                                        <p:tav tm="0" fmla="#ppt_w*sin(2.5*pi*$)">
                                          <p:val>
                                            <p:fltVal val="0"/>
                                          </p:val>
                                        </p:tav>
                                        <p:tav tm="100000">
                                          <p:val>
                                            <p:fltVal val="1"/>
                                          </p:val>
                                        </p:tav>
                                      </p:tavLst>
                                    </p:anim>
                                    <p:anim calcmode="lin" valueType="num">
                                      <p:cBhvr>
                                        <p:cTn id="14"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45"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2000"/>
                                        <p:tgtEl>
                                          <p:spTgt spid="7"/>
                                        </p:tgtEl>
                                      </p:cBhvr>
                                    </p:animEffect>
                                    <p:anim calcmode="lin" valueType="num">
                                      <p:cBhvr>
                                        <p:cTn id="20" dur="2000" fill="hold"/>
                                        <p:tgtEl>
                                          <p:spTgt spid="7"/>
                                        </p:tgtEl>
                                        <p:attrNameLst>
                                          <p:attrName>ppt_w</p:attrName>
                                        </p:attrNameLst>
                                      </p:cBhvr>
                                      <p:tavLst>
                                        <p:tav tm="0" fmla="#ppt_w*sin(2.5*pi*$)">
                                          <p:val>
                                            <p:fltVal val="0"/>
                                          </p:val>
                                        </p:tav>
                                        <p:tav tm="100000">
                                          <p:val>
                                            <p:fltVal val="1"/>
                                          </p:val>
                                        </p:tav>
                                      </p:tavLst>
                                    </p:anim>
                                    <p:anim calcmode="lin" valueType="num">
                                      <p:cBhvr>
                                        <p:cTn id="21" dur="20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45" presetClass="entr" presetSubtype="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2000"/>
                                        <p:tgtEl>
                                          <p:spTgt spid="8"/>
                                        </p:tgtEl>
                                      </p:cBhvr>
                                    </p:animEffect>
                                    <p:anim calcmode="lin" valueType="num">
                                      <p:cBhvr>
                                        <p:cTn id="27" dur="2000" fill="hold"/>
                                        <p:tgtEl>
                                          <p:spTgt spid="8"/>
                                        </p:tgtEl>
                                        <p:attrNameLst>
                                          <p:attrName>ppt_w</p:attrName>
                                        </p:attrNameLst>
                                      </p:cBhvr>
                                      <p:tavLst>
                                        <p:tav tm="0" fmla="#ppt_w*sin(2.5*pi*$)">
                                          <p:val>
                                            <p:fltVal val="0"/>
                                          </p:val>
                                        </p:tav>
                                        <p:tav tm="100000">
                                          <p:val>
                                            <p:fltVal val="1"/>
                                          </p:val>
                                        </p:tav>
                                      </p:tavLst>
                                    </p:anim>
                                    <p:anim calcmode="lin" valueType="num">
                                      <p:cBhvr>
                                        <p:cTn id="28" dur="20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45" presetClass="entr" presetSubtype="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2000"/>
                                        <p:tgtEl>
                                          <p:spTgt spid="9"/>
                                        </p:tgtEl>
                                      </p:cBhvr>
                                    </p:animEffect>
                                    <p:anim calcmode="lin" valueType="num">
                                      <p:cBhvr>
                                        <p:cTn id="34" dur="2000" fill="hold"/>
                                        <p:tgtEl>
                                          <p:spTgt spid="9"/>
                                        </p:tgtEl>
                                        <p:attrNameLst>
                                          <p:attrName>ppt_w</p:attrName>
                                        </p:attrNameLst>
                                      </p:cBhvr>
                                      <p:tavLst>
                                        <p:tav tm="0" fmla="#ppt_w*sin(2.5*pi*$)">
                                          <p:val>
                                            <p:fltVal val="0"/>
                                          </p:val>
                                        </p:tav>
                                        <p:tav tm="100000">
                                          <p:val>
                                            <p:fltVal val="1"/>
                                          </p:val>
                                        </p:tav>
                                      </p:tavLst>
                                    </p:anim>
                                    <p:anim calcmode="lin" valueType="num">
                                      <p:cBhvr>
                                        <p:cTn id="35" dur="2000" fill="hold"/>
                                        <p:tgtEl>
                                          <p:spTgt spid="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a:extLst>
              <a:ext uri="{FF2B5EF4-FFF2-40B4-BE49-F238E27FC236}">
                <a16:creationId xmlns:a16="http://schemas.microsoft.com/office/drawing/2014/main" id="{74104CCB-2575-708D-B07A-C53AA3FA123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07866" y="-83128"/>
            <a:ext cx="13399865" cy="6941127"/>
          </a:xfrm>
        </p:spPr>
      </p:pic>
      <p:sp>
        <p:nvSpPr>
          <p:cNvPr id="2" name="عنوان 1">
            <a:extLst>
              <a:ext uri="{FF2B5EF4-FFF2-40B4-BE49-F238E27FC236}">
                <a16:creationId xmlns:a16="http://schemas.microsoft.com/office/drawing/2014/main" id="{D23FEED1-6F59-7386-F482-A08A1FA1135F}"/>
              </a:ext>
            </a:extLst>
          </p:cNvPr>
          <p:cNvSpPr>
            <a:spLocks noGrp="1"/>
          </p:cNvSpPr>
          <p:nvPr>
            <p:ph type="title"/>
          </p:nvPr>
        </p:nvSpPr>
        <p:spPr>
          <a:xfrm>
            <a:off x="838199" y="795647"/>
            <a:ext cx="9101448" cy="4370119"/>
          </a:xfrm>
        </p:spPr>
        <p:txBody>
          <a:bodyPr>
            <a:normAutofit fontScale="90000"/>
          </a:bodyPr>
          <a:lstStyle/>
          <a:p>
            <a:r>
              <a:rPr lang="ar-EG" b="1" dirty="0"/>
              <a:t>6. تأثير أمراض الكلام على نفسية الطفل: </a:t>
            </a:r>
            <a:br>
              <a:rPr lang="ar-EG" b="1" dirty="0"/>
            </a:br>
            <a:r>
              <a:rPr lang="ar-EG" b="1" dirty="0"/>
              <a:t/>
            </a:r>
            <a:br>
              <a:rPr lang="ar-EG" b="1" dirty="0"/>
            </a:br>
            <a:r>
              <a:rPr lang="ar-EG" sz="2000" dirty="0"/>
              <a:t>o </a:t>
            </a:r>
            <a:r>
              <a:rPr lang="ar-EG" sz="2200" b="1" dirty="0"/>
              <a:t>تعرض الطفل للسخرية والاستهزاء من الآخرين.</a:t>
            </a:r>
            <a:br>
              <a:rPr lang="ar-EG" sz="2200" b="1" dirty="0"/>
            </a:br>
            <a:r>
              <a:rPr lang="ar-EG" sz="2200" b="1" dirty="0"/>
              <a:t>
</a:t>
            </a:r>
            <a:r>
              <a:rPr lang="af-ZA" sz="2200" b="1" dirty="0"/>
              <a:t>O</a:t>
            </a:r>
            <a:r>
              <a:rPr lang="ar-EG" sz="2200" b="1" dirty="0"/>
              <a:t> ظهور ثورات من الغضب والانفعال كرد فعل انتقامي لسخرية منه.</a:t>
            </a:r>
            <a:br>
              <a:rPr lang="ar-EG" sz="2200" b="1" dirty="0"/>
            </a:br>
            <a:r>
              <a:rPr lang="ar-EG" sz="2200" b="1" dirty="0"/>
              <a:t>
</a:t>
            </a:r>
            <a:r>
              <a:rPr lang="af-ZA" sz="2200" b="1" dirty="0"/>
              <a:t>O</a:t>
            </a:r>
            <a:r>
              <a:rPr lang="ar-EG" sz="2200" b="1" dirty="0"/>
              <a:t> حرمان المصاب من بعض الفرص الوظيفية والمهنية المرغوبة.</a:t>
            </a:r>
            <a:br>
              <a:rPr lang="ar-EG" sz="2200" b="1" dirty="0"/>
            </a:br>
            <a:r>
              <a:rPr lang="ar-EG" sz="2200" b="1" dirty="0"/>
              <a:t>
</a:t>
            </a:r>
            <a:r>
              <a:rPr lang="af-ZA" sz="2200" b="1" dirty="0"/>
              <a:t>O</a:t>
            </a:r>
            <a:r>
              <a:rPr lang="ar-EG" sz="2200" b="1" dirty="0"/>
              <a:t> الشعور بالنقص والخجل والحرمان من فرص النجاح.</a:t>
            </a:r>
            <a:br>
              <a:rPr lang="ar-EG" sz="2200" b="1" dirty="0"/>
            </a:br>
            <a:r>
              <a:rPr lang="ar-EG" sz="2200" b="1" dirty="0"/>
              <a:t>
</a:t>
            </a:r>
            <a:r>
              <a:rPr lang="af-ZA" sz="2200" b="1" dirty="0"/>
              <a:t>O</a:t>
            </a:r>
            <a:r>
              <a:rPr lang="ar-EG" sz="2200" b="1" dirty="0"/>
              <a:t> يواجه مشكلات أثناء تعليمه، خاصة إذا كان المعلم غير مؤهل للتعامل مع طلاب لديهم مشكلات في الكلام .</a:t>
            </a:r>
            <a:br>
              <a:rPr lang="ar-EG" sz="2200" b="1" dirty="0"/>
            </a:br>
            <a:r>
              <a:rPr lang="ar-EG" sz="2200" b="1" dirty="0"/>
              <a:t>
</a:t>
            </a:r>
            <a:r>
              <a:rPr lang="af-ZA" sz="2200" b="1" dirty="0"/>
              <a:t>O</a:t>
            </a:r>
            <a:r>
              <a:rPr lang="ar-EG" sz="2200" b="1" dirty="0"/>
              <a:t> ظهور الإحباط لدى الطفل نتيجة إحساسه بأن كلامه مختلف عن باقي الأطفال في نفس عمره.</a:t>
            </a:r>
            <a:br>
              <a:rPr lang="ar-EG" sz="2200" b="1" dirty="0"/>
            </a:br>
            <a:r>
              <a:rPr lang="ar-EG" sz="2200" b="1" dirty="0"/>
              <a:t>
</a:t>
            </a:r>
            <a:r>
              <a:rPr lang="af-ZA" sz="2200" b="1" dirty="0"/>
              <a:t>O</a:t>
            </a:r>
            <a:r>
              <a:rPr lang="ar-EG" sz="2200" b="1" dirty="0"/>
              <a:t> عدم تقبل الآخرين والشعور بالسعادة</a:t>
            </a:r>
            <a:r>
              <a:rPr lang="ar-EG" sz="2000" dirty="0"/>
              <a:t>.</a:t>
            </a:r>
            <a:br>
              <a:rPr lang="ar-EG" sz="2000" dirty="0"/>
            </a:br>
            <a:r>
              <a:rPr lang="ar-EG" sz="2000" dirty="0"/>
              <a:t/>
            </a:r>
            <a:br>
              <a:rPr lang="ar-EG" sz="2000" dirty="0"/>
            </a:br>
            <a:endParaRPr lang="ar-EG" b="1" dirty="0"/>
          </a:p>
        </p:txBody>
      </p:sp>
    </p:spTree>
    <p:extLst>
      <p:ext uri="{BB962C8B-B14F-4D97-AF65-F5344CB8AC3E}">
        <p14:creationId xmlns:p14="http://schemas.microsoft.com/office/powerpoint/2010/main" val="39212619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1"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ircle(in)">
                                      <p:cBhvr>
                                        <p:cTn id="1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a:extLst>
              <a:ext uri="{FF2B5EF4-FFF2-40B4-BE49-F238E27FC236}">
                <a16:creationId xmlns:a16="http://schemas.microsoft.com/office/drawing/2014/main" id="{B90E7420-2625-7705-77AC-51F90C45D71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1999" cy="6858000"/>
          </a:xfrm>
        </p:spPr>
      </p:pic>
      <p:sp>
        <p:nvSpPr>
          <p:cNvPr id="2" name="عنوان 1">
            <a:extLst>
              <a:ext uri="{FF2B5EF4-FFF2-40B4-BE49-F238E27FC236}">
                <a16:creationId xmlns:a16="http://schemas.microsoft.com/office/drawing/2014/main" id="{D92BDEEB-4EBB-E775-0C69-39AEDB633DAA}"/>
              </a:ext>
            </a:extLst>
          </p:cNvPr>
          <p:cNvSpPr>
            <a:spLocks noGrp="1"/>
          </p:cNvSpPr>
          <p:nvPr>
            <p:ph type="title"/>
          </p:nvPr>
        </p:nvSpPr>
        <p:spPr>
          <a:xfrm>
            <a:off x="838199" y="365126"/>
            <a:ext cx="9362705" cy="2318698"/>
          </a:xfrm>
        </p:spPr>
        <p:txBody>
          <a:bodyPr>
            <a:normAutofit fontScale="90000"/>
          </a:bodyPr>
          <a:lstStyle/>
          <a:p>
            <a:r>
              <a:rPr lang="ar-EG" sz="2400" b="1" dirty="0"/>
              <a:t/>
            </a:r>
            <a:br>
              <a:rPr lang="ar-EG" sz="2400" b="1" dirty="0"/>
            </a:br>
            <a:r>
              <a:rPr lang="ar-EG" sz="2400" b="1" dirty="0"/>
              <a:t/>
            </a:r>
            <a:br>
              <a:rPr lang="ar-EG" sz="2400" b="1" dirty="0"/>
            </a:br>
            <a:r>
              <a:rPr lang="ar-EG" sz="2400" b="1" dirty="0"/>
              <a:t/>
            </a:r>
            <a:br>
              <a:rPr lang="ar-EG" sz="2400" b="1" dirty="0"/>
            </a:br>
            <a:r>
              <a:rPr lang="ar-EG" sz="2400" b="1" dirty="0"/>
              <a:t/>
            </a:r>
            <a:br>
              <a:rPr lang="ar-EG" sz="2400" b="1" dirty="0"/>
            </a:br>
            <a:r>
              <a:rPr lang="ar-EG" sz="2400" b="1" dirty="0"/>
              <a:t/>
            </a:r>
            <a:br>
              <a:rPr lang="ar-EG" sz="2400" b="1" dirty="0"/>
            </a:br>
            <a:r>
              <a:rPr lang="ar-EG" sz="2400" b="1" dirty="0"/>
              <a:t/>
            </a:r>
            <a:br>
              <a:rPr lang="ar-EG" sz="2400" b="1" dirty="0"/>
            </a:br>
            <a:r>
              <a:rPr lang="ar-EG" sz="2400" b="1" dirty="0"/>
              <a:t/>
            </a:r>
            <a:br>
              <a:rPr lang="ar-EG" sz="2400" b="1" dirty="0"/>
            </a:br>
            <a:r>
              <a:rPr lang="ar-EG" sz="2400" b="1" dirty="0"/>
              <a:t/>
            </a:r>
            <a:br>
              <a:rPr lang="ar-EG" sz="2400" b="1" dirty="0"/>
            </a:br>
            <a:r>
              <a:rPr lang="ar-EG" sz="2400" b="1" dirty="0"/>
              <a:t/>
            </a:r>
            <a:br>
              <a:rPr lang="ar-EG" sz="2400" b="1" dirty="0"/>
            </a:br>
            <a:r>
              <a:rPr lang="ar-EG" sz="2400" b="1" dirty="0"/>
              <a:t/>
            </a:r>
            <a:br>
              <a:rPr lang="ar-EG" sz="2400" b="1" dirty="0"/>
            </a:br>
            <a:r>
              <a:rPr lang="ar-EG" sz="2400" b="1" dirty="0"/>
              <a:t/>
            </a:r>
            <a:br>
              <a:rPr lang="ar-EG" sz="2400" b="1" dirty="0"/>
            </a:br>
            <a:r>
              <a:rPr lang="ar-EG" sz="2400" b="1" dirty="0"/>
              <a:t/>
            </a:r>
            <a:br>
              <a:rPr lang="ar-EG" sz="2400" b="1" dirty="0"/>
            </a:br>
            <a:r>
              <a:rPr lang="ar-EG" sz="2400" b="1" dirty="0"/>
              <a:t/>
            </a:r>
            <a:br>
              <a:rPr lang="ar-EG" sz="2400" b="1" dirty="0"/>
            </a:br>
            <a:r>
              <a:rPr lang="ar-EG" sz="4900" b="1" dirty="0"/>
              <a:t/>
            </a:r>
            <a:br>
              <a:rPr lang="ar-EG" sz="4900" b="1" dirty="0"/>
            </a:br>
            <a:r>
              <a:rPr lang="ar-EG" sz="4900" b="1" dirty="0"/>
              <a:t>خاتمة</a:t>
            </a:r>
            <a:r>
              <a:rPr lang="ar-EG" sz="2400" b="1" dirty="0"/>
              <a:t>: </a:t>
            </a:r>
            <a:br>
              <a:rPr lang="ar-EG" sz="2400" b="1" dirty="0"/>
            </a:br>
            <a:r>
              <a:rPr lang="ar-EG" sz="2400" b="1" dirty="0"/>
              <a:t>وفي الاخير توصلنا الى أن أمراض الكلام حسب مصطفى فهمي هي كل اضطراب حدث في الكلام يؤدي إلى تغيرات في النطق والصوت والإيقاع ويظهر الكلام في هذه الحالة مرتعش وغير متسق، ويحتاج إلى مزيد من الجهد لإخراج الأصوات حيث تخرج مقاطع صوتية مفككة وغير منتظمة في وقت خروجها. ومنه نستنج جملة من النتائج نذكرها كالاتي: 
1. تختلف تسمية أمراض الكلام فهناك من يسميها اضطرابات الكلام والبعض الاخر العيوب الكلامية وغيرها من التسميات. 
2.  إن موضوع  أمراض الكلام أو العيوب الكلامية بمعنى أصح لاقت اهتمام الدارسين والعلماء و المختصين وذلك تؤثر سلبا في قدرة الإنسان على الكلام والفهم والكتابة.
3. اضطرابات الكلام ليست نتيجة خلل عضوي أو المحيطة بهم، فإما أن تكون نتيجة عوامل نفسية أو اجتماعية أو فيزيولوجية.
4. نجد تعدد في الأنواع واختلافا في التسميات.
5. رغم تعدد أنواع اضطرابات الكلام واختلافها إلا أن كلها تحدث خللا في عملية التواصل بين الأفراد فتأثر على طريقة كلامه وإنتاجه لأصوات.
 6.  هناك أشكال وطرق عديدة لمعالجة اضطراب الكلام حيث أن الهدف الأساسي لكل منها هو مساعدة كل من يعاني بهذه الاضطرابات أو لما لا التقليل من حدتها.
7. تتأثر نفسية الطفل بالسلب و تزعزع ثقته في نفسه.</a:t>
            </a:r>
            <a:br>
              <a:rPr lang="ar-EG" sz="2400" b="1" dirty="0"/>
            </a:br>
            <a:r>
              <a:rPr lang="ar-EG" sz="2400" b="1" dirty="0"/>
              <a:t/>
            </a:r>
            <a:br>
              <a:rPr lang="ar-EG" sz="2400" b="1" dirty="0"/>
            </a:br>
            <a:r>
              <a:rPr lang="ar-EG" sz="2400" b="1" dirty="0"/>
              <a:t/>
            </a:r>
            <a:br>
              <a:rPr lang="ar-EG" sz="2400" b="1" dirty="0"/>
            </a:br>
            <a:endParaRPr lang="ar-EG" sz="2400" b="1" dirty="0"/>
          </a:p>
        </p:txBody>
      </p:sp>
    </p:spTree>
    <p:extLst>
      <p:ext uri="{BB962C8B-B14F-4D97-AF65-F5344CB8AC3E}">
        <p14:creationId xmlns:p14="http://schemas.microsoft.com/office/powerpoint/2010/main" val="19429312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a:extLst>
              <a:ext uri="{FF2B5EF4-FFF2-40B4-BE49-F238E27FC236}">
                <a16:creationId xmlns:a16="http://schemas.microsoft.com/office/drawing/2014/main" id="{98C9CBF9-A0C2-8336-1920-6744B644932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1999" cy="6858000"/>
          </a:xfrm>
        </p:spPr>
      </p:pic>
      <p:sp>
        <p:nvSpPr>
          <p:cNvPr id="2" name="عنوان 1">
            <a:extLst>
              <a:ext uri="{FF2B5EF4-FFF2-40B4-BE49-F238E27FC236}">
                <a16:creationId xmlns:a16="http://schemas.microsoft.com/office/drawing/2014/main" id="{CAE1C3BF-BE82-0025-2744-A900D3C835B7}"/>
              </a:ext>
            </a:extLst>
          </p:cNvPr>
          <p:cNvSpPr>
            <a:spLocks noGrp="1"/>
          </p:cNvSpPr>
          <p:nvPr>
            <p:ph type="title"/>
          </p:nvPr>
        </p:nvSpPr>
        <p:spPr>
          <a:xfrm>
            <a:off x="838200" y="1"/>
            <a:ext cx="10515600" cy="2636322"/>
          </a:xfrm>
        </p:spPr>
        <p:txBody>
          <a:bodyPr>
            <a:normAutofit/>
          </a:bodyPr>
          <a:lstStyle/>
          <a:p>
            <a:pPr algn="ctr"/>
            <a:r>
              <a:rPr lang="ar-EG" sz="2800" b="1" dirty="0"/>
              <a:t>الجمهورية الجزائرية الديمقراطية الشعبية </a:t>
            </a:r>
            <a:br>
              <a:rPr lang="ar-EG" sz="2800" b="1" dirty="0"/>
            </a:br>
            <a:r>
              <a:rPr lang="ar-EG" sz="2800" b="1" dirty="0"/>
              <a:t>وزارة التعليم العالي والبحث العلمي </a:t>
            </a:r>
            <a:br>
              <a:rPr lang="ar-EG" sz="2800" b="1" dirty="0"/>
            </a:br>
            <a:r>
              <a:rPr lang="ar-EG" sz="2800" b="1" dirty="0"/>
              <a:t>جامعة محمد لمين دباغين سطيف-2- </a:t>
            </a:r>
            <a:br>
              <a:rPr lang="ar-EG" sz="2800" b="1" dirty="0"/>
            </a:br>
            <a:r>
              <a:rPr lang="ar-EG" sz="2800" b="1" dirty="0"/>
              <a:t>كلية: الأداب و اللغات </a:t>
            </a:r>
            <a:br>
              <a:rPr lang="ar-EG" sz="2800" b="1" dirty="0"/>
            </a:br>
            <a:endParaRPr lang="ar-EG" sz="2800" b="1" dirty="0"/>
          </a:p>
        </p:txBody>
      </p:sp>
      <p:sp>
        <p:nvSpPr>
          <p:cNvPr id="5" name="مستطيل: زوايا مستديرة 4">
            <a:extLst>
              <a:ext uri="{FF2B5EF4-FFF2-40B4-BE49-F238E27FC236}">
                <a16:creationId xmlns:a16="http://schemas.microsoft.com/office/drawing/2014/main" id="{F60B224A-07AE-D216-EC6C-9DE3D8A66287}"/>
              </a:ext>
            </a:extLst>
          </p:cNvPr>
          <p:cNvSpPr/>
          <p:nvPr/>
        </p:nvSpPr>
        <p:spPr>
          <a:xfrm>
            <a:off x="3251858" y="3031175"/>
            <a:ext cx="5688281" cy="1715986"/>
          </a:xfrm>
          <a:prstGeom prst="roundRect">
            <a:avLst>
              <a:gd name="adj" fmla="val 9524"/>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EG" sz="28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EG" sz="28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8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أمراض الكلام من خلال اللغة والتحليل النفسي حسب مصطفى فهمي في كتابه
"أمراض الكلام"</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EG" sz="28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EG" sz="28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endParaRPr>
          </a:p>
        </p:txBody>
      </p:sp>
      <p:pic>
        <p:nvPicPr>
          <p:cNvPr id="11" name="صورة 10">
            <a:extLst>
              <a:ext uri="{FF2B5EF4-FFF2-40B4-BE49-F238E27FC236}">
                <a16:creationId xmlns:a16="http://schemas.microsoft.com/office/drawing/2014/main" id="{3CDA363C-F878-1C9D-DB07-59042113030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67563" y="4844367"/>
            <a:ext cx="2844816" cy="1715986"/>
          </a:xfrm>
          <a:prstGeom prst="rect">
            <a:avLst/>
          </a:prstGeom>
        </p:spPr>
      </p:pic>
    </p:spTree>
    <p:extLst>
      <p:ext uri="{BB962C8B-B14F-4D97-AF65-F5344CB8AC3E}">
        <p14:creationId xmlns:p14="http://schemas.microsoft.com/office/powerpoint/2010/main" val="23545958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a:extLst>
              <a:ext uri="{FF2B5EF4-FFF2-40B4-BE49-F238E27FC236}">
                <a16:creationId xmlns:a16="http://schemas.microsoft.com/office/drawing/2014/main" id="{72C823C3-41C9-69A7-DE0B-1F4495E53AF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09888"/>
            <a:ext cx="13536220" cy="6858000"/>
          </a:xfrm>
        </p:spPr>
      </p:pic>
      <p:sp>
        <p:nvSpPr>
          <p:cNvPr id="2" name="عنوان 1">
            <a:extLst>
              <a:ext uri="{FF2B5EF4-FFF2-40B4-BE49-F238E27FC236}">
                <a16:creationId xmlns:a16="http://schemas.microsoft.com/office/drawing/2014/main" id="{00E03A8F-7CED-6440-3733-D9A32009F1D8}"/>
              </a:ext>
            </a:extLst>
          </p:cNvPr>
          <p:cNvSpPr>
            <a:spLocks noGrp="1"/>
          </p:cNvSpPr>
          <p:nvPr>
            <p:ph type="title"/>
          </p:nvPr>
        </p:nvSpPr>
        <p:spPr>
          <a:xfrm>
            <a:off x="838199" y="365125"/>
            <a:ext cx="11630891" cy="2853088"/>
          </a:xfrm>
        </p:spPr>
        <p:txBody>
          <a:bodyPr>
            <a:normAutofit fontScale="90000"/>
          </a:bodyPr>
          <a:lstStyle/>
          <a:p>
            <a:pPr algn="ctr"/>
            <a:r>
              <a:rPr lang="ar-EG" b="1" dirty="0"/>
              <a:t/>
            </a:r>
            <a:br>
              <a:rPr lang="ar-EG" b="1" dirty="0"/>
            </a:br>
            <a:r>
              <a:rPr lang="ar-EG" b="1" dirty="0"/>
              <a:t/>
            </a:r>
            <a:br>
              <a:rPr lang="ar-EG" b="1" dirty="0"/>
            </a:br>
            <a:r>
              <a:rPr lang="ar-EG" b="1" dirty="0"/>
              <a:t/>
            </a:r>
            <a:br>
              <a:rPr lang="ar-EG" b="1" dirty="0"/>
            </a:br>
            <a:r>
              <a:rPr lang="ar-EG" b="1" dirty="0"/>
              <a:t/>
            </a:r>
            <a:br>
              <a:rPr lang="ar-EG" b="1" dirty="0"/>
            </a:br>
            <a:r>
              <a:rPr lang="ar-EG" b="1" dirty="0"/>
              <a:t/>
            </a:r>
            <a:br>
              <a:rPr lang="ar-EG" b="1" dirty="0"/>
            </a:br>
            <a:r>
              <a:rPr lang="ar-EG" b="1" dirty="0"/>
              <a:t> مقدمة: </a:t>
            </a:r>
            <a:br>
              <a:rPr lang="ar-EG" b="1" dirty="0"/>
            </a:br>
            <a:r>
              <a:rPr lang="ar-EG" sz="2000" b="1" dirty="0"/>
              <a:t>    </a:t>
            </a:r>
            <a:r>
              <a:rPr lang="ar-EG" sz="4000" b="1" dirty="0"/>
              <a:t>إن موضوع أمراض الكلام  وعيوب النطق هي من أكثر المواضيع التي لاقت اهتماما من قبل  العديد من الدارسين والباحثين اللغويين وغيرهم منذ القدم إلى يومنا هذا ، فتمثل بهذا أمراض الكلام  وعيوب النطق مشكلات خطيرة يعاني منها المربون سواء في المنزل أو المؤسسة التربوية  ، فهي  تؤثر سلبا على التحصيل المعرفي للطفل وخاصة اللغوي ،ومنه يمكن أن نقول أن أمراض الكلام  ناجمة عن مجموعة من   لاضطرابات التي تحدث نتيجة خلل في الدماغ ،ونتيجة خلل وعدم القدرة  على السمع أو الكتابة</a:t>
            </a:r>
          </a:p>
        </p:txBody>
      </p:sp>
    </p:spTree>
    <p:extLst>
      <p:ext uri="{BB962C8B-B14F-4D97-AF65-F5344CB8AC3E}">
        <p14:creationId xmlns:p14="http://schemas.microsoft.com/office/powerpoint/2010/main" val="42617998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a:extLst>
              <a:ext uri="{FF2B5EF4-FFF2-40B4-BE49-F238E27FC236}">
                <a16:creationId xmlns:a16="http://schemas.microsoft.com/office/drawing/2014/main" id="{FC681FA1-5D07-FBB2-1940-457CE0B639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مخطط انسيابي: محطة طرفية 4">
            <a:extLst>
              <a:ext uri="{FF2B5EF4-FFF2-40B4-BE49-F238E27FC236}">
                <a16:creationId xmlns:a16="http://schemas.microsoft.com/office/drawing/2014/main" id="{8AD14A3A-8682-ACA3-9709-2D368562E4CC}"/>
              </a:ext>
            </a:extLst>
          </p:cNvPr>
          <p:cNvSpPr/>
          <p:nvPr/>
        </p:nvSpPr>
        <p:spPr>
          <a:xfrm>
            <a:off x="3174671" y="522512"/>
            <a:ext cx="5581401" cy="1496292"/>
          </a:xfrm>
          <a:prstGeom prst="flowChartTerminator">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36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1. مفهوم الكلام: </a:t>
            </a:r>
          </a:p>
        </p:txBody>
      </p:sp>
      <p:sp>
        <p:nvSpPr>
          <p:cNvPr id="6" name="مخطط انسيابي: محطة طرفية 5">
            <a:extLst>
              <a:ext uri="{FF2B5EF4-FFF2-40B4-BE49-F238E27FC236}">
                <a16:creationId xmlns:a16="http://schemas.microsoft.com/office/drawing/2014/main" id="{98B50D92-54FC-D0AD-EE17-B208B7EF0D62}"/>
              </a:ext>
            </a:extLst>
          </p:cNvPr>
          <p:cNvSpPr/>
          <p:nvPr/>
        </p:nvSpPr>
        <p:spPr>
          <a:xfrm>
            <a:off x="7861465" y="2208809"/>
            <a:ext cx="3348841" cy="3538847"/>
          </a:xfrm>
          <a:prstGeom prst="flowChartTerminator">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0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لغة: </a:t>
            </a:r>
            <a:r>
              <a:rPr kumimoji="0" lang="ar-EG" sz="2000" b="0"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معجم مقاييس اللغة لابن فارس  الكَلَمَ  الكاف واللام والميم اصلان احدهما يدل على نطق مفهم، والاخر على جراح،  فالأول الكلام تقول:  كلمتها كلمه تكليمًا وهو كليمي اذا كلمته او كلمك، ثم يتسعون فيسمون اللفظة الواحدة المفهمة كلمة والقصة كلمة والقصيدة  بطولها كلمة ويجمعون الكلم على مواضعه.</a:t>
            </a:r>
            <a:endParaRPr kumimoji="0" lang="ar-EG" sz="20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endParaRPr>
          </a:p>
        </p:txBody>
      </p:sp>
      <p:sp>
        <p:nvSpPr>
          <p:cNvPr id="9" name="مخطط انسيابي: محطة طرفية 8">
            <a:extLst>
              <a:ext uri="{FF2B5EF4-FFF2-40B4-BE49-F238E27FC236}">
                <a16:creationId xmlns:a16="http://schemas.microsoft.com/office/drawing/2014/main" id="{38418EB5-7C09-0095-A0B4-A9696043BE52}"/>
              </a:ext>
            </a:extLst>
          </p:cNvPr>
          <p:cNvSpPr/>
          <p:nvPr/>
        </p:nvSpPr>
        <p:spPr>
          <a:xfrm>
            <a:off x="1733798" y="2208809"/>
            <a:ext cx="3348841" cy="3538847"/>
          </a:xfrm>
          <a:prstGeom prst="flowChartTerminator">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8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اصطلاحا: </a:t>
            </a:r>
            <a:r>
              <a:rPr kumimoji="0" lang="ar-EG" sz="2800" b="0"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مجموع ما يقوله الأفراد ويشمل  أنساقا فردية خاضعة لإرادة المتكلمين وأفعالا فونولوجية إرادية. </a:t>
            </a:r>
            <a:endParaRPr kumimoji="0" lang="ar-EG" sz="28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endParaRPr>
          </a:p>
        </p:txBody>
      </p:sp>
    </p:spTree>
    <p:extLst>
      <p:ext uri="{BB962C8B-B14F-4D97-AF65-F5344CB8AC3E}">
        <p14:creationId xmlns:p14="http://schemas.microsoft.com/office/powerpoint/2010/main" val="34428555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heel(1)">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heel(1)">
                                      <p:cBhvr>
                                        <p:cTn id="1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a:extLst>
              <a:ext uri="{FF2B5EF4-FFF2-40B4-BE49-F238E27FC236}">
                <a16:creationId xmlns:a16="http://schemas.microsoft.com/office/drawing/2014/main" id="{E2F8D689-47F5-E126-E12F-C852C0A5B85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1999" cy="6858000"/>
          </a:xfrm>
        </p:spPr>
      </p:pic>
      <p:sp>
        <p:nvSpPr>
          <p:cNvPr id="2" name="عنوان 1">
            <a:extLst>
              <a:ext uri="{FF2B5EF4-FFF2-40B4-BE49-F238E27FC236}">
                <a16:creationId xmlns:a16="http://schemas.microsoft.com/office/drawing/2014/main" id="{4898DE15-E9FB-CC99-BBA3-64613B50E2A6}"/>
              </a:ext>
            </a:extLst>
          </p:cNvPr>
          <p:cNvSpPr>
            <a:spLocks noGrp="1"/>
          </p:cNvSpPr>
          <p:nvPr>
            <p:ph type="title"/>
          </p:nvPr>
        </p:nvSpPr>
        <p:spPr>
          <a:xfrm>
            <a:off x="838200" y="273132"/>
            <a:ext cx="10515600" cy="5569528"/>
          </a:xfrm>
        </p:spPr>
        <p:txBody>
          <a:bodyPr>
            <a:normAutofit/>
          </a:bodyPr>
          <a:lstStyle/>
          <a:p>
            <a:pPr algn="ctr"/>
            <a:r>
              <a:rPr lang="ar-EG" b="1" dirty="0"/>
              <a:t>2.مفهوم أمراض الكلام </a:t>
            </a:r>
            <a:br>
              <a:rPr lang="ar-EG" b="1" dirty="0"/>
            </a:br>
            <a:r>
              <a:rPr lang="ar-EG" b="1" dirty="0"/>
              <a:t>اضطرابات تصيب الجهاز الكلامي لدى الانسان  والطفل خصوصا وتؤدي الى صعوبة وعدم قدرة الفرد  او الطفل على الكلام بطريقة مقبولة من المحيطين به فتجعل الطفل بحاجه الى برامج علاجية او تربوية خاصة. </a:t>
            </a:r>
            <a:br>
              <a:rPr lang="ar-EG" b="1" dirty="0"/>
            </a:br>
            <a:r>
              <a:rPr lang="ar-EG" b="1" dirty="0"/>
              <a:t> </a:t>
            </a:r>
          </a:p>
        </p:txBody>
      </p:sp>
    </p:spTree>
    <p:extLst>
      <p:ext uri="{BB962C8B-B14F-4D97-AF65-F5344CB8AC3E}">
        <p14:creationId xmlns:p14="http://schemas.microsoft.com/office/powerpoint/2010/main" val="25423901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a:extLst>
              <a:ext uri="{FF2B5EF4-FFF2-40B4-BE49-F238E27FC236}">
                <a16:creationId xmlns:a16="http://schemas.microsoft.com/office/drawing/2014/main" id="{438F4137-C5A7-B01C-79D7-3DA9612A77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2" name="عنوان 1">
            <a:extLst>
              <a:ext uri="{FF2B5EF4-FFF2-40B4-BE49-F238E27FC236}">
                <a16:creationId xmlns:a16="http://schemas.microsoft.com/office/drawing/2014/main" id="{8B321316-5B0B-B2DD-CD39-A131D8E56953}"/>
              </a:ext>
            </a:extLst>
          </p:cNvPr>
          <p:cNvSpPr>
            <a:spLocks noGrp="1"/>
          </p:cNvSpPr>
          <p:nvPr>
            <p:ph type="title"/>
          </p:nvPr>
        </p:nvSpPr>
        <p:spPr/>
        <p:txBody>
          <a:bodyPr/>
          <a:lstStyle/>
          <a:p>
            <a:pPr algn="ctr"/>
            <a:r>
              <a:rPr lang="ar-EG" dirty="0"/>
              <a:t>3.أسباب أمراض الكلام </a:t>
            </a:r>
          </a:p>
        </p:txBody>
      </p:sp>
      <p:sp>
        <p:nvSpPr>
          <p:cNvPr id="5" name="مخطط انسيابي: محطة طرفية 4">
            <a:extLst>
              <a:ext uri="{FF2B5EF4-FFF2-40B4-BE49-F238E27FC236}">
                <a16:creationId xmlns:a16="http://schemas.microsoft.com/office/drawing/2014/main" id="{40052E11-E616-A05F-A077-730F48AA26FE}"/>
              </a:ext>
            </a:extLst>
          </p:cNvPr>
          <p:cNvSpPr/>
          <p:nvPr/>
        </p:nvSpPr>
        <p:spPr>
          <a:xfrm>
            <a:off x="4322617" y="1565997"/>
            <a:ext cx="3847606" cy="911512"/>
          </a:xfrm>
          <a:prstGeom prst="flowChartTerminator">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4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1.أسباب عضوية: </a:t>
            </a:r>
          </a:p>
        </p:txBody>
      </p:sp>
      <p:sp>
        <p:nvSpPr>
          <p:cNvPr id="6" name="مخطط انسيابي: محطة طرفية 5">
            <a:extLst>
              <a:ext uri="{FF2B5EF4-FFF2-40B4-BE49-F238E27FC236}">
                <a16:creationId xmlns:a16="http://schemas.microsoft.com/office/drawing/2014/main" id="{7F9FAA88-4F1C-CB35-22C2-F336966F3FEC}"/>
              </a:ext>
            </a:extLst>
          </p:cNvPr>
          <p:cNvSpPr/>
          <p:nvPr/>
        </p:nvSpPr>
        <p:spPr>
          <a:xfrm>
            <a:off x="6814461" y="2673452"/>
            <a:ext cx="5617026" cy="4184548"/>
          </a:xfrm>
          <a:prstGeom prst="flowChartTerminator">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4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مصدر مركزي عصبي: </a:t>
            </a:r>
          </a:p>
          <a:p>
            <a:pPr marL="342900" marR="0" lvl="0" indent="-342900" algn="ct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EG" sz="24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عسر الكلام:</a:t>
            </a:r>
            <a:r>
              <a:rPr kumimoji="0" lang="ar-EG" sz="2400" b="0"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 اضطراب يحدث في المراكز العصبية التي تصيب الدماغ.</a:t>
            </a:r>
          </a:p>
          <a:p>
            <a:pPr marL="342900" marR="0" lvl="0" indent="-342900" algn="ct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EG" sz="24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إصابات المخ:</a:t>
            </a:r>
            <a:r>
              <a:rPr kumimoji="0" lang="ar-EG" sz="2400" b="0"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 تتمثل في التداخل الكبير بين الحروف الساكنة والمتحركة. </a:t>
            </a:r>
          </a:p>
          <a:p>
            <a:pPr marL="342900" marR="0" lvl="0" indent="-342900" algn="ct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EG" sz="24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إصابات النخاع المستطيلة: </a:t>
            </a:r>
            <a:r>
              <a:rPr kumimoji="0" lang="ar-EG" sz="2400" b="0"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الأعصاب المتصلة بالنخاع تتحكم في توجيه الاعصاب المستعملة في الكلام،  فينتج عنها صعوبة في اخراج الكلام وعدم وضوحه. </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EG" sz="24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endParaRPr>
          </a:p>
        </p:txBody>
      </p:sp>
      <p:sp>
        <p:nvSpPr>
          <p:cNvPr id="8" name="مخطط انسيابي: محطة طرفية 7">
            <a:extLst>
              <a:ext uri="{FF2B5EF4-FFF2-40B4-BE49-F238E27FC236}">
                <a16:creationId xmlns:a16="http://schemas.microsoft.com/office/drawing/2014/main" id="{59B22D7F-80D1-9203-4F1F-8E78D44FB352}"/>
              </a:ext>
            </a:extLst>
          </p:cNvPr>
          <p:cNvSpPr/>
          <p:nvPr/>
        </p:nvSpPr>
        <p:spPr>
          <a:xfrm>
            <a:off x="0" y="2673452"/>
            <a:ext cx="6096000" cy="4097658"/>
          </a:xfrm>
          <a:prstGeom prst="flowChartTerminator">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4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مصدر محيطي يمسّ الأعضاء: </a:t>
            </a:r>
          </a:p>
          <a:p>
            <a:pPr marL="342900" marR="0" lvl="0" indent="-342900" algn="ct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EG" sz="18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ضعف السمع: </a:t>
            </a:r>
            <a:r>
              <a:rPr kumimoji="0" lang="ar-EG" sz="1800" b="0"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اي عيب يلحق الاذنين كالتهابها او تشوهها يؤثر على نطق الطفل والفرد. </a:t>
            </a:r>
          </a:p>
          <a:p>
            <a:pPr marL="342900" marR="0" lvl="0" indent="-342900" algn="ct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EG" sz="18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التصاق اللسان الجزئي: </a:t>
            </a:r>
            <a:r>
              <a:rPr kumimoji="0" lang="ar-EG" sz="1800" b="0"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المصاب بربطه اللسان يجد صعوبة في تقديم لسانه مما يولد لديه صعوبة في نطق الاصوات.</a:t>
            </a:r>
          </a:p>
          <a:p>
            <a:pPr marL="342900" marR="0" lvl="0" indent="-342900" algn="ct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EG" sz="18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كبر حجم اللسان: </a:t>
            </a:r>
            <a:r>
              <a:rPr kumimoji="0" lang="ar-EG" sz="1800" b="0"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قد يكون كبيرا ومتشققا وهذه الحالة نجدها بكثره عند اطفال متلازمه داون مما يؤثر على نطق الكلمات واخراج الأصوات. </a:t>
            </a:r>
          </a:p>
          <a:p>
            <a:pPr marL="342900" marR="0" lvl="0" indent="-342900" algn="ct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EG" sz="18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الشفة الارنبية وشق الحنك: </a:t>
            </a:r>
            <a:r>
              <a:rPr kumimoji="0" lang="ar-EG" sz="1800" b="0"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سبب اصابه الطفل بذلك راجع الى ان الجنين في تكوينه تنتجه أنسجة الشفاه والفك والجزء الداخلي من الفم في نموها للداخل من كلا الجانبية حتى يلتحم فيؤدي ذلك الى صعوبة في النطق.</a:t>
            </a:r>
          </a:p>
          <a:p>
            <a:pPr marL="342900" marR="0" lvl="0" indent="-342900" algn="ct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EG" sz="18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عدم تطابق الفكين:</a:t>
            </a:r>
            <a:r>
              <a:rPr kumimoji="0" lang="ar-EG" sz="1800" b="0"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 عدم انتظام الاسنان يؤثر على عدم تطابق الفكين فيؤدي الى صعوبة اضطراب في الكلام.</a:t>
            </a:r>
            <a:endParaRPr kumimoji="0" lang="ar-EG" sz="18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endParaRPr>
          </a:p>
          <a:p>
            <a:pPr marL="342900" marR="0" lvl="0" indent="-342900" algn="ct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ar-EG" sz="24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endParaRPr>
          </a:p>
        </p:txBody>
      </p:sp>
    </p:spTree>
    <p:extLst>
      <p:ext uri="{BB962C8B-B14F-4D97-AF65-F5344CB8AC3E}">
        <p14:creationId xmlns:p14="http://schemas.microsoft.com/office/powerpoint/2010/main" val="23126309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heel(1)">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heel(1)">
                                      <p:cBhvr>
                                        <p:cTn id="2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6"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a:extLst>
              <a:ext uri="{FF2B5EF4-FFF2-40B4-BE49-F238E27FC236}">
                <a16:creationId xmlns:a16="http://schemas.microsoft.com/office/drawing/2014/main" id="{F5AB0CF3-A754-ECA2-75BF-80C8B6B8CD8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75705"/>
            <a:ext cx="12326587" cy="6933705"/>
          </a:xfrm>
          <a:solidFill>
            <a:srgbClr val="FFFF00"/>
          </a:solidFill>
        </p:spPr>
      </p:pic>
      <p:sp>
        <p:nvSpPr>
          <p:cNvPr id="2" name="عنوان 1">
            <a:extLst>
              <a:ext uri="{FF2B5EF4-FFF2-40B4-BE49-F238E27FC236}">
                <a16:creationId xmlns:a16="http://schemas.microsoft.com/office/drawing/2014/main" id="{9E98709A-7BB5-9935-490B-18C08862F487}"/>
              </a:ext>
            </a:extLst>
          </p:cNvPr>
          <p:cNvSpPr>
            <a:spLocks noGrp="1"/>
          </p:cNvSpPr>
          <p:nvPr>
            <p:ph type="title"/>
          </p:nvPr>
        </p:nvSpPr>
        <p:spPr>
          <a:xfrm>
            <a:off x="838200" y="142504"/>
            <a:ext cx="10490860" cy="1033153"/>
          </a:xfrm>
        </p:spPr>
        <p:txBody>
          <a:bodyPr/>
          <a:lstStyle/>
          <a:p>
            <a:pPr algn="ctr"/>
            <a:r>
              <a:rPr lang="ar-EG"/>
              <a:t> </a:t>
            </a:r>
            <a:endParaRPr lang="ar-EG" dirty="0"/>
          </a:p>
        </p:txBody>
      </p:sp>
      <p:pic>
        <p:nvPicPr>
          <p:cNvPr id="8" name="صورة 7">
            <a:extLst>
              <a:ext uri="{FF2B5EF4-FFF2-40B4-BE49-F238E27FC236}">
                <a16:creationId xmlns:a16="http://schemas.microsoft.com/office/drawing/2014/main" id="{2F53099A-8A95-51A7-35F7-30650F4F977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977745" y="0"/>
            <a:ext cx="3031790" cy="3871356"/>
          </a:xfrm>
          <a:prstGeom prst="rect">
            <a:avLst/>
          </a:prstGeom>
          <a:noFill/>
          <a:ln>
            <a:noFill/>
          </a:ln>
        </p:spPr>
      </p:pic>
      <p:pic>
        <p:nvPicPr>
          <p:cNvPr id="3" name="صورة 2">
            <a:extLst>
              <a:ext uri="{FF2B5EF4-FFF2-40B4-BE49-F238E27FC236}">
                <a16:creationId xmlns:a16="http://schemas.microsoft.com/office/drawing/2014/main" id="{2FBDBD76-BAE2-4AE6-634E-77AF20DEB10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4824" y="0"/>
            <a:ext cx="3174023" cy="3871356"/>
          </a:xfrm>
          <a:prstGeom prst="rect">
            <a:avLst/>
          </a:prstGeom>
        </p:spPr>
      </p:pic>
      <p:pic>
        <p:nvPicPr>
          <p:cNvPr id="5" name="صورة 4">
            <a:extLst>
              <a:ext uri="{FF2B5EF4-FFF2-40B4-BE49-F238E27FC236}">
                <a16:creationId xmlns:a16="http://schemas.microsoft.com/office/drawing/2014/main" id="{FE3BD3C5-492C-9A7E-6667-880DE375068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748493" y="132112"/>
            <a:ext cx="3277589" cy="3607131"/>
          </a:xfrm>
          <a:prstGeom prst="rect">
            <a:avLst/>
          </a:prstGeom>
        </p:spPr>
      </p:pic>
      <p:pic>
        <p:nvPicPr>
          <p:cNvPr id="6" name="صورة 5">
            <a:extLst>
              <a:ext uri="{FF2B5EF4-FFF2-40B4-BE49-F238E27FC236}">
                <a16:creationId xmlns:a16="http://schemas.microsoft.com/office/drawing/2014/main" id="{8E26F35B-8A8C-2CD3-9B5D-2F856938B1B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197749" y="4189519"/>
            <a:ext cx="8128000" cy="2482431"/>
          </a:xfrm>
          <a:prstGeom prst="rect">
            <a:avLst/>
          </a:prstGeom>
        </p:spPr>
      </p:pic>
    </p:spTree>
    <p:extLst>
      <p:ext uri="{BB962C8B-B14F-4D97-AF65-F5344CB8AC3E}">
        <p14:creationId xmlns:p14="http://schemas.microsoft.com/office/powerpoint/2010/main" val="41668607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heel(1)">
                                      <p:cBhvr>
                                        <p:cTn id="12" dur="2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heel(1)">
                                      <p:cBhvr>
                                        <p:cTn id="17" dur="20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heel(1)">
                                      <p:cBhvr>
                                        <p:cTn id="2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a:extLst>
              <a:ext uri="{FF2B5EF4-FFF2-40B4-BE49-F238E27FC236}">
                <a16:creationId xmlns:a16="http://schemas.microsoft.com/office/drawing/2014/main" id="{357C576B-AE13-4247-7F10-6A80054BFBF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58785" y="118753"/>
            <a:ext cx="13936049" cy="7115039"/>
          </a:xfrm>
        </p:spPr>
      </p:pic>
      <p:sp>
        <p:nvSpPr>
          <p:cNvPr id="5" name="مخطط انسيابي: محطة طرفية 4">
            <a:extLst>
              <a:ext uri="{FF2B5EF4-FFF2-40B4-BE49-F238E27FC236}">
                <a16:creationId xmlns:a16="http://schemas.microsoft.com/office/drawing/2014/main" id="{EBD411AD-F4F9-1C19-469E-A4B0AFC262B1}"/>
              </a:ext>
            </a:extLst>
          </p:cNvPr>
          <p:cNvSpPr/>
          <p:nvPr/>
        </p:nvSpPr>
        <p:spPr>
          <a:xfrm>
            <a:off x="4878779" y="201881"/>
            <a:ext cx="4668982" cy="1330036"/>
          </a:xfrm>
          <a:prstGeom prst="flowChartTerminator">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4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2. أسباب نفسية واجتماعية: </a:t>
            </a:r>
          </a:p>
        </p:txBody>
      </p:sp>
      <p:sp>
        <p:nvSpPr>
          <p:cNvPr id="2" name="مخطط انسيابي: محطة طرفية 1">
            <a:extLst>
              <a:ext uri="{FF2B5EF4-FFF2-40B4-BE49-F238E27FC236}">
                <a16:creationId xmlns:a16="http://schemas.microsoft.com/office/drawing/2014/main" id="{4C9BFF2C-0280-FA69-9B14-6B070AE50563}"/>
              </a:ext>
            </a:extLst>
          </p:cNvPr>
          <p:cNvSpPr/>
          <p:nvPr/>
        </p:nvSpPr>
        <p:spPr>
          <a:xfrm flipH="1">
            <a:off x="8678880" y="2018806"/>
            <a:ext cx="3158837" cy="4334492"/>
          </a:xfrm>
          <a:prstGeom prst="flowChartTerminator">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0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الجو الأسري : إن معرفة الجو الأسري يعد أمرا مهما لفهم مشكلة الطفل، فالتعرف على
الجو الأسري وما به من خلافات ومشاحنات بين الوالدين وأسلوب تعاملهم مع أطفالهم من
قسوة أو إهمال، أو عناية وغيرها هي من الأساليب التي يمكن بدورها أن تسبب أمراض
النطق لدى هؤلاء الأطفال.</a:t>
            </a:r>
          </a:p>
        </p:txBody>
      </p:sp>
      <p:sp>
        <p:nvSpPr>
          <p:cNvPr id="6" name="مخطط انسيابي: محطة طرفية 5">
            <a:extLst>
              <a:ext uri="{FF2B5EF4-FFF2-40B4-BE49-F238E27FC236}">
                <a16:creationId xmlns:a16="http://schemas.microsoft.com/office/drawing/2014/main" id="{4F103EE7-D8B5-7FE8-E367-771626B4EC91}"/>
              </a:ext>
            </a:extLst>
          </p:cNvPr>
          <p:cNvSpPr/>
          <p:nvPr/>
        </p:nvSpPr>
        <p:spPr>
          <a:xfrm>
            <a:off x="4878778" y="2105761"/>
            <a:ext cx="3313217" cy="4364180"/>
          </a:xfrm>
          <a:prstGeom prst="flowChartTerminator">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0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 التقليد والمحاكاة: 
يعد التقليد أحد العوامل المسيئة لأمراض الكلام، وكثيرا ما يحدث نتيجة للمناغاة ومحاكاة نطق الطفل في سنوات عمره الأولى، مما يرسخ في الذهن أن </a:t>
            </a:r>
            <a:r>
              <a:rPr kumimoji="0" lang="ar-EG" sz="2000" b="1" i="0" u="none" strike="noStrike" kern="1200" cap="none" spc="0" normalizeH="0" baseline="0" noProof="0" dirty="0" err="1">
                <a:ln>
                  <a:noFill/>
                </a:ln>
                <a:solidFill>
                  <a:prstClr val="black"/>
                </a:solidFill>
                <a:effectLst/>
                <a:uLnTx/>
                <a:uFillTx/>
                <a:latin typeface="Aptos"/>
                <a:ea typeface="+mn-ea"/>
                <a:cs typeface="Arial" panose="020B0604020202020204" pitchFamily="34" charset="0"/>
              </a:rPr>
              <a:t>مايسمعه</a:t>
            </a:r>
            <a:r>
              <a:rPr kumimoji="0" lang="ar-EG" sz="20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 من الكبار هوا النطق الصحيح للصوت اللغوي.</a:t>
            </a:r>
          </a:p>
        </p:txBody>
      </p:sp>
      <p:sp>
        <p:nvSpPr>
          <p:cNvPr id="7" name="مخطط انسيابي: محطة طرفية 6">
            <a:extLst>
              <a:ext uri="{FF2B5EF4-FFF2-40B4-BE49-F238E27FC236}">
                <a16:creationId xmlns:a16="http://schemas.microsoft.com/office/drawing/2014/main" id="{B87F3D09-8D47-B6D3-4B0F-9D7AACBD7119}"/>
              </a:ext>
            </a:extLst>
          </p:cNvPr>
          <p:cNvSpPr/>
          <p:nvPr/>
        </p:nvSpPr>
        <p:spPr>
          <a:xfrm>
            <a:off x="1033151" y="2262251"/>
            <a:ext cx="3158837" cy="4364179"/>
          </a:xfrm>
          <a:prstGeom prst="flowChartTerminator">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0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 أسباب نفسية:
تؤدي الاضطرابات النفسية التي تحدث لدى الطفل خصوصا إن كانت شديدة إلى وجود
مشكلات في الكلام والنطق ومن أبرز المشكلات النفسية.
-شعور الطفل بالقلق والخوف أو المعاناة من الصراع لاشعوري ناتج عن التربية الخاطئة أو سوء البيئة المحيطة به.
-الصدمات الانفعالية الشديدة.
- رغبة الطفل في جذب انتباه أفراد العائلة.
-شعور الطفل بالخيبة والحرمان.</a:t>
            </a:r>
          </a:p>
        </p:txBody>
      </p:sp>
    </p:spTree>
    <p:extLst>
      <p:ext uri="{BB962C8B-B14F-4D97-AF65-F5344CB8AC3E}">
        <p14:creationId xmlns:p14="http://schemas.microsoft.com/office/powerpoint/2010/main" val="30289009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heel(1)">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heel(1)">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heel(1)">
                                      <p:cBhvr>
                                        <p:cTn id="2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animBg="1"/>
      <p:bldP spid="6"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a:extLst>
              <a:ext uri="{FF2B5EF4-FFF2-40B4-BE49-F238E27FC236}">
                <a16:creationId xmlns:a16="http://schemas.microsoft.com/office/drawing/2014/main" id="{7DC0C15A-8269-862E-E31A-75F7B91E750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1999" cy="6970816"/>
          </a:xfrm>
          <a:solidFill>
            <a:srgbClr val="FFFF00"/>
          </a:solidFill>
        </p:spPr>
      </p:pic>
      <p:sp>
        <p:nvSpPr>
          <p:cNvPr id="2" name="عنوان 1">
            <a:extLst>
              <a:ext uri="{FF2B5EF4-FFF2-40B4-BE49-F238E27FC236}">
                <a16:creationId xmlns:a16="http://schemas.microsoft.com/office/drawing/2014/main" id="{DEE21974-8354-D223-E7F2-790833534276}"/>
              </a:ext>
            </a:extLst>
          </p:cNvPr>
          <p:cNvSpPr>
            <a:spLocks noGrp="1"/>
          </p:cNvSpPr>
          <p:nvPr>
            <p:ph type="title"/>
          </p:nvPr>
        </p:nvSpPr>
        <p:spPr/>
        <p:txBody>
          <a:bodyPr>
            <a:normAutofit/>
          </a:bodyPr>
          <a:lstStyle/>
          <a:p>
            <a:pPr algn="ctr"/>
            <a:r>
              <a:rPr lang="ar-EG" b="1" dirty="0"/>
              <a:t>4. أنواع أمراض الكلام: </a:t>
            </a:r>
          </a:p>
        </p:txBody>
      </p:sp>
      <p:sp>
        <p:nvSpPr>
          <p:cNvPr id="5" name="مخطط انسيابي: محطة طرفية 4">
            <a:extLst>
              <a:ext uri="{FF2B5EF4-FFF2-40B4-BE49-F238E27FC236}">
                <a16:creationId xmlns:a16="http://schemas.microsoft.com/office/drawing/2014/main" id="{1803E057-E679-AA73-B9E9-03E24BC3101C}"/>
              </a:ext>
            </a:extLst>
          </p:cNvPr>
          <p:cNvSpPr/>
          <p:nvPr/>
        </p:nvSpPr>
        <p:spPr>
          <a:xfrm>
            <a:off x="3111334" y="1781299"/>
            <a:ext cx="6139543" cy="4227615"/>
          </a:xfrm>
          <a:prstGeom prst="flowChartTerminator">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800" b="1" i="0" u="none" strike="noStrike" kern="1200" cap="none" spc="0" normalizeH="0" baseline="0" noProof="0" dirty="0">
                <a:ln>
                  <a:noFill/>
                </a:ln>
                <a:solidFill>
                  <a:prstClr val="black"/>
                </a:solidFill>
                <a:effectLst/>
                <a:uLnTx/>
                <a:uFillTx/>
                <a:latin typeface="Aptos"/>
                <a:ea typeface="+mn-ea"/>
                <a:cs typeface="Arial" panose="020B0604020202020204" pitchFamily="34" charset="0"/>
              </a:rPr>
              <a:t>الأفازيا (الحبسة): 
مجموعة العيوب التي تتصل فقد القدرة على التعبير بالكلام أو الكتابة أو عدم القدرة على فهم معنى الكلمات المنطوق بها، أو إيجاد الأسماء لبعض الأشياء والمرئيات أو مراعاة القواعد النحوية التي تستعمل في الحديث و الكتابة.</a:t>
            </a:r>
          </a:p>
        </p:txBody>
      </p:sp>
    </p:spTree>
    <p:extLst>
      <p:ext uri="{BB962C8B-B14F-4D97-AF65-F5344CB8AC3E}">
        <p14:creationId xmlns:p14="http://schemas.microsoft.com/office/powerpoint/2010/main" val="24116058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1441</Words>
  <Application>Microsoft Office PowerPoint</Application>
  <PresentationFormat>Grand écran</PresentationFormat>
  <Paragraphs>64</Paragraphs>
  <Slides>17</Slides>
  <Notes>0</Notes>
  <HiddenSlides>0</HiddenSlides>
  <MMClips>0</MMClips>
  <ScaleCrop>false</ScaleCrop>
  <HeadingPairs>
    <vt:vector size="6" baseType="variant">
      <vt:variant>
        <vt:lpstr>Polices utilisées</vt:lpstr>
      </vt:variant>
      <vt:variant>
        <vt:i4>6</vt:i4>
      </vt:variant>
      <vt:variant>
        <vt:lpstr>Thème</vt:lpstr>
      </vt:variant>
      <vt:variant>
        <vt:i4>2</vt:i4>
      </vt:variant>
      <vt:variant>
        <vt:lpstr>Titres des diapositives</vt:lpstr>
      </vt:variant>
      <vt:variant>
        <vt:i4>17</vt:i4>
      </vt:variant>
    </vt:vector>
  </HeadingPairs>
  <TitlesOfParts>
    <vt:vector size="25" baseType="lpstr">
      <vt:lpstr>Aptos</vt:lpstr>
      <vt:lpstr>Aptos Display</vt:lpstr>
      <vt:lpstr>Arial</vt:lpstr>
      <vt:lpstr>Calibri</vt:lpstr>
      <vt:lpstr>Calibri Light</vt:lpstr>
      <vt:lpstr>Times New Roman</vt:lpstr>
      <vt:lpstr>Thème Office</vt:lpstr>
      <vt:lpstr>نسق Office</vt:lpstr>
      <vt:lpstr>Présentation PowerPoint</vt:lpstr>
      <vt:lpstr>الجمهورية الجزائرية الديمقراطية الشعبية  وزارة التعليم العالي والبحث العلمي  جامعة محمد لمين دباغين سطيف-2-  كلية: الأداب و اللغات  </vt:lpstr>
      <vt:lpstr>      مقدمة:      إن موضوع أمراض الكلام  وعيوب النطق هي من أكثر المواضيع التي لاقت اهتماما من قبل  العديد من الدارسين والباحثين اللغويين وغيرهم منذ القدم إلى يومنا هذا ، فتمثل بهذا أمراض الكلام  وعيوب النطق مشكلات خطيرة يعاني منها المربون سواء في المنزل أو المؤسسة التربوية  ، فهي  تؤثر سلبا على التحصيل المعرفي للطفل وخاصة اللغوي ،ومنه يمكن أن نقول أن أمراض الكلام  ناجمة عن مجموعة من   لاضطرابات التي تحدث نتيجة خلل في الدماغ ،ونتيجة خلل وعدم القدرة  على السمع أو الكتابة</vt:lpstr>
      <vt:lpstr>Présentation PowerPoint</vt:lpstr>
      <vt:lpstr>2.مفهوم أمراض الكلام  اضطرابات تصيب الجهاز الكلامي لدى الانسان  والطفل خصوصا وتؤدي الى صعوبة وعدم قدرة الفرد  او الطفل على الكلام بطريقة مقبولة من المحيطين به فتجعل الطفل بحاجه الى برامج علاجية او تربوية خاصة.   </vt:lpstr>
      <vt:lpstr>3.أسباب أمراض الكلام </vt:lpstr>
      <vt:lpstr> </vt:lpstr>
      <vt:lpstr>Présentation PowerPoint</vt:lpstr>
      <vt:lpstr>4. أنواع أمراض الكلام: </vt:lpstr>
      <vt:lpstr>Présentation PowerPoint</vt:lpstr>
      <vt:lpstr>Présentation PowerPoint</vt:lpstr>
      <vt:lpstr>التأتأة:  تدعى ايضا لكنة حرف السين اكثر العيوب انتشارا بين الاطفال ما بين السنه الخامسة والسابع اي في مرحله ابدال الاسنان.  لها اسباب عديده من بينها عدم انتظام الاسنان ،عامل وظيفي يتمثل في تقليد الأسري،  وعامل نفساني.  </vt:lpstr>
      <vt:lpstr>Présentation PowerPoint</vt:lpstr>
      <vt:lpstr>Présentation PowerPoint</vt:lpstr>
      <vt:lpstr>Présentation PowerPoint</vt:lpstr>
      <vt:lpstr>6. تأثير أمراض الكلام على نفسية الطفل:   o تعرض الطفل للسخرية والاستهزاء من الآخرين. 
O ظهور ثورات من الغضب والانفعال كرد فعل انتقامي لسخرية منه. 
O حرمان المصاب من بعض الفرص الوظيفية والمهنية المرغوبة. 
O الشعور بالنقص والخجل والحرمان من فرص النجاح. 
O يواجه مشكلات أثناء تعليمه، خاصة إذا كان المعلم غير مؤهل للتعامل مع طلاب لديهم مشكلات في الكلام . 
O ظهور الإحباط لدى الطفل نتيجة إحساسه بأن كلامه مختلف عن باقي الأطفال في نفس عمره. 
O عدم تقبل الآخرين والشعور بالسعادة.  </vt:lpstr>
      <vt:lpstr>              خاتمة:  وفي الاخير توصلنا الى أن أمراض الكلام حسب مصطفى فهمي هي كل اضطراب حدث في الكلام يؤدي إلى تغيرات في النطق والصوت والإيقاع ويظهر الكلام في هذه الحالة مرتعش وغير متسق، ويحتاج إلى مزيد من الجهد لإخراج الأصوات حيث تخرج مقاطع صوتية مفككة وغير منتظمة في وقت خروجها. ومنه نستنج جملة من النتائج نذكرها كالاتي: 
1. تختلف تسمية أمراض الكلام فهناك من يسميها اضطرابات الكلام والبعض الاخر العيوب الكلامية وغيرها من التسميات. 
2.  إن موضوع  أمراض الكلام أو العيوب الكلامية بمعنى أصح لاقت اهتمام الدارسين والعلماء و المختصين وذلك تؤثر سلبا في قدرة الإنسان على الكلام والفهم والكتابة.
3. اضطرابات الكلام ليست نتيجة خلل عضوي أو المحيطة بهم، فإما أن تكون نتيجة عوامل نفسية أو اجتماعية أو فيزيولوجية.
4. نجد تعدد في الأنواع واختلافا في التسميات.
5. رغم تعدد أنواع اضطرابات الكلام واختلافها إلا أن كلها تحدث خللا في عملية التواصل بين الأفراد فتأثر على طريقة كلامه وإنتاجه لأصوات.
 6.  هناك أشكال وطرق عديدة لمعالجة اضطراب الكلام حيث أن الهدف الأساسي لكل منها هو مساعدة كل من يعاني بهذه الاضطرابات أو لما لا التقليل من حدتها.
7. تتأثر نفسية الطفل بالسلب و تزعزع ثقته في نفسه.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HP PRO</dc:creator>
  <cp:lastModifiedBy>HP PRO</cp:lastModifiedBy>
  <cp:revision>1</cp:revision>
  <dcterms:created xsi:type="dcterms:W3CDTF">2025-01-05T21:13:47Z</dcterms:created>
  <dcterms:modified xsi:type="dcterms:W3CDTF">2025-01-05T21:14:13Z</dcterms:modified>
</cp:coreProperties>
</file>