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6" r:id="rId9"/>
  </p:sldIdLst>
  <p:sldSz cx="9144000" cy="6858000" type="screen4x3"/>
  <p:notesSz cx="6858000" cy="9144000"/>
  <p:defaultTextStyle>
    <a:defPPr>
      <a:defRPr lang="ar-EG"/>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CA4B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956"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1A2CE813-AE48-46C1-97AF-93DD7B918E31}" type="slidenum">
              <a:rPr lang="ar-EG"/>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4AA4060C-659C-49A5-B749-C2BDB5DE9DCF}" type="slidenum">
              <a:rPr lang="ar-EG"/>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65B79114-B863-4311-826E-D91391390E2B}" type="slidenum">
              <a:rPr lang="ar-EG"/>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BA7B997E-686D-4493-82E0-C9A2E5D04F06}" type="slidenum">
              <a:rPr lang="ar-EG"/>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10F70606-C485-46F7-B96F-6D52DE92F554}" type="slidenum">
              <a:rPr lang="ar-EG"/>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635EC225-72E4-437E-9FEE-D7FCA633A5D1}" type="slidenum">
              <a:rPr lang="ar-EG"/>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39FE34AB-9A8E-4F23-B3BC-27C1C4F29A5B}" type="slidenum">
              <a:rPr lang="ar-EG"/>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F85E101C-385E-4B0B-94AA-7EC082053209}" type="slidenum">
              <a:rPr lang="ar-EG"/>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DC278621-8626-407B-8B41-D6AB7C0BD498}" type="slidenum">
              <a:rPr lang="ar-EG"/>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6159D9A9-4DB7-42BD-8312-7677C71A63A2}" type="slidenum">
              <a:rPr lang="ar-EG"/>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1C49A449-2074-4ED7-9BE4-23BB066828B2}" type="slidenum">
              <a:rPr lang="ar-EG"/>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a:t>
            </a:r>
            <a:endParaRPr 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EBF5C2E0-895B-4B77-B2D1-6CB829CD1E14}" type="slidenum">
              <a:rPr lang="ar-EG"/>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Arial" charset="0"/>
          <a:cs typeface="Arial" charset="0"/>
        </a:defRPr>
      </a:lvl2pPr>
      <a:lvl3pPr algn="ctr" rtl="1" eaLnBrk="1" fontAlgn="base" hangingPunct="1">
        <a:spcBef>
          <a:spcPct val="0"/>
        </a:spcBef>
        <a:spcAft>
          <a:spcPct val="0"/>
        </a:spcAft>
        <a:defRPr sz="4400">
          <a:solidFill>
            <a:schemeClr val="tx2"/>
          </a:solidFill>
          <a:latin typeface="Arial" charset="0"/>
          <a:cs typeface="Arial" charset="0"/>
        </a:defRPr>
      </a:lvl3pPr>
      <a:lvl4pPr algn="ctr" rtl="1" eaLnBrk="1" fontAlgn="base" hangingPunct="1">
        <a:spcBef>
          <a:spcPct val="0"/>
        </a:spcBef>
        <a:spcAft>
          <a:spcPct val="0"/>
        </a:spcAft>
        <a:defRPr sz="4400">
          <a:solidFill>
            <a:schemeClr val="tx2"/>
          </a:solidFill>
          <a:latin typeface="Arial" charset="0"/>
          <a:cs typeface="Arial" charset="0"/>
        </a:defRPr>
      </a:lvl4pPr>
      <a:lvl5pPr algn="ctr" rtl="1" eaLnBrk="1" fontAlgn="base" hangingPunct="1">
        <a:spcBef>
          <a:spcPct val="0"/>
        </a:spcBef>
        <a:spcAft>
          <a:spcPct val="0"/>
        </a:spcAft>
        <a:defRPr sz="4400">
          <a:solidFill>
            <a:schemeClr val="tx2"/>
          </a:solidFill>
          <a:latin typeface="Arial" charset="0"/>
          <a:cs typeface="Arial" charset="0"/>
        </a:defRPr>
      </a:lvl5pPr>
      <a:lvl6pPr marL="457200" algn="ctr" rtl="1" eaLnBrk="1" fontAlgn="base" hangingPunct="1">
        <a:spcBef>
          <a:spcPct val="0"/>
        </a:spcBef>
        <a:spcAft>
          <a:spcPct val="0"/>
        </a:spcAft>
        <a:defRPr sz="4400">
          <a:solidFill>
            <a:schemeClr val="tx2"/>
          </a:solidFill>
          <a:latin typeface="Arial" charset="0"/>
          <a:cs typeface="Arial" charset="0"/>
        </a:defRPr>
      </a:lvl6pPr>
      <a:lvl7pPr marL="914400" algn="ctr" rtl="1" eaLnBrk="1" fontAlgn="base" hangingPunct="1">
        <a:spcBef>
          <a:spcPct val="0"/>
        </a:spcBef>
        <a:spcAft>
          <a:spcPct val="0"/>
        </a:spcAft>
        <a:defRPr sz="4400">
          <a:solidFill>
            <a:schemeClr val="tx2"/>
          </a:solidFill>
          <a:latin typeface="Arial" charset="0"/>
          <a:cs typeface="Arial" charset="0"/>
        </a:defRPr>
      </a:lvl7pPr>
      <a:lvl8pPr marL="1371600" algn="ctr" rtl="1" eaLnBrk="1" fontAlgn="base" hangingPunct="1">
        <a:spcBef>
          <a:spcPct val="0"/>
        </a:spcBef>
        <a:spcAft>
          <a:spcPct val="0"/>
        </a:spcAft>
        <a:defRPr sz="4400">
          <a:solidFill>
            <a:schemeClr val="tx2"/>
          </a:solidFill>
          <a:latin typeface="Arial" charset="0"/>
          <a:cs typeface="Arial" charset="0"/>
        </a:defRPr>
      </a:lvl8pPr>
      <a:lvl9pPr marL="1828800" algn="ctr" rtl="1"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cs typeface="+mn-cs"/>
        </a:defRPr>
      </a:lvl2pPr>
      <a:lvl3pPr marL="1143000" indent="-228600" algn="r" rtl="1" eaLnBrk="1" fontAlgn="base" hangingPunct="1">
        <a:spcBef>
          <a:spcPct val="20000"/>
        </a:spcBef>
        <a:spcAft>
          <a:spcPct val="0"/>
        </a:spcAft>
        <a:buChar char="•"/>
        <a:defRPr sz="2400">
          <a:solidFill>
            <a:schemeClr val="tx1"/>
          </a:solidFill>
          <a:latin typeface="+mn-lt"/>
          <a:cs typeface="+mn-cs"/>
        </a:defRPr>
      </a:lvl3pPr>
      <a:lvl4pPr marL="1600200" indent="-228600" algn="r" rtl="1" eaLnBrk="1" fontAlgn="base" hangingPunct="1">
        <a:spcBef>
          <a:spcPct val="20000"/>
        </a:spcBef>
        <a:spcAft>
          <a:spcPct val="0"/>
        </a:spcAft>
        <a:buChar char="–"/>
        <a:defRPr sz="2000">
          <a:solidFill>
            <a:schemeClr val="tx1"/>
          </a:solidFill>
          <a:latin typeface="+mn-lt"/>
          <a:cs typeface="+mn-cs"/>
        </a:defRPr>
      </a:lvl4pPr>
      <a:lvl5pPr marL="2057400" indent="-228600" algn="r" rtl="1" eaLnBrk="1" fontAlgn="base" hangingPunct="1">
        <a:spcBef>
          <a:spcPct val="20000"/>
        </a:spcBef>
        <a:spcAft>
          <a:spcPct val="0"/>
        </a:spcAft>
        <a:buChar char="»"/>
        <a:defRPr sz="2000">
          <a:solidFill>
            <a:schemeClr val="tx1"/>
          </a:solidFill>
          <a:latin typeface="+mn-lt"/>
          <a:cs typeface="+mn-cs"/>
        </a:defRPr>
      </a:lvl5pPr>
      <a:lvl6pPr marL="2514600" indent="-228600" algn="r" rtl="1" eaLnBrk="1" fontAlgn="base" hangingPunct="1">
        <a:spcBef>
          <a:spcPct val="20000"/>
        </a:spcBef>
        <a:spcAft>
          <a:spcPct val="0"/>
        </a:spcAft>
        <a:buChar char="»"/>
        <a:defRPr sz="2000">
          <a:solidFill>
            <a:schemeClr val="tx1"/>
          </a:solidFill>
          <a:latin typeface="+mn-lt"/>
          <a:cs typeface="+mn-cs"/>
        </a:defRPr>
      </a:lvl6pPr>
      <a:lvl7pPr marL="2971800" indent="-228600" algn="r" rtl="1" eaLnBrk="1" fontAlgn="base" hangingPunct="1">
        <a:spcBef>
          <a:spcPct val="20000"/>
        </a:spcBef>
        <a:spcAft>
          <a:spcPct val="0"/>
        </a:spcAft>
        <a:buChar char="»"/>
        <a:defRPr sz="2000">
          <a:solidFill>
            <a:schemeClr val="tx1"/>
          </a:solidFill>
          <a:latin typeface="+mn-lt"/>
          <a:cs typeface="+mn-cs"/>
        </a:defRPr>
      </a:lvl7pPr>
      <a:lvl8pPr marL="3429000" indent="-228600" algn="r" rtl="1" eaLnBrk="1" fontAlgn="base" hangingPunct="1">
        <a:spcBef>
          <a:spcPct val="20000"/>
        </a:spcBef>
        <a:spcAft>
          <a:spcPct val="0"/>
        </a:spcAft>
        <a:buChar char="»"/>
        <a:defRPr sz="2000">
          <a:solidFill>
            <a:schemeClr val="tx1"/>
          </a:solidFill>
          <a:latin typeface="+mn-lt"/>
          <a:cs typeface="+mn-cs"/>
        </a:defRPr>
      </a:lvl8pPr>
      <a:lvl9pPr marL="3886200" indent="-228600" algn="r" rtl="1" eaLnBrk="1" fontAlgn="base" hangingPunct="1">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5720" y="2130425"/>
            <a:ext cx="8572560" cy="1941517"/>
          </a:xfrm>
        </p:spPr>
        <p:txBody>
          <a:bodyPr/>
          <a:lstStyle/>
          <a:p>
            <a:pPr algn="r"/>
            <a:br>
              <a:rPr lang="fr-FR" sz="1400" b="1" dirty="0">
                <a:solidFill>
                  <a:schemeClr val="tx2"/>
                </a:solidFill>
                <a:latin typeface="+mj-lt"/>
                <a:ea typeface="+mj-ea"/>
                <a:cs typeface="+mj-cs"/>
              </a:rPr>
            </a:br>
            <a:br>
              <a:rPr lang="fr-FR" sz="1600" dirty="0"/>
            </a:br>
            <a:br>
              <a:rPr lang="fr-FR" sz="2400" dirty="0"/>
            </a:br>
            <a:br>
              <a:rPr lang="fr-FR" sz="2400" dirty="0"/>
            </a:br>
            <a:r>
              <a:rPr lang="fr-FR" sz="2400" dirty="0"/>
              <a:t>                           </a:t>
            </a:r>
            <a:r>
              <a:rPr lang="ar-SA" sz="2400" dirty="0">
                <a:solidFill>
                  <a:schemeClr val="tx2"/>
                </a:solidFill>
                <a:latin typeface="+mj-lt"/>
                <a:ea typeface="+mj-ea"/>
                <a:cs typeface="+mj-cs"/>
              </a:rPr>
              <a:t>الجمهورية الجزائرية الديمقراطية الشعبية</a:t>
            </a:r>
            <a:br>
              <a:rPr lang="fr-FR" sz="2400" dirty="0">
                <a:solidFill>
                  <a:schemeClr val="tx2"/>
                </a:solidFill>
                <a:latin typeface="+mj-lt"/>
                <a:ea typeface="+mj-ea"/>
                <a:cs typeface="+mj-cs"/>
              </a:rPr>
            </a:br>
            <a:r>
              <a:rPr lang="fr-FR" sz="2400" dirty="0">
                <a:solidFill>
                  <a:schemeClr val="tx2"/>
                </a:solidFill>
                <a:latin typeface="+mj-lt"/>
                <a:ea typeface="+mj-ea"/>
                <a:cs typeface="+mj-cs"/>
              </a:rPr>
              <a:t>                              </a:t>
            </a:r>
            <a:r>
              <a:rPr lang="ar-SA" sz="2400" dirty="0">
                <a:solidFill>
                  <a:schemeClr val="tx2"/>
                </a:solidFill>
                <a:latin typeface="+mj-lt"/>
                <a:ea typeface="+mj-ea"/>
                <a:cs typeface="+mj-cs"/>
              </a:rPr>
              <a:t>وزارة التعليم العالي والبحث العالي</a:t>
            </a:r>
            <a:br>
              <a:rPr lang="fr-FR" sz="2400" dirty="0">
                <a:solidFill>
                  <a:schemeClr val="tx2"/>
                </a:solidFill>
                <a:latin typeface="+mj-lt"/>
                <a:ea typeface="+mj-ea"/>
                <a:cs typeface="+mj-cs"/>
              </a:rPr>
            </a:br>
            <a:r>
              <a:rPr lang="fr-FR" sz="2400" dirty="0">
                <a:solidFill>
                  <a:schemeClr val="tx2"/>
                </a:solidFill>
                <a:latin typeface="+mj-lt"/>
                <a:ea typeface="+mj-ea"/>
                <a:cs typeface="+mj-cs"/>
              </a:rPr>
              <a:t>                             </a:t>
            </a:r>
            <a:r>
              <a:rPr lang="ar-SA" sz="2400" dirty="0">
                <a:solidFill>
                  <a:schemeClr val="tx2"/>
                </a:solidFill>
                <a:latin typeface="+mj-lt"/>
                <a:ea typeface="+mj-ea"/>
                <a:cs typeface="+mj-cs"/>
              </a:rPr>
              <a:t>جامعة محمد </a:t>
            </a:r>
            <a:r>
              <a:rPr lang="ar-SA" sz="2400" dirty="0" err="1">
                <a:solidFill>
                  <a:schemeClr val="tx2"/>
                </a:solidFill>
                <a:latin typeface="+mj-lt"/>
                <a:ea typeface="+mj-ea"/>
                <a:cs typeface="+mj-cs"/>
              </a:rPr>
              <a:t>لمين</a:t>
            </a:r>
            <a:r>
              <a:rPr lang="ar-SA" sz="2400" dirty="0">
                <a:solidFill>
                  <a:schemeClr val="tx2"/>
                </a:solidFill>
                <a:latin typeface="+mj-lt"/>
                <a:ea typeface="+mj-ea"/>
                <a:cs typeface="+mj-cs"/>
              </a:rPr>
              <a:t> دباغين- سطيف2-</a:t>
            </a:r>
            <a:br>
              <a:rPr lang="fr-FR" sz="2400" dirty="0">
                <a:solidFill>
                  <a:schemeClr val="tx2"/>
                </a:solidFill>
                <a:latin typeface="+mj-lt"/>
                <a:ea typeface="+mj-ea"/>
                <a:cs typeface="+mj-cs"/>
              </a:rPr>
            </a:br>
            <a:r>
              <a:rPr lang="fr-FR" sz="2400" dirty="0">
                <a:solidFill>
                  <a:schemeClr val="tx2"/>
                </a:solidFill>
                <a:latin typeface="+mj-lt"/>
                <a:ea typeface="+mj-ea"/>
                <a:cs typeface="+mj-cs"/>
              </a:rPr>
              <a:t>                                     </a:t>
            </a:r>
            <a:r>
              <a:rPr lang="ar-SA" sz="2400" dirty="0">
                <a:solidFill>
                  <a:schemeClr val="tx2"/>
                </a:solidFill>
                <a:latin typeface="+mj-lt"/>
                <a:ea typeface="+mj-ea"/>
                <a:cs typeface="+mj-cs"/>
              </a:rPr>
              <a:t>كلية الآداب واللغات</a:t>
            </a:r>
            <a:br>
              <a:rPr lang="fr-FR" sz="2400" dirty="0">
                <a:solidFill>
                  <a:schemeClr val="tx2"/>
                </a:solidFill>
                <a:latin typeface="+mj-lt"/>
                <a:ea typeface="+mj-ea"/>
                <a:cs typeface="+mj-cs"/>
              </a:rPr>
            </a:br>
            <a:r>
              <a:rPr lang="ar-SA" sz="2400" dirty="0">
                <a:solidFill>
                  <a:schemeClr val="tx2"/>
                </a:solidFill>
                <a:latin typeface="+mj-lt"/>
                <a:ea typeface="+mj-ea"/>
                <a:cs typeface="+mj-cs"/>
              </a:rPr>
              <a:t>	</a:t>
            </a:r>
            <a:br>
              <a:rPr lang="fr-FR" sz="2400" dirty="0">
                <a:solidFill>
                  <a:schemeClr val="tx2"/>
                </a:solidFill>
                <a:latin typeface="+mj-lt"/>
                <a:ea typeface="+mj-ea"/>
                <a:cs typeface="+mj-cs"/>
              </a:rPr>
            </a:br>
            <a:r>
              <a:rPr lang="ar-SA" sz="2400" dirty="0">
                <a:solidFill>
                  <a:schemeClr val="tx2"/>
                </a:solidFill>
                <a:latin typeface="+mj-lt"/>
                <a:ea typeface="+mj-ea"/>
                <a:cs typeface="+mj-cs"/>
              </a:rPr>
              <a:t>المستوى: سنة ثانية </a:t>
            </a:r>
            <a:r>
              <a:rPr lang="ar-SA" sz="2400" dirty="0" err="1">
                <a:solidFill>
                  <a:schemeClr val="tx2"/>
                </a:solidFill>
                <a:latin typeface="+mj-lt"/>
                <a:ea typeface="+mj-ea"/>
                <a:cs typeface="+mj-cs"/>
              </a:rPr>
              <a:t>ماستر</a:t>
            </a:r>
            <a:r>
              <a:rPr lang="ar-SA" sz="2400" dirty="0">
                <a:solidFill>
                  <a:schemeClr val="tx2"/>
                </a:solidFill>
                <a:latin typeface="+mj-lt"/>
                <a:ea typeface="+mj-ea"/>
                <a:cs typeface="+mj-cs"/>
              </a:rPr>
              <a:t>                          </a:t>
            </a:r>
            <a:r>
              <a:rPr lang="fr-FR" sz="2400" dirty="0">
                <a:solidFill>
                  <a:schemeClr val="tx2"/>
                </a:solidFill>
                <a:latin typeface="+mj-lt"/>
                <a:ea typeface="+mj-ea"/>
                <a:cs typeface="+mj-cs"/>
              </a:rPr>
              <a:t>   </a:t>
            </a:r>
            <a:r>
              <a:rPr lang="ar-SA" sz="2400" dirty="0">
                <a:solidFill>
                  <a:schemeClr val="tx2"/>
                </a:solidFill>
                <a:latin typeface="+mj-lt"/>
                <a:ea typeface="+mj-ea"/>
                <a:cs typeface="+mj-cs"/>
              </a:rPr>
              <a:t>   المقياس: </a:t>
            </a:r>
            <a:r>
              <a:rPr lang="ar-SA" sz="2400" dirty="0" err="1">
                <a:solidFill>
                  <a:schemeClr val="tx2"/>
                </a:solidFill>
                <a:latin typeface="+mj-lt"/>
                <a:ea typeface="+mj-ea"/>
                <a:cs typeface="+mj-cs"/>
              </a:rPr>
              <a:t>إضطرابات</a:t>
            </a:r>
            <a:r>
              <a:rPr lang="ar-SA" sz="2400" dirty="0">
                <a:solidFill>
                  <a:schemeClr val="tx2"/>
                </a:solidFill>
                <a:latin typeface="+mj-lt"/>
                <a:ea typeface="+mj-ea"/>
                <a:cs typeface="+mj-cs"/>
              </a:rPr>
              <a:t> النطق</a:t>
            </a:r>
            <a:r>
              <a:rPr lang="fr-FR" sz="2400" dirty="0"/>
              <a:t> </a:t>
            </a:r>
            <a:r>
              <a:rPr lang="ar-SA" sz="2400" dirty="0">
                <a:solidFill>
                  <a:schemeClr val="tx2"/>
                </a:solidFill>
                <a:latin typeface="+mj-lt"/>
                <a:ea typeface="+mj-ea"/>
                <a:cs typeface="+mj-cs"/>
              </a:rPr>
              <a:t>التخصص: لسانيات تطبيقية</a:t>
            </a:r>
            <a:r>
              <a:rPr lang="fr-FR" sz="2400" dirty="0">
                <a:solidFill>
                  <a:schemeClr val="tx2"/>
                </a:solidFill>
                <a:latin typeface="+mj-lt"/>
                <a:ea typeface="+mj-ea"/>
                <a:cs typeface="+mj-cs"/>
              </a:rPr>
              <a:t>              </a:t>
            </a:r>
            <a:r>
              <a:rPr lang="ar-SA" sz="2400" dirty="0">
                <a:solidFill>
                  <a:schemeClr val="tx2"/>
                </a:solidFill>
                <a:latin typeface="+mj-lt"/>
                <a:ea typeface="+mj-ea"/>
                <a:cs typeface="+mj-cs"/>
              </a:rPr>
              <a:t>                 الفوج: 1. </a:t>
            </a:r>
            <a:r>
              <a:rPr lang="fr-FR" sz="2400" dirty="0">
                <a:solidFill>
                  <a:schemeClr val="tx2"/>
                </a:solidFill>
                <a:latin typeface="+mj-lt"/>
                <a:ea typeface="+mj-ea"/>
                <a:cs typeface="+mj-cs"/>
              </a:rPr>
              <a:t>                       </a:t>
            </a:r>
            <a:br>
              <a:rPr lang="fr-FR" sz="2400" dirty="0">
                <a:solidFill>
                  <a:schemeClr val="tx2"/>
                </a:solidFill>
                <a:latin typeface="+mj-lt"/>
                <a:ea typeface="+mj-ea"/>
                <a:cs typeface="+mj-cs"/>
              </a:rPr>
            </a:br>
            <a:r>
              <a:rPr lang="fr-FR" sz="2400" dirty="0"/>
              <a:t>                                      </a:t>
            </a:r>
            <a:r>
              <a:rPr lang="ar-SA" sz="2400" b="1" dirty="0" err="1">
                <a:solidFill>
                  <a:srgbClr val="FF0000"/>
                </a:solidFill>
                <a:latin typeface="+mj-lt"/>
                <a:ea typeface="+mj-ea"/>
                <a:cs typeface="+mj-cs"/>
              </a:rPr>
              <a:t>التــــــــــأتــــــــــأة</a:t>
            </a:r>
            <a:r>
              <a:rPr lang="ar-SA" sz="2400" dirty="0">
                <a:solidFill>
                  <a:schemeClr val="tx2"/>
                </a:solidFill>
                <a:latin typeface="+mj-lt"/>
                <a:ea typeface="+mj-ea"/>
                <a:cs typeface="+mj-cs"/>
              </a:rPr>
              <a:t> </a:t>
            </a:r>
            <a:r>
              <a:rPr lang="fr-FR" sz="2400" dirty="0"/>
              <a:t> </a:t>
            </a:r>
            <a:r>
              <a:rPr lang="fr-FR" sz="2400" dirty="0">
                <a:solidFill>
                  <a:schemeClr val="tx2"/>
                </a:solidFill>
                <a:latin typeface="+mj-lt"/>
                <a:ea typeface="+mj-ea"/>
                <a:cs typeface="+mj-cs"/>
              </a:rPr>
              <a:t>  </a:t>
            </a:r>
            <a:br>
              <a:rPr lang="fr-FR" sz="2400" dirty="0"/>
            </a:br>
            <a:r>
              <a:rPr lang="ar-SA" sz="2400" u="sng" dirty="0">
                <a:solidFill>
                  <a:schemeClr val="tx2"/>
                </a:solidFill>
                <a:latin typeface="+mj-lt"/>
                <a:ea typeface="+mj-ea"/>
                <a:cs typeface="+mj-cs"/>
              </a:rPr>
              <a:t>إعداد الطلبة</a:t>
            </a:r>
            <a:r>
              <a:rPr lang="ar-SA" sz="2400" dirty="0">
                <a:solidFill>
                  <a:schemeClr val="tx2"/>
                </a:solidFill>
                <a:latin typeface="+mj-lt"/>
                <a:ea typeface="+mj-ea"/>
                <a:cs typeface="+mj-cs"/>
              </a:rPr>
              <a:t>:                                                          </a:t>
            </a:r>
            <a:r>
              <a:rPr lang="ar-SA" sz="2400" u="sng" dirty="0">
                <a:solidFill>
                  <a:schemeClr val="tx2"/>
                </a:solidFill>
                <a:latin typeface="+mj-lt"/>
                <a:ea typeface="+mj-ea"/>
                <a:cs typeface="+mj-cs"/>
              </a:rPr>
              <a:t>أستاذة المقياس:</a:t>
            </a:r>
            <a:br>
              <a:rPr lang="fr-FR" sz="2400" dirty="0">
                <a:solidFill>
                  <a:schemeClr val="tx2"/>
                </a:solidFill>
                <a:latin typeface="+mj-lt"/>
                <a:ea typeface="+mj-ea"/>
                <a:cs typeface="+mj-cs"/>
              </a:rPr>
            </a:br>
            <a:r>
              <a:rPr lang="ar-SA" sz="2400" dirty="0" err="1">
                <a:solidFill>
                  <a:schemeClr val="tx2"/>
                </a:solidFill>
                <a:latin typeface="+mj-lt"/>
                <a:ea typeface="+mj-ea"/>
                <a:cs typeface="+mj-cs"/>
              </a:rPr>
              <a:t>كفوس</a:t>
            </a:r>
            <a:r>
              <a:rPr lang="ar-SA" sz="2400" dirty="0">
                <a:solidFill>
                  <a:schemeClr val="tx2"/>
                </a:solidFill>
                <a:latin typeface="+mj-lt"/>
                <a:ea typeface="+mj-ea"/>
                <a:cs typeface="+mj-cs"/>
              </a:rPr>
              <a:t> خديجة.                                                                          </a:t>
            </a:r>
            <a:br>
              <a:rPr lang="fr-FR" sz="2400" dirty="0">
                <a:solidFill>
                  <a:schemeClr val="tx2"/>
                </a:solidFill>
                <a:latin typeface="+mj-lt"/>
                <a:ea typeface="+mj-ea"/>
                <a:cs typeface="+mj-cs"/>
              </a:rPr>
            </a:br>
            <a:r>
              <a:rPr lang="ar-SA" sz="2400" dirty="0" err="1">
                <a:solidFill>
                  <a:schemeClr val="tx2"/>
                </a:solidFill>
                <a:latin typeface="+mj-lt"/>
                <a:ea typeface="+mj-ea"/>
                <a:cs typeface="+mj-cs"/>
              </a:rPr>
              <a:t>ذيب</a:t>
            </a:r>
            <a:r>
              <a:rPr lang="ar-SA" sz="2400" dirty="0">
                <a:solidFill>
                  <a:schemeClr val="tx2"/>
                </a:solidFill>
                <a:latin typeface="+mj-lt"/>
                <a:ea typeface="+mj-ea"/>
                <a:cs typeface="+mj-cs"/>
              </a:rPr>
              <a:t> إيمان.</a:t>
            </a:r>
            <a:br>
              <a:rPr lang="fr-FR" sz="2400" dirty="0">
                <a:solidFill>
                  <a:schemeClr val="tx2"/>
                </a:solidFill>
                <a:latin typeface="+mj-lt"/>
                <a:ea typeface="+mj-ea"/>
                <a:cs typeface="+mj-cs"/>
              </a:rPr>
            </a:br>
            <a:r>
              <a:rPr lang="ar-SA" sz="2400" dirty="0" err="1">
                <a:solidFill>
                  <a:schemeClr val="tx2"/>
                </a:solidFill>
                <a:latin typeface="+mj-lt"/>
                <a:ea typeface="+mj-ea"/>
                <a:cs typeface="+mj-cs"/>
              </a:rPr>
              <a:t>موساوي</a:t>
            </a:r>
            <a:r>
              <a:rPr lang="ar-SA" sz="2400" dirty="0">
                <a:solidFill>
                  <a:schemeClr val="tx2"/>
                </a:solidFill>
                <a:latin typeface="+mj-lt"/>
                <a:ea typeface="+mj-ea"/>
                <a:cs typeface="+mj-cs"/>
              </a:rPr>
              <a:t> فاتح.</a:t>
            </a:r>
            <a:br>
              <a:rPr lang="fr-FR" sz="2400" dirty="0">
                <a:solidFill>
                  <a:schemeClr val="tx2"/>
                </a:solidFill>
                <a:latin typeface="+mj-lt"/>
                <a:ea typeface="+mj-ea"/>
                <a:cs typeface="+mj-cs"/>
              </a:rPr>
            </a:br>
            <a:r>
              <a:rPr lang="ar-SA" sz="2400" dirty="0">
                <a:solidFill>
                  <a:schemeClr val="tx2"/>
                </a:solidFill>
                <a:latin typeface="+mj-lt"/>
                <a:ea typeface="+mj-ea"/>
                <a:cs typeface="+mj-cs"/>
              </a:rPr>
              <a:t>   </a:t>
            </a:r>
            <a:br>
              <a:rPr lang="fr-FR" sz="2400" dirty="0">
                <a:solidFill>
                  <a:schemeClr val="tx2"/>
                </a:solidFill>
                <a:latin typeface="+mj-lt"/>
                <a:ea typeface="+mj-ea"/>
                <a:cs typeface="+mj-cs"/>
              </a:rPr>
            </a:br>
            <a:r>
              <a:rPr lang="fr-FR" sz="2400" dirty="0">
                <a:solidFill>
                  <a:schemeClr val="tx2"/>
                </a:solidFill>
                <a:latin typeface="+mj-lt"/>
                <a:ea typeface="+mj-ea"/>
                <a:cs typeface="+mj-cs"/>
              </a:rPr>
              <a:t>                          </a:t>
            </a:r>
            <a:r>
              <a:rPr lang="ar-SA" sz="2400" dirty="0">
                <a:solidFill>
                  <a:schemeClr val="tx2"/>
                </a:solidFill>
                <a:latin typeface="+mj-lt"/>
                <a:ea typeface="+mj-ea"/>
                <a:cs typeface="+mj-cs"/>
              </a:rPr>
              <a:t>السنة الدراسية: 2024- 2025</a:t>
            </a:r>
            <a:endParaRPr lang="fr-FR" sz="2000" dirty="0">
              <a:solidFill>
                <a:schemeClr val="tx2"/>
              </a:solidFill>
              <a:latin typeface="+mj-lt"/>
              <a:ea typeface="+mj-ea"/>
              <a:cs typeface="+mj-cs"/>
            </a:endParaRPr>
          </a:p>
        </p:txBody>
      </p:sp>
      <p:sp>
        <p:nvSpPr>
          <p:cNvPr id="2051" name="Rectangle 3"/>
          <p:cNvSpPr>
            <a:spLocks noGrp="1" noChangeArrowheads="1"/>
          </p:cNvSpPr>
          <p:nvPr>
            <p:ph type="subTitle" idx="1"/>
          </p:nvPr>
        </p:nvSpPr>
        <p:spPr>
          <a:xfrm>
            <a:off x="642910" y="4071942"/>
            <a:ext cx="4000528" cy="1566858"/>
          </a:xfrm>
          <a:noFill/>
        </p:spPr>
        <p:txBody>
          <a:bodyPr/>
          <a:lstStyle/>
          <a:p>
            <a:r>
              <a:rPr lang="fr-FR" sz="2400" dirty="0">
                <a:solidFill>
                  <a:schemeClr val="tx2"/>
                </a:solidFill>
                <a:latin typeface="+mn-lt"/>
                <a:ea typeface="+mn-ea"/>
                <a:cs typeface="+mn-cs"/>
              </a:rPr>
              <a:t>           </a:t>
            </a:r>
          </a:p>
          <a:p>
            <a:r>
              <a:rPr lang="fr-FR" sz="2400" dirty="0">
                <a:solidFill>
                  <a:schemeClr val="tx2"/>
                </a:solidFill>
              </a:rPr>
              <a:t> </a:t>
            </a:r>
            <a:r>
              <a:rPr lang="fr-FR" sz="2400" dirty="0">
                <a:solidFill>
                  <a:schemeClr val="tx2"/>
                </a:solidFill>
                <a:latin typeface="+mn-lt"/>
                <a:ea typeface="+mn-ea"/>
                <a:cs typeface="+mn-cs"/>
              </a:rPr>
              <a:t>                </a:t>
            </a:r>
            <a:r>
              <a:rPr lang="ar-SA" sz="2400" dirty="0">
                <a:solidFill>
                  <a:schemeClr val="tx2"/>
                </a:solidFill>
                <a:latin typeface="+mn-lt"/>
                <a:ea typeface="+mn-ea"/>
                <a:cs typeface="+mn-cs"/>
              </a:rPr>
              <a:t>مصباح</a:t>
            </a:r>
            <a:endParaRPr lang="ar-SA" dirty="0"/>
          </a:p>
          <a:p>
            <a:pPr algn="r"/>
            <a:endParaRPr lang="fr-FR" dirty="0"/>
          </a:p>
        </p:txBody>
      </p:sp>
    </p:spTree>
  </p:cSld>
  <p:clrMapOvr>
    <a:masterClrMapping/>
  </p:clrMapOvr>
  <p:transition spd="slow" advTm="1000">
    <p:newsflash/>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ctrTitle"/>
          </p:nvPr>
        </p:nvSpPr>
        <p:spPr/>
        <p:txBody>
          <a:bodyPr/>
          <a:lstStyle/>
          <a:p>
            <a:pPr algn="r"/>
            <a:br>
              <a:rPr lang="ar-DZ" b="1" dirty="0">
                <a:solidFill>
                  <a:schemeClr val="tx2"/>
                </a:solidFill>
                <a:latin typeface="+mj-lt"/>
                <a:ea typeface="+mj-ea"/>
                <a:cs typeface="+mj-cs"/>
              </a:rPr>
            </a:br>
            <a:r>
              <a:rPr lang="ar-DZ" sz="2000" b="1" dirty="0"/>
              <a:t>مقدمة :</a:t>
            </a:r>
            <a:br>
              <a:rPr lang="ar-DZ" sz="2000" b="1" dirty="0"/>
            </a:br>
            <a:r>
              <a:rPr lang="ar-DZ" sz="2400" dirty="0">
                <a:cs typeface="+mn-cs"/>
              </a:rPr>
              <a:t>لابد </a:t>
            </a:r>
            <a:r>
              <a:rPr lang="ar-DZ" sz="2400" dirty="0" err="1">
                <a:cs typeface="+mn-cs"/>
              </a:rPr>
              <a:t>للانسان</a:t>
            </a:r>
            <a:r>
              <a:rPr lang="ar-DZ" sz="2400" dirty="0">
                <a:cs typeface="+mn-cs"/>
              </a:rPr>
              <a:t> أن يستخدم اللغة في تواصله مع الآخرين، هذه الأخيرة التي تعتبر همزة وصل بين الكائنات الحية خاصة الإنسان فكما أن لها قيمة وأهمية جد كبيرة </a:t>
            </a:r>
            <a:r>
              <a:rPr lang="ar-DZ" sz="2400" dirty="0" err="1">
                <a:cs typeface="+mn-cs"/>
              </a:rPr>
              <a:t>الا</a:t>
            </a:r>
            <a:r>
              <a:rPr lang="ar-DZ" sz="2400" dirty="0">
                <a:cs typeface="+mn-cs"/>
              </a:rPr>
              <a:t> أنها في بعض الأحيان تشوبها عيوب مثل عيوب النطق والمتمثلة في </a:t>
            </a:r>
            <a:r>
              <a:rPr lang="ar-DZ" sz="2400" dirty="0" err="1">
                <a:cs typeface="+mn-cs"/>
              </a:rPr>
              <a:t>الابدال</a:t>
            </a:r>
            <a:r>
              <a:rPr lang="ar-DZ" sz="2400" dirty="0">
                <a:cs typeface="+mn-cs"/>
              </a:rPr>
              <a:t> </a:t>
            </a:r>
            <a:r>
              <a:rPr lang="ar-DZ" sz="2400" dirty="0" err="1">
                <a:cs typeface="+mn-cs"/>
              </a:rPr>
              <a:t>الاضافة</a:t>
            </a:r>
            <a:r>
              <a:rPr lang="ar-DZ" sz="2400" dirty="0">
                <a:cs typeface="+mn-cs"/>
              </a:rPr>
              <a:t> الحذف وغيرها وهناك أيضا </a:t>
            </a:r>
            <a:r>
              <a:rPr lang="ar-DZ" sz="2400" dirty="0" err="1">
                <a:cs typeface="+mn-cs"/>
              </a:rPr>
              <a:t>التأتأة</a:t>
            </a:r>
            <a:r>
              <a:rPr lang="ar-DZ" sz="2400" dirty="0">
                <a:cs typeface="+mn-cs"/>
              </a:rPr>
              <a:t> </a:t>
            </a:r>
            <a:r>
              <a:rPr lang="ar-DZ" sz="2400" dirty="0" err="1">
                <a:cs typeface="+mn-cs"/>
              </a:rPr>
              <a:t>اي</a:t>
            </a:r>
            <a:r>
              <a:rPr lang="ar-DZ" sz="2400" dirty="0">
                <a:cs typeface="+mn-cs"/>
              </a:rPr>
              <a:t> التلعثم أو ما يقابله بالانجليزية </a:t>
            </a:r>
            <a:r>
              <a:rPr lang="fr-FR" sz="2400" dirty="0" err="1">
                <a:cs typeface="+mn-cs"/>
              </a:rPr>
              <a:t>stuttering</a:t>
            </a:r>
            <a:br>
              <a:rPr lang="ar-DZ" sz="3600" b="1" dirty="0"/>
            </a:br>
            <a:br>
              <a:rPr lang="ar-DZ" sz="3600" b="1" dirty="0"/>
            </a:br>
            <a:r>
              <a:rPr lang="ar-DZ" sz="2800" b="1" dirty="0" err="1"/>
              <a:t>ف</a:t>
            </a:r>
            <a:r>
              <a:rPr lang="ar-DZ" sz="2800" b="1" dirty="0" err="1">
                <a:solidFill>
                  <a:schemeClr val="tx2"/>
                </a:solidFill>
                <a:latin typeface="+mj-lt"/>
                <a:ea typeface="+mj-ea"/>
                <a:cs typeface="+mj-cs"/>
              </a:rPr>
              <a:t>التأتأة</a:t>
            </a:r>
            <a:r>
              <a:rPr lang="ar-DZ" sz="2800" dirty="0">
                <a:solidFill>
                  <a:schemeClr val="tx2"/>
                </a:solidFill>
                <a:latin typeface="+mj-lt"/>
                <a:ea typeface="+mj-ea"/>
                <a:cs typeface="+mj-cs"/>
              </a:rPr>
              <a:t> أو الكلام المَهيب أو التلعثم وهو كلام متقطع نتيجة عدم القدرة على توحيد الألفاظ معا، وهي اضطراب في الكلام يتم فيه تكرار الأصوات، المقاطع أو الكلمات أو استمرارها لفترة أطول من المعتاد، هذه المشاكل تسبب انقطاع في تدفق الكلام (وتسمى عدم الطلاقة)</a:t>
            </a:r>
            <a:endParaRPr lang="fr-FR" dirty="0">
              <a:solidFill>
                <a:schemeClr val="tx2"/>
              </a:solidFill>
              <a:latin typeface="+mj-lt"/>
              <a:ea typeface="+mj-ea"/>
              <a:cs typeface="+mj-cs"/>
            </a:endParaRPr>
          </a:p>
        </p:txBody>
      </p:sp>
      <p:sp>
        <p:nvSpPr>
          <p:cNvPr id="3077" name="Rectangle 5"/>
          <p:cNvSpPr>
            <a:spLocks noGrp="1" noChangeArrowheads="1"/>
          </p:cNvSpPr>
          <p:nvPr>
            <p:ph type="subTitle" idx="1"/>
          </p:nvPr>
        </p:nvSpPr>
        <p:spPr/>
        <p:txBody>
          <a:bodyPr/>
          <a:lstStyle/>
          <a:p>
            <a:endParaRPr lang="ar-SA" dirty="0"/>
          </a:p>
          <a:p>
            <a:endParaRPr lang="fr-FR" dirty="0"/>
          </a:p>
        </p:txBody>
      </p:sp>
    </p:spTree>
  </p:cSld>
  <p:clrMapOvr>
    <a:masterClrMapping/>
  </p:clrMapOvr>
  <p:transition spd="slow" advTm="1000">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3076"/>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llipse 13"/>
          <p:cNvSpPr/>
          <p:nvPr/>
        </p:nvSpPr>
        <p:spPr bwMode="auto">
          <a:xfrm>
            <a:off x="3071802" y="1214422"/>
            <a:ext cx="2714644" cy="100013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ctr"/>
            <a:r>
              <a:rPr kumimoji="0" lang="ar-DZ" sz="2800" b="1" i="0" u="none" strike="noStrike" cap="none" normalizeH="0" baseline="0" dirty="0">
                <a:ln>
                  <a:noFill/>
                </a:ln>
                <a:solidFill>
                  <a:srgbClr val="7030A0"/>
                </a:solidFill>
                <a:effectLst/>
                <a:latin typeface="Calibri" pitchFamily="34" charset="0"/>
                <a:ea typeface="Calibri" pitchFamily="34" charset="0"/>
                <a:cs typeface="Arial" pitchFamily="34" charset="0"/>
              </a:rPr>
              <a:t>أنواع </a:t>
            </a:r>
            <a:r>
              <a:rPr kumimoji="0" lang="ar-DZ" sz="2800" b="1" i="0" u="none" strike="noStrike" cap="none" normalizeH="0" baseline="0" dirty="0" err="1">
                <a:ln>
                  <a:noFill/>
                </a:ln>
                <a:solidFill>
                  <a:srgbClr val="7030A0"/>
                </a:solidFill>
                <a:effectLst/>
                <a:latin typeface="Calibri" pitchFamily="34" charset="0"/>
                <a:ea typeface="Calibri" pitchFamily="34" charset="0"/>
                <a:cs typeface="Arial" pitchFamily="34" charset="0"/>
              </a:rPr>
              <a:t>التأتأة</a:t>
            </a:r>
            <a:endParaRPr kumimoji="0" lang="ar-DZ" sz="2000" b="0" i="0" u="none" strike="noStrike" cap="none" normalizeH="0" baseline="0" dirty="0">
              <a:ln>
                <a:noFill/>
              </a:ln>
              <a:solidFill>
                <a:schemeClr val="tx1"/>
              </a:solidFill>
              <a:effectLst/>
              <a:latin typeface="Arial" pitchFamily="34" charset="0"/>
              <a:cs typeface="Arial" pitchFamily="34" charset="0"/>
            </a:endParaRPr>
          </a:p>
        </p:txBody>
      </p:sp>
      <p:cxnSp>
        <p:nvCxnSpPr>
          <p:cNvPr id="18" name="Connecteur droit avec flèche 17"/>
          <p:cNvCxnSpPr/>
          <p:nvPr/>
        </p:nvCxnSpPr>
        <p:spPr bwMode="auto">
          <a:xfrm>
            <a:off x="5000628" y="2214554"/>
            <a:ext cx="928694" cy="5000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Connecteur droit avec flèche 19"/>
          <p:cNvCxnSpPr/>
          <p:nvPr/>
        </p:nvCxnSpPr>
        <p:spPr bwMode="auto">
          <a:xfrm rot="10800000" flipV="1">
            <a:off x="3143240" y="2214554"/>
            <a:ext cx="857256" cy="5715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1" name="Ellipse 20"/>
          <p:cNvSpPr/>
          <p:nvPr/>
        </p:nvSpPr>
        <p:spPr bwMode="auto">
          <a:xfrm>
            <a:off x="5143504" y="2714620"/>
            <a:ext cx="2643206" cy="642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ar-DZ" sz="2400" b="1" dirty="0" err="1"/>
              <a:t>التأتأة</a:t>
            </a:r>
            <a:r>
              <a:rPr lang="ar-DZ" sz="2400" b="1" dirty="0"/>
              <a:t> المتطورة</a:t>
            </a:r>
            <a:endParaRPr kumimoji="0" lang="fr-FR" sz="2400" b="0" i="0" u="none" strike="noStrike" cap="none" normalizeH="0" baseline="0" dirty="0">
              <a:ln>
                <a:noFill/>
              </a:ln>
              <a:solidFill>
                <a:schemeClr val="tx1"/>
              </a:solidFill>
              <a:effectLst/>
              <a:latin typeface="Arial" charset="0"/>
              <a:cs typeface="Arial" charset="0"/>
            </a:endParaRPr>
          </a:p>
        </p:txBody>
      </p:sp>
      <p:sp>
        <p:nvSpPr>
          <p:cNvPr id="24" name="Ellipse 23"/>
          <p:cNvSpPr/>
          <p:nvPr/>
        </p:nvSpPr>
        <p:spPr bwMode="auto">
          <a:xfrm>
            <a:off x="1571604" y="2786058"/>
            <a:ext cx="2643206" cy="642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ar-DZ" sz="2400" b="1" dirty="0" err="1"/>
              <a:t>التأتأة</a:t>
            </a:r>
            <a:r>
              <a:rPr lang="ar-DZ" sz="2400" b="1" dirty="0"/>
              <a:t> العصبية </a:t>
            </a:r>
            <a:endParaRPr kumimoji="0" lang="fr-FR" sz="2400" b="0" i="0" u="none" strike="noStrike" cap="none" normalizeH="0" baseline="0" dirty="0">
              <a:ln>
                <a:noFill/>
              </a:ln>
              <a:solidFill>
                <a:schemeClr val="tx1"/>
              </a:solidFill>
              <a:effectLst/>
              <a:latin typeface="Arial" charset="0"/>
              <a:cs typeface="Arial" charset="0"/>
            </a:endParaRPr>
          </a:p>
        </p:txBody>
      </p:sp>
      <p:sp>
        <p:nvSpPr>
          <p:cNvPr id="26" name="Rogner un rectangle avec un coin du même côté 25"/>
          <p:cNvSpPr/>
          <p:nvPr/>
        </p:nvSpPr>
        <p:spPr bwMode="auto">
          <a:xfrm>
            <a:off x="5357818" y="3571876"/>
            <a:ext cx="2428892" cy="1928826"/>
          </a:xfrm>
          <a:prstGeom prst="snip2Same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ar-DZ" dirty="0"/>
              <a:t>وهي النوع الأكثر شيوعا بين الأطفال الذكور، تحدث نتيجة محاولة الطفل لتطور قدرته على الكلام وتطوير لغته عادة ما يختفي دون الحاجة لعلاج</a:t>
            </a:r>
            <a:r>
              <a:rPr lang="fr-FR" dirty="0"/>
              <a:t>.</a:t>
            </a:r>
          </a:p>
        </p:txBody>
      </p:sp>
      <p:sp>
        <p:nvSpPr>
          <p:cNvPr id="27" name="Rogner un rectangle avec un coin du même côté 26"/>
          <p:cNvSpPr/>
          <p:nvPr/>
        </p:nvSpPr>
        <p:spPr bwMode="auto">
          <a:xfrm>
            <a:off x="1071538" y="3571876"/>
            <a:ext cx="3214710" cy="2857520"/>
          </a:xfrm>
          <a:prstGeom prst="snip2Same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ar-DZ" dirty="0"/>
              <a:t>تحدث نتيجة تشوهات في أعصاب الدماغ الناجمة عن السكتة الدماغية مثلا السكتة الدماغية أو الجلطات الدماغية عبارة عن خلل </a:t>
            </a:r>
            <a:r>
              <a:rPr lang="ar-DZ" dirty="0" err="1"/>
              <a:t>مفاجيء</a:t>
            </a:r>
            <a:r>
              <a:rPr lang="ar-DZ" dirty="0"/>
              <a:t> في التروية الدموية للدماغ بواحد أو أكثر من الأوعية الدموية التي تغذي الدماغ فتسبب خللا أو نقصا في حصول الدماغ على الأكسجين</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llipse 5"/>
          <p:cNvSpPr/>
          <p:nvPr/>
        </p:nvSpPr>
        <p:spPr bwMode="auto">
          <a:xfrm>
            <a:off x="2928926" y="1071546"/>
            <a:ext cx="3214710" cy="100013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ctr"/>
            <a:r>
              <a:rPr kumimoji="0" lang="ar-DZ" sz="2800" b="1" i="0" u="none" strike="noStrike" cap="none" normalizeH="0" baseline="0" dirty="0">
                <a:ln>
                  <a:noFill/>
                </a:ln>
                <a:solidFill>
                  <a:schemeClr val="tx1"/>
                </a:solidFill>
                <a:effectLst/>
                <a:latin typeface="Calibri" pitchFamily="34" charset="0"/>
                <a:ea typeface="Calibri" pitchFamily="34" charset="0"/>
                <a:cs typeface="Arial" pitchFamily="34" charset="0"/>
              </a:rPr>
              <a:t>أعراض </a:t>
            </a:r>
            <a:r>
              <a:rPr kumimoji="0" lang="ar-DZ" sz="2800" b="1" i="0" u="none" strike="noStrike" cap="none" normalizeH="0" baseline="0" dirty="0" err="1">
                <a:ln>
                  <a:noFill/>
                </a:ln>
                <a:solidFill>
                  <a:schemeClr val="tx1"/>
                </a:solidFill>
                <a:effectLst/>
                <a:latin typeface="Calibri" pitchFamily="34" charset="0"/>
                <a:ea typeface="Calibri" pitchFamily="34" charset="0"/>
                <a:cs typeface="Arial" pitchFamily="34" charset="0"/>
              </a:rPr>
              <a:t>التأتأة</a:t>
            </a:r>
            <a:endParaRPr kumimoji="0" lang="ar-DZ" sz="2800" b="0" i="0" u="none" strike="noStrike" cap="none" normalizeH="0" baseline="0" dirty="0">
              <a:ln>
                <a:noFill/>
              </a:ln>
              <a:solidFill>
                <a:schemeClr val="tx1"/>
              </a:solidFill>
              <a:effectLst/>
              <a:latin typeface="Arial" pitchFamily="34" charset="0"/>
              <a:cs typeface="Arial" pitchFamily="34" charset="0"/>
            </a:endParaRPr>
          </a:p>
        </p:txBody>
      </p:sp>
      <p:sp>
        <p:nvSpPr>
          <p:cNvPr id="8" name="Ellipse 7"/>
          <p:cNvSpPr/>
          <p:nvPr/>
        </p:nvSpPr>
        <p:spPr bwMode="auto">
          <a:xfrm>
            <a:off x="6072198" y="2500306"/>
            <a:ext cx="2786082" cy="15716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kumimoji="0" lang="ar-DZ" sz="2400" b="0" i="0" u="none" strike="noStrike" cap="none" normalizeH="0" baseline="0" dirty="0">
                <a:ln>
                  <a:noFill/>
                </a:ln>
                <a:solidFill>
                  <a:schemeClr val="tx1"/>
                </a:solidFill>
                <a:effectLst/>
                <a:latin typeface="Calibri" pitchFamily="34" charset="0"/>
                <a:ea typeface="Calibri" pitchFamily="34" charset="0"/>
                <a:cs typeface="Arial" pitchFamily="34" charset="0"/>
              </a:rPr>
              <a:t>التكرار: تكرار جزء من الكلمة أو العبارة</a:t>
            </a:r>
            <a:endParaRPr kumimoji="0" lang="ar-DZ" sz="4000" b="0" i="0" u="none" strike="noStrike" cap="none" normalizeH="0" baseline="0" dirty="0">
              <a:ln>
                <a:noFill/>
              </a:ln>
              <a:solidFill>
                <a:schemeClr val="tx1"/>
              </a:solidFill>
              <a:effectLst/>
              <a:latin typeface="Arial" pitchFamily="34" charset="0"/>
              <a:cs typeface="Arial" pitchFamily="34" charset="0"/>
            </a:endParaRPr>
          </a:p>
        </p:txBody>
      </p:sp>
      <p:sp>
        <p:nvSpPr>
          <p:cNvPr id="9" name="Ellipse 8"/>
          <p:cNvSpPr/>
          <p:nvPr/>
        </p:nvSpPr>
        <p:spPr bwMode="auto">
          <a:xfrm>
            <a:off x="2643174" y="2786058"/>
            <a:ext cx="2714644" cy="171451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kumimoji="0" lang="ar-DZ" sz="2000" b="0" i="0" u="none" strike="noStrike" cap="none" normalizeH="0" baseline="0" dirty="0">
                <a:ln>
                  <a:noFill/>
                </a:ln>
                <a:solidFill>
                  <a:schemeClr val="tx1"/>
                </a:solidFill>
                <a:effectLst/>
                <a:latin typeface="Calibri" pitchFamily="34" charset="0"/>
                <a:ea typeface="Calibri" pitchFamily="34" charset="0"/>
                <a:cs typeface="Arial" pitchFamily="34" charset="0"/>
              </a:rPr>
              <a:t>النضال أو المجاهدة: المناضلة من أجل بدء الكلام وتكون بجهد.</a:t>
            </a:r>
            <a:endParaRPr kumimoji="0" lang="ar-DZ" sz="3600" b="0" i="0" u="none" strike="noStrike" cap="none" normalizeH="0" baseline="0" dirty="0">
              <a:ln>
                <a:noFill/>
              </a:ln>
              <a:solidFill>
                <a:schemeClr val="tx1"/>
              </a:solidFill>
              <a:effectLst/>
              <a:latin typeface="Arial" pitchFamily="34" charset="0"/>
              <a:cs typeface="Arial" pitchFamily="34" charset="0"/>
            </a:endParaRPr>
          </a:p>
        </p:txBody>
      </p:sp>
      <p:sp>
        <p:nvSpPr>
          <p:cNvPr id="10" name="Ellipse 9"/>
          <p:cNvSpPr/>
          <p:nvPr/>
        </p:nvSpPr>
        <p:spPr bwMode="auto">
          <a:xfrm>
            <a:off x="0" y="3786190"/>
            <a:ext cx="2857488" cy="164307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kumimoji="0" lang="ar-DZ" sz="2000" b="0" i="0" u="none" strike="noStrike" cap="none" normalizeH="0" baseline="0" dirty="0">
                <a:ln>
                  <a:noFill/>
                </a:ln>
                <a:solidFill>
                  <a:schemeClr val="tx1"/>
                </a:solidFill>
                <a:effectLst/>
                <a:latin typeface="Calibri" pitchFamily="34" charset="0"/>
                <a:ea typeface="Calibri" pitchFamily="34" charset="0"/>
                <a:cs typeface="Arial" pitchFamily="34" charset="0"/>
              </a:rPr>
              <a:t>الخوف من الكلام: وذلك بإدراكه للمشكلة الكلامية الواقع فيها.</a:t>
            </a:r>
            <a:endParaRPr kumimoji="0" lang="ar-DZ" sz="3600" b="0" i="0" u="none" strike="noStrike" cap="none" normalizeH="0" baseline="0" dirty="0">
              <a:ln>
                <a:noFill/>
              </a:ln>
              <a:solidFill>
                <a:schemeClr val="tx1"/>
              </a:solidFill>
              <a:effectLst/>
              <a:latin typeface="Arial" pitchFamily="34" charset="0"/>
              <a:cs typeface="Arial" pitchFamily="34" charset="0"/>
            </a:endParaRPr>
          </a:p>
        </p:txBody>
      </p:sp>
      <p:sp>
        <p:nvSpPr>
          <p:cNvPr id="11" name="Ellipse 10"/>
          <p:cNvSpPr/>
          <p:nvPr/>
        </p:nvSpPr>
        <p:spPr bwMode="auto">
          <a:xfrm>
            <a:off x="4714876" y="4214818"/>
            <a:ext cx="2714644" cy="200026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kumimoji="0" lang="ar-DZ" sz="2400" b="0" i="0" u="none" strike="noStrike" cap="none" normalizeH="0" baseline="0" dirty="0">
                <a:ln>
                  <a:noFill/>
                </a:ln>
                <a:solidFill>
                  <a:schemeClr val="tx1"/>
                </a:solidFill>
                <a:effectLst/>
                <a:latin typeface="Calibri" pitchFamily="34" charset="0"/>
                <a:ea typeface="Calibri" pitchFamily="34" charset="0"/>
                <a:cs typeface="Arial" pitchFamily="34" charset="0"/>
              </a:rPr>
              <a:t>المد والإطالة: تصدر الأصوات مع المد والإطالة إضافية</a:t>
            </a:r>
            <a:endParaRPr kumimoji="0" lang="ar-DZ" sz="4000" b="0" i="0" u="none" strike="noStrike" cap="none" normalizeH="0" baseline="0" dirty="0">
              <a:ln>
                <a:noFill/>
              </a:ln>
              <a:solidFill>
                <a:schemeClr val="tx1"/>
              </a:solidFill>
              <a:effectLst/>
              <a:latin typeface="Arial" pitchFamily="34" charset="0"/>
              <a:cs typeface="Arial" pitchFamily="34" charset="0"/>
            </a:endParaRPr>
          </a:p>
        </p:txBody>
      </p:sp>
      <p:cxnSp>
        <p:nvCxnSpPr>
          <p:cNvPr id="13" name="Connecteur droit avec flèche 12"/>
          <p:cNvCxnSpPr/>
          <p:nvPr/>
        </p:nvCxnSpPr>
        <p:spPr bwMode="auto">
          <a:xfrm>
            <a:off x="5500694" y="1928802"/>
            <a:ext cx="1071570" cy="71438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5" name="Connecteur droit avec flèche 14"/>
          <p:cNvCxnSpPr>
            <a:endCxn id="11" idx="0"/>
          </p:cNvCxnSpPr>
          <p:nvPr/>
        </p:nvCxnSpPr>
        <p:spPr bwMode="auto">
          <a:xfrm rot="16200000" flipH="1">
            <a:off x="4500562" y="2643182"/>
            <a:ext cx="2143140" cy="10001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7" name="Connecteur droit avec flèche 16"/>
          <p:cNvCxnSpPr>
            <a:endCxn id="9" idx="0"/>
          </p:cNvCxnSpPr>
          <p:nvPr/>
        </p:nvCxnSpPr>
        <p:spPr bwMode="auto">
          <a:xfrm rot="5400000">
            <a:off x="3714744" y="2357430"/>
            <a:ext cx="714380" cy="14287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9" name="Connecteur droit avec flèche 18"/>
          <p:cNvCxnSpPr/>
          <p:nvPr/>
        </p:nvCxnSpPr>
        <p:spPr bwMode="auto">
          <a:xfrm rot="5400000">
            <a:off x="1821637" y="2035959"/>
            <a:ext cx="1857388" cy="16430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Organigramme : Terminateur 5"/>
          <p:cNvSpPr/>
          <p:nvPr/>
        </p:nvSpPr>
        <p:spPr bwMode="auto">
          <a:xfrm>
            <a:off x="2357422" y="857232"/>
            <a:ext cx="3643338" cy="1285884"/>
          </a:xfrm>
          <a:prstGeom prst="flowChartTerminator">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ctr"/>
            <a:r>
              <a:rPr kumimoji="0" lang="ar-DZ" sz="3600" b="1" i="0" u="none" strike="noStrike" cap="none" normalizeH="0" baseline="0" dirty="0">
                <a:ln>
                  <a:noFill/>
                </a:ln>
                <a:solidFill>
                  <a:schemeClr val="tx1"/>
                </a:solidFill>
                <a:effectLst/>
                <a:latin typeface="Calibri" pitchFamily="34" charset="0"/>
                <a:ea typeface="Calibri" pitchFamily="34" charset="0"/>
                <a:cs typeface="Arial" pitchFamily="34" charset="0"/>
              </a:rPr>
              <a:t>أسباب </a:t>
            </a:r>
            <a:r>
              <a:rPr kumimoji="0" lang="ar-DZ" sz="3600" b="1" i="0" u="none" strike="noStrike" cap="none" normalizeH="0" baseline="0" dirty="0" err="1">
                <a:ln>
                  <a:noFill/>
                </a:ln>
                <a:solidFill>
                  <a:schemeClr val="tx1"/>
                </a:solidFill>
                <a:effectLst/>
                <a:latin typeface="Calibri" pitchFamily="34" charset="0"/>
                <a:ea typeface="Calibri" pitchFamily="34" charset="0"/>
                <a:cs typeface="Arial" pitchFamily="34" charset="0"/>
              </a:rPr>
              <a:t>التأتأة</a:t>
            </a:r>
            <a:endParaRPr kumimoji="0" lang="ar-DZ" sz="4000" b="0" i="0" u="none" strike="noStrike" cap="none" normalizeH="0" baseline="0" dirty="0">
              <a:ln>
                <a:noFill/>
              </a:ln>
              <a:solidFill>
                <a:schemeClr val="tx1"/>
              </a:solidFill>
              <a:effectLst/>
              <a:latin typeface="Arial" pitchFamily="34" charset="0"/>
              <a:cs typeface="Arial" pitchFamily="34" charset="0"/>
            </a:endParaRPr>
          </a:p>
        </p:txBody>
      </p:sp>
      <p:cxnSp>
        <p:nvCxnSpPr>
          <p:cNvPr id="9" name="Connecteur droit avec flèche 8"/>
          <p:cNvCxnSpPr/>
          <p:nvPr/>
        </p:nvCxnSpPr>
        <p:spPr bwMode="auto">
          <a:xfrm>
            <a:off x="5572132" y="2143116"/>
            <a:ext cx="2286016" cy="6429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Connecteur droit avec flèche 10"/>
          <p:cNvCxnSpPr/>
          <p:nvPr/>
        </p:nvCxnSpPr>
        <p:spPr bwMode="auto">
          <a:xfrm rot="10800000" flipV="1">
            <a:off x="1214414" y="2143116"/>
            <a:ext cx="1714512" cy="78581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3" name="Connecteur droit avec flèche 12"/>
          <p:cNvCxnSpPr/>
          <p:nvPr/>
        </p:nvCxnSpPr>
        <p:spPr bwMode="auto">
          <a:xfrm>
            <a:off x="4429124" y="2143116"/>
            <a:ext cx="1357322" cy="8572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5" name="Connecteur droit avec flèche 14"/>
          <p:cNvCxnSpPr/>
          <p:nvPr/>
        </p:nvCxnSpPr>
        <p:spPr bwMode="auto">
          <a:xfrm rot="5400000">
            <a:off x="3107521" y="2393149"/>
            <a:ext cx="928694" cy="42862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Ellipse 17"/>
          <p:cNvSpPr/>
          <p:nvPr/>
        </p:nvSpPr>
        <p:spPr bwMode="auto">
          <a:xfrm>
            <a:off x="7072330" y="2786058"/>
            <a:ext cx="1857388" cy="292895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kumimoji="0" lang="ar-DZ" sz="2400" b="0" i="0" u="none" strike="noStrike" cap="none" normalizeH="0" baseline="0" dirty="0">
                <a:ln>
                  <a:noFill/>
                </a:ln>
                <a:solidFill>
                  <a:schemeClr val="tx1"/>
                </a:solidFill>
                <a:effectLst/>
                <a:latin typeface="Calibri" pitchFamily="34" charset="0"/>
                <a:ea typeface="Calibri" pitchFamily="34" charset="0"/>
                <a:cs typeface="Arial" pitchFamily="34" charset="0"/>
              </a:rPr>
              <a:t>نفسية: تنجم عن التوتر العصبي والانفعال والغيرة والتأنيب</a:t>
            </a:r>
            <a:endParaRPr kumimoji="0" lang="ar-DZ" sz="4000" b="0" i="0" u="none" strike="noStrike" cap="none" normalizeH="0" baseline="0" dirty="0">
              <a:ln>
                <a:noFill/>
              </a:ln>
              <a:solidFill>
                <a:schemeClr val="tx1"/>
              </a:solidFill>
              <a:effectLst/>
              <a:latin typeface="Arial" pitchFamily="34" charset="0"/>
              <a:cs typeface="Arial" pitchFamily="34" charset="0"/>
            </a:endParaRPr>
          </a:p>
        </p:txBody>
      </p:sp>
      <p:sp>
        <p:nvSpPr>
          <p:cNvPr id="20" name="Ellipse 19"/>
          <p:cNvSpPr/>
          <p:nvPr/>
        </p:nvSpPr>
        <p:spPr bwMode="auto">
          <a:xfrm>
            <a:off x="4714876" y="3000372"/>
            <a:ext cx="1714512" cy="278608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kumimoji="0" lang="ar-DZ" sz="2400" b="0" i="0" u="none" strike="noStrike" cap="none" normalizeH="0" baseline="0" dirty="0">
                <a:ln>
                  <a:noFill/>
                </a:ln>
                <a:solidFill>
                  <a:schemeClr val="tx1"/>
                </a:solidFill>
                <a:effectLst/>
                <a:latin typeface="Calibri" pitchFamily="34" charset="0"/>
                <a:ea typeface="Calibri" pitchFamily="34" charset="0"/>
                <a:cs typeface="Arial" pitchFamily="34" charset="0"/>
              </a:rPr>
              <a:t>اجتماعية: القلق والمشاكل العائلية </a:t>
            </a:r>
            <a:r>
              <a:rPr kumimoji="0" lang="ar-DZ" sz="2400" b="0" i="0" u="none" strike="noStrike" cap="none" normalizeH="0" baseline="0" dirty="0" err="1">
                <a:ln>
                  <a:noFill/>
                </a:ln>
                <a:solidFill>
                  <a:schemeClr val="tx1"/>
                </a:solidFill>
                <a:effectLst/>
                <a:latin typeface="Calibri" pitchFamily="34" charset="0"/>
                <a:ea typeface="Calibri" pitchFamily="34" charset="0"/>
                <a:cs typeface="Arial" pitchFamily="34" charset="0"/>
              </a:rPr>
              <a:t>او</a:t>
            </a:r>
            <a:r>
              <a:rPr kumimoji="0" lang="ar-DZ" sz="2400" b="0" i="0" u="none" strike="noStrike" cap="none" normalizeH="0" baseline="0" dirty="0">
                <a:ln>
                  <a:noFill/>
                </a:ln>
                <a:solidFill>
                  <a:schemeClr val="tx1"/>
                </a:solidFill>
                <a:effectLst/>
                <a:latin typeface="Calibri" pitchFamily="34" charset="0"/>
                <a:ea typeface="Calibri" pitchFamily="34" charset="0"/>
                <a:cs typeface="Arial" pitchFamily="34" charset="0"/>
              </a:rPr>
              <a:t> الشخصية</a:t>
            </a:r>
            <a:endParaRPr kumimoji="0" lang="ar-DZ" sz="4000" b="0" i="0" u="none" strike="noStrike" cap="none" normalizeH="0" baseline="0" dirty="0">
              <a:ln>
                <a:noFill/>
              </a:ln>
              <a:solidFill>
                <a:schemeClr val="tx1"/>
              </a:solidFill>
              <a:effectLst/>
              <a:latin typeface="Arial" pitchFamily="34" charset="0"/>
              <a:cs typeface="Arial" pitchFamily="34" charset="0"/>
            </a:endParaRPr>
          </a:p>
        </p:txBody>
      </p:sp>
      <p:sp>
        <p:nvSpPr>
          <p:cNvPr id="21" name="Ellipse 20"/>
          <p:cNvSpPr/>
          <p:nvPr/>
        </p:nvSpPr>
        <p:spPr bwMode="auto">
          <a:xfrm>
            <a:off x="2428860" y="3071810"/>
            <a:ext cx="1714512" cy="285752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kumimoji="0" lang="ar-DZ" sz="2400" b="0" i="0" u="none" strike="noStrike" cap="none" normalizeH="0" baseline="0" dirty="0">
                <a:ln>
                  <a:noFill/>
                </a:ln>
                <a:solidFill>
                  <a:schemeClr val="tx1"/>
                </a:solidFill>
                <a:effectLst/>
                <a:latin typeface="Calibri" pitchFamily="34" charset="0"/>
                <a:ea typeface="Calibri" pitchFamily="34" charset="0"/>
                <a:cs typeface="Arial" pitchFamily="34" charset="0"/>
              </a:rPr>
              <a:t>عضوية: تنجم عن وجود خلل في الأعضاء النطقية</a:t>
            </a:r>
            <a:endParaRPr kumimoji="0" lang="ar-DZ" sz="4000" b="0" i="0" u="none" strike="noStrike" cap="none" normalizeH="0" baseline="0" dirty="0">
              <a:ln>
                <a:noFill/>
              </a:ln>
              <a:solidFill>
                <a:schemeClr val="tx1"/>
              </a:solidFill>
              <a:effectLst/>
              <a:latin typeface="Arial" pitchFamily="34" charset="0"/>
              <a:cs typeface="Arial" pitchFamily="34" charset="0"/>
            </a:endParaRPr>
          </a:p>
        </p:txBody>
      </p:sp>
      <p:sp>
        <p:nvSpPr>
          <p:cNvPr id="22" name="Ellipse 21"/>
          <p:cNvSpPr/>
          <p:nvPr/>
        </p:nvSpPr>
        <p:spPr bwMode="auto">
          <a:xfrm>
            <a:off x="285720" y="2928934"/>
            <a:ext cx="1714480" cy="307183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kumimoji="0" lang="ar-DZ" sz="2400" b="0" i="0" u="none" strike="noStrike" cap="none" normalizeH="0" baseline="0" dirty="0">
                <a:ln>
                  <a:noFill/>
                </a:ln>
                <a:solidFill>
                  <a:schemeClr val="tx1"/>
                </a:solidFill>
                <a:effectLst/>
                <a:latin typeface="Calibri" pitchFamily="34" charset="0"/>
                <a:ea typeface="Calibri" pitchFamily="34" charset="0"/>
                <a:cs typeface="Arial" pitchFamily="34" charset="0"/>
              </a:rPr>
              <a:t>وراثية: ربما لوجودها عند أحد الوالدين أو الأقارب</a:t>
            </a:r>
            <a:endParaRPr kumimoji="0" lang="ar-DZ" sz="4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rganigramme : Bande perforée 7"/>
          <p:cNvSpPr/>
          <p:nvPr/>
        </p:nvSpPr>
        <p:spPr bwMode="auto">
          <a:xfrm>
            <a:off x="2643174" y="571480"/>
            <a:ext cx="4286280" cy="107157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ar-DZ" sz="2800" b="1" i="0" u="none" strike="noStrike" cap="none" normalizeH="0" baseline="0" dirty="0">
                <a:ln>
                  <a:noFill/>
                </a:ln>
                <a:solidFill>
                  <a:schemeClr val="tx1"/>
                </a:solidFill>
                <a:effectLst/>
                <a:latin typeface="Arial" pitchFamily="34" charset="0"/>
                <a:ea typeface="Arial" pitchFamily="34" charset="0"/>
                <a:cs typeface="Arial" pitchFamily="34" charset="0"/>
              </a:rPr>
              <a:t> عـــلاج </a:t>
            </a:r>
            <a:r>
              <a:rPr kumimoji="0" lang="ar-DZ" sz="2800" b="1" i="0" u="none" strike="noStrike" cap="none" normalizeH="0" baseline="0" dirty="0" err="1">
                <a:ln>
                  <a:noFill/>
                </a:ln>
                <a:solidFill>
                  <a:schemeClr val="tx1"/>
                </a:solidFill>
                <a:effectLst/>
                <a:latin typeface="Arial" pitchFamily="34" charset="0"/>
                <a:ea typeface="Arial" pitchFamily="34" charset="0"/>
                <a:cs typeface="Arial" pitchFamily="34" charset="0"/>
              </a:rPr>
              <a:t>التأتــــــأة</a:t>
            </a:r>
            <a:endParaRPr lang="fr-FR" sz="2800" dirty="0"/>
          </a:p>
        </p:txBody>
      </p:sp>
      <p:sp>
        <p:nvSpPr>
          <p:cNvPr id="11271" name="AutoShape 7"/>
          <p:cNvSpPr>
            <a:spLocks noChangeArrowheads="1"/>
          </p:cNvSpPr>
          <p:nvPr/>
        </p:nvSpPr>
        <p:spPr bwMode="auto">
          <a:xfrm>
            <a:off x="6643702" y="2143116"/>
            <a:ext cx="1214446" cy="171451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0" i="0" u="none" strike="noStrike" cap="none" normalizeH="0" baseline="0" dirty="0">
                <a:ln>
                  <a:noFill/>
                </a:ln>
                <a:solidFill>
                  <a:schemeClr val="tx1"/>
                </a:solidFill>
                <a:effectLst/>
                <a:latin typeface="Arial" pitchFamily="34" charset="0"/>
                <a:ea typeface="Arial" pitchFamily="34" charset="0"/>
                <a:cs typeface="Arial" pitchFamily="34" charset="0"/>
              </a:rPr>
              <a:t>العلاج عن طريق </a:t>
            </a:r>
            <a:r>
              <a:rPr kumimoji="0" lang="ar-DZ" sz="2400" b="0" i="0" u="none" strike="noStrike" cap="none" normalizeH="0" baseline="0" dirty="0" err="1">
                <a:ln>
                  <a:noFill/>
                </a:ln>
                <a:solidFill>
                  <a:schemeClr val="tx1"/>
                </a:solidFill>
                <a:effectLst/>
                <a:latin typeface="Arial" pitchFamily="34" charset="0"/>
                <a:ea typeface="Arial" pitchFamily="34" charset="0"/>
                <a:cs typeface="Arial" pitchFamily="34" charset="0"/>
              </a:rPr>
              <a:t>الارشاد</a:t>
            </a:r>
            <a:endParaRPr kumimoji="0" lang="fr-FR" sz="4000" b="0" i="0" u="none" strike="noStrike" cap="none" normalizeH="0" baseline="0" dirty="0">
              <a:ln>
                <a:noFill/>
              </a:ln>
              <a:solidFill>
                <a:schemeClr val="tx1"/>
              </a:solidFill>
              <a:effectLst/>
              <a:latin typeface="Arial" pitchFamily="34" charset="0"/>
              <a:cs typeface="Arial" pitchFamily="34" charset="0"/>
            </a:endParaRPr>
          </a:p>
        </p:txBody>
      </p:sp>
      <p:sp>
        <p:nvSpPr>
          <p:cNvPr id="11272" name="AutoShape 8"/>
          <p:cNvSpPr>
            <a:spLocks noChangeArrowheads="1"/>
          </p:cNvSpPr>
          <p:nvPr/>
        </p:nvSpPr>
        <p:spPr bwMode="auto">
          <a:xfrm>
            <a:off x="4786314" y="2071678"/>
            <a:ext cx="1309691" cy="1743079"/>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0" i="0" u="none" strike="noStrike" cap="none" normalizeH="0" baseline="0" dirty="0">
                <a:ln>
                  <a:noFill/>
                </a:ln>
                <a:solidFill>
                  <a:schemeClr val="tx1"/>
                </a:solidFill>
                <a:effectLst/>
                <a:latin typeface="Arial" pitchFamily="34" charset="0"/>
                <a:ea typeface="Arial" pitchFamily="34" charset="0"/>
                <a:cs typeface="Arial" pitchFamily="34" charset="0"/>
              </a:rPr>
              <a:t>العلاج عن طريق الاسترخاء</a:t>
            </a:r>
            <a:endParaRPr kumimoji="0" lang="fr-FR" sz="4000" b="0" i="0" u="none" strike="noStrike" cap="none" normalizeH="0" baseline="0" dirty="0">
              <a:ln>
                <a:noFill/>
              </a:ln>
              <a:solidFill>
                <a:schemeClr val="tx1"/>
              </a:solidFill>
              <a:effectLst/>
              <a:latin typeface="Arial" pitchFamily="34" charset="0"/>
              <a:cs typeface="Arial" pitchFamily="34" charset="0"/>
            </a:endParaRPr>
          </a:p>
        </p:txBody>
      </p:sp>
      <p:sp>
        <p:nvSpPr>
          <p:cNvPr id="11273" name="AutoShape 9"/>
          <p:cNvSpPr>
            <a:spLocks noChangeArrowheads="1"/>
          </p:cNvSpPr>
          <p:nvPr/>
        </p:nvSpPr>
        <p:spPr bwMode="auto">
          <a:xfrm>
            <a:off x="3286116" y="2071678"/>
            <a:ext cx="1147477" cy="164307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0" i="0" u="none" strike="noStrike" cap="none" normalizeH="0" baseline="0" dirty="0">
                <a:ln>
                  <a:noFill/>
                </a:ln>
                <a:solidFill>
                  <a:schemeClr val="tx1"/>
                </a:solidFill>
                <a:effectLst/>
                <a:latin typeface="Arial" pitchFamily="34" charset="0"/>
                <a:ea typeface="Arial" pitchFamily="34" charset="0"/>
                <a:cs typeface="Arial" pitchFamily="34" charset="0"/>
              </a:rPr>
              <a:t>العلاج عن طريق صدى الصوت</a:t>
            </a:r>
            <a:endParaRPr kumimoji="0" lang="fr-FR" sz="3600" b="0" i="0" u="none" strike="noStrike" cap="none" normalizeH="0" baseline="0" dirty="0">
              <a:ln>
                <a:noFill/>
              </a:ln>
              <a:solidFill>
                <a:schemeClr val="tx1"/>
              </a:solidFill>
              <a:effectLst/>
              <a:latin typeface="Arial" pitchFamily="34" charset="0"/>
              <a:cs typeface="Arial" pitchFamily="34" charset="0"/>
            </a:endParaRPr>
          </a:p>
        </p:txBody>
      </p:sp>
      <p:sp>
        <p:nvSpPr>
          <p:cNvPr id="11274" name="AutoShape 10"/>
          <p:cNvSpPr>
            <a:spLocks noChangeArrowheads="1"/>
          </p:cNvSpPr>
          <p:nvPr/>
        </p:nvSpPr>
        <p:spPr bwMode="auto">
          <a:xfrm>
            <a:off x="857224" y="2071678"/>
            <a:ext cx="1595443" cy="1671641"/>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0" i="0" u="none" strike="noStrike" cap="none" normalizeH="0" baseline="0" dirty="0">
                <a:ln>
                  <a:noFill/>
                </a:ln>
                <a:solidFill>
                  <a:schemeClr val="tx1"/>
                </a:solidFill>
                <a:effectLst/>
                <a:latin typeface="Arial" pitchFamily="34" charset="0"/>
                <a:ea typeface="Arial" pitchFamily="34" charset="0"/>
                <a:cs typeface="Arial" pitchFamily="34" charset="0"/>
              </a:rPr>
              <a:t>العلاج </a:t>
            </a:r>
            <a:r>
              <a:rPr kumimoji="0" lang="ar-DZ" sz="2400" b="0" i="0" u="none" strike="noStrike" cap="none" normalizeH="0" baseline="0" dirty="0" err="1">
                <a:ln>
                  <a:noFill/>
                </a:ln>
                <a:solidFill>
                  <a:schemeClr val="tx1"/>
                </a:solidFill>
                <a:effectLst/>
                <a:latin typeface="Arial" pitchFamily="34" charset="0"/>
                <a:ea typeface="Arial" pitchFamily="34" charset="0"/>
                <a:cs typeface="Arial" pitchFamily="34" charset="0"/>
              </a:rPr>
              <a:t>الارطوفوني</a:t>
            </a:r>
            <a:endParaRPr kumimoji="0" lang="fr-FR" sz="4000" b="0" i="0" u="none" strike="noStrike" cap="none" normalizeH="0" baseline="0" dirty="0">
              <a:ln>
                <a:noFill/>
              </a:ln>
              <a:solidFill>
                <a:schemeClr val="tx1"/>
              </a:solidFill>
              <a:effectLst/>
              <a:latin typeface="Arial" pitchFamily="34" charset="0"/>
              <a:cs typeface="Arial" pitchFamily="34" charset="0"/>
            </a:endParaRPr>
          </a:p>
        </p:txBody>
      </p:sp>
      <p:cxnSp>
        <p:nvCxnSpPr>
          <p:cNvPr id="14" name="Connecteur droit avec flèche 13"/>
          <p:cNvCxnSpPr>
            <a:endCxn id="11271" idx="0"/>
          </p:cNvCxnSpPr>
          <p:nvPr/>
        </p:nvCxnSpPr>
        <p:spPr bwMode="auto">
          <a:xfrm>
            <a:off x="5214942" y="1428736"/>
            <a:ext cx="2035983" cy="71438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Connecteur droit avec flèche 15"/>
          <p:cNvCxnSpPr>
            <a:endCxn id="11272" idx="0"/>
          </p:cNvCxnSpPr>
          <p:nvPr/>
        </p:nvCxnSpPr>
        <p:spPr bwMode="auto">
          <a:xfrm rot="16200000" flipH="1">
            <a:off x="4899423" y="1529941"/>
            <a:ext cx="571504" cy="51197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8" name="Connecteur droit avec flèche 17"/>
          <p:cNvCxnSpPr>
            <a:endCxn id="11273" idx="0"/>
          </p:cNvCxnSpPr>
          <p:nvPr/>
        </p:nvCxnSpPr>
        <p:spPr bwMode="auto">
          <a:xfrm rot="5400000">
            <a:off x="3858738" y="1644168"/>
            <a:ext cx="428628" cy="42639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Connecteur droit avec flèche 19"/>
          <p:cNvCxnSpPr>
            <a:endCxn id="11274" idx="0"/>
          </p:cNvCxnSpPr>
          <p:nvPr/>
        </p:nvCxnSpPr>
        <p:spPr bwMode="auto">
          <a:xfrm rot="10800000" flipV="1">
            <a:off x="1654946" y="1643050"/>
            <a:ext cx="1916922" cy="42862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ctrTitle"/>
          </p:nvPr>
        </p:nvSpPr>
        <p:spPr>
          <a:xfrm>
            <a:off x="323850" y="500042"/>
            <a:ext cx="8351838" cy="5715039"/>
          </a:xfrm>
        </p:spPr>
        <p:txBody>
          <a:bodyPr/>
          <a:lstStyle/>
          <a:p>
            <a:r>
              <a:rPr lang="ar-DZ" sz="2400" dirty="0"/>
              <a:t>خاتمة:</a:t>
            </a:r>
            <a:br>
              <a:rPr lang="ar-DZ" sz="2400" dirty="0"/>
            </a:br>
            <a:r>
              <a:rPr lang="ar-DZ" sz="2400" dirty="0"/>
              <a:t>وفي نهاية بحثنا توصلنا إلى </a:t>
            </a:r>
            <a:r>
              <a:rPr lang="ar-DZ" sz="2400" dirty="0" err="1"/>
              <a:t>مايلي</a:t>
            </a:r>
            <a:r>
              <a:rPr lang="ar-DZ" sz="2400" dirty="0"/>
              <a:t>:</a:t>
            </a:r>
            <a:br>
              <a:rPr lang="ar-DZ" sz="2400" dirty="0"/>
            </a:br>
            <a:r>
              <a:rPr lang="ar-DZ" sz="1400" dirty="0"/>
              <a:t>وهو </a:t>
            </a:r>
            <a:r>
              <a:rPr lang="ar-DZ" sz="2400" dirty="0">
                <a:solidFill>
                  <a:schemeClr val="tx2"/>
                </a:solidFill>
                <a:latin typeface="+mj-lt"/>
                <a:ea typeface="+mj-ea"/>
                <a:cs typeface="+mj-cs"/>
              </a:rPr>
              <a:t>للتخفيف من حدة </a:t>
            </a:r>
            <a:r>
              <a:rPr lang="ar-DZ" sz="2400" dirty="0" err="1">
                <a:solidFill>
                  <a:schemeClr val="tx2"/>
                </a:solidFill>
                <a:latin typeface="+mj-lt"/>
                <a:ea typeface="+mj-ea"/>
                <a:cs typeface="+mj-cs"/>
              </a:rPr>
              <a:t>التأتأة</a:t>
            </a:r>
            <a:r>
              <a:rPr lang="ar-DZ" sz="2400" dirty="0">
                <a:solidFill>
                  <a:schemeClr val="tx2"/>
                </a:solidFill>
                <a:latin typeface="+mj-lt"/>
                <a:ea typeface="+mj-ea"/>
                <a:cs typeface="+mj-cs"/>
              </a:rPr>
              <a:t> نوصي بما يلي:</a:t>
            </a:r>
            <a:br>
              <a:rPr lang="fr-FR" sz="2400" dirty="0">
                <a:solidFill>
                  <a:schemeClr val="tx2"/>
                </a:solidFill>
                <a:latin typeface="+mj-lt"/>
                <a:ea typeface="+mj-ea"/>
                <a:cs typeface="+mj-cs"/>
              </a:rPr>
            </a:br>
            <a:r>
              <a:rPr lang="ar-DZ" sz="2400" dirty="0">
                <a:solidFill>
                  <a:schemeClr val="tx2"/>
                </a:solidFill>
                <a:latin typeface="+mj-lt"/>
                <a:ea typeface="+mj-ea"/>
                <a:cs typeface="+mj-cs"/>
              </a:rPr>
              <a:t>الاهتمام بالمتابعة </a:t>
            </a:r>
            <a:r>
              <a:rPr lang="ar-DZ" sz="2400" dirty="0" err="1">
                <a:solidFill>
                  <a:schemeClr val="tx2"/>
                </a:solidFill>
                <a:latin typeface="+mj-lt"/>
                <a:ea typeface="+mj-ea"/>
                <a:cs typeface="+mj-cs"/>
              </a:rPr>
              <a:t>الأرطفونية</a:t>
            </a:r>
            <a:r>
              <a:rPr lang="ar-DZ" sz="2400" dirty="0">
                <a:solidFill>
                  <a:schemeClr val="tx2"/>
                </a:solidFill>
                <a:latin typeface="+mj-lt"/>
                <a:ea typeface="+mj-ea"/>
                <a:cs typeface="+mj-cs"/>
              </a:rPr>
              <a:t> والعلاج النفسي لهذه الحالات ولو في سن متأخرة .</a:t>
            </a:r>
            <a:br>
              <a:rPr lang="fr-FR" sz="2400" dirty="0">
                <a:solidFill>
                  <a:schemeClr val="tx2"/>
                </a:solidFill>
                <a:latin typeface="+mj-lt"/>
                <a:ea typeface="+mj-ea"/>
                <a:cs typeface="+mj-cs"/>
              </a:rPr>
            </a:br>
            <a:r>
              <a:rPr lang="ar-DZ" sz="2400" dirty="0">
                <a:solidFill>
                  <a:schemeClr val="tx2"/>
                </a:solidFill>
                <a:latin typeface="+mj-lt"/>
                <a:ea typeface="+mj-ea"/>
                <a:cs typeface="+mj-cs"/>
              </a:rPr>
              <a:t>ضرورة لفت </a:t>
            </a:r>
            <a:r>
              <a:rPr lang="ar-DZ" sz="2400" dirty="0" err="1">
                <a:solidFill>
                  <a:schemeClr val="tx2"/>
                </a:solidFill>
                <a:latin typeface="+mj-lt"/>
                <a:ea typeface="+mj-ea"/>
                <a:cs typeface="+mj-cs"/>
              </a:rPr>
              <a:t>إنتباه</a:t>
            </a:r>
            <a:r>
              <a:rPr lang="ar-DZ" sz="2400" dirty="0">
                <a:solidFill>
                  <a:schemeClr val="tx2"/>
                </a:solidFill>
                <a:latin typeface="+mj-lt"/>
                <a:ea typeface="+mj-ea"/>
                <a:cs typeface="+mj-cs"/>
              </a:rPr>
              <a:t> الأساتذة لهذه الحالات خاصة في إلقاء البحوث والتعامل معهم بشكل خاص.</a:t>
            </a:r>
            <a:br>
              <a:rPr lang="fr-FR" sz="2400" dirty="0">
                <a:solidFill>
                  <a:schemeClr val="tx2"/>
                </a:solidFill>
                <a:latin typeface="+mj-lt"/>
                <a:ea typeface="+mj-ea"/>
                <a:cs typeface="+mj-cs"/>
              </a:rPr>
            </a:br>
            <a:r>
              <a:rPr lang="ar-DZ" sz="2400" dirty="0">
                <a:solidFill>
                  <a:schemeClr val="tx2"/>
                </a:solidFill>
                <a:latin typeface="+mj-lt"/>
                <a:ea typeface="+mj-ea"/>
                <a:cs typeface="+mj-cs"/>
              </a:rPr>
              <a:t>الاهتمام برفع الثقة بالنفس وتقدير الذات لدى المصابين </a:t>
            </a:r>
            <a:r>
              <a:rPr lang="ar-DZ" sz="2400" dirty="0" err="1">
                <a:solidFill>
                  <a:schemeClr val="tx2"/>
                </a:solidFill>
                <a:latin typeface="+mj-lt"/>
                <a:ea typeface="+mj-ea"/>
                <a:cs typeface="+mj-cs"/>
              </a:rPr>
              <a:t>بالتأتأة</a:t>
            </a:r>
            <a:r>
              <a:rPr lang="ar-DZ" sz="2400" dirty="0">
                <a:solidFill>
                  <a:schemeClr val="tx2"/>
                </a:solidFill>
                <a:latin typeface="+mj-lt"/>
                <a:ea typeface="+mj-ea"/>
                <a:cs typeface="+mj-cs"/>
              </a:rPr>
              <a:t>.</a:t>
            </a:r>
            <a:br>
              <a:rPr lang="fr-FR" sz="2400" dirty="0">
                <a:solidFill>
                  <a:schemeClr val="tx2"/>
                </a:solidFill>
                <a:latin typeface="+mj-lt"/>
                <a:ea typeface="+mj-ea"/>
                <a:cs typeface="+mj-cs"/>
              </a:rPr>
            </a:br>
            <a:r>
              <a:rPr lang="ar-DZ" sz="2400" dirty="0">
                <a:solidFill>
                  <a:schemeClr val="tx2"/>
                </a:solidFill>
                <a:latin typeface="+mj-lt"/>
                <a:ea typeface="+mj-ea"/>
                <a:cs typeface="+mj-cs"/>
              </a:rPr>
              <a:t>إدماج المصابين </a:t>
            </a:r>
            <a:r>
              <a:rPr lang="ar-DZ" sz="2400" dirty="0" err="1">
                <a:solidFill>
                  <a:schemeClr val="tx2"/>
                </a:solidFill>
                <a:latin typeface="+mj-lt"/>
                <a:ea typeface="+mj-ea"/>
                <a:cs typeface="+mj-cs"/>
              </a:rPr>
              <a:t>بالتأتأة</a:t>
            </a:r>
            <a:r>
              <a:rPr lang="ar-DZ" sz="2400" dirty="0">
                <a:solidFill>
                  <a:schemeClr val="tx2"/>
                </a:solidFill>
                <a:latin typeface="+mj-lt"/>
                <a:ea typeface="+mj-ea"/>
                <a:cs typeface="+mj-cs"/>
              </a:rPr>
              <a:t> مع العاديين في الأعمال التطبيقية لرفع مستوى ثقتهم بأنفسهم...  </a:t>
            </a:r>
            <a:br>
              <a:rPr lang="fr-FR" sz="2400" dirty="0">
                <a:solidFill>
                  <a:schemeClr val="tx2"/>
                </a:solidFill>
                <a:latin typeface="+mj-lt"/>
                <a:ea typeface="+mj-ea"/>
                <a:cs typeface="+mj-cs"/>
              </a:rPr>
            </a:br>
            <a:br>
              <a:rPr lang="ar-DZ" sz="4000" dirty="0"/>
            </a:br>
            <a:br>
              <a:rPr lang="ar-DZ" sz="4000" dirty="0"/>
            </a:br>
            <a:endParaRPr lang="fr-FR" sz="4000" dirty="0"/>
          </a:p>
        </p:txBody>
      </p:sp>
      <p:sp>
        <p:nvSpPr>
          <p:cNvPr id="13317" name="Rectangle 5"/>
          <p:cNvSpPr>
            <a:spLocks noGrp="1" noChangeArrowheads="1"/>
          </p:cNvSpPr>
          <p:nvPr>
            <p:ph type="subTitle" idx="1"/>
          </p:nvPr>
        </p:nvSpPr>
        <p:spPr>
          <a:xfrm>
            <a:off x="539750" y="642918"/>
            <a:ext cx="7961340" cy="4995882"/>
          </a:xfrm>
        </p:spPr>
        <p:txBody>
          <a:bodyPr/>
          <a:lstStyle/>
          <a:p>
            <a:pPr algn="l"/>
            <a:r>
              <a:rPr lang="en-US" dirty="0">
                <a:solidFill>
                  <a:srgbClr val="CA4B12"/>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 calcmode="lin" valueType="num">
                                      <p:cBhvr additive="base">
                                        <p:cTn id="7" dur="500" fill="hold"/>
                                        <p:tgtEl>
                                          <p:spTgt spid="133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06780" y="2643183"/>
            <a:ext cx="6136988" cy="1015663"/>
          </a:xfrm>
          <a:prstGeom prst="rect">
            <a:avLst/>
          </a:prstGeom>
        </p:spPr>
        <p:txBody>
          <a:bodyPr wrap="square">
            <a:spAutoFit/>
          </a:bodyPr>
          <a:lstStyle/>
          <a:p>
            <a:r>
              <a:rPr lang="ar-DZ" sz="5400" dirty="0"/>
              <a:t>ولله </a:t>
            </a:r>
            <a:r>
              <a:rPr lang="ar-DZ" sz="6000" dirty="0"/>
              <a:t>الحمد</a:t>
            </a:r>
            <a:r>
              <a:rPr lang="ar-DZ" sz="5400" dirty="0"/>
              <a:t> ومنه التوفيق</a:t>
            </a:r>
            <a:endParaRPr lang="fr-FR" sz="5400" dirty="0"/>
          </a:p>
        </p:txBody>
      </p:sp>
    </p:spTree>
  </p:cSld>
  <p:clrMapOvr>
    <a:masterClrMapping/>
  </p:clrMapOvr>
</p:sld>
</file>

<file path=ppt/theme/theme1.xml><?xml version="1.0" encoding="utf-8"?>
<a:theme xmlns:a="http://schemas.openxmlformats.org/drawingml/2006/main" name="Prayer">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EG"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EG"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Prayer</Template>
  <TotalTime>70</TotalTime>
  <Words>179</Words>
  <Application>Microsoft Office PowerPoint</Application>
  <PresentationFormat>Affichage à l'écran (4:3)</PresentationFormat>
  <Paragraphs>27</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Prayer</vt:lpstr>
      <vt:lpstr>                               الجمهورية الجزائرية الديمقراطية الشعبية                               وزارة التعليم العالي والبحث العالي                              جامعة محمد لمين دباغين- سطيف2-                                      كلية الآداب واللغات   المستوى: سنة ثانية ماستر                                المقياس: إضطرابات النطق التخصص: لسانيات تطبيقية                               الفوج: 1.                                                               التــــــــــأتــــــــــأة     إعداد الطلبة:                                                          أستاذة المقياس: كفوس خديجة.                                                                           ذيب إيمان. موساوي فاتح.                               السنة الدراسية: 2024- 2025</vt:lpstr>
      <vt:lpstr> مقدمة : لابد للانسان أن يستخدم اللغة في تواصله مع الآخرين، هذه الأخيرة التي تعتبر همزة وصل بين الكائنات الحية خاصة الإنسان فكما أن لها قيمة وأهمية جد كبيرة الا أنها في بعض الأحيان تشوبها عيوب مثل عيوب النطق والمتمثلة في الابدال الاضافة الحذف وغيرها وهناك أيضا التأتأة اي التلعثم أو ما يقابله بالانجليزية stuttering  فالتأتأة أو الكلام المَهيب أو التلعثم وهو كلام متقطع نتيجة عدم القدرة على توحيد الألفاظ معا، وهي اضطراب في الكلام يتم فيه تكرار الأصوات، المقاطع أو الكلمات أو استمرارها لفترة أطول من المعتاد، هذه المشاكل تسبب انقطاع في تدفق الكلام (وتسمى عدم الطلاقة)</vt:lpstr>
      <vt:lpstr>Présentation PowerPoint</vt:lpstr>
      <vt:lpstr>Présentation PowerPoint</vt:lpstr>
      <vt:lpstr>Présentation PowerPoint</vt:lpstr>
      <vt:lpstr>Présentation PowerPoint</vt:lpstr>
      <vt:lpstr>خاتمة: وفي نهاية بحثنا توصلنا إلى مايلي: وهو للتخفيف من حدة التأتأة نوصي بما يلي: الاهتمام بالمتابعة الأرطفونية والعلاج النفسي لهذه الحالات ولو في سن متأخرة . ضرورة لفت إنتباه الأساتذة لهذه الحالات خاصة في إلقاء البحوث والتعامل معهم بشكل خاص. الاهتمام برفع الثقة بالنفس وتقدير الذات لدى المصابين بالتأتأة. إدماج المصابين بالتأتأة مع العاديين في الأعمال التطبيقية لرفع مستوى ثقتهم بأنفسهم...     </vt:lpstr>
      <vt:lpstr>Présentation PowerPoint</vt:lpstr>
    </vt:vector>
  </TitlesOfParts>
  <Company>Privée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العالي جامعة محمد لمين دباغين- سطيف2- كلية الآداب واللغات   المستوى: سنة ثانية ماستر                             المقياس: إضطرابات النطق التخصص: لسانيات تطبيقية                               الفوج: 1.         التــــــــــأتــــــــــأة     إعداد الطلبة:                                                          أستاذة المقياس: كفوس خديجة.                                                                           ذيب إيمان. موساوي فاتح.                               السنة الدراسية: 2024- 2025</dc:title>
  <dc:creator>win7</dc:creator>
  <cp:lastModifiedBy>أشواق طالبة ماستر</cp:lastModifiedBy>
  <cp:revision>14</cp:revision>
  <dcterms:created xsi:type="dcterms:W3CDTF">2024-12-01T18:19:53Z</dcterms:created>
  <dcterms:modified xsi:type="dcterms:W3CDTF">2024-12-05T18:24:42Z</dcterms:modified>
</cp:coreProperties>
</file>