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D707F-85FA-4B74-9DFE-4FED15B5CF3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6A145-32B4-4028-B676-61B4D41645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3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4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47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5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65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5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35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83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92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3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5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05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EBCC-1948-4A7D-8AAD-96CECB1BC4CA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B65AD4-B586-48BF-889B-A53B0536C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BDF87B8-20C5-4D20-93F9-859D67B97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135" y="2726807"/>
            <a:ext cx="9818703" cy="439071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rtl="1"/>
            <a:r>
              <a:rPr lang="ar-DZ" sz="1600" dirty="0"/>
              <a:t>     </a:t>
            </a:r>
            <a:r>
              <a:rPr lang="ar-DZ" sz="3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أصحاب البحث :                  </a:t>
            </a:r>
            <a:endParaRPr lang="ar-DZ" sz="32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D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العمزاوي أنفال                    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D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شراقة خليل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D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غزلي أحمد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archemin : horizontal 6">
            <a:extLst>
              <a:ext uri="{FF2B5EF4-FFF2-40B4-BE49-F238E27FC236}">
                <a16:creationId xmlns:a16="http://schemas.microsoft.com/office/drawing/2014/main" id="{3081D865-902E-49B5-A41A-6BCBDCFE87DC}"/>
              </a:ext>
            </a:extLst>
          </p:cNvPr>
          <p:cNvSpPr/>
          <p:nvPr/>
        </p:nvSpPr>
        <p:spPr>
          <a:xfrm>
            <a:off x="1367162" y="225673"/>
            <a:ext cx="8210364" cy="217503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9F70A3-2379-4A4C-A0BB-EBC98884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8" y="483809"/>
            <a:ext cx="8131945" cy="13866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60C79E-657E-4C89-82ED-8A01D1340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6" y="4483224"/>
            <a:ext cx="2778341" cy="2050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6213E7-E888-4333-B26E-E9B0B2D46E9E}"/>
              </a:ext>
            </a:extLst>
          </p:cNvPr>
          <p:cNvSpPr/>
          <p:nvPr/>
        </p:nvSpPr>
        <p:spPr>
          <a:xfrm>
            <a:off x="5877018" y="6010183"/>
            <a:ext cx="4021584" cy="847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solidFill>
                  <a:schemeClr val="tx1"/>
                </a:solidFill>
              </a:rPr>
              <a:t>السنة الجامعية: 2024-2025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DDB1B4-E45D-4170-AD2A-B236A5EB312F}"/>
              </a:ext>
            </a:extLst>
          </p:cNvPr>
          <p:cNvSpPr/>
          <p:nvPr/>
        </p:nvSpPr>
        <p:spPr>
          <a:xfrm>
            <a:off x="-195308" y="2628824"/>
            <a:ext cx="5397623" cy="160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rtl="1"/>
            <a:r>
              <a:rPr lang="ar-DZ" sz="3200" b="1" spc="5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تحت إشراف الأستاذة</a:t>
            </a:r>
            <a:r>
              <a:rPr lang="ar-DZ" b="1" spc="5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ar-DZ" sz="2800" b="1" spc="5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r" rtl="1"/>
            <a:r>
              <a:rPr lang="ar-D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د. مصباح حنان</a:t>
            </a:r>
            <a:endParaRPr lang="ar-D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DZ" b="1" spc="5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50DDB6D-F08A-4EE3-BFA4-AFAA382798B2}"/>
              </a:ext>
            </a:extLst>
          </p:cNvPr>
          <p:cNvSpPr/>
          <p:nvPr/>
        </p:nvSpPr>
        <p:spPr>
          <a:xfrm>
            <a:off x="2496729" y="162380"/>
            <a:ext cx="5690586" cy="1192567"/>
          </a:xfrm>
          <a:prstGeom prst="roundRect">
            <a:avLst/>
          </a:prstGeom>
          <a:ln>
            <a:solidFill>
              <a:schemeClr val="tx1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DZ" sz="4000" b="1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خطة البحث:</a:t>
            </a:r>
            <a:endParaRPr lang="fr-FR" sz="4000" b="1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E954BF0-FCF5-49D3-8609-EA47A8446280}"/>
              </a:ext>
            </a:extLst>
          </p:cNvPr>
          <p:cNvSpPr/>
          <p:nvPr/>
        </p:nvSpPr>
        <p:spPr>
          <a:xfrm>
            <a:off x="4210119" y="1381580"/>
            <a:ext cx="2263806" cy="887767"/>
          </a:xfrm>
          <a:prstGeom prst="ellipse">
            <a:avLst/>
          </a:prstGeo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b="1" dirty="0"/>
              <a:t>مقدمة</a:t>
            </a:r>
            <a:endParaRPr lang="fr-FR" sz="2800" b="1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6D08B4A-0737-4D4A-BB5F-5E1E56F71DAA}"/>
              </a:ext>
            </a:extLst>
          </p:cNvPr>
          <p:cNvSpPr/>
          <p:nvPr/>
        </p:nvSpPr>
        <p:spPr>
          <a:xfrm>
            <a:off x="9217197" y="2678809"/>
            <a:ext cx="559294" cy="8047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D5CBBE5-F034-4D26-92A3-CEBA2A03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924" y="2678809"/>
            <a:ext cx="615749" cy="8291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D7D8342-F98E-4FA0-8885-5294DEF9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53" y="2654423"/>
            <a:ext cx="615749" cy="8291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A5D5AED-41F5-4B07-A949-069FC476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0" y="2654423"/>
            <a:ext cx="615749" cy="829128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A34DB56-3B33-428A-8160-56D3A1C2314B}"/>
              </a:ext>
            </a:extLst>
          </p:cNvPr>
          <p:cNvSpPr/>
          <p:nvPr/>
        </p:nvSpPr>
        <p:spPr>
          <a:xfrm>
            <a:off x="8583323" y="3502974"/>
            <a:ext cx="2095130" cy="973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chemeClr val="tx1"/>
                </a:solidFill>
              </a:rPr>
              <a:t>تقسيم اضطرابات النطق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575AED2-307E-4F80-8CED-42E05946186E}"/>
              </a:ext>
            </a:extLst>
          </p:cNvPr>
          <p:cNvSpPr/>
          <p:nvPr/>
        </p:nvSpPr>
        <p:spPr>
          <a:xfrm>
            <a:off x="5775647" y="3502974"/>
            <a:ext cx="2095130" cy="97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chemeClr val="tx1"/>
                </a:solidFill>
              </a:rPr>
              <a:t>تشخيص اضطرابات النطق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B591083-1664-4907-9064-BFD55E5330DF}"/>
              </a:ext>
            </a:extLst>
          </p:cNvPr>
          <p:cNvSpPr/>
          <p:nvPr/>
        </p:nvSpPr>
        <p:spPr>
          <a:xfrm>
            <a:off x="2967972" y="3502974"/>
            <a:ext cx="2095129" cy="97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chemeClr val="tx1"/>
                </a:solidFill>
              </a:rPr>
              <a:t>وسائل التشخيص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67DACB3-DB94-4CF2-B83E-3544BE81953C}"/>
              </a:ext>
            </a:extLst>
          </p:cNvPr>
          <p:cNvSpPr/>
          <p:nvPr/>
        </p:nvSpPr>
        <p:spPr>
          <a:xfrm>
            <a:off x="247690" y="3502974"/>
            <a:ext cx="2095128" cy="97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chemeClr val="tx1"/>
                </a:solidFill>
              </a:rPr>
              <a:t>علاج اضطرابات النطق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6A65471-8256-4839-A7CA-E6F826E945FD}"/>
              </a:ext>
            </a:extLst>
          </p:cNvPr>
          <p:cNvSpPr/>
          <p:nvPr/>
        </p:nvSpPr>
        <p:spPr>
          <a:xfrm>
            <a:off x="4274365" y="5629331"/>
            <a:ext cx="2199559" cy="88776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b="1" dirty="0"/>
              <a:t>خاتمة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1113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1C0EA-1BD0-4F6D-8ED2-33AC6594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b="1" dirty="0"/>
              <a:t>تعد اضطرابات النطق من الحالات التي تؤثر على قدرة الفرد على التعبير اللفظي بشكل سليم و واضح. هذه الاضطرابات قد تتراوح بين مشاكل في نطق الحروف أو الكلمات إلى صعوبة في التنسيق بين الأعضاء المسؤولة عن انتاج الصوت مثل اللسان و الشفتين و الفم. قد يكون الاضطراب ناتجا عن عوامل وراثية أو بيئية أو مرضية تؤثر في تطور النطق.</a:t>
            </a:r>
          </a:p>
          <a:p>
            <a:pPr marL="0" indent="0" algn="r" rtl="1">
              <a:buNone/>
            </a:pPr>
            <a:r>
              <a:rPr lang="ar-DZ" b="1" dirty="0"/>
              <a:t>و لنتعمق أكثر في الموضوع نطرح التساؤلات التالية:</a:t>
            </a:r>
          </a:p>
          <a:p>
            <a:pPr algn="r" rtl="1"/>
            <a:r>
              <a:rPr lang="ar-DZ" b="1" dirty="0"/>
              <a:t>  ماهي تقسيمات اضطرابات النطق؟ </a:t>
            </a:r>
          </a:p>
          <a:p>
            <a:pPr algn="r" rtl="1"/>
            <a:r>
              <a:rPr lang="ar-DZ" b="1" dirty="0"/>
              <a:t>   كيف يتم تشخيصها؟ </a:t>
            </a:r>
          </a:p>
          <a:p>
            <a:pPr algn="r" rtl="1"/>
            <a:r>
              <a:rPr lang="ar-DZ" b="1" dirty="0"/>
              <a:t>  و كيف السبيل لعلاجها؟</a:t>
            </a:r>
          </a:p>
          <a:p>
            <a:pPr marL="0" indent="0" algn="r" rtl="1">
              <a:buNone/>
            </a:pPr>
            <a:endParaRPr lang="ar-DZ" dirty="0"/>
          </a:p>
          <a:p>
            <a:pPr marL="0" indent="0" algn="r" rtl="1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3B7B3BE7-79F5-4CCF-A2CF-3D438C836BAB}"/>
              </a:ext>
            </a:extLst>
          </p:cNvPr>
          <p:cNvSpPr/>
          <p:nvPr/>
        </p:nvSpPr>
        <p:spPr>
          <a:xfrm>
            <a:off x="3559679" y="158526"/>
            <a:ext cx="2831977" cy="1262958"/>
          </a:xfrm>
          <a:prstGeom prst="cloud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DZ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مقدمة</a:t>
            </a:r>
            <a:endParaRPr lang="fr-FR" sz="2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B7DA20-EAF3-4847-BB04-D84C9D7E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9" y="3737499"/>
            <a:ext cx="2903060" cy="29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084EDE-40AD-490D-BD81-BF360CCCFA85}"/>
              </a:ext>
            </a:extLst>
          </p:cNvPr>
          <p:cNvSpPr/>
          <p:nvPr/>
        </p:nvSpPr>
        <p:spPr>
          <a:xfrm>
            <a:off x="7165649" y="-1"/>
            <a:ext cx="5026351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85B46A-78E8-4783-A613-CEF5000E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13" y="-249900"/>
            <a:ext cx="4413887" cy="944962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DC74ADC2-A22D-4684-A73C-71229DF02D65}"/>
              </a:ext>
            </a:extLst>
          </p:cNvPr>
          <p:cNvSpPr/>
          <p:nvPr/>
        </p:nvSpPr>
        <p:spPr>
          <a:xfrm>
            <a:off x="10599936" y="2140436"/>
            <a:ext cx="1429304" cy="75460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0F424-6A5D-4E15-8A21-9EE7A453FEB7}"/>
              </a:ext>
            </a:extLst>
          </p:cNvPr>
          <p:cNvSpPr/>
          <p:nvPr/>
        </p:nvSpPr>
        <p:spPr>
          <a:xfrm>
            <a:off x="8260672" y="2145793"/>
            <a:ext cx="2077374" cy="74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اضطرابات النطق الوظيفية</a:t>
            </a:r>
            <a:endParaRPr lang="fr-F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A3593-C277-4069-8A2E-21D0CFC6909A}"/>
              </a:ext>
            </a:extLst>
          </p:cNvPr>
          <p:cNvSpPr/>
          <p:nvPr/>
        </p:nvSpPr>
        <p:spPr>
          <a:xfrm>
            <a:off x="-57909" y="2140436"/>
            <a:ext cx="7836022" cy="3306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اللثغة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Sigmatisme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endParaRPr lang="ar-DZ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إصابة الحروف الصفيرية (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Z,S,S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(س، ص، ز) التي تصبح لثغة بين الثنايا ، فعوض الحركة الذوقية للسان فإنه يرتكز بين الثنايا (الأسنان) و بالتالي تنطق هذه الحروف الثلاثة ث.</a:t>
            </a: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اللشلشة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Chelintement</a:t>
            </a:r>
            <a:r>
              <a:rPr lang="fr-FR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 rtl="1"/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إصابة الصفيريات و بعض المجاورة لها مثل (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S,g,l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(ل، ج، ش ) وهي إصابة صفة الحرف فيكون تسرب الهواء، فعوض أن يمر الهواء عبر القناة المتوسطة من الخلف إلى الأمام فإنه يمر عبر حافتي اللسان، إما اليمين أو اليسار أو الاثنين معا.</a:t>
            </a: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الخمخمة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Rhinolalie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هناك من يصنفها في:</a:t>
            </a:r>
          </a:p>
          <a:p>
            <a:pPr algn="r" rtl="1"/>
            <a:endParaRPr lang="ar-D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الخمخمة المفتوحة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Rhinolalie ouverte 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أين تخرج كل الأصوات فيها من الأنف، ذلك لأن شراع الحنك لا يتصل بمؤخرة الفم</a:t>
            </a:r>
            <a:r>
              <a:rPr lang="ar-D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/>
            <a:endParaRPr lang="ar-D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الخمخمة المغلقة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Rhinolalie fermée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وهي الحالة العكسية، فالهواء لا يصل إلى التجاويف الأنفية لأن الحنك يكون متصل بمؤخرة الفم و تكون كل الأصوات فمية، أي حرف /ن/ /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.</a:t>
            </a:r>
          </a:p>
          <a:p>
            <a:pPr algn="r" rtl="1"/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D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fr-FR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43F71E-90C9-4F44-BF78-F32EB7BD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17" y="1411401"/>
            <a:ext cx="2210537" cy="169119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9D16445-40F0-4BEB-A990-276F00CA0A42}"/>
              </a:ext>
            </a:extLst>
          </p:cNvPr>
          <p:cNvSpPr/>
          <p:nvPr/>
        </p:nvSpPr>
        <p:spPr>
          <a:xfrm>
            <a:off x="11913830" y="50363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255166-848E-487D-AAE8-74C80B592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419" y="1411400"/>
            <a:ext cx="2678739" cy="16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979582-A660-4902-A3A5-912AB8EB1AA0}"/>
              </a:ext>
            </a:extLst>
          </p:cNvPr>
          <p:cNvSpPr/>
          <p:nvPr/>
        </p:nvSpPr>
        <p:spPr>
          <a:xfrm>
            <a:off x="7362334" y="0"/>
            <a:ext cx="482966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DE0730-0A73-4BC9-B214-90141152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13" y="-84841"/>
            <a:ext cx="4413887" cy="9449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B42B9F-234E-4340-935E-A288CDB3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864" y="2262313"/>
            <a:ext cx="1444877" cy="774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4BCBD5-82DF-4510-8D68-D99DCA388983}"/>
              </a:ext>
            </a:extLst>
          </p:cNvPr>
          <p:cNvSpPr/>
          <p:nvPr/>
        </p:nvSpPr>
        <p:spPr>
          <a:xfrm>
            <a:off x="7815103" y="2176961"/>
            <a:ext cx="2799761" cy="94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+mj-cs"/>
              </a:rPr>
              <a:t>اضطرابات النطق العضوية </a:t>
            </a:r>
            <a:endParaRPr lang="fr-FR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D87C3-041D-4A80-9E18-C0FC6423D0EA}"/>
              </a:ext>
            </a:extLst>
          </p:cNvPr>
          <p:cNvSpPr/>
          <p:nvPr/>
        </p:nvSpPr>
        <p:spPr>
          <a:xfrm>
            <a:off x="646019" y="788777"/>
            <a:ext cx="7456601" cy="411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الشفة الشفوية 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fente labiale 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 فتحة في الشفة العليا او كلتا الشفتين مما يجعل الشفة غير متناسقة 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ar-D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ar-D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ar-D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ar-D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ar-D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D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الشفة الشفوية الحنكية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fente labio-palatine </a:t>
            </a:r>
            <a:r>
              <a:rPr lang="ar-D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 ففتحة في سقف الفم تؤدي الى انعدام الفاصل بين القاعدة الأنف و سقف الفم 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algn="r" rtl="1">
              <a:lnSpc>
                <a:spcPct val="115000"/>
              </a:lnSpc>
              <a:spcAft>
                <a:spcPts val="1000"/>
              </a:spcAft>
            </a:pP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تشوه شكل اللسان أو ارتباطه بأسفل الفم عن طريق نسيج الشيء الذي يعيق حركة اللسان الحرة نحو الأعلى وبالتالي تصعب على طفل نطق الأصوات مثل ( ل, ر)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81FEFE-6A29-420F-BF2B-5FA32C520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64" y="1461962"/>
            <a:ext cx="3208607" cy="18751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A6569A-04C3-4413-9380-DE28061E9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97" y="1461962"/>
            <a:ext cx="3101418" cy="18751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866324-E963-4687-B2C7-845A74402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63" y="5279009"/>
            <a:ext cx="3244932" cy="15082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CC6590F-E1AE-4A0D-8882-F2047E4E2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67" y="5279009"/>
            <a:ext cx="3244932" cy="14971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3417A7-C440-4726-A6E6-B12A17E68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103" y="5279009"/>
            <a:ext cx="1714500" cy="149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E015196-3426-4CDC-B9BC-DC50B9872DDF}"/>
              </a:ext>
            </a:extLst>
          </p:cNvPr>
          <p:cNvSpPr/>
          <p:nvPr/>
        </p:nvSpPr>
        <p:spPr>
          <a:xfrm>
            <a:off x="6014301" y="2950590"/>
            <a:ext cx="174064" cy="940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5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5C831B-0ED0-4E2F-A6EB-DF2C0C65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93" y="79587"/>
            <a:ext cx="8596105" cy="1316850"/>
          </a:xfrm>
          <a:prstGeom prst="rect">
            <a:avLst/>
          </a:prstGeom>
        </p:spPr>
      </p:pic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44578016-F98D-4F44-811C-5E7E3C6CC4ED}"/>
              </a:ext>
            </a:extLst>
          </p:cNvPr>
          <p:cNvSpPr/>
          <p:nvPr/>
        </p:nvSpPr>
        <p:spPr>
          <a:xfrm>
            <a:off x="7295219" y="1052399"/>
            <a:ext cx="1338606" cy="829559"/>
          </a:xfrm>
          <a:prstGeom prst="lef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FDC8514-5132-45EC-A6EB-E6A8D1FF5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01" y="2342561"/>
            <a:ext cx="1353429" cy="8474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EC0C3D-4CCA-42AF-B2C7-8EF805A6E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476" y="3558618"/>
            <a:ext cx="1353429" cy="8474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E07DEC-1AED-4B6A-9097-E45CDA88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02" y="4820315"/>
            <a:ext cx="1353429" cy="8474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F25CC6C-9F5C-4B7D-953B-2DED5E83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96" y="6010583"/>
            <a:ext cx="1353429" cy="8474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5A6841-644B-4987-AF0E-8F37C68B8A58}"/>
              </a:ext>
            </a:extLst>
          </p:cNvPr>
          <p:cNvSpPr/>
          <p:nvPr/>
        </p:nvSpPr>
        <p:spPr>
          <a:xfrm>
            <a:off x="2209464" y="1061784"/>
            <a:ext cx="4769963" cy="82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b="1" dirty="0">
                <a:solidFill>
                  <a:schemeClr val="tx1"/>
                </a:solidFill>
              </a:rPr>
              <a:t>دراسة تاريخ الحالة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A7646-2FE2-46CB-AD61-AD068D606E0E}"/>
              </a:ext>
            </a:extLst>
          </p:cNvPr>
          <p:cNvSpPr/>
          <p:nvPr/>
        </p:nvSpPr>
        <p:spPr>
          <a:xfrm>
            <a:off x="1192488" y="2342560"/>
            <a:ext cx="6400801" cy="84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</a:rPr>
              <a:t>فحص أعضاء النطق (الاختبار الطبي الفيزيولوجي)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EFF85-B055-486E-A797-61594CA0C866}"/>
              </a:ext>
            </a:extLst>
          </p:cNvPr>
          <p:cNvSpPr/>
          <p:nvPr/>
        </p:nvSpPr>
        <p:spPr>
          <a:xfrm>
            <a:off x="4708242" y="3558618"/>
            <a:ext cx="3648173" cy="84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</a:rPr>
              <a:t>الفحوصات السمعية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197B2-F490-46FC-9324-D9E50D089359}"/>
              </a:ext>
            </a:extLst>
          </p:cNvPr>
          <p:cNvSpPr/>
          <p:nvPr/>
        </p:nvSpPr>
        <p:spPr>
          <a:xfrm>
            <a:off x="3772293" y="4820315"/>
            <a:ext cx="3808429" cy="84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</a:rPr>
              <a:t>إجراءات الاختبارات القياسية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3E9EC7-6B62-4541-BA71-CD2CC3014D6E}"/>
              </a:ext>
            </a:extLst>
          </p:cNvPr>
          <p:cNvSpPr/>
          <p:nvPr/>
        </p:nvSpPr>
        <p:spPr>
          <a:xfrm>
            <a:off x="3554463" y="6010583"/>
            <a:ext cx="3500936" cy="84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</a:rPr>
              <a:t>الفحص النفسي للطفل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BF0717-7302-40B1-9AB0-862C6452CAAD}"/>
              </a:ext>
            </a:extLst>
          </p:cNvPr>
          <p:cNvSpPr/>
          <p:nvPr/>
        </p:nvSpPr>
        <p:spPr>
          <a:xfrm>
            <a:off x="7446050" y="-197964"/>
            <a:ext cx="4744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466CA9-80A6-42EB-9C98-7B0B2821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09" y="-3954"/>
            <a:ext cx="8596105" cy="1322947"/>
          </a:xfrm>
          <a:prstGeom prst="rect">
            <a:avLst/>
          </a:prstGeom>
        </p:spPr>
      </p:pic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FB47E6C7-D8FD-410F-BA24-347E6570012A}"/>
              </a:ext>
            </a:extLst>
          </p:cNvPr>
          <p:cNvSpPr/>
          <p:nvPr/>
        </p:nvSpPr>
        <p:spPr>
          <a:xfrm>
            <a:off x="10501996" y="1055801"/>
            <a:ext cx="1574277" cy="98981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النفسي</a:t>
            </a:r>
            <a:endParaRPr lang="fr-FR" b="1" dirty="0"/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4AFC7006-818E-4A46-B8ED-8F9FB9AB575A}"/>
              </a:ext>
            </a:extLst>
          </p:cNvPr>
          <p:cNvSpPr/>
          <p:nvPr/>
        </p:nvSpPr>
        <p:spPr>
          <a:xfrm>
            <a:off x="8432168" y="1055800"/>
            <a:ext cx="1527142" cy="98038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الكلامي</a:t>
            </a:r>
            <a:endParaRPr lang="fr-FR" b="1" dirty="0"/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57AE7DC7-F391-4B2A-B94E-4FBF2AECF248}"/>
              </a:ext>
            </a:extLst>
          </p:cNvPr>
          <p:cNvSpPr/>
          <p:nvPr/>
        </p:nvSpPr>
        <p:spPr>
          <a:xfrm>
            <a:off x="6315205" y="1065229"/>
            <a:ext cx="1574277" cy="98981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التقويمي</a:t>
            </a:r>
            <a:endParaRPr lang="fr-FR" b="1" dirty="0"/>
          </a:p>
        </p:txBody>
      </p:sp>
      <p:sp>
        <p:nvSpPr>
          <p:cNvPr id="16" name="Légende : flèche vers le bas 15">
            <a:extLst>
              <a:ext uri="{FF2B5EF4-FFF2-40B4-BE49-F238E27FC236}">
                <a16:creationId xmlns:a16="http://schemas.microsoft.com/office/drawing/2014/main" id="{0FF9B736-23D0-4555-BB58-8959E41D463E}"/>
              </a:ext>
            </a:extLst>
          </p:cNvPr>
          <p:cNvSpPr/>
          <p:nvPr/>
        </p:nvSpPr>
        <p:spPr>
          <a:xfrm>
            <a:off x="4349654" y="1050707"/>
            <a:ext cx="1527142" cy="98038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الاجتماعي</a:t>
            </a:r>
            <a:endParaRPr lang="fr-FR" b="1" dirty="0"/>
          </a:p>
        </p:txBody>
      </p:sp>
      <p:sp>
        <p:nvSpPr>
          <p:cNvPr id="17" name="Légende : flèche vers le bas 16">
            <a:extLst>
              <a:ext uri="{FF2B5EF4-FFF2-40B4-BE49-F238E27FC236}">
                <a16:creationId xmlns:a16="http://schemas.microsoft.com/office/drawing/2014/main" id="{C31BFFE1-B0AB-4BE6-B772-4FE0231C2C99}"/>
              </a:ext>
            </a:extLst>
          </p:cNvPr>
          <p:cNvSpPr/>
          <p:nvPr/>
        </p:nvSpPr>
        <p:spPr>
          <a:xfrm>
            <a:off x="2360958" y="1017717"/>
            <a:ext cx="1521068" cy="98038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الجسمي</a:t>
            </a:r>
            <a:endParaRPr lang="fr-FR" b="1" dirty="0"/>
          </a:p>
        </p:txBody>
      </p:sp>
      <p:sp>
        <p:nvSpPr>
          <p:cNvPr id="18" name="Légende : flèche vers le bas 17">
            <a:extLst>
              <a:ext uri="{FF2B5EF4-FFF2-40B4-BE49-F238E27FC236}">
                <a16:creationId xmlns:a16="http://schemas.microsoft.com/office/drawing/2014/main" id="{F7685FB8-9DED-4A1D-9E25-D0A460363F1E}"/>
              </a:ext>
            </a:extLst>
          </p:cNvPr>
          <p:cNvSpPr/>
          <p:nvPr/>
        </p:nvSpPr>
        <p:spPr>
          <a:xfrm>
            <a:off x="366188" y="1026762"/>
            <a:ext cx="1527142" cy="98038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العلاج البيئي</a:t>
            </a:r>
            <a:endParaRPr lang="fr-FR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5C17F-A9CA-4428-B647-567FB7C9AA96}"/>
              </a:ext>
            </a:extLst>
          </p:cNvPr>
          <p:cNvSpPr/>
          <p:nvPr/>
        </p:nvSpPr>
        <p:spPr>
          <a:xfrm>
            <a:off x="10501996" y="2278930"/>
            <a:ext cx="1574277" cy="3523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يهدف إلى علاج مشكلات الطفل النفسية من خجل و قلق و خوف , و صراعات لاشعورية و ذلك لتقليل الأثر الانفعالي و التوتر النفسي للطفل , كذلك لتنمية شخصيته و  وضع حد لخجله و شعوره بالنقص مع تدريبه على الأخذ والعطاء حتى نقلل من ارتباكه </a:t>
            </a:r>
            <a:endParaRPr lang="fr-FR" sz="1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BBEB9-935E-4FC6-94AD-AA4B1A160474}"/>
              </a:ext>
            </a:extLst>
          </p:cNvPr>
          <p:cNvSpPr/>
          <p:nvPr/>
        </p:nvSpPr>
        <p:spPr>
          <a:xfrm>
            <a:off x="8432168" y="2278930"/>
            <a:ext cx="1560244" cy="43386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يتلخص في تدريب المريض عن طريق الاسترخاء الكلامي و التمرينات الإيقاعية و تمرينات النطق على التعليم الكلامي من جديد بالتدرج من كلمات الموافق السهلة إلى الكلمات و المواقف الصعبة و تدريب جهاز النطق و السمع عن طريق استخدام المسجلات الصوتية ثم تدريب المريض على تقوية عضلات النطق و الجهاز الكلامي بوجه عام 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D9F525-FD66-4D1D-8073-6388574A5B2E}"/>
              </a:ext>
            </a:extLst>
          </p:cNvPr>
          <p:cNvSpPr/>
          <p:nvPr/>
        </p:nvSpPr>
        <p:spPr>
          <a:xfrm>
            <a:off x="6315205" y="2271860"/>
            <a:ext cx="1574277" cy="14611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يتم ذلك بوسائل و تمارين خاصة تستخدم فيها آلات و أجهزة توضع تحت اللسان </a:t>
            </a:r>
            <a:endParaRPr lang="fr-FR" sz="1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262C8-36C6-4316-9CFE-6F42856A80BA}"/>
              </a:ext>
            </a:extLst>
          </p:cNvPr>
          <p:cNvSpPr/>
          <p:nvPr/>
        </p:nvSpPr>
        <p:spPr>
          <a:xfrm>
            <a:off x="4338720" y="2264789"/>
            <a:ext cx="1527141" cy="2373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يهدف إلى تعديل اتجاهات المصاب الخاطئة و المتعلقة بمشكلة كاتجاهه نحو والديه و رفاقه و علاج البيئة المحيطة بالطفل مثل المعاملة و توفير الحاجات الخاصة </a:t>
            </a:r>
            <a:endParaRPr lang="fr-FR" sz="16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D29E1C-7C0A-4350-B144-3CD7122AD18D}"/>
              </a:ext>
            </a:extLst>
          </p:cNvPr>
          <p:cNvSpPr/>
          <p:nvPr/>
        </p:nvSpPr>
        <p:spPr>
          <a:xfrm>
            <a:off x="2360958" y="2264791"/>
            <a:ext cx="1556362" cy="3004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يتمثل في التأكد من أن المريض لا يعاني من أسباب عضوية خصوصا النواحي التكوينية و الجسمية في الجهاز العصبي و كذلك أجهزة السمع والكلام و علاج ما قد يوجد من عيوب أو أمراض سواء كان علاجا طبيعيا أو جراحيا</a:t>
            </a:r>
            <a:endParaRPr lang="fr-FR" sz="16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EBBE2-014F-4127-9356-15D64304D7A8}"/>
              </a:ext>
            </a:extLst>
          </p:cNvPr>
          <p:cNvSpPr/>
          <p:nvPr/>
        </p:nvSpPr>
        <p:spPr>
          <a:xfrm>
            <a:off x="366187" y="2271860"/>
            <a:ext cx="1556362" cy="2997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 إدماج الطفل المريض في نشاطات اجتماعية تدريجيا يتدرب على الأخذ وعطاء و تتاح له فرصة التفاعل الاجتماعي و تنمو شخصيته على نحو السوي و يعالج من خجله و توتره و انسحابه الاجتماعي </a:t>
            </a:r>
            <a:endParaRPr lang="fr-FR" sz="1600" b="1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0C7D2C7-10A9-499C-BF2C-75B360858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06" y="3939417"/>
            <a:ext cx="1574276" cy="19961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96853-53A8-4206-B19E-DCDF43FF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23" y="5389103"/>
            <a:ext cx="3534097" cy="13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age 8">
            <a:extLst>
              <a:ext uri="{FF2B5EF4-FFF2-40B4-BE49-F238E27FC236}">
                <a16:creationId xmlns:a16="http://schemas.microsoft.com/office/drawing/2014/main" id="{3C5E73BB-7241-4389-8180-220B0828AD8A}"/>
              </a:ext>
            </a:extLst>
          </p:cNvPr>
          <p:cNvSpPr/>
          <p:nvPr/>
        </p:nvSpPr>
        <p:spPr>
          <a:xfrm>
            <a:off x="3506771" y="115410"/>
            <a:ext cx="2743109" cy="1364598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DZ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خاتمة</a:t>
            </a:r>
            <a:endParaRPr lang="fr-F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F1C47-864F-4B29-9477-9B7118B5D6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45197" y="1913831"/>
            <a:ext cx="8239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b="1" dirty="0"/>
              <a:t>إن ما يمكن استخلاصه من بحثنا هذا إن سلامته نطق الفرد مرهون بسلامة جهازه النطقي و العصبي فأي خلل في هذا الجهاز فسوف يؤدي حتما إلى اضطرابات في النطق و يمكن أن نرجع هذه الاضطرابات إلى عوامل عديدة عضوية أو نفسية أو أسرية ويتم علاجها بوسائل عديدة كالعلاج الجسمي و الكلامي لتصحيح النطق و زج الطفل في نشاطات مختلفة مع الأطفال الآخرين إلى جانب ذلك توفير جو من الحب و الثقة و الاهتمام و غيرها من النصائح التي تفيد في تحسين استخدام اللغة أو النطق لأطفال المضطربين لغويا فكل اضطراب قابل للتشخيص و العلاج و التقويم و هذا بالممارسة و التكرار على تدريبات من اجل تفادي مثل هذه الاضطرابات </a:t>
            </a:r>
          </a:p>
          <a:p>
            <a:pPr algn="r" rtl="1"/>
            <a:endParaRPr lang="ar-D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696B9-1F60-4441-A512-1BAC3D9FD4F4}"/>
              </a:ext>
            </a:extLst>
          </p:cNvPr>
          <p:cNvSpPr/>
          <p:nvPr/>
        </p:nvSpPr>
        <p:spPr>
          <a:xfrm>
            <a:off x="1293988" y="4873658"/>
            <a:ext cx="7812304" cy="168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DZ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نشكركم على حسن الإصغاء و المتابعة</a:t>
            </a:r>
          </a:p>
        </p:txBody>
      </p:sp>
    </p:spTree>
    <p:extLst>
      <p:ext uri="{BB962C8B-B14F-4D97-AF65-F5344CB8AC3E}">
        <p14:creationId xmlns:p14="http://schemas.microsoft.com/office/powerpoint/2010/main" val="170451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acett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1209</TotalTime>
  <Words>668</Words>
  <Application>Microsoft Office PowerPoint</Application>
  <PresentationFormat>Grand écran</PresentationFormat>
  <Paragraphs>69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تقسيم اضطرابات النطق و تشخيصها</dc:title>
  <dc:creator>HP</dc:creator>
  <cp:lastModifiedBy>أشواق طالبة ماستر</cp:lastModifiedBy>
  <cp:revision>93</cp:revision>
  <dcterms:created xsi:type="dcterms:W3CDTF">2024-11-19T08:40:58Z</dcterms:created>
  <dcterms:modified xsi:type="dcterms:W3CDTF">2024-12-05T15:49:07Z</dcterms:modified>
</cp:coreProperties>
</file>