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22" d="100"/>
          <a:sy n="122" d="100"/>
        </p:scale>
        <p:origin x="-64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D1ECC031-001C-4738-AF51-39E89C466DC7}" type="datetimeFigureOut">
              <a:rPr lang="fr-FR" smtClean="0"/>
              <a:t>06/12/2024</a:t>
            </a:fld>
            <a:endParaRPr lang="fr-FR"/>
          </a:p>
        </p:txBody>
      </p:sp>
      <p:sp>
        <p:nvSpPr>
          <p:cNvPr id="17" name="Espace réservé du pied de page 16"/>
          <p:cNvSpPr>
            <a:spLocks noGrp="1"/>
          </p:cNvSpPr>
          <p:nvPr>
            <p:ph type="ftr" sz="quarter" idx="11"/>
          </p:nvPr>
        </p:nvSpPr>
        <p:spPr/>
        <p:txBody>
          <a:bodyPr/>
          <a:lstStyle>
            <a:extLst/>
          </a:lstStyle>
          <a:p>
            <a:endParaRPr lang="fr-FR"/>
          </a:p>
        </p:txBody>
      </p:sp>
      <p:sp>
        <p:nvSpPr>
          <p:cNvPr id="29" name="Espace réservé du numéro de diapositive 28"/>
          <p:cNvSpPr>
            <a:spLocks noGrp="1"/>
          </p:cNvSpPr>
          <p:nvPr>
            <p:ph type="sldNum" sz="quarter" idx="12"/>
          </p:nvPr>
        </p:nvSpPr>
        <p:spPr/>
        <p:txBody>
          <a:bodyPr/>
          <a:lstStyle>
            <a:extLst/>
          </a:lstStyle>
          <a:p>
            <a:fld id="{4F86A7BA-5C7B-4DFD-89E9-54BA87AC36DA}" type="slidenum">
              <a:rPr lang="fr-FR" smtClean="0"/>
              <a:t>‹N°›</a:t>
            </a:fld>
            <a:endParaRPr lang="fr-F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1ECC031-001C-4738-AF51-39E89C466DC7}" type="datetimeFigureOut">
              <a:rPr lang="fr-FR" smtClean="0"/>
              <a:t>06/12/2024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F86A7BA-5C7B-4DFD-89E9-54BA87AC36DA}" type="slidenum">
              <a:rPr lang="fr-FR" smtClean="0"/>
              <a:t>‹N°›</a:t>
            </a:fld>
            <a:endParaRPr lang="fr-FR"/>
          </a:p>
        </p:txBody>
      </p:sp>
    </p:spTree>
  </p:cSld>
  <p:clrMapOvr>
    <a:masterClrMapping/>
  </p:clrMapOvr>
  <p:transition>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1ECC031-001C-4738-AF51-39E89C466DC7}" type="datetimeFigureOut">
              <a:rPr lang="fr-FR" smtClean="0"/>
              <a:t>06/12/2024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F86A7BA-5C7B-4DFD-89E9-54BA87AC36DA}" type="slidenum">
              <a:rPr lang="fr-FR" smtClean="0"/>
              <a:t>‹N°›</a:t>
            </a:fld>
            <a:endParaRPr lang="fr-FR"/>
          </a:p>
        </p:txBody>
      </p:sp>
    </p:spTree>
  </p:cSld>
  <p:clrMapOvr>
    <a:masterClrMapping/>
  </p:clrMapOvr>
  <p:transition>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D1ECC031-001C-4738-AF51-39E89C466DC7}" type="datetimeFigureOut">
              <a:rPr lang="fr-FR" smtClean="0"/>
              <a:t>06/12/2024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F86A7BA-5C7B-4DFD-89E9-54BA87AC36DA}" type="slidenum">
              <a:rPr lang="fr-FR" smtClean="0"/>
              <a:t>‹N°›</a:t>
            </a:fld>
            <a:endParaRPr lang="fr-FR"/>
          </a:p>
        </p:txBody>
      </p:sp>
    </p:spTree>
  </p:cSld>
  <p:clrMapOvr>
    <a:masterClrMapping/>
  </p:clrMapOvr>
  <p:transition>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D1ECC031-001C-4738-AF51-39E89C466DC7}" type="datetimeFigureOut">
              <a:rPr lang="fr-FR" smtClean="0"/>
              <a:t>06/12/2024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F86A7BA-5C7B-4DFD-89E9-54BA87AC36DA}" type="slidenum">
              <a:rPr lang="fr-FR" smtClean="0"/>
              <a:t>‹N°›</a:t>
            </a:fld>
            <a:endParaRPr lang="fr-F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1ECC031-001C-4738-AF51-39E89C466DC7}" type="datetimeFigureOut">
              <a:rPr lang="fr-FR" smtClean="0"/>
              <a:t>06/12/2024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4F86A7BA-5C7B-4DFD-89E9-54BA87AC36DA}" type="slidenum">
              <a:rPr lang="fr-FR" smtClean="0"/>
              <a:t>‹N°›</a:t>
            </a:fld>
            <a:endParaRPr lang="fr-FR"/>
          </a:p>
        </p:txBody>
      </p:sp>
    </p:spTree>
  </p:cSld>
  <p:clrMapOvr>
    <a:masterClrMapping/>
  </p:clrMapOvr>
  <p:transition>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D1ECC031-001C-4738-AF51-39E89C466DC7}" type="datetimeFigureOut">
              <a:rPr lang="fr-FR" smtClean="0"/>
              <a:t>06/12/2024</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4F86A7BA-5C7B-4DFD-89E9-54BA87AC36DA}" type="slidenum">
              <a:rPr lang="fr-FR" smtClean="0"/>
              <a:t>‹N°›</a:t>
            </a:fld>
            <a:endParaRPr lang="fr-F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D1ECC031-001C-4738-AF51-39E89C466DC7}" type="datetimeFigureOut">
              <a:rPr lang="fr-FR" smtClean="0"/>
              <a:t>06/12/2024</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4F86A7BA-5C7B-4DFD-89E9-54BA87AC36DA}" type="slidenum">
              <a:rPr lang="fr-FR" smtClean="0"/>
              <a:t>‹N°›</a:t>
            </a:fld>
            <a:endParaRPr lang="fr-FR"/>
          </a:p>
        </p:txBody>
      </p:sp>
    </p:spTree>
  </p:cSld>
  <p:clrMapOvr>
    <a:masterClrMapping/>
  </p:clrMapOvr>
  <p:transition>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D1ECC031-001C-4738-AF51-39E89C466DC7}" type="datetimeFigureOut">
              <a:rPr lang="fr-FR" smtClean="0"/>
              <a:t>06/12/2024</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4F86A7BA-5C7B-4DFD-89E9-54BA87AC36DA}" type="slidenum">
              <a:rPr lang="fr-FR" smtClean="0"/>
              <a:t>‹N°›</a:t>
            </a:fld>
            <a:endParaRPr lang="fr-FR"/>
          </a:p>
        </p:txBody>
      </p:sp>
    </p:spTree>
  </p:cSld>
  <p:clrMapOvr>
    <a:masterClrMapping/>
  </p:clrMapOvr>
  <p:transition>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D1ECC031-001C-4738-AF51-39E89C466DC7}" type="datetimeFigureOut">
              <a:rPr lang="fr-FR" smtClean="0"/>
              <a:t>06/12/2024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4F86A7BA-5C7B-4DFD-89E9-54BA87AC36DA}" type="slidenum">
              <a:rPr lang="fr-FR" smtClean="0"/>
              <a:t>‹N°›</a:t>
            </a:fld>
            <a:endParaRPr lang="fr-FR"/>
          </a:p>
        </p:txBody>
      </p:sp>
    </p:spTree>
  </p:cSld>
  <p:clrMapOvr>
    <a:masterClrMapping/>
  </p:clrMapOvr>
  <p:transition>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D1ECC031-001C-4738-AF51-39E89C466DC7}" type="datetimeFigureOut">
              <a:rPr lang="fr-FR" smtClean="0"/>
              <a:t>06/12/2024</a:t>
            </a:fld>
            <a:endParaRPr lang="fr-FR"/>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4F86A7BA-5C7B-4DFD-89E9-54BA87AC36DA}" type="slidenum">
              <a:rPr lang="fr-FR" smtClean="0"/>
              <a:t>‹N°›</a:t>
            </a:fld>
            <a:endParaRPr lang="fr-FR"/>
          </a:p>
        </p:txBody>
      </p:sp>
    </p:spTree>
  </p:cSld>
  <p:clrMapOvr>
    <a:masterClrMapping/>
  </p:clrMapOvr>
  <p:transition>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1ECC031-001C-4738-AF51-39E89C466DC7}" type="datetimeFigureOut">
              <a:rPr lang="fr-FR" smtClean="0"/>
              <a:t>06/12/2024</a:t>
            </a:fld>
            <a:endParaRPr lang="fr-FR"/>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F86A7BA-5C7B-4DFD-89E9-54BA87AC36DA}" type="slidenum">
              <a:rPr lang="fr-FR" smtClean="0"/>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newsflash/>
  </p:transition>
  <p:timing>
    <p:tnLst>
      <p:par>
        <p:cTn id="1" dur="indefinite" restart="never" nodeType="tmRoot"/>
      </p:par>
    </p:tnLst>
  </p:timing>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aljazeera.net/healthmedicine/psychology/2013/8/18/%D8%A7%D8%B6%D8%B7%D8%B1%D8%A7%D8%A8-%D8%A7%D9%84%D9%82%D9%84%D9%82"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aljazeera.net/healthmedicine/psychology/2014/6/17/%D9%85%D8%AA%D9%84%D8%A7%D8%B2%D9%85%D8%A9-%D8%A3%D8%B3%D8%A8%D8%B1%D8%BA%D8%B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srcRect/>
          <a:stretch>
            <a:fillRect/>
          </a:stretch>
        </p:blipFill>
        <p:spPr bwMode="auto">
          <a:xfrm>
            <a:off x="6500826" y="857232"/>
            <a:ext cx="2500250" cy="4643470"/>
          </a:xfrm>
          <a:prstGeom prst="rect">
            <a:avLst/>
          </a:prstGeom>
          <a:noFill/>
          <a:ln w="9525">
            <a:noFill/>
            <a:miter lim="800000"/>
            <a:headEnd/>
            <a:tailEnd/>
          </a:ln>
          <a:effectLst/>
        </p:spPr>
      </p:pic>
      <p:pic>
        <p:nvPicPr>
          <p:cNvPr id="3079" name="Picture 7" descr="التوحد» اعتلالات تتصف بضعف السلوك الاجتماعي والتواصل والمهارات"/>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572264" y="857232"/>
            <a:ext cx="2038347" cy="1071546"/>
          </a:xfrm>
          <a:prstGeom prst="rect">
            <a:avLst/>
          </a:prstGeom>
          <a:noFill/>
        </p:spPr>
      </p:pic>
      <p:sp>
        <p:nvSpPr>
          <p:cNvPr id="2" name="Rectangle 1"/>
          <p:cNvSpPr/>
          <p:nvPr/>
        </p:nvSpPr>
        <p:spPr>
          <a:xfrm>
            <a:off x="214282" y="857232"/>
            <a:ext cx="6286544" cy="480131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R="0" indent="358775" algn="just" rtl="1"/>
            <a:r>
              <a:rPr lang="ar-SA" b="1" baseline="0" dirty="0" smtClean="0">
                <a:solidFill>
                  <a:srgbClr val="080808"/>
                </a:solidFill>
                <a:latin typeface="Sakkal Majalla"/>
                <a:cs typeface="Sakkal Majalla"/>
              </a:rPr>
              <a:t>اضطراب طيف التوحد عبارة عن حالة ترتبط بنمو الدماغ وتؤثر على كيفية تمييز الشخص للآخرين والتعامل معهم على المستوى الاجتماعي، مما يتسبب في حدوث مشكلات في التفاعل والتواصل الاجتماعي. كما يتضمن الاضطراب أنماط محدودة ومتكررة من السلوك. يُشير مصطلح "الطيف" في عبارة اضطراب طيف التوحد إلى مجموعة كبيرة من الأعراض ومستويات الشدة.</a:t>
            </a:r>
            <a:endParaRPr lang="fr-FR" b="1" baseline="0" dirty="0" smtClean="0">
              <a:solidFill>
                <a:srgbClr val="080808"/>
              </a:solidFill>
              <a:latin typeface="Sakkal Majalla"/>
              <a:cs typeface="Sakkal Majalla"/>
            </a:endParaRPr>
          </a:p>
          <a:p>
            <a:pPr marR="0" indent="358775" algn="just" rtl="1"/>
            <a:r>
              <a:rPr lang="ar-SA" b="1" baseline="0" dirty="0" smtClean="0">
                <a:solidFill>
                  <a:srgbClr val="080808"/>
                </a:solidFill>
                <a:latin typeface="Sakkal Majalla"/>
                <a:cs typeface="Sakkal Majalla"/>
              </a:rPr>
              <a:t>يتضمن اضطراب طيف التوحد حالات كانت تعتبر منفصلة في السابق — التوحد، ومتلازمة </a:t>
            </a:r>
            <a:r>
              <a:rPr lang="ar-SA" b="1" baseline="0" dirty="0" err="1" smtClean="0">
                <a:solidFill>
                  <a:srgbClr val="080808"/>
                </a:solidFill>
                <a:latin typeface="Sakkal Majalla"/>
                <a:cs typeface="Sakkal Majalla"/>
              </a:rPr>
              <a:t>أسبرجر</a:t>
            </a:r>
            <a:r>
              <a:rPr lang="ar-SA" b="1" baseline="0" dirty="0" smtClean="0">
                <a:solidFill>
                  <a:srgbClr val="080808"/>
                </a:solidFill>
                <a:latin typeface="Sakkal Majalla"/>
                <a:cs typeface="Sakkal Majalla"/>
              </a:rPr>
              <a:t>، واضطراب التحطم </a:t>
            </a:r>
            <a:r>
              <a:rPr lang="ar-SA" b="1" baseline="0" dirty="0" err="1" smtClean="0">
                <a:solidFill>
                  <a:srgbClr val="080808"/>
                </a:solidFill>
                <a:latin typeface="Sakkal Majalla"/>
                <a:cs typeface="Sakkal Majalla"/>
              </a:rPr>
              <a:t>الطفولي</a:t>
            </a:r>
            <a:r>
              <a:rPr lang="ar-SA" b="1" baseline="0" dirty="0" smtClean="0">
                <a:solidFill>
                  <a:srgbClr val="080808"/>
                </a:solidFill>
                <a:latin typeface="Sakkal Majalla"/>
                <a:cs typeface="Sakkal Majalla"/>
              </a:rPr>
              <a:t> وأحد الأشكال غير المحددة للاضطراب </a:t>
            </a:r>
            <a:r>
              <a:rPr lang="ar-SA" b="1" baseline="0" dirty="0" err="1" smtClean="0">
                <a:solidFill>
                  <a:srgbClr val="080808"/>
                </a:solidFill>
                <a:latin typeface="Sakkal Majalla"/>
                <a:cs typeface="Sakkal Majalla"/>
              </a:rPr>
              <a:t>النمائي</a:t>
            </a:r>
            <a:r>
              <a:rPr lang="ar-SA" b="1" baseline="0" dirty="0" smtClean="0">
                <a:solidFill>
                  <a:srgbClr val="080808"/>
                </a:solidFill>
                <a:latin typeface="Sakkal Majalla"/>
                <a:cs typeface="Sakkal Majalla"/>
              </a:rPr>
              <a:t> الشامل. لا زال بعض الأفراد يستخدمون مصطلح "متلازمة </a:t>
            </a:r>
            <a:r>
              <a:rPr lang="ar-SA" b="1" baseline="0" dirty="0" err="1" smtClean="0">
                <a:solidFill>
                  <a:srgbClr val="080808"/>
                </a:solidFill>
                <a:latin typeface="Sakkal Majalla"/>
                <a:cs typeface="Sakkal Majalla"/>
              </a:rPr>
              <a:t>أسبرجر</a:t>
            </a:r>
            <a:r>
              <a:rPr lang="ar-SA" b="1" baseline="0" dirty="0" smtClean="0">
                <a:solidFill>
                  <a:srgbClr val="080808"/>
                </a:solidFill>
                <a:latin typeface="Sakkal Majalla"/>
                <a:cs typeface="Sakkal Majalla"/>
              </a:rPr>
              <a:t>"، والتي يعتقد بوجه عام أنها تقع على الطرف المعتدل من اضطراب طيف التوحد.</a:t>
            </a:r>
          </a:p>
          <a:p>
            <a:pPr marR="0" indent="358775" algn="just" rtl="1"/>
            <a:r>
              <a:rPr lang="ar-SA" b="1" baseline="0" dirty="0" smtClean="0">
                <a:solidFill>
                  <a:srgbClr val="080808"/>
                </a:solidFill>
                <a:latin typeface="Sakkal Majalla"/>
                <a:cs typeface="Sakkal Majalla"/>
              </a:rPr>
              <a:t>يبدأ اضطراب طيف التوحد في مرحلة الطفولة المبكرة ويتسبب في نهاية المطاف في حدوث مشكلات على مستوى الأداء الاجتماعي — على الصعيد الاجتماعي، في المدرسة والعمل، على سبيل المثال. غالبًا ما تظهر أعراض التوحد على الأطفال في غضون السنة الأولى. يحدث النمو بصورة طبيعية على ما يبدو بالنسبة لعدد قليل من الأطفال في السنة الأولى، ثم يمرون بفترة من الارتداد بين الشهرين الثامن عشر والرابع والعشرين من العمر عندما تظهر عليهم أعراض التوحد.</a:t>
            </a:r>
          </a:p>
          <a:p>
            <a:pPr marR="0" indent="358775" algn="just" rtl="1"/>
            <a:r>
              <a:rPr lang="ar-SA" b="1" baseline="0" dirty="0" smtClean="0">
                <a:solidFill>
                  <a:srgbClr val="080808"/>
                </a:solidFill>
                <a:latin typeface="Sakkal Majalla"/>
                <a:cs typeface="Sakkal Majalla"/>
              </a:rPr>
              <a:t>في حين لا يوجد علاج لاضطراب طيف التوحد، إلا أن العلاج المكثف المبكر قد يؤدي إلى إحداث فارق كبير في حياة العديد من الأطفال.</a:t>
            </a:r>
            <a:endParaRPr lang="ar-SA" b="1" baseline="0" dirty="0" smtClean="0">
              <a:solidFill>
                <a:srgbClr val="080808"/>
              </a:solidFill>
              <a:latin typeface="Sakkal Majalla"/>
              <a:cs typeface="Sakkal Majalla"/>
            </a:endParaRPr>
          </a:p>
        </p:txBody>
      </p:sp>
      <p:sp>
        <p:nvSpPr>
          <p:cNvPr id="3" name="Rectangle 2"/>
          <p:cNvSpPr/>
          <p:nvPr/>
        </p:nvSpPr>
        <p:spPr>
          <a:xfrm>
            <a:off x="7500958" y="928670"/>
            <a:ext cx="933269" cy="461665"/>
          </a:xfrm>
          <a:prstGeom prst="rect">
            <a:avLst/>
          </a:prstGeom>
          <a:solidFill>
            <a:schemeClr val="accent2">
              <a:lumMod val="40000"/>
              <a:lumOff val="60000"/>
            </a:schemeClr>
          </a:solidFill>
        </p:spPr>
        <p:txBody>
          <a:bodyPr wrap="none">
            <a:spAutoFit/>
          </a:bodyPr>
          <a:lstStyle/>
          <a:p>
            <a:pPr marR="0" algn="just" rtl="1"/>
            <a:r>
              <a:rPr lang="ar-DZ" sz="2400" b="1" baseline="0" dirty="0" smtClean="0">
                <a:solidFill>
                  <a:srgbClr val="080808"/>
                </a:solidFill>
                <a:latin typeface="Sakkal Majalla"/>
                <a:cs typeface="Sakkal Majalla"/>
              </a:rPr>
              <a:t>التوحد :</a:t>
            </a:r>
            <a:endParaRPr lang="ar-DZ" sz="2400" b="1" baseline="0" dirty="0" smtClean="0">
              <a:solidFill>
                <a:srgbClr val="080808"/>
              </a:solidFill>
              <a:latin typeface="Sakkal Majalla"/>
              <a:cs typeface="Sakkal Majalla"/>
            </a:endParaRPr>
          </a:p>
        </p:txBody>
      </p:sp>
      <p:sp>
        <p:nvSpPr>
          <p:cNvPr id="3074" name="AutoShape 2" descr="مفاجأة علمية.. نظارة تساعد أطفال التوحد على التفاعل"/>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6" name="AutoShape 4" descr="مفاجأة علمية.. نظارة تساعد أطفال التوحد على التفاعل"/>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800" decel="100000"/>
                                        <p:tgtEl>
                                          <p:spTgt spid="3"/>
                                        </p:tgtEl>
                                      </p:cBhvr>
                                    </p:animEffect>
                                    <p:anim calcmode="lin" valueType="num">
                                      <p:cBhvr>
                                        <p:cTn id="14" dur="800" decel="100000" fill="hold"/>
                                        <p:tgtEl>
                                          <p:spTgt spid="3"/>
                                        </p:tgtEl>
                                        <p:attrNameLst>
                                          <p:attrName>style.rotation</p:attrName>
                                        </p:attrNameLst>
                                      </p:cBhvr>
                                      <p:tavLst>
                                        <p:tav tm="0">
                                          <p:val>
                                            <p:fltVal val="-90"/>
                                          </p:val>
                                        </p:tav>
                                        <p:tav tm="100000">
                                          <p:val>
                                            <p:fltVal val="0"/>
                                          </p:val>
                                        </p:tav>
                                      </p:tavLst>
                                    </p:anim>
                                    <p:anim calcmode="lin" valueType="num">
                                      <p:cBhvr>
                                        <p:cTn id="15" dur="800" decel="100000" fill="hold"/>
                                        <p:tgtEl>
                                          <p:spTgt spid="3"/>
                                        </p:tgtEl>
                                        <p:attrNameLst>
                                          <p:attrName>ppt_x</p:attrName>
                                        </p:attrNameLst>
                                      </p:cBhvr>
                                      <p:tavLst>
                                        <p:tav tm="0">
                                          <p:val>
                                            <p:strVal val="#ppt_x+0.4"/>
                                          </p:val>
                                        </p:tav>
                                        <p:tav tm="100000">
                                          <p:val>
                                            <p:strVal val="#ppt_x-0.05"/>
                                          </p:val>
                                        </p:tav>
                                      </p:tavLst>
                                    </p:anim>
                                    <p:anim calcmode="lin" valueType="num">
                                      <p:cBhvr>
                                        <p:cTn id="16" dur="800" decel="100000" fill="hold"/>
                                        <p:tgtEl>
                                          <p:spTgt spid="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3079"/>
                                        </p:tgtEl>
                                        <p:attrNameLst>
                                          <p:attrName>style.visibility</p:attrName>
                                        </p:attrNameLst>
                                      </p:cBhvr>
                                      <p:to>
                                        <p:strVal val="visible"/>
                                      </p:to>
                                    </p:set>
                                    <p:animEffect transition="in" filter="fade">
                                      <p:cBhvr>
                                        <p:cTn id="21" dur="800" decel="100000"/>
                                        <p:tgtEl>
                                          <p:spTgt spid="3079"/>
                                        </p:tgtEl>
                                      </p:cBhvr>
                                    </p:animEffect>
                                    <p:anim calcmode="lin" valueType="num">
                                      <p:cBhvr>
                                        <p:cTn id="22" dur="800" decel="100000" fill="hold"/>
                                        <p:tgtEl>
                                          <p:spTgt spid="3079"/>
                                        </p:tgtEl>
                                        <p:attrNameLst>
                                          <p:attrName>style.rotation</p:attrName>
                                        </p:attrNameLst>
                                      </p:cBhvr>
                                      <p:tavLst>
                                        <p:tav tm="0">
                                          <p:val>
                                            <p:fltVal val="-90"/>
                                          </p:val>
                                        </p:tav>
                                        <p:tav tm="100000">
                                          <p:val>
                                            <p:fltVal val="0"/>
                                          </p:val>
                                        </p:tav>
                                      </p:tavLst>
                                    </p:anim>
                                    <p:anim calcmode="lin" valueType="num">
                                      <p:cBhvr>
                                        <p:cTn id="23" dur="800" decel="100000" fill="hold"/>
                                        <p:tgtEl>
                                          <p:spTgt spid="3079"/>
                                        </p:tgtEl>
                                        <p:attrNameLst>
                                          <p:attrName>ppt_x</p:attrName>
                                        </p:attrNameLst>
                                      </p:cBhvr>
                                      <p:tavLst>
                                        <p:tav tm="0">
                                          <p:val>
                                            <p:strVal val="#ppt_x+0.4"/>
                                          </p:val>
                                        </p:tav>
                                        <p:tav tm="100000">
                                          <p:val>
                                            <p:strVal val="#ppt_x-0.05"/>
                                          </p:val>
                                        </p:tav>
                                      </p:tavLst>
                                    </p:anim>
                                    <p:anim calcmode="lin" valueType="num">
                                      <p:cBhvr>
                                        <p:cTn id="24" dur="800" decel="100000" fill="hold"/>
                                        <p:tgtEl>
                                          <p:spTgt spid="307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307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3079"/>
                                        </p:tgtEl>
                                        <p:attrNameLst>
                                          <p:attrName>ppt_y</p:attrName>
                                        </p:attrNameLst>
                                      </p:cBhvr>
                                      <p:tavLst>
                                        <p:tav tm="0">
                                          <p:val>
                                            <p:strVal val="#ppt_y+0.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0" fill="hold"/>
                                        <p:tgtEl>
                                          <p:spTgt spid="2"/>
                                        </p:tgtEl>
                                        <p:attrNameLst>
                                          <p:attrName>ppt_x</p:attrName>
                                        </p:attrNameLst>
                                      </p:cBhvr>
                                      <p:tavLst>
                                        <p:tav tm="0">
                                          <p:val>
                                            <p:strVal val="#ppt_x"/>
                                          </p:val>
                                        </p:tav>
                                        <p:tav tm="100000">
                                          <p:val>
                                            <p:strVal val="#ppt_x"/>
                                          </p:val>
                                        </p:tav>
                                      </p:tavLst>
                                    </p:anim>
                                    <p:anim calcmode="lin" valueType="num">
                                      <p:cBhvr additive="base">
                                        <p:cTn id="32"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0" y="0"/>
            <a:ext cx="1571604" cy="6858000"/>
          </a:xfrm>
          <a:prstGeom prst="rect">
            <a:avLst/>
          </a:prstGeom>
          <a:noFill/>
          <a:ln w="9525">
            <a:noFill/>
            <a:miter lim="800000"/>
            <a:headEnd/>
            <a:tailEnd/>
          </a:ln>
          <a:effectLst/>
        </p:spPr>
      </p:pic>
      <p:sp>
        <p:nvSpPr>
          <p:cNvPr id="2" name="Rectangle 1"/>
          <p:cNvSpPr/>
          <p:nvPr/>
        </p:nvSpPr>
        <p:spPr>
          <a:xfrm>
            <a:off x="1357258" y="764024"/>
            <a:ext cx="7786742" cy="609397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R="0" indent="358775" algn="just" rtl="1"/>
            <a:r>
              <a:rPr lang="ar-SA" sz="1600" b="1" baseline="0" dirty="0" smtClean="0">
                <a:solidFill>
                  <a:srgbClr val="000000"/>
                </a:solidFill>
                <a:latin typeface="Sakkal Majalla"/>
                <a:cs typeface="Sakkal Majalla"/>
              </a:rPr>
              <a:t>أفادت دراسة أميركية حديثة بأن الأطفال الذين يعانون من اضطراب التوحد أو اضطراب نقص الانتباه وفرط الحركة، هم أكثر عرضة للإصابة باضطرابات نفسية أخرى أبرزها اضطرابات القلق والمزاج مثل الاكتئاب.</a:t>
            </a:r>
            <a:endParaRPr lang="fr-FR" sz="1600" b="1" baseline="0" dirty="0" smtClean="0">
              <a:solidFill>
                <a:srgbClr val="000000"/>
              </a:solidFill>
              <a:latin typeface="Sakkal Majalla"/>
              <a:cs typeface="Sakkal Majalla"/>
            </a:endParaRPr>
          </a:p>
          <a:p>
            <a:pPr marR="0" indent="358775" algn="just" rtl="1"/>
            <a:r>
              <a:rPr lang="ar-SA" sz="1600" b="1" baseline="0" dirty="0" smtClean="0">
                <a:solidFill>
                  <a:srgbClr val="000000"/>
                </a:solidFill>
                <a:latin typeface="Sakkal Majalla"/>
                <a:cs typeface="Sakkal Majalla"/>
              </a:rPr>
              <a:t>وأجرى الدراسة باحثون بمعهد كينيدي </a:t>
            </a:r>
            <a:r>
              <a:rPr lang="ar-SA" sz="1600" b="1" baseline="0" dirty="0" err="1" smtClean="0">
                <a:solidFill>
                  <a:srgbClr val="000000"/>
                </a:solidFill>
                <a:latin typeface="Sakkal Majalla"/>
                <a:cs typeface="Sakkal Majalla"/>
              </a:rPr>
              <a:t>كريجر</a:t>
            </a:r>
            <a:r>
              <a:rPr lang="ar-SA" sz="1600" b="1" baseline="0" dirty="0" smtClean="0">
                <a:solidFill>
                  <a:srgbClr val="000000"/>
                </a:solidFill>
                <a:latin typeface="Sakkal Majalla"/>
                <a:cs typeface="Sakkal Majalla"/>
              </a:rPr>
              <a:t> في ولاية </a:t>
            </a:r>
            <a:r>
              <a:rPr lang="ar-SA" sz="1600" b="1" baseline="0" dirty="0" err="1" smtClean="0">
                <a:solidFill>
                  <a:srgbClr val="000000"/>
                </a:solidFill>
                <a:latin typeface="Sakkal Majalla"/>
                <a:cs typeface="Sakkal Majalla"/>
              </a:rPr>
              <a:t>ميريلاند</a:t>
            </a:r>
            <a:r>
              <a:rPr lang="ar-SA" sz="1600" b="1" baseline="0" dirty="0" smtClean="0">
                <a:solidFill>
                  <a:srgbClr val="000000"/>
                </a:solidFill>
                <a:latin typeface="Sakkal Majalla"/>
                <a:cs typeface="Sakkal Majalla"/>
              </a:rPr>
              <a:t> الأميركية، ونشرت في دورية طب الأطفال (</a:t>
            </a:r>
            <a:r>
              <a:rPr lang="fr-FR" sz="1600" b="1" baseline="0" dirty="0" err="1" smtClean="0">
                <a:solidFill>
                  <a:srgbClr val="000000"/>
                </a:solidFill>
                <a:latin typeface="Sakkal Majalla"/>
                <a:cs typeface="Sakkal Majalla"/>
              </a:rPr>
              <a:t>Pediatrics</a:t>
            </a:r>
            <a:r>
              <a:rPr lang="ar-SA" sz="1600" b="1" baseline="0" dirty="0" smtClean="0">
                <a:solidFill>
                  <a:srgbClr val="000000"/>
                </a:solidFill>
                <a:latin typeface="Sakkal Majalla"/>
                <a:cs typeface="Sakkal Majalla"/>
              </a:rPr>
              <a:t>) العلمية.</a:t>
            </a:r>
            <a:endParaRPr lang="fr-FR" sz="1600" b="1" baseline="0" dirty="0" smtClean="0">
              <a:solidFill>
                <a:srgbClr val="000000"/>
              </a:solidFill>
              <a:latin typeface="Sakkal Majalla"/>
              <a:cs typeface="Sakkal Majalla"/>
            </a:endParaRPr>
          </a:p>
          <a:p>
            <a:pPr marR="0" indent="358775" algn="just" rtl="1"/>
            <a:r>
              <a:rPr lang="ar-SA" sz="1600" b="1" baseline="0" dirty="0" smtClean="0">
                <a:solidFill>
                  <a:srgbClr val="000000"/>
                </a:solidFill>
                <a:latin typeface="Sakkal Majalla"/>
                <a:cs typeface="Sakkal Majalla"/>
              </a:rPr>
              <a:t>وحسب الفريق، فإن الدراسة هي واحدة من أكبر الدراسات التي ترصد آثار مرض التوحد واضطراب نقص الانتباه على الحالة المزاجية للأطفال.</a:t>
            </a:r>
            <a:endParaRPr lang="fr-FR" sz="1600" b="1" baseline="0" dirty="0" smtClean="0">
              <a:solidFill>
                <a:srgbClr val="000000"/>
              </a:solidFill>
              <a:latin typeface="Sakkal Majalla"/>
              <a:cs typeface="Sakkal Majalla"/>
            </a:endParaRPr>
          </a:p>
          <a:p>
            <a:pPr marR="0" indent="358775" algn="just" rtl="1"/>
            <a:r>
              <a:rPr lang="ar-SA" sz="1600" b="1" baseline="0" dirty="0" smtClean="0">
                <a:solidFill>
                  <a:srgbClr val="000000"/>
                </a:solidFill>
                <a:latin typeface="Sakkal Majalla"/>
                <a:cs typeface="Sakkal Majalla"/>
              </a:rPr>
              <a:t>وراقب الفريق ثلاثة آلاف و319 طفلا، تتراوح أعمارهم بين ستة و17 عامًا، مصابين بالتوحد، كان من بينهم 45% مصابين بالتوحد واضطراب نقص الانتباه وفرط الحركة، وتم تسجيل إصابتهم بين عامي 2006 و2013.</a:t>
            </a:r>
            <a:endParaRPr lang="fr-FR" sz="1600" b="1" baseline="0" dirty="0" smtClean="0">
              <a:solidFill>
                <a:srgbClr val="000000"/>
              </a:solidFill>
              <a:latin typeface="Sakkal Majalla"/>
              <a:cs typeface="Sakkal Majalla"/>
            </a:endParaRPr>
          </a:p>
          <a:p>
            <a:pPr marR="0" indent="358775" algn="just" rtl="1"/>
            <a:r>
              <a:rPr lang="ar-SA" sz="1600" b="1" baseline="0" dirty="0" smtClean="0">
                <a:solidFill>
                  <a:srgbClr val="000000"/>
                </a:solidFill>
                <a:latin typeface="Sakkal Majalla"/>
                <a:cs typeface="Sakkal Majalla"/>
              </a:rPr>
              <a:t>ووجد الباحثون أن الأطفال الذين يعانون من التوحد واضطراب نقص الانتباه وفرط الحركة، تضاعفت لديهم فرص الإصابة </a:t>
            </a:r>
            <a:r>
              <a:rPr lang="ar-SA" sz="1600" b="1" baseline="0" dirty="0" smtClean="0">
                <a:solidFill>
                  <a:srgbClr val="000000"/>
                </a:solidFill>
                <a:latin typeface="Sakkal Majalla"/>
                <a:cs typeface="Sakkal Majalla"/>
                <a:hlinkClick r:id="rId3"/>
              </a:rPr>
              <a:t>باضطراب القلق بمعدل 2.2 مرة، والاضطرابات المزاجية الأخرى بمعدل 2.7 مرة مقارنة بأقرانهم الأصحاء.</a:t>
            </a:r>
            <a:endParaRPr lang="fr-FR" sz="1600" b="1" baseline="0" dirty="0" smtClean="0">
              <a:solidFill>
                <a:srgbClr val="000000"/>
              </a:solidFill>
              <a:latin typeface="Sakkal Majalla"/>
              <a:cs typeface="Sakkal Majalla"/>
              <a:hlinkClick r:id="rId3"/>
            </a:endParaRPr>
          </a:p>
          <a:p>
            <a:pPr marR="0" indent="358775" algn="just" rtl="1"/>
            <a:r>
              <a:rPr lang="ar-SA" sz="1600" b="1" baseline="0" dirty="0" smtClean="0">
                <a:solidFill>
                  <a:srgbClr val="000000"/>
                </a:solidFill>
                <a:latin typeface="Sakkal Majalla"/>
                <a:cs typeface="Sakkal Majalla"/>
              </a:rPr>
              <a:t>وجد الباحثون أيضًا أن هذه الحالات النفسية كانت أكثر انتشارًا بين مرضى التوحد واضطراب نقص الانتباه وفرط الحركة الأكبر سنًا.</a:t>
            </a:r>
          </a:p>
          <a:p>
            <a:pPr marR="0" indent="358775" algn="just" rtl="1"/>
            <a:r>
              <a:rPr lang="ar-SA" sz="1600" b="1" baseline="0" dirty="0" smtClean="0">
                <a:solidFill>
                  <a:srgbClr val="000000"/>
                </a:solidFill>
                <a:latin typeface="Sakkal Majalla"/>
                <a:cs typeface="Sakkal Majalla"/>
              </a:rPr>
              <a:t>وقالت قائدة فريق البحث الدكتورة </a:t>
            </a:r>
            <a:r>
              <a:rPr lang="ar-SA" sz="1600" b="1" baseline="0" dirty="0" err="1" smtClean="0">
                <a:solidFill>
                  <a:srgbClr val="000000"/>
                </a:solidFill>
                <a:latin typeface="Sakkal Majalla"/>
                <a:cs typeface="Sakkal Majalla"/>
              </a:rPr>
              <a:t>إليزا</a:t>
            </a:r>
            <a:r>
              <a:rPr lang="ar-SA" sz="1600" b="1" baseline="0" dirty="0" smtClean="0">
                <a:solidFill>
                  <a:srgbClr val="000000"/>
                </a:solidFill>
                <a:latin typeface="Sakkal Majalla"/>
                <a:cs typeface="Sakkal Majalla"/>
              </a:rPr>
              <a:t> جوردون </a:t>
            </a:r>
            <a:r>
              <a:rPr lang="ar-SA" sz="1600" b="1" baseline="0" dirty="0" err="1" smtClean="0">
                <a:solidFill>
                  <a:srgbClr val="000000"/>
                </a:solidFill>
                <a:latin typeface="Sakkal Majalla"/>
                <a:cs typeface="Sakkal Majalla"/>
              </a:rPr>
              <a:t>ليبكين</a:t>
            </a:r>
            <a:r>
              <a:rPr lang="ar-SA" sz="1600" b="1" baseline="0" dirty="0" smtClean="0">
                <a:solidFill>
                  <a:srgbClr val="000000"/>
                </a:solidFill>
                <a:latin typeface="Sakkal Majalla"/>
                <a:cs typeface="Sakkal Majalla"/>
              </a:rPr>
              <a:t> إن "الدراسة تثبت أن اضطرابات القلق والمزاج منتشرة بشكل كبير بين مرضى التوحد واضطراب فرط الحركة ونقص الانتباه".</a:t>
            </a:r>
          </a:p>
          <a:p>
            <a:pPr marR="0" indent="358775" algn="r" rtl="1"/>
            <a:r>
              <a:rPr lang="ar-SA" sz="1600" b="1" baseline="0" dirty="0" smtClean="0">
                <a:solidFill>
                  <a:srgbClr val="000000"/>
                </a:solidFill>
                <a:latin typeface="Sakkal Majalla"/>
                <a:cs typeface="Sakkal Majalla"/>
              </a:rPr>
              <a:t>وأضافت "هناك حاجة إلى مزيد من البحث لكشف ما يحدث بالضبط في الدماغ البشري ويسبب إصابة الأطفال المصابين بالتوحد باضطرابات نفسية أخرى".</a:t>
            </a:r>
            <a:endParaRPr lang="fr-FR" sz="1600" b="1" baseline="0" dirty="0" smtClean="0">
              <a:solidFill>
                <a:srgbClr val="000000"/>
              </a:solidFill>
              <a:latin typeface="Sakkal Majalla"/>
              <a:cs typeface="Sakkal Majalla"/>
            </a:endParaRPr>
          </a:p>
          <a:p>
            <a:pPr marR="0" indent="358775" algn="r" rtl="1"/>
            <a:r>
              <a:rPr lang="ar-SA" sz="1600" b="1" baseline="0" dirty="0" smtClean="0">
                <a:solidFill>
                  <a:srgbClr val="000000"/>
                </a:solidFill>
                <a:latin typeface="Sakkal Majalla"/>
                <a:cs typeface="Sakkal Majalla"/>
              </a:rPr>
              <a:t>واضطرابات طيف التوحد هي عبارة عن مجموعة من الاضطرابات المعقدة في نمو الدماغ، ويتناول هذا المصطلح الشامل حالات من قبيل مرض التوحد واضطرابات التفكك في مرحلة الطفولة ومتلازمة </a:t>
            </a:r>
            <a:r>
              <a:rPr lang="ar-SA" sz="1600" b="1" baseline="0" dirty="0" err="1" smtClean="0">
                <a:solidFill>
                  <a:srgbClr val="0059A5"/>
                </a:solidFill>
                <a:latin typeface="Sakkal Majalla"/>
                <a:cs typeface="Sakkal Majalla"/>
                <a:hlinkClick r:id="rId4"/>
              </a:rPr>
              <a:t>أسبرغر</a:t>
            </a:r>
            <a:r>
              <a:rPr lang="ar-SA" sz="1600" b="1" baseline="0" dirty="0" smtClean="0">
                <a:solidFill>
                  <a:srgbClr val="000000"/>
                </a:solidFill>
                <a:latin typeface="Sakkal Majalla"/>
                <a:cs typeface="Sakkal Majalla"/>
                <a:hlinkClick r:id="rId4"/>
              </a:rPr>
              <a:t>.</a:t>
            </a:r>
          </a:p>
          <a:p>
            <a:pPr marR="0" indent="358775" algn="r" rtl="1"/>
            <a:r>
              <a:rPr lang="ar-SA" sz="1600" b="1" baseline="0" dirty="0" smtClean="0">
                <a:solidFill>
                  <a:srgbClr val="000000"/>
                </a:solidFill>
                <a:latin typeface="Sakkal Majalla"/>
                <a:cs typeface="Sakkal Majalla"/>
              </a:rPr>
              <a:t>وتتميز هذه الاضطرابات بمواجهة الفرد صعوبات في التفاعل مع المجتمع والتواصل معه، ومحدودية وتكرار الاهتمامات والأنشطة التي لديه</a:t>
            </a:r>
            <a:r>
              <a:rPr lang="fr-FR" sz="1600" b="1" baseline="0" dirty="0" smtClean="0">
                <a:solidFill>
                  <a:srgbClr val="000000"/>
                </a:solidFill>
                <a:latin typeface="Sakkal Majalla"/>
                <a:cs typeface="Sakkal Majalla"/>
              </a:rPr>
              <a:t>.</a:t>
            </a:r>
            <a:endParaRPr lang="ar-SA" sz="1600" b="1" baseline="0" dirty="0" smtClean="0">
              <a:solidFill>
                <a:srgbClr val="000000"/>
              </a:solidFill>
              <a:latin typeface="Sakkal Majalla"/>
              <a:cs typeface="Sakkal Majalla"/>
            </a:endParaRPr>
          </a:p>
          <a:p>
            <a:pPr algn="r" rtl="1"/>
            <a:r>
              <a:rPr lang="ar-SA" sz="1600" b="1" baseline="0" dirty="0" smtClean="0">
                <a:solidFill>
                  <a:srgbClr val="000000"/>
                </a:solidFill>
                <a:latin typeface="Sakkal Majalla"/>
                <a:cs typeface="Sakkal Majalla"/>
              </a:rPr>
              <a:t>أما اضطراب نقص الانتباه وفرط الحركة</a:t>
            </a:r>
            <a:r>
              <a:rPr lang="en-US" sz="1600" b="1" baseline="0" dirty="0" smtClean="0">
                <a:solidFill>
                  <a:srgbClr val="000000"/>
                </a:solidFill>
                <a:latin typeface="Sakkal Majalla"/>
                <a:cs typeface="Sakkal Majalla"/>
              </a:rPr>
              <a:t> (Attention deficit hyperactivity disorder, ADHD) </a:t>
            </a:r>
            <a:r>
              <a:rPr lang="ar-SA" sz="1600" b="1" baseline="0" dirty="0" smtClean="0">
                <a:solidFill>
                  <a:srgbClr val="000000"/>
                </a:solidFill>
                <a:latin typeface="Sakkal Majalla"/>
                <a:cs typeface="Sakkal Majalla"/>
              </a:rPr>
              <a:t>هو مجموعة من الأعراض السلوكية التي تصيب الشخص عادة في سن مبكرة، وتشمل</a:t>
            </a:r>
            <a:r>
              <a:rPr lang="fr-FR" sz="1600" b="1" baseline="0" dirty="0" smtClean="0">
                <a:solidFill>
                  <a:srgbClr val="000000"/>
                </a:solidFill>
                <a:latin typeface="Sakkal Majalla"/>
                <a:cs typeface="Sakkal Majalla"/>
              </a:rPr>
              <a:t> </a:t>
            </a:r>
            <a:r>
              <a:rPr lang="ar-DZ" sz="1600" b="1" dirty="0" smtClean="0">
                <a:solidFill>
                  <a:srgbClr val="000000"/>
                </a:solidFill>
                <a:latin typeface="Sakkal Majalla"/>
                <a:cs typeface="Sakkal Majalla"/>
              </a:rPr>
              <a:t> عدم الانتباه </a:t>
            </a:r>
            <a:r>
              <a:rPr lang="ar-DZ" sz="1600" b="1" dirty="0" err="1" smtClean="0">
                <a:solidFill>
                  <a:srgbClr val="000000"/>
                </a:solidFill>
                <a:latin typeface="Sakkal Majalla"/>
                <a:cs typeface="Sakkal Majalla"/>
              </a:rPr>
              <a:t>و</a:t>
            </a:r>
            <a:r>
              <a:rPr lang="ar-DZ" sz="1600" b="1" dirty="0" smtClean="0">
                <a:solidFill>
                  <a:srgbClr val="000000"/>
                </a:solidFill>
                <a:latin typeface="Sakkal Majalla"/>
                <a:cs typeface="Sakkal Majalla"/>
              </a:rPr>
              <a:t> فرط النشاط </a:t>
            </a:r>
            <a:r>
              <a:rPr lang="ar-DZ" sz="1600" b="1" dirty="0" err="1" smtClean="0">
                <a:solidFill>
                  <a:srgbClr val="000000"/>
                </a:solidFill>
                <a:latin typeface="Sakkal Majalla"/>
                <a:cs typeface="Sakkal Majalla"/>
              </a:rPr>
              <a:t>و</a:t>
            </a:r>
            <a:r>
              <a:rPr lang="ar-DZ" sz="1600" b="1" dirty="0" smtClean="0">
                <a:solidFill>
                  <a:srgbClr val="000000"/>
                </a:solidFill>
                <a:latin typeface="Sakkal Majalla"/>
                <a:cs typeface="Sakkal Majalla"/>
              </a:rPr>
              <a:t> الاندفاع</a:t>
            </a:r>
            <a:r>
              <a:rPr lang="ar-DZ" b="1" baseline="0" dirty="0" smtClean="0">
                <a:solidFill>
                  <a:srgbClr val="000000"/>
                </a:solidFill>
                <a:latin typeface="Sakkal Majalla"/>
                <a:cs typeface="Sakkal Majalla"/>
              </a:rPr>
              <a:t>.</a:t>
            </a:r>
            <a:r>
              <a:rPr lang="fr-FR" b="1" dirty="0" smtClean="0"/>
              <a:t> </a:t>
            </a:r>
            <a:r>
              <a:rPr lang="ar-SA" b="1" dirty="0"/>
              <a:t> </a:t>
            </a:r>
            <a:endParaRPr lang="fr-FR" dirty="0"/>
          </a:p>
          <a:p>
            <a:pPr rtl="1"/>
            <a:r>
              <a:rPr lang="ar-SA" b="1" dirty="0"/>
              <a:t> </a:t>
            </a:r>
            <a:endParaRPr lang="fr-FR" dirty="0"/>
          </a:p>
          <a:p>
            <a:pPr indent="358775" algn="r" rtl="1"/>
            <a:endParaRPr lang="fr-FR" dirty="0"/>
          </a:p>
        </p:txBody>
      </p:sp>
      <p:pic>
        <p:nvPicPr>
          <p:cNvPr id="1026" name="Picture 2"/>
          <p:cNvPicPr>
            <a:picLocks noChangeAspect="1" noChangeArrowheads="1"/>
          </p:cNvPicPr>
          <p:nvPr/>
        </p:nvPicPr>
        <p:blipFill>
          <a:blip r:embed="rId5"/>
          <a:srcRect/>
          <a:stretch>
            <a:fillRect/>
          </a:stretch>
        </p:blipFill>
        <p:spPr bwMode="auto">
          <a:xfrm>
            <a:off x="2214546" y="142852"/>
            <a:ext cx="6029325" cy="554038"/>
          </a:xfrm>
          <a:prstGeom prst="rect">
            <a:avLst/>
          </a:prstGeom>
          <a:ln>
            <a:headEnd/>
            <a:tailEnd/>
          </a:ln>
        </p:spPr>
        <p:style>
          <a:lnRef idx="1">
            <a:schemeClr val="accent2"/>
          </a:lnRef>
          <a:fillRef idx="2">
            <a:schemeClr val="accent2"/>
          </a:fillRef>
          <a:effectRef idx="1">
            <a:schemeClr val="accent2"/>
          </a:effectRef>
          <a:fontRef idx="minor">
            <a:schemeClr val="dk1"/>
          </a:fontRef>
        </p:style>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plus(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هل مريض الذهان يشفى؟"/>
          <p:cNvPicPr>
            <a:picLocks noChangeAspect="1" noChangeArrowheads="1"/>
          </p:cNvPicPr>
          <p:nvPr/>
        </p:nvPicPr>
        <p:blipFill>
          <a:blip r:embed="rId2"/>
          <a:srcRect/>
          <a:stretch>
            <a:fillRect/>
          </a:stretch>
        </p:blipFill>
        <p:spPr bwMode="auto">
          <a:xfrm>
            <a:off x="0" y="71414"/>
            <a:ext cx="2571736" cy="6715148"/>
          </a:xfrm>
          <a:prstGeom prst="rect">
            <a:avLst/>
          </a:prstGeom>
          <a:noFill/>
        </p:spPr>
      </p:pic>
      <p:sp>
        <p:nvSpPr>
          <p:cNvPr id="2049" name="Rectangle 1"/>
          <p:cNvSpPr>
            <a:spLocks noChangeArrowheads="1"/>
          </p:cNvSpPr>
          <p:nvPr/>
        </p:nvSpPr>
        <p:spPr bwMode="auto">
          <a:xfrm rot="20299106">
            <a:off x="8121733" y="285955"/>
            <a:ext cx="857192" cy="430887"/>
          </a:xfrm>
          <a:prstGeom prst="rect">
            <a:avLst/>
          </a:prstGeom>
          <a:solidFill>
            <a:schemeClr val="tx2">
              <a:lumMod val="40000"/>
              <a:lumOff val="60000"/>
            </a:schemeClr>
          </a:solidFill>
          <a:ln w="9525">
            <a:noFill/>
            <a:miter lim="800000"/>
            <a:headEnd/>
            <a:tailEnd/>
          </a:ln>
          <a:effectLst>
            <a:glow rad="139700">
              <a:schemeClr val="accent2">
                <a:satMod val="175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2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الذهان:</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428596" y="214290"/>
            <a:ext cx="7215206" cy="830997"/>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المرض النفسي قد يصيب أي شخص مثل أي مرض عضوي آخر، ولكن المريض النفسي يحمل عبئًا إضافيًا، وهو نظرة المجتمع السلبية له، وعدم قدرة المحيطين على التعامل السليم مع حالته، ما ينعكس على تدهور الحالة النفسية للمريض في أغلب الحالات. نتناول في هذا المقال مرض الذهان، ونستعرض بعض المعلومات المهمة عنه.</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rot="19694786">
            <a:off x="7500958" y="1214422"/>
            <a:ext cx="1643042"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ما هو مرض الذهان؟</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14282" y="1500174"/>
            <a:ext cx="7286676"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algn="just" rtl="1"/>
            <a:r>
              <a:rPr lang="ar-SA" b="1" baseline="0" dirty="0" smtClean="0">
                <a:solidFill>
                  <a:srgbClr val="000000"/>
                </a:solidFill>
                <a:latin typeface="Sakkal Majalla"/>
                <a:cs typeface="Sakkal Majalla"/>
              </a:rPr>
              <a:t>الذهان هو اضطراب عقلي خطير يؤدي إلى تغيير عميق في القدرة العقلية للفرد، ما يجعله يفقد الاتصال بالواقع فلا يتمكن من التمييز بين ما هو حقيقي وبين </a:t>
            </a:r>
            <a:r>
              <a:rPr lang="ar-SA" b="1" baseline="0" dirty="0" err="1" smtClean="0">
                <a:solidFill>
                  <a:srgbClr val="000000"/>
                </a:solidFill>
                <a:latin typeface="Sakkal Majalla"/>
                <a:cs typeface="Sakkal Majalla"/>
              </a:rPr>
              <a:t>الهلاوس</a:t>
            </a:r>
            <a:r>
              <a:rPr lang="ar-SA" b="1" baseline="0" dirty="0" smtClean="0">
                <a:solidFill>
                  <a:srgbClr val="000000"/>
                </a:solidFill>
                <a:latin typeface="Sakkal Majalla"/>
                <a:cs typeface="Sakkal Majalla"/>
              </a:rPr>
              <a:t> التي يسمعها في رأسه أو الأوهام التي يشعر بها</a:t>
            </a:r>
            <a:r>
              <a:rPr lang="ar-DZ" b="1" baseline="0" dirty="0" smtClean="0">
                <a:solidFill>
                  <a:srgbClr val="000000"/>
                </a:solidFill>
                <a:latin typeface="Sakkal Majalla"/>
                <a:cs typeface="Sakkal Majalla"/>
              </a:rPr>
              <a:t> </a:t>
            </a:r>
            <a:r>
              <a:rPr lang="ar-SA" b="1" baseline="0" dirty="0" smtClean="0">
                <a:solidFill>
                  <a:srgbClr val="000000"/>
                </a:solidFill>
                <a:latin typeface="Sakkal Majalla"/>
                <a:cs typeface="Sakkal Majalla"/>
              </a:rPr>
              <a:t>يمكن أن يحدث الذهان في أي عمر، على الرغم من أنه نادر جدًا عند الأطفال والمراهقين الذين تقل أعمارهم عن 15 عامًا. يصاحب الذهان مضاعفات خطيرة ، بما في ذلك الرغبة في إيذاء النفس والانتحار وتعاطي الكحول والمخدرات.</a:t>
            </a:r>
            <a:endParaRPr lang="fr-FR" b="1" baseline="0" dirty="0" smtClean="0">
              <a:solidFill>
                <a:srgbClr val="000000"/>
              </a:solidFill>
              <a:latin typeface="Sakkal Majalla"/>
              <a:cs typeface="Sakkal Majalla"/>
            </a:endParaRPr>
          </a:p>
        </p:txBody>
      </p:sp>
      <p:sp>
        <p:nvSpPr>
          <p:cNvPr id="2052" name="Rectangle 4"/>
          <p:cNvSpPr>
            <a:spLocks noChangeArrowheads="1"/>
          </p:cNvSpPr>
          <p:nvPr/>
        </p:nvSpPr>
        <p:spPr bwMode="auto">
          <a:xfrm rot="19820540">
            <a:off x="6929454" y="3000372"/>
            <a:ext cx="2214546"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ما هي أعراض مرض الذهان ؟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28596" y="3143248"/>
            <a:ext cx="6572264"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R="0" algn="just" rtl="1"/>
            <a:r>
              <a:rPr lang="ar-SA" b="1" baseline="0" dirty="0" smtClean="0">
                <a:solidFill>
                  <a:srgbClr val="000000"/>
                </a:solidFill>
                <a:latin typeface="Sakkal Majalla"/>
                <a:cs typeface="Sakkal Majalla"/>
              </a:rPr>
              <a:t>قد يعاني الشخص المصاب بالذهان من أعراض واضحة له وللمحيطين، ومع ذلك فإن بعض</a:t>
            </a:r>
            <a:r>
              <a:rPr lang="ar-DZ" b="1" baseline="0" dirty="0" smtClean="0">
                <a:solidFill>
                  <a:srgbClr val="000000"/>
                </a:solidFill>
                <a:latin typeface="Sakkal Majalla"/>
                <a:cs typeface="Sakkal Majalla"/>
              </a:rPr>
              <a:t> </a:t>
            </a:r>
            <a:r>
              <a:rPr lang="ar-SA" b="1" baseline="0" dirty="0" smtClean="0">
                <a:solidFill>
                  <a:srgbClr val="000000"/>
                </a:solidFill>
                <a:latin typeface="Sakkal Majalla"/>
                <a:cs typeface="Sakkal Majalla"/>
              </a:rPr>
              <a:t>المرضى لا يشعرون أنهم يعانون من خطب ما إلا بعد إخبار المحيطين لهم بأن أفكارهم وهمية، أو أن ما يسمعونه هي </a:t>
            </a:r>
            <a:r>
              <a:rPr lang="ar-SA" b="1" baseline="0" dirty="0" err="1" smtClean="0">
                <a:solidFill>
                  <a:srgbClr val="000000"/>
                </a:solidFill>
                <a:latin typeface="Sakkal Majalla"/>
                <a:cs typeface="Sakkal Majalla"/>
              </a:rPr>
              <a:t>هلاوس</a:t>
            </a:r>
            <a:r>
              <a:rPr lang="ar-SA" b="1" baseline="0" dirty="0" smtClean="0">
                <a:solidFill>
                  <a:srgbClr val="000000"/>
                </a:solidFill>
                <a:latin typeface="Sakkal Majalla"/>
                <a:cs typeface="Sakkal Majalla"/>
              </a:rPr>
              <a:t> لا أكثر، وبصفة عامة تشمل أعراض مرض الذهان الشائعة:</a:t>
            </a:r>
            <a:endParaRPr lang="fr-FR" b="1" baseline="0" dirty="0" smtClean="0">
              <a:solidFill>
                <a:srgbClr val="000000"/>
              </a:solidFill>
              <a:latin typeface="Sakkal Majalla"/>
              <a:cs typeface="Sakkal Majalla"/>
            </a:endParaRPr>
          </a:p>
        </p:txBody>
      </p:sp>
      <p:sp>
        <p:nvSpPr>
          <p:cNvPr id="8" name="Rectangle 7"/>
          <p:cNvSpPr/>
          <p:nvPr/>
        </p:nvSpPr>
        <p:spPr>
          <a:xfrm>
            <a:off x="5643570" y="4214818"/>
            <a:ext cx="3071802"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0" algn="just" rtl="1"/>
            <a:r>
              <a:rPr lang="ar-SA" b="1" baseline="0" dirty="0" smtClean="0">
                <a:solidFill>
                  <a:srgbClr val="000000"/>
                </a:solidFill>
                <a:latin typeface="Sakkal Majalla"/>
                <a:cs typeface="Sakkal Majalla"/>
              </a:rPr>
              <a:t>الأوهام (الاقتناع بأشياء غير حقيقية).</a:t>
            </a:r>
            <a:endParaRPr lang="fr-FR" b="1" baseline="0" dirty="0" smtClean="0">
              <a:solidFill>
                <a:srgbClr val="000000"/>
              </a:solidFill>
              <a:latin typeface="Sakkal Majalla"/>
              <a:cs typeface="Sakkal Majalla"/>
            </a:endParaRPr>
          </a:p>
          <a:p>
            <a:pPr marR="0" algn="just" rtl="1"/>
            <a:r>
              <a:rPr lang="ar-SA" b="1" baseline="0" dirty="0" smtClean="0">
                <a:solidFill>
                  <a:srgbClr val="000000"/>
                </a:solidFill>
                <a:latin typeface="Sakkal Majalla"/>
                <a:cs typeface="Sakkal Majalla"/>
              </a:rPr>
              <a:t>هلوسة يمكن أن تؤثر في الحواس الخمس.</a:t>
            </a:r>
            <a:endParaRPr lang="fr-FR" b="1" baseline="0" dirty="0" smtClean="0">
              <a:solidFill>
                <a:srgbClr val="000000"/>
              </a:solidFill>
              <a:latin typeface="Sakkal Majalla"/>
              <a:cs typeface="Sakkal Majalla"/>
            </a:endParaRPr>
          </a:p>
          <a:p>
            <a:pPr marR="0" algn="just" rtl="1"/>
            <a:r>
              <a:rPr lang="ar-SA" b="1" baseline="0" dirty="0" smtClean="0">
                <a:solidFill>
                  <a:srgbClr val="000000"/>
                </a:solidFill>
                <a:latin typeface="Sakkal Majalla"/>
                <a:cs typeface="Sakkal Majalla"/>
              </a:rPr>
              <a:t>الشعور بحالة من الارتباك.</a:t>
            </a:r>
            <a:endParaRPr lang="fr-FR" b="1" baseline="0" dirty="0" smtClean="0">
              <a:solidFill>
                <a:srgbClr val="000000"/>
              </a:solidFill>
              <a:latin typeface="Sakkal Majalla"/>
              <a:cs typeface="Sakkal Majalla"/>
            </a:endParaRPr>
          </a:p>
          <a:p>
            <a:pPr marR="0" algn="just" rtl="1"/>
            <a:r>
              <a:rPr lang="ar-SA" b="1" baseline="0" dirty="0" smtClean="0">
                <a:solidFill>
                  <a:srgbClr val="000000"/>
                </a:solidFill>
                <a:latin typeface="Sakkal Majalla"/>
                <a:cs typeface="Sakkal Majalla"/>
              </a:rPr>
              <a:t>التحدث بسرعة.</a:t>
            </a:r>
            <a:endParaRPr lang="fr-FR" b="1" baseline="0" dirty="0" smtClean="0">
              <a:solidFill>
                <a:srgbClr val="000000"/>
              </a:solidFill>
              <a:latin typeface="Sakkal Majalla"/>
              <a:cs typeface="Sakkal Majalla"/>
            </a:endParaRPr>
          </a:p>
        </p:txBody>
      </p:sp>
      <p:sp>
        <p:nvSpPr>
          <p:cNvPr id="2053" name="Rectangle 5"/>
          <p:cNvSpPr>
            <a:spLocks noChangeArrowheads="1"/>
          </p:cNvSpPr>
          <p:nvPr/>
        </p:nvSpPr>
        <p:spPr bwMode="auto">
          <a:xfrm>
            <a:off x="714348" y="4286256"/>
            <a:ext cx="4357718" cy="83099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تغيير الموضوع فجأة.</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فقدان تسلسل الأفكار والتوقف دون استكمال الحديث أو العمل.</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صعوبة التركيز.</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3428992" y="5500702"/>
            <a:ext cx="2500266" cy="83099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القلق والإثارة.</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الانسحاب الاجتماعي.</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اضطرابات النوم والتقلبات المزاجية.</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ipe(down)">
                                      <p:cBhvr>
                                        <p:cTn id="7" dur="580">
                                          <p:stCondLst>
                                            <p:cond delay="0"/>
                                          </p:stCondLst>
                                        </p:cTn>
                                        <p:tgtEl>
                                          <p:spTgt spid="2049"/>
                                        </p:tgtEl>
                                      </p:cBhvr>
                                    </p:animEffect>
                                    <p:anim calcmode="lin" valueType="num">
                                      <p:cBhvr>
                                        <p:cTn id="8" dur="1822" tmFilter="0,0; 0.14,0.36; 0.43,0.73; 0.71,0.91; 1.0,1.0">
                                          <p:stCondLst>
                                            <p:cond delay="0"/>
                                          </p:stCondLst>
                                        </p:cTn>
                                        <p:tgtEl>
                                          <p:spTgt spid="20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9"/>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9"/>
                                        </p:tgtEl>
                                      </p:cBhvr>
                                      <p:to x="100000" y="60000"/>
                                    </p:animScale>
                                    <p:animScale>
                                      <p:cBhvr>
                                        <p:cTn id="14" dur="166" decel="50000">
                                          <p:stCondLst>
                                            <p:cond delay="676"/>
                                          </p:stCondLst>
                                        </p:cTn>
                                        <p:tgtEl>
                                          <p:spTgt spid="2049"/>
                                        </p:tgtEl>
                                      </p:cBhvr>
                                      <p:to x="100000" y="100000"/>
                                    </p:animScale>
                                    <p:animScale>
                                      <p:cBhvr>
                                        <p:cTn id="15" dur="26">
                                          <p:stCondLst>
                                            <p:cond delay="1312"/>
                                          </p:stCondLst>
                                        </p:cTn>
                                        <p:tgtEl>
                                          <p:spTgt spid="2049"/>
                                        </p:tgtEl>
                                      </p:cBhvr>
                                      <p:to x="100000" y="80000"/>
                                    </p:animScale>
                                    <p:animScale>
                                      <p:cBhvr>
                                        <p:cTn id="16" dur="166" decel="50000">
                                          <p:stCondLst>
                                            <p:cond delay="1338"/>
                                          </p:stCondLst>
                                        </p:cTn>
                                        <p:tgtEl>
                                          <p:spTgt spid="2049"/>
                                        </p:tgtEl>
                                      </p:cBhvr>
                                      <p:to x="100000" y="100000"/>
                                    </p:animScale>
                                    <p:animScale>
                                      <p:cBhvr>
                                        <p:cTn id="17" dur="26">
                                          <p:stCondLst>
                                            <p:cond delay="1642"/>
                                          </p:stCondLst>
                                        </p:cTn>
                                        <p:tgtEl>
                                          <p:spTgt spid="2049"/>
                                        </p:tgtEl>
                                      </p:cBhvr>
                                      <p:to x="100000" y="90000"/>
                                    </p:animScale>
                                    <p:animScale>
                                      <p:cBhvr>
                                        <p:cTn id="18" dur="166" decel="50000">
                                          <p:stCondLst>
                                            <p:cond delay="1668"/>
                                          </p:stCondLst>
                                        </p:cTn>
                                        <p:tgtEl>
                                          <p:spTgt spid="2049"/>
                                        </p:tgtEl>
                                      </p:cBhvr>
                                      <p:to x="100000" y="100000"/>
                                    </p:animScale>
                                    <p:animScale>
                                      <p:cBhvr>
                                        <p:cTn id="19" dur="26">
                                          <p:stCondLst>
                                            <p:cond delay="1808"/>
                                          </p:stCondLst>
                                        </p:cTn>
                                        <p:tgtEl>
                                          <p:spTgt spid="2049"/>
                                        </p:tgtEl>
                                      </p:cBhvr>
                                      <p:to x="100000" y="95000"/>
                                    </p:animScale>
                                    <p:animScale>
                                      <p:cBhvr>
                                        <p:cTn id="20" dur="166" decel="50000">
                                          <p:stCondLst>
                                            <p:cond delay="1834"/>
                                          </p:stCondLst>
                                        </p:cTn>
                                        <p:tgtEl>
                                          <p:spTgt spid="204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plus(in)">
                                      <p:cBhvr>
                                        <p:cTn id="25" dur="20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051"/>
                                        </p:tgtEl>
                                        <p:attrNameLst>
                                          <p:attrName>style.visibility</p:attrName>
                                        </p:attrNameLst>
                                      </p:cBhvr>
                                      <p:to>
                                        <p:strVal val="visible"/>
                                      </p:to>
                                    </p:set>
                                    <p:anim calcmode="lin" valueType="num">
                                      <p:cBhvr>
                                        <p:cTn id="30" dur="500" fill="hold"/>
                                        <p:tgtEl>
                                          <p:spTgt spid="2051"/>
                                        </p:tgtEl>
                                        <p:attrNameLst>
                                          <p:attrName>ppt_w</p:attrName>
                                        </p:attrNameLst>
                                      </p:cBhvr>
                                      <p:tavLst>
                                        <p:tav tm="0">
                                          <p:val>
                                            <p:fltVal val="0"/>
                                          </p:val>
                                        </p:tav>
                                        <p:tav tm="100000">
                                          <p:val>
                                            <p:strVal val="#ppt_w"/>
                                          </p:val>
                                        </p:tav>
                                      </p:tavLst>
                                    </p:anim>
                                    <p:anim calcmode="lin" valueType="num">
                                      <p:cBhvr>
                                        <p:cTn id="31" dur="500" fill="hold"/>
                                        <p:tgtEl>
                                          <p:spTgt spid="2051"/>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plus(in)">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2052"/>
                                        </p:tgtEl>
                                        <p:attrNameLst>
                                          <p:attrName>style.visibility</p:attrName>
                                        </p:attrNameLst>
                                      </p:cBhvr>
                                      <p:to>
                                        <p:strVal val="visible"/>
                                      </p:to>
                                    </p:set>
                                    <p:anim calcmode="lin" valueType="num">
                                      <p:cBhvr>
                                        <p:cTn id="41" dur="500" fill="hold"/>
                                        <p:tgtEl>
                                          <p:spTgt spid="2052"/>
                                        </p:tgtEl>
                                        <p:attrNameLst>
                                          <p:attrName>ppt_w</p:attrName>
                                        </p:attrNameLst>
                                      </p:cBhvr>
                                      <p:tavLst>
                                        <p:tav tm="0">
                                          <p:val>
                                            <p:fltVal val="0"/>
                                          </p:val>
                                        </p:tav>
                                        <p:tav tm="100000">
                                          <p:val>
                                            <p:strVal val="#ppt_w"/>
                                          </p:val>
                                        </p:tav>
                                      </p:tavLst>
                                    </p:anim>
                                    <p:anim calcmode="lin" valueType="num">
                                      <p:cBhvr>
                                        <p:cTn id="42" dur="500" fill="hold"/>
                                        <p:tgtEl>
                                          <p:spTgt spid="205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plus(in)">
                                      <p:cBhvr>
                                        <p:cTn id="47" dur="2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80">
                                          <p:stCondLst>
                                            <p:cond delay="0"/>
                                          </p:stCondLst>
                                        </p:cTn>
                                        <p:tgtEl>
                                          <p:spTgt spid="8"/>
                                        </p:tgtEl>
                                      </p:cBhvr>
                                    </p:animEffect>
                                    <p:anim calcmode="lin" valueType="num">
                                      <p:cBhvr>
                                        <p:cTn id="5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8" dur="26">
                                          <p:stCondLst>
                                            <p:cond delay="650"/>
                                          </p:stCondLst>
                                        </p:cTn>
                                        <p:tgtEl>
                                          <p:spTgt spid="8"/>
                                        </p:tgtEl>
                                      </p:cBhvr>
                                      <p:to x="100000" y="60000"/>
                                    </p:animScale>
                                    <p:animScale>
                                      <p:cBhvr>
                                        <p:cTn id="59" dur="166" decel="50000">
                                          <p:stCondLst>
                                            <p:cond delay="676"/>
                                          </p:stCondLst>
                                        </p:cTn>
                                        <p:tgtEl>
                                          <p:spTgt spid="8"/>
                                        </p:tgtEl>
                                      </p:cBhvr>
                                      <p:to x="100000" y="100000"/>
                                    </p:animScale>
                                    <p:animScale>
                                      <p:cBhvr>
                                        <p:cTn id="60" dur="26">
                                          <p:stCondLst>
                                            <p:cond delay="1312"/>
                                          </p:stCondLst>
                                        </p:cTn>
                                        <p:tgtEl>
                                          <p:spTgt spid="8"/>
                                        </p:tgtEl>
                                      </p:cBhvr>
                                      <p:to x="100000" y="80000"/>
                                    </p:animScale>
                                    <p:animScale>
                                      <p:cBhvr>
                                        <p:cTn id="61" dur="166" decel="50000">
                                          <p:stCondLst>
                                            <p:cond delay="1338"/>
                                          </p:stCondLst>
                                        </p:cTn>
                                        <p:tgtEl>
                                          <p:spTgt spid="8"/>
                                        </p:tgtEl>
                                      </p:cBhvr>
                                      <p:to x="100000" y="100000"/>
                                    </p:animScale>
                                    <p:animScale>
                                      <p:cBhvr>
                                        <p:cTn id="62" dur="26">
                                          <p:stCondLst>
                                            <p:cond delay="1642"/>
                                          </p:stCondLst>
                                        </p:cTn>
                                        <p:tgtEl>
                                          <p:spTgt spid="8"/>
                                        </p:tgtEl>
                                      </p:cBhvr>
                                      <p:to x="100000" y="90000"/>
                                    </p:animScale>
                                    <p:animScale>
                                      <p:cBhvr>
                                        <p:cTn id="63" dur="166" decel="50000">
                                          <p:stCondLst>
                                            <p:cond delay="1668"/>
                                          </p:stCondLst>
                                        </p:cTn>
                                        <p:tgtEl>
                                          <p:spTgt spid="8"/>
                                        </p:tgtEl>
                                      </p:cBhvr>
                                      <p:to x="100000" y="100000"/>
                                    </p:animScale>
                                    <p:animScale>
                                      <p:cBhvr>
                                        <p:cTn id="64" dur="26">
                                          <p:stCondLst>
                                            <p:cond delay="1808"/>
                                          </p:stCondLst>
                                        </p:cTn>
                                        <p:tgtEl>
                                          <p:spTgt spid="8"/>
                                        </p:tgtEl>
                                      </p:cBhvr>
                                      <p:to x="100000" y="95000"/>
                                    </p:animScale>
                                    <p:animScale>
                                      <p:cBhvr>
                                        <p:cTn id="65" dur="166" decel="50000">
                                          <p:stCondLst>
                                            <p:cond delay="1834"/>
                                          </p:stCondLst>
                                        </p:cTn>
                                        <p:tgtEl>
                                          <p:spTgt spid="8"/>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6" presetClass="entr" presetSubtype="0" fill="hold" grpId="0" nodeType="clickEffect">
                                  <p:stCondLst>
                                    <p:cond delay="0"/>
                                  </p:stCondLst>
                                  <p:childTnLst>
                                    <p:set>
                                      <p:cBhvr>
                                        <p:cTn id="69" dur="1" fill="hold">
                                          <p:stCondLst>
                                            <p:cond delay="0"/>
                                          </p:stCondLst>
                                        </p:cTn>
                                        <p:tgtEl>
                                          <p:spTgt spid="2053"/>
                                        </p:tgtEl>
                                        <p:attrNameLst>
                                          <p:attrName>style.visibility</p:attrName>
                                        </p:attrNameLst>
                                      </p:cBhvr>
                                      <p:to>
                                        <p:strVal val="visible"/>
                                      </p:to>
                                    </p:set>
                                    <p:animEffect transition="in" filter="wipe(down)">
                                      <p:cBhvr>
                                        <p:cTn id="70" dur="580">
                                          <p:stCondLst>
                                            <p:cond delay="0"/>
                                          </p:stCondLst>
                                        </p:cTn>
                                        <p:tgtEl>
                                          <p:spTgt spid="2053"/>
                                        </p:tgtEl>
                                      </p:cBhvr>
                                    </p:animEffect>
                                    <p:anim calcmode="lin" valueType="num">
                                      <p:cBhvr>
                                        <p:cTn id="71"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76" dur="26">
                                          <p:stCondLst>
                                            <p:cond delay="650"/>
                                          </p:stCondLst>
                                        </p:cTn>
                                        <p:tgtEl>
                                          <p:spTgt spid="2053"/>
                                        </p:tgtEl>
                                      </p:cBhvr>
                                      <p:to x="100000" y="60000"/>
                                    </p:animScale>
                                    <p:animScale>
                                      <p:cBhvr>
                                        <p:cTn id="77" dur="166" decel="50000">
                                          <p:stCondLst>
                                            <p:cond delay="676"/>
                                          </p:stCondLst>
                                        </p:cTn>
                                        <p:tgtEl>
                                          <p:spTgt spid="2053"/>
                                        </p:tgtEl>
                                      </p:cBhvr>
                                      <p:to x="100000" y="100000"/>
                                    </p:animScale>
                                    <p:animScale>
                                      <p:cBhvr>
                                        <p:cTn id="78" dur="26">
                                          <p:stCondLst>
                                            <p:cond delay="1312"/>
                                          </p:stCondLst>
                                        </p:cTn>
                                        <p:tgtEl>
                                          <p:spTgt spid="2053"/>
                                        </p:tgtEl>
                                      </p:cBhvr>
                                      <p:to x="100000" y="80000"/>
                                    </p:animScale>
                                    <p:animScale>
                                      <p:cBhvr>
                                        <p:cTn id="79" dur="166" decel="50000">
                                          <p:stCondLst>
                                            <p:cond delay="1338"/>
                                          </p:stCondLst>
                                        </p:cTn>
                                        <p:tgtEl>
                                          <p:spTgt spid="2053"/>
                                        </p:tgtEl>
                                      </p:cBhvr>
                                      <p:to x="100000" y="100000"/>
                                    </p:animScale>
                                    <p:animScale>
                                      <p:cBhvr>
                                        <p:cTn id="80" dur="26">
                                          <p:stCondLst>
                                            <p:cond delay="1642"/>
                                          </p:stCondLst>
                                        </p:cTn>
                                        <p:tgtEl>
                                          <p:spTgt spid="2053"/>
                                        </p:tgtEl>
                                      </p:cBhvr>
                                      <p:to x="100000" y="90000"/>
                                    </p:animScale>
                                    <p:animScale>
                                      <p:cBhvr>
                                        <p:cTn id="81" dur="166" decel="50000">
                                          <p:stCondLst>
                                            <p:cond delay="1668"/>
                                          </p:stCondLst>
                                        </p:cTn>
                                        <p:tgtEl>
                                          <p:spTgt spid="2053"/>
                                        </p:tgtEl>
                                      </p:cBhvr>
                                      <p:to x="100000" y="100000"/>
                                    </p:animScale>
                                    <p:animScale>
                                      <p:cBhvr>
                                        <p:cTn id="82" dur="26">
                                          <p:stCondLst>
                                            <p:cond delay="1808"/>
                                          </p:stCondLst>
                                        </p:cTn>
                                        <p:tgtEl>
                                          <p:spTgt spid="2053"/>
                                        </p:tgtEl>
                                      </p:cBhvr>
                                      <p:to x="100000" y="95000"/>
                                    </p:animScale>
                                    <p:animScale>
                                      <p:cBhvr>
                                        <p:cTn id="83" dur="166" decel="50000">
                                          <p:stCondLst>
                                            <p:cond delay="1834"/>
                                          </p:stCondLst>
                                        </p:cTn>
                                        <p:tgtEl>
                                          <p:spTgt spid="2053"/>
                                        </p:tgtEl>
                                      </p:cBhvr>
                                      <p:to x="100000" y="100000"/>
                                    </p:animScale>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2054"/>
                                        </p:tgtEl>
                                        <p:attrNameLst>
                                          <p:attrName>style.visibility</p:attrName>
                                        </p:attrNameLst>
                                      </p:cBhvr>
                                      <p:to>
                                        <p:strVal val="visible"/>
                                      </p:to>
                                    </p:set>
                                    <p:animEffect transition="in" filter="wipe(down)">
                                      <p:cBhvr>
                                        <p:cTn id="88" dur="580">
                                          <p:stCondLst>
                                            <p:cond delay="0"/>
                                          </p:stCondLst>
                                        </p:cTn>
                                        <p:tgtEl>
                                          <p:spTgt spid="2054"/>
                                        </p:tgtEl>
                                      </p:cBhvr>
                                    </p:animEffect>
                                    <p:anim calcmode="lin" valueType="num">
                                      <p:cBhvr>
                                        <p:cTn id="89"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94" dur="26">
                                          <p:stCondLst>
                                            <p:cond delay="650"/>
                                          </p:stCondLst>
                                        </p:cTn>
                                        <p:tgtEl>
                                          <p:spTgt spid="2054"/>
                                        </p:tgtEl>
                                      </p:cBhvr>
                                      <p:to x="100000" y="60000"/>
                                    </p:animScale>
                                    <p:animScale>
                                      <p:cBhvr>
                                        <p:cTn id="95" dur="166" decel="50000">
                                          <p:stCondLst>
                                            <p:cond delay="676"/>
                                          </p:stCondLst>
                                        </p:cTn>
                                        <p:tgtEl>
                                          <p:spTgt spid="2054"/>
                                        </p:tgtEl>
                                      </p:cBhvr>
                                      <p:to x="100000" y="100000"/>
                                    </p:animScale>
                                    <p:animScale>
                                      <p:cBhvr>
                                        <p:cTn id="96" dur="26">
                                          <p:stCondLst>
                                            <p:cond delay="1312"/>
                                          </p:stCondLst>
                                        </p:cTn>
                                        <p:tgtEl>
                                          <p:spTgt spid="2054"/>
                                        </p:tgtEl>
                                      </p:cBhvr>
                                      <p:to x="100000" y="80000"/>
                                    </p:animScale>
                                    <p:animScale>
                                      <p:cBhvr>
                                        <p:cTn id="97" dur="166" decel="50000">
                                          <p:stCondLst>
                                            <p:cond delay="1338"/>
                                          </p:stCondLst>
                                        </p:cTn>
                                        <p:tgtEl>
                                          <p:spTgt spid="2054"/>
                                        </p:tgtEl>
                                      </p:cBhvr>
                                      <p:to x="100000" y="100000"/>
                                    </p:animScale>
                                    <p:animScale>
                                      <p:cBhvr>
                                        <p:cTn id="98" dur="26">
                                          <p:stCondLst>
                                            <p:cond delay="1642"/>
                                          </p:stCondLst>
                                        </p:cTn>
                                        <p:tgtEl>
                                          <p:spTgt spid="2054"/>
                                        </p:tgtEl>
                                      </p:cBhvr>
                                      <p:to x="100000" y="90000"/>
                                    </p:animScale>
                                    <p:animScale>
                                      <p:cBhvr>
                                        <p:cTn id="99" dur="166" decel="50000">
                                          <p:stCondLst>
                                            <p:cond delay="1668"/>
                                          </p:stCondLst>
                                        </p:cTn>
                                        <p:tgtEl>
                                          <p:spTgt spid="2054"/>
                                        </p:tgtEl>
                                      </p:cBhvr>
                                      <p:to x="100000" y="100000"/>
                                    </p:animScale>
                                    <p:animScale>
                                      <p:cBhvr>
                                        <p:cTn id="100" dur="26">
                                          <p:stCondLst>
                                            <p:cond delay="1808"/>
                                          </p:stCondLst>
                                        </p:cTn>
                                        <p:tgtEl>
                                          <p:spTgt spid="2054"/>
                                        </p:tgtEl>
                                      </p:cBhvr>
                                      <p:to x="100000" y="95000"/>
                                    </p:animScale>
                                    <p:animScale>
                                      <p:cBhvr>
                                        <p:cTn id="101" dur="166" decel="50000">
                                          <p:stCondLst>
                                            <p:cond delay="1834"/>
                                          </p:stCondLst>
                                        </p:cTn>
                                        <p:tgtEl>
                                          <p:spTgt spid="20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P spid="2050" grpId="0" animBg="1"/>
      <p:bldP spid="2051" grpId="0" animBg="1"/>
      <p:bldP spid="5" grpId="0" animBg="1"/>
      <p:bldP spid="2052" grpId="0" animBg="1"/>
      <p:bldP spid="7" grpId="0" animBg="1"/>
      <p:bldP spid="8" grpId="0" animBg="1"/>
      <p:bldP spid="2053" grpId="0" animBg="1"/>
      <p:bldP spid="20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928662" y="1071546"/>
            <a:ext cx="8072462" cy="560153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R="0" lvl="0" indent="265113" algn="justLow" defTabSz="914400" rtl="1" eaLnBrk="1" fontAlgn="base" latinLnBrk="0" hangingPunct="1">
              <a:lnSpc>
                <a:spcPct val="150000"/>
              </a:lnSpc>
              <a:spcBef>
                <a:spcPct val="0"/>
              </a:spcBef>
              <a:spcAft>
                <a:spcPct val="0"/>
              </a:spcAft>
              <a:buClrTx/>
              <a:buSzTx/>
              <a:buFont typeface="Wingdings" pitchFamily="2" charset="2"/>
              <a:buChar char="q"/>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أمراض </a:t>
            </a:r>
            <a:r>
              <a:rPr kumimoji="0" lang="ar-SA" sz="1600" b="1" i="0" u="none" strike="noStrike" cap="none" normalizeH="0" baseline="0" dirty="0" err="1" smtClean="0">
                <a:ln>
                  <a:noFill/>
                </a:ln>
                <a:solidFill>
                  <a:srgbClr val="000000"/>
                </a:solidFill>
                <a:effectLst/>
                <a:latin typeface="Sakkal Majalla" pitchFamily="2" charset="-78"/>
                <a:ea typeface="Times New Roman" pitchFamily="18" charset="0"/>
                <a:cs typeface="Sakkal Majalla" pitchFamily="2" charset="-78"/>
              </a:rPr>
              <a:t>التنكس</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العصبي (</a:t>
            </a:r>
            <a:r>
              <a:rPr kumimoji="0" lang="ar-SA" sz="1600" b="1" i="0" u="none" strike="noStrike" cap="none" normalizeH="0" baseline="0" dirty="0" err="1" smtClean="0">
                <a:ln>
                  <a:noFill/>
                </a:ln>
                <a:solidFill>
                  <a:srgbClr val="000000"/>
                </a:solidFill>
                <a:effectLst/>
                <a:latin typeface="Sakkal Majalla" pitchFamily="2" charset="-78"/>
                <a:ea typeface="Times New Roman" pitchFamily="18" charset="0"/>
                <a:cs typeface="Sakkal Majalla" pitchFamily="2" charset="-78"/>
              </a:rPr>
              <a:t>الزهايمر</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a:t>
            </a:r>
            <a:r>
              <a:rPr kumimoji="0" lang="ar-SA" sz="1600" b="1" i="0" u="none" strike="noStrike" cap="none" normalizeH="0" baseline="0" dirty="0" err="1" smtClean="0">
                <a:ln>
                  <a:noFill/>
                </a:ln>
                <a:solidFill>
                  <a:srgbClr val="000000"/>
                </a:solidFill>
                <a:effectLst/>
                <a:latin typeface="Sakkal Majalla" pitchFamily="2" charset="-78"/>
                <a:ea typeface="Times New Roman" pitchFamily="18" charset="0"/>
                <a:cs typeface="Sakkal Majalla" pitchFamily="2" charset="-78"/>
              </a:rPr>
              <a:t>باركنسون</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الخرف وغيرها).</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265113" algn="justLow" defTabSz="914400" rtl="1" eaLnBrk="0" fontAlgn="base" latinLnBrk="0" hangingPunct="0">
              <a:lnSpc>
                <a:spcPct val="150000"/>
              </a:lnSpc>
              <a:spcBef>
                <a:spcPct val="0"/>
              </a:spcBef>
              <a:spcAft>
                <a:spcPct val="0"/>
              </a:spcAft>
              <a:buClrTx/>
              <a:buSzTx/>
              <a:buFont typeface="Wingdings" pitchFamily="2" charset="2"/>
              <a:buChar char="q"/>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أورام المخ.</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265113" algn="justLow" defTabSz="914400" rtl="1" eaLnBrk="0" fontAlgn="base" latinLnBrk="0" hangingPunct="0">
              <a:lnSpc>
                <a:spcPct val="150000"/>
              </a:lnSpc>
              <a:spcBef>
                <a:spcPct val="0"/>
              </a:spcBef>
              <a:spcAft>
                <a:spcPct val="0"/>
              </a:spcAft>
              <a:buClrTx/>
              <a:buSzTx/>
              <a:buFont typeface="Wingdings" pitchFamily="2" charset="2"/>
              <a:buChar char="q"/>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التصلب المتعدد.</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265113" algn="justLow" defTabSz="914400" rtl="1" eaLnBrk="0" fontAlgn="base" latinLnBrk="0" hangingPunct="0">
              <a:lnSpc>
                <a:spcPct val="150000"/>
              </a:lnSpc>
              <a:spcBef>
                <a:spcPct val="0"/>
              </a:spcBef>
              <a:spcAft>
                <a:spcPct val="0"/>
              </a:spcAft>
              <a:buClrTx/>
              <a:buSzTx/>
              <a:buFont typeface="Wingdings" pitchFamily="2" charset="2"/>
              <a:buChar char="q"/>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الصرع.</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265113" algn="justLow" defTabSz="914400" rtl="1" eaLnBrk="0" fontAlgn="base" latinLnBrk="0" hangingPunct="0">
              <a:lnSpc>
                <a:spcPct val="150000"/>
              </a:lnSpc>
              <a:spcBef>
                <a:spcPct val="0"/>
              </a:spcBef>
              <a:spcAft>
                <a:spcPct val="0"/>
              </a:spcAft>
              <a:buClrTx/>
              <a:buSzTx/>
              <a:buFont typeface="Wingdings" pitchFamily="2" charset="2"/>
              <a:buChar char="q"/>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السكتة الدماغية.</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265113" algn="justLow" defTabSz="914400" rtl="1" eaLnBrk="0" fontAlgn="base" latinLnBrk="0" hangingPunct="0">
              <a:lnSpc>
                <a:spcPct val="150000"/>
              </a:lnSpc>
              <a:spcBef>
                <a:spcPct val="0"/>
              </a:spcBef>
              <a:spcAft>
                <a:spcPct val="0"/>
              </a:spcAft>
              <a:buClrTx/>
              <a:buSzTx/>
              <a:buFont typeface="Wingdings" pitchFamily="2" charset="2"/>
              <a:buChar char="q"/>
              <a:tabLst/>
            </a:pPr>
            <a:r>
              <a:rPr kumimoji="0" lang="fr-FR"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اضطرابات النمو العصبي.</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265113" algn="justLow" defTabSz="914400" rtl="1" eaLnBrk="0" fontAlgn="base" latinLnBrk="0" hangingPunct="0">
              <a:lnSpc>
                <a:spcPct val="150000"/>
              </a:lnSpc>
              <a:spcBef>
                <a:spcPct val="0"/>
              </a:spcBef>
              <a:spcAft>
                <a:spcPct val="0"/>
              </a:spcAft>
              <a:buClrTx/>
              <a:buSzTx/>
              <a:buFont typeface="Wingdings" pitchFamily="2" charset="2"/>
              <a:buChar char="q"/>
              <a:tabLst/>
            </a:pPr>
            <a:r>
              <a:rPr kumimoji="0" lang="fr-FR"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تشوهات </a:t>
            </a:r>
            <a:r>
              <a:rPr kumimoji="0" lang="ar-SA" sz="1600" b="1" i="0" u="none" strike="noStrike" cap="none" normalizeH="0" baseline="0" dirty="0" err="1" smtClean="0">
                <a:ln>
                  <a:noFill/>
                </a:ln>
                <a:solidFill>
                  <a:srgbClr val="000000"/>
                </a:solidFill>
                <a:effectLst/>
                <a:latin typeface="Sakkal Majalla" pitchFamily="2" charset="-78"/>
                <a:ea typeface="Times New Roman" pitchFamily="18" charset="0"/>
                <a:cs typeface="Sakkal Majalla" pitchFamily="2" charset="-78"/>
              </a:rPr>
              <a:t>الكروموسومات</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265113" algn="justLow" defTabSz="914400" rtl="1" eaLnBrk="0" fontAlgn="base" latinLnBrk="0" hangingPunct="0">
              <a:lnSpc>
                <a:spcPct val="150000"/>
              </a:lnSpc>
              <a:spcBef>
                <a:spcPct val="0"/>
              </a:spcBef>
              <a:spcAft>
                <a:spcPct val="0"/>
              </a:spcAft>
              <a:buClrTx/>
              <a:buSzTx/>
              <a:buFont typeface="Wingdings" pitchFamily="2" charset="2"/>
              <a:buChar char="q"/>
              <a:tabLst/>
            </a:pPr>
            <a:r>
              <a:rPr kumimoji="0" lang="fr-FR"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اضطرابات الغدد الصماء (قصور وفرط نشاط الغدة الدرقية، وقصور الغدة </a:t>
            </a:r>
            <a:r>
              <a:rPr kumimoji="0" lang="ar-SA" sz="1600" b="1" i="0" u="none" strike="noStrike" cap="none" normalizeH="0" baseline="0" dirty="0" err="1" smtClean="0">
                <a:ln>
                  <a:noFill/>
                </a:ln>
                <a:solidFill>
                  <a:srgbClr val="000000"/>
                </a:solidFill>
                <a:effectLst/>
                <a:latin typeface="Sakkal Majalla" pitchFamily="2" charset="-78"/>
                <a:ea typeface="Times New Roman" pitchFamily="18" charset="0"/>
                <a:cs typeface="Sakkal Majalla" pitchFamily="2" charset="-78"/>
              </a:rPr>
              <a:t>الكظرية</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ومتلازمة </a:t>
            </a:r>
            <a:r>
              <a:rPr kumimoji="0" lang="ar-SA" sz="1600" b="1" i="0" u="none" strike="noStrike" cap="none" normalizeH="0" baseline="0" dirty="0" err="1" smtClean="0">
                <a:ln>
                  <a:noFill/>
                </a:ln>
                <a:solidFill>
                  <a:srgbClr val="000000"/>
                </a:solidFill>
                <a:effectLst/>
                <a:latin typeface="Sakkal Majalla" pitchFamily="2" charset="-78"/>
                <a:ea typeface="Times New Roman" pitchFamily="18" charset="0"/>
                <a:cs typeface="Sakkal Majalla" pitchFamily="2" charset="-78"/>
              </a:rPr>
              <a:t>كوشينغ</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وغيرها).</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265113" algn="justLow" defTabSz="914400" rtl="1" eaLnBrk="0" fontAlgn="base" latinLnBrk="0" hangingPunct="0">
              <a:lnSpc>
                <a:spcPct val="150000"/>
              </a:lnSpc>
              <a:spcBef>
                <a:spcPct val="0"/>
              </a:spcBef>
              <a:spcAft>
                <a:spcPct val="0"/>
              </a:spcAft>
              <a:buClrTx/>
              <a:buSzTx/>
              <a:buFont typeface="Wingdings" pitchFamily="2" charset="2"/>
              <a:buChar char="q"/>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الأمراض المعدية (الإيدز ، ومرض </a:t>
            </a:r>
            <a:r>
              <a:rPr kumimoji="0" lang="ar-SA" sz="1600" b="1" i="0" u="none" strike="noStrike" cap="none" normalizeH="0" baseline="0" dirty="0" err="1" smtClean="0">
                <a:ln>
                  <a:noFill/>
                </a:ln>
                <a:solidFill>
                  <a:srgbClr val="000000"/>
                </a:solidFill>
                <a:effectLst/>
                <a:latin typeface="Sakkal Majalla" pitchFamily="2" charset="-78"/>
                <a:ea typeface="Times New Roman" pitchFamily="18" charset="0"/>
                <a:cs typeface="Sakkal Majalla" pitchFamily="2" charset="-78"/>
              </a:rPr>
              <a:t>لايم</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 </a:t>
            </a:r>
            <a:r>
              <a:rPr kumimoji="0" lang="ar-SA" sz="1600" b="1" i="0" u="none" strike="noStrike" cap="none" normalizeH="0" baseline="0" dirty="0" err="1" smtClean="0">
                <a:ln>
                  <a:noFill/>
                </a:ln>
                <a:solidFill>
                  <a:srgbClr val="000000"/>
                </a:solidFill>
                <a:effectLst/>
                <a:latin typeface="Sakkal Majalla" pitchFamily="2" charset="-78"/>
                <a:ea typeface="Times New Roman" pitchFamily="18" charset="0"/>
                <a:cs typeface="Sakkal Majalla" pitchFamily="2" charset="-78"/>
              </a:rPr>
              <a:t>والملاريا</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 والزهري ، وما إلى ذلك). </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265113" algn="justLow" defTabSz="914400" rtl="1" eaLnBrk="0" fontAlgn="base" latinLnBrk="0" hangingPunct="0">
              <a:lnSpc>
                <a:spcPct val="150000"/>
              </a:lnSpc>
              <a:spcBef>
                <a:spcPct val="0"/>
              </a:spcBef>
              <a:spcAft>
                <a:spcPct val="0"/>
              </a:spcAft>
              <a:buClrTx/>
              <a:buSzTx/>
              <a:buFont typeface="Wingdings" pitchFamily="2" charset="2"/>
              <a:buChar char="q"/>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أمراض المناعة الذاتية (</a:t>
            </a:r>
            <a:r>
              <a:rPr kumimoji="0" lang="ar-SA" sz="1600" b="1" i="0" u="none" strike="noStrike" cap="none" normalizeH="0" baseline="0" dirty="0" err="1" smtClean="0">
                <a:ln>
                  <a:noFill/>
                </a:ln>
                <a:solidFill>
                  <a:srgbClr val="000000"/>
                </a:solidFill>
                <a:effectLst/>
                <a:latin typeface="Sakkal Majalla" pitchFamily="2" charset="-78"/>
                <a:ea typeface="Times New Roman" pitchFamily="18" charset="0"/>
                <a:cs typeface="Sakkal Majalla" pitchFamily="2" charset="-78"/>
              </a:rPr>
              <a:t>الذئبة</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الحمراء ، واعتلال </a:t>
            </a:r>
            <a:r>
              <a:rPr kumimoji="0" lang="ar-SA" sz="1600" b="1" i="0" u="none" strike="noStrike" cap="none" normalizeH="0" baseline="0" dirty="0" err="1" smtClean="0">
                <a:ln>
                  <a:noFill/>
                </a:ln>
                <a:solidFill>
                  <a:srgbClr val="000000"/>
                </a:solidFill>
                <a:effectLst/>
                <a:latin typeface="Sakkal Majalla" pitchFamily="2" charset="-78"/>
                <a:ea typeface="Times New Roman" pitchFamily="18" charset="0"/>
                <a:cs typeface="Sakkal Majalla" pitchFamily="2" charset="-78"/>
              </a:rPr>
              <a:t>هاشيموتو</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الدماغي، وما إلى ذلك). </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265113" algn="justLow" defTabSz="914400" rtl="1" eaLnBrk="0" fontAlgn="base" latinLnBrk="0" hangingPunct="0">
              <a:lnSpc>
                <a:spcPct val="150000"/>
              </a:lnSpc>
              <a:spcBef>
                <a:spcPct val="0"/>
              </a:spcBef>
              <a:spcAft>
                <a:spcPct val="0"/>
              </a:spcAft>
              <a:buClrTx/>
              <a:buSzTx/>
              <a:buFont typeface="Wingdings" pitchFamily="2" charset="2"/>
              <a:buChar char="q"/>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نقص التغذية الشديد.</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265113" algn="justLow" defTabSz="914400" rtl="1" eaLnBrk="0" fontAlgn="base" latinLnBrk="0" hangingPunct="0">
              <a:lnSpc>
                <a:spcPct val="150000"/>
              </a:lnSpc>
              <a:spcBef>
                <a:spcPct val="0"/>
              </a:spcBef>
              <a:spcAft>
                <a:spcPct val="0"/>
              </a:spcAft>
              <a:buClrTx/>
              <a:buSzTx/>
              <a:buFont typeface="Wingdings" pitchFamily="2" charset="2"/>
              <a:buChar char="q"/>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العيوب </a:t>
            </a:r>
            <a:r>
              <a:rPr kumimoji="0" lang="ar-SA" sz="1600" b="1" i="0" u="none" strike="noStrike" cap="none" normalizeH="0" baseline="0" dirty="0" err="1" smtClean="0">
                <a:ln>
                  <a:noFill/>
                </a:ln>
                <a:solidFill>
                  <a:srgbClr val="000000"/>
                </a:solidFill>
                <a:effectLst/>
                <a:latin typeface="Sakkal Majalla" pitchFamily="2" charset="-78"/>
                <a:ea typeface="Times New Roman" pitchFamily="18" charset="0"/>
                <a:cs typeface="Sakkal Majalla" pitchFamily="2" charset="-78"/>
              </a:rPr>
              <a:t>الأيضية</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الخلقية والأمراض </a:t>
            </a:r>
            <a:r>
              <a:rPr kumimoji="0" lang="ar-SA" sz="1600" b="1" i="0" u="none" strike="noStrike" cap="none" normalizeH="0" baseline="0" dirty="0" err="1" smtClean="0">
                <a:ln>
                  <a:noFill/>
                </a:ln>
                <a:solidFill>
                  <a:srgbClr val="000000"/>
                </a:solidFill>
                <a:effectLst/>
                <a:latin typeface="Sakkal Majalla" pitchFamily="2" charset="-78"/>
                <a:ea typeface="Times New Roman" pitchFamily="18" charset="0"/>
                <a:cs typeface="Sakkal Majalla" pitchFamily="2" charset="-78"/>
              </a:rPr>
              <a:t>الأيضية</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المكتسبة (نقص أو فرط كالسيوم الدم، نقص أو فرط صوديوم الدم، وغيرها).</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265113" algn="justLow" defTabSz="914400" rtl="1" eaLnBrk="0" fontAlgn="base" latinLnBrk="0" hangingPunct="0">
              <a:lnSpc>
                <a:spcPct val="150000"/>
              </a:lnSpc>
              <a:spcBef>
                <a:spcPct val="0"/>
              </a:spcBef>
              <a:spcAft>
                <a:spcPct val="0"/>
              </a:spcAft>
              <a:buClrTx/>
              <a:buSzTx/>
              <a:buFont typeface="Wingdings" pitchFamily="2" charset="2"/>
              <a:buChar char="q"/>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إصابة في الرأس في أثناء الطفولة.</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265113" algn="justLow" defTabSz="914400" rtl="1" eaLnBrk="0" fontAlgn="base" latinLnBrk="0" hangingPunct="0">
              <a:lnSpc>
                <a:spcPct val="150000"/>
              </a:lnSpc>
              <a:spcBef>
                <a:spcPct val="0"/>
              </a:spcBef>
              <a:spcAft>
                <a:spcPct val="0"/>
              </a:spcAft>
              <a:buClrTx/>
              <a:buSzTx/>
              <a:buFont typeface="Wingdings" pitchFamily="2" charset="2"/>
              <a:buChar char="q"/>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قد يحدث الذهان أيضًا نتيجة اضطرابات النوم أو تعاطي المواد الكحولية أو المخدرة، مثل: الكحول، والماريجوانا، والكوكايين </a:t>
            </a:r>
            <a:r>
              <a:rPr kumimoji="0" lang="ar-SA" sz="1600" b="1" i="0" u="none" strike="noStrike" cap="none" normalizeH="0" baseline="0" dirty="0" err="1" smtClean="0">
                <a:ln>
                  <a:noFill/>
                </a:ln>
                <a:solidFill>
                  <a:srgbClr val="000000"/>
                </a:solidFill>
                <a:effectLst/>
                <a:latin typeface="Sakkal Majalla" pitchFamily="2" charset="-78"/>
                <a:ea typeface="Times New Roman" pitchFamily="18" charset="0"/>
                <a:cs typeface="Sakkal Majalla" pitchFamily="2" charset="-78"/>
              </a:rPr>
              <a:t>والأمفيتامينات</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وغيرها.</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12" name="Picture 4"/>
          <p:cNvPicPr>
            <a:picLocks noChangeAspect="1" noChangeArrowheads="1"/>
          </p:cNvPicPr>
          <p:nvPr/>
        </p:nvPicPr>
        <p:blipFill>
          <a:blip r:embed="rId2"/>
          <a:srcRect/>
          <a:stretch>
            <a:fillRect/>
          </a:stretch>
        </p:blipFill>
        <p:spPr bwMode="auto">
          <a:xfrm>
            <a:off x="214282" y="1071546"/>
            <a:ext cx="2519375" cy="2573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409" name="Rectangle 1"/>
          <p:cNvSpPr>
            <a:spLocks noChangeArrowheads="1"/>
          </p:cNvSpPr>
          <p:nvPr/>
        </p:nvSpPr>
        <p:spPr bwMode="auto">
          <a:xfrm>
            <a:off x="6643702" y="285728"/>
            <a:ext cx="2285984" cy="369332"/>
          </a:xfrm>
          <a:prstGeom prst="rect">
            <a:avLst/>
          </a:prstGeom>
          <a:solidFill>
            <a:schemeClr val="tx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ما هي أسباب مرض الذهان؟</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642910" y="214290"/>
            <a:ext cx="5929290" cy="830997"/>
          </a:xfrm>
          <a:prstGeom prst="rect">
            <a:avLst/>
          </a:prstGeom>
          <a:ln>
            <a:headEnd/>
            <a:tailEnd/>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bg1">
                    <a:lumMod val="95000"/>
                  </a:schemeClr>
                </a:solidFill>
                <a:effectLst/>
                <a:latin typeface="Sakkal Majalla" pitchFamily="2" charset="-78"/>
                <a:ea typeface="Times New Roman" pitchFamily="18" charset="0"/>
                <a:cs typeface="Sakkal Majalla" pitchFamily="2" charset="-78"/>
              </a:rPr>
              <a:t>أسباب الذهان متعددة، يمكن أن ينشأ الاضطراب </a:t>
            </a:r>
            <a:r>
              <a:rPr kumimoji="0" lang="ar-SA" sz="1600" b="1" i="0" u="none" strike="noStrike" cap="none" normalizeH="0" baseline="0" dirty="0" err="1" smtClean="0">
                <a:ln>
                  <a:noFill/>
                </a:ln>
                <a:solidFill>
                  <a:schemeClr val="bg1">
                    <a:lumMod val="95000"/>
                  </a:schemeClr>
                </a:solidFill>
                <a:effectLst/>
                <a:latin typeface="Sakkal Majalla" pitchFamily="2" charset="-78"/>
                <a:ea typeface="Times New Roman" pitchFamily="18" charset="0"/>
                <a:cs typeface="Sakkal Majalla" pitchFamily="2" charset="-78"/>
              </a:rPr>
              <a:t>الذهاني</a:t>
            </a:r>
            <a:r>
              <a:rPr kumimoji="0" lang="ar-SA" sz="1600" b="1" i="0" u="none" strike="noStrike" cap="none" normalizeH="0" baseline="0" dirty="0" smtClean="0">
                <a:ln>
                  <a:noFill/>
                </a:ln>
                <a:solidFill>
                  <a:schemeClr val="bg1">
                    <a:lumMod val="95000"/>
                  </a:schemeClr>
                </a:solidFill>
                <a:effectLst/>
                <a:latin typeface="Sakkal Majalla" pitchFamily="2" charset="-78"/>
                <a:ea typeface="Times New Roman" pitchFamily="18" charset="0"/>
                <a:cs typeface="Sakkal Majalla" pitchFamily="2" charset="-78"/>
              </a:rPr>
              <a:t> من أمراض نفسية أخرى، مثل: الاضطراب ثنائي القطب أو </a:t>
            </a:r>
            <a:r>
              <a:rPr kumimoji="0" lang="ar-SA" sz="1600" b="1" i="0" u="none" strike="noStrike" cap="none" normalizeH="0" baseline="0" dirty="0" err="1" smtClean="0">
                <a:ln>
                  <a:noFill/>
                </a:ln>
                <a:solidFill>
                  <a:schemeClr val="bg1">
                    <a:lumMod val="95000"/>
                  </a:schemeClr>
                </a:solidFill>
                <a:effectLst/>
                <a:latin typeface="Sakkal Majalla" pitchFamily="2" charset="-78"/>
                <a:ea typeface="Times New Roman" pitchFamily="18" charset="0"/>
                <a:cs typeface="Sakkal Majalla" pitchFamily="2" charset="-78"/>
              </a:rPr>
              <a:t>الفصام</a:t>
            </a:r>
            <a:r>
              <a:rPr kumimoji="0" lang="ar-SA" sz="1600" b="1" i="0" u="none" strike="noStrike" cap="none" normalizeH="0" baseline="0" dirty="0" smtClean="0">
                <a:ln>
                  <a:noFill/>
                </a:ln>
                <a:solidFill>
                  <a:schemeClr val="bg1">
                    <a:lumMod val="95000"/>
                  </a:schemeClr>
                </a:solidFill>
                <a:effectLst/>
                <a:latin typeface="Sakkal Majalla" pitchFamily="2" charset="-78"/>
                <a:ea typeface="Times New Roman" pitchFamily="18" charset="0"/>
                <a:cs typeface="Sakkal Majalla" pitchFamily="2" charset="-78"/>
              </a:rPr>
              <a:t> أو الاكتئاب الشديد، وقد يحدث نتيجة مرض جسدي، على سبيل المثال:</a:t>
            </a:r>
            <a:endParaRPr kumimoji="0" lang="ar-SA" sz="1800" b="0" i="0" u="none" strike="noStrike" cap="none" normalizeH="0" baseline="0" dirty="0" smtClean="0">
              <a:ln>
                <a:noFill/>
              </a:ln>
              <a:solidFill>
                <a:schemeClr val="bg1">
                  <a:lumMod val="95000"/>
                </a:schemeClr>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p:cTn id="7" dur="500" fill="hold"/>
                                        <p:tgtEl>
                                          <p:spTgt spid="17409"/>
                                        </p:tgtEl>
                                        <p:attrNameLst>
                                          <p:attrName>ppt_w</p:attrName>
                                        </p:attrNameLst>
                                      </p:cBhvr>
                                      <p:tavLst>
                                        <p:tav tm="0">
                                          <p:val>
                                            <p:fltVal val="0"/>
                                          </p:val>
                                        </p:tav>
                                        <p:tav tm="100000">
                                          <p:val>
                                            <p:strVal val="#ppt_w"/>
                                          </p:val>
                                        </p:tav>
                                      </p:tavLst>
                                    </p:anim>
                                    <p:anim calcmode="lin" valueType="num">
                                      <p:cBhvr>
                                        <p:cTn id="8" dur="500" fill="hold"/>
                                        <p:tgtEl>
                                          <p:spTgt spid="1740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17410"/>
                                        </p:tgtEl>
                                        <p:attrNameLst>
                                          <p:attrName>style.visibility</p:attrName>
                                        </p:attrNameLst>
                                      </p:cBhvr>
                                      <p:to>
                                        <p:strVal val="visible"/>
                                      </p:to>
                                    </p:set>
                                    <p:animEffect transition="in" filter="plus(in)">
                                      <p:cBhvr>
                                        <p:cTn id="13" dur="20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7411"/>
                                        </p:tgtEl>
                                        <p:attrNameLst>
                                          <p:attrName>style.visibility</p:attrName>
                                        </p:attrNameLst>
                                      </p:cBhvr>
                                      <p:to>
                                        <p:strVal val="visible"/>
                                      </p:to>
                                    </p:set>
                                    <p:anim calcmode="lin" valueType="num">
                                      <p:cBhvr additive="base">
                                        <p:cTn id="18" dur="5000" fill="hold"/>
                                        <p:tgtEl>
                                          <p:spTgt spid="17411"/>
                                        </p:tgtEl>
                                        <p:attrNameLst>
                                          <p:attrName>ppt_x</p:attrName>
                                        </p:attrNameLst>
                                      </p:cBhvr>
                                      <p:tavLst>
                                        <p:tav tm="0">
                                          <p:val>
                                            <p:strVal val="#ppt_x"/>
                                          </p:val>
                                        </p:tav>
                                        <p:tav tm="100000">
                                          <p:val>
                                            <p:strVal val="#ppt_x"/>
                                          </p:val>
                                        </p:tav>
                                      </p:tavLst>
                                    </p:anim>
                                    <p:anim calcmode="lin" valueType="num">
                                      <p:cBhvr additive="base">
                                        <p:cTn id="19" dur="50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09" grpId="0" animBg="1"/>
      <p:bldP spid="174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الذهان psychosis: الأسباب والأعراض والتشخيص والعلاج - أنا أصدق العلم"/>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8433" name="Rectangle 1"/>
          <p:cNvSpPr>
            <a:spLocks noChangeArrowheads="1"/>
          </p:cNvSpPr>
          <p:nvPr/>
        </p:nvSpPr>
        <p:spPr bwMode="auto">
          <a:xfrm>
            <a:off x="1000100" y="857232"/>
            <a:ext cx="7786710" cy="190821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ذهان الدورة الشهرية.</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ذهان ما بعد الولادة.</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الذهان المهني.</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الذهان المشترك (عندما تكون لديك علاقة وثيقة مع شخص </a:t>
            </a:r>
            <a:r>
              <a:rPr kumimoji="0" lang="ar-SA" sz="1600" b="1" i="0" u="none" strike="noStrike" cap="none" normalizeH="0" baseline="0" dirty="0" err="1" smtClean="0">
                <a:ln>
                  <a:noFill/>
                </a:ln>
                <a:solidFill>
                  <a:srgbClr val="000000"/>
                </a:solidFill>
                <a:effectLst/>
                <a:latin typeface="Sakkal Majalla" pitchFamily="2" charset="-78"/>
                <a:ea typeface="Times New Roman" pitchFamily="18" charset="0"/>
                <a:cs typeface="Sakkal Majalla" pitchFamily="2" charset="-78"/>
              </a:rPr>
              <a:t>ذهاني</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 typeface="Wingdings" pitchFamily="2" charset="2"/>
              <a:buChar char="ü"/>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تؤثر العوامل الوراثية أيضًا بشكل كبير في تطور الذهان.</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714480" y="285728"/>
            <a:ext cx="6715140" cy="369332"/>
          </a:xfrm>
          <a:prstGeom prst="rect">
            <a:avLst/>
          </a:prstGeom>
          <a:solidFill>
            <a:schemeClr val="accent2">
              <a:lumMod val="20000"/>
              <a:lumOff val="80000"/>
            </a:schemeClr>
          </a:solidFill>
        </p:spPr>
        <p:txBody>
          <a:bodyPr wrap="square">
            <a:spAutoFit/>
          </a:bodyPr>
          <a:lstStyle/>
          <a:p>
            <a:pPr algn="r" rtl="1"/>
            <a:r>
              <a:rPr kumimoji="0" lang="ar-SA"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من ناحية أخرى يمكن أن تحدث أشكال أخرى من الذهان لأسباب مختلفة، وتشمل هذه الأنواع:</a:t>
            </a:r>
            <a:endParaRPr lang="fr-FR" dirty="0"/>
          </a:p>
        </p:txBody>
      </p:sp>
      <p:sp>
        <p:nvSpPr>
          <p:cNvPr id="18434" name="Rectangle 2"/>
          <p:cNvSpPr>
            <a:spLocks noChangeArrowheads="1"/>
          </p:cNvSpPr>
          <p:nvPr/>
        </p:nvSpPr>
        <p:spPr bwMode="auto">
          <a:xfrm rot="20478977">
            <a:off x="6642625" y="3213915"/>
            <a:ext cx="2285984"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كيفية تشخيص مرض الذهان؟</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42844" y="3000372"/>
            <a:ext cx="6429388"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rtl="1"/>
            <a:r>
              <a:rPr lang="fr-FR" dirty="0"/>
              <a:t> </a:t>
            </a:r>
            <a:r>
              <a:rPr lang="ar-SA" dirty="0"/>
              <a:t>يعتمد تشخيص مرض انفصام الشخصية بشكل أساسي على مقابلات الطبيب النفسي مع كل من المريض والأسرة. عادةً ما يتم إجراء فحص سريري مفصل، واختبارات وفحوص تكميلية لتأكيد التشخيص واستبعاد الأمراض المحتملة الأخرى.</a:t>
            </a:r>
            <a:endParaRPr lang="fr-FR" dirty="0"/>
          </a:p>
        </p:txBody>
      </p:sp>
      <p:sp>
        <p:nvSpPr>
          <p:cNvPr id="18435" name="Rectangle 3"/>
          <p:cNvSpPr>
            <a:spLocks noChangeArrowheads="1"/>
          </p:cNvSpPr>
          <p:nvPr/>
        </p:nvSpPr>
        <p:spPr bwMode="auto">
          <a:xfrm>
            <a:off x="6215074" y="4286256"/>
            <a:ext cx="2428828" cy="33855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مقابلات الطبيب النفسي مع المريض</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36" name="Rectangle 4"/>
          <p:cNvSpPr>
            <a:spLocks noChangeArrowheads="1"/>
          </p:cNvSpPr>
          <p:nvPr/>
        </p:nvSpPr>
        <p:spPr bwMode="auto">
          <a:xfrm>
            <a:off x="214282" y="4286256"/>
            <a:ext cx="5715040" cy="58477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في أثناء المقابلات مع المريض، سيسأل الطبيب عن التاريخ الطبي، والشخصي للمريض عن طريق طرح مجموعة من الأسئلة:</a:t>
            </a:r>
            <a:endParaRPr kumimoji="0" lang="ar-SA" sz="1800" i="0" u="none" strike="noStrike" cap="none" normalizeH="0" baseline="0" dirty="0" smtClean="0">
              <a:ln>
                <a:noFill/>
              </a:ln>
              <a:solidFill>
                <a:schemeClr val="tx1"/>
              </a:solidFill>
              <a:effectLst/>
              <a:latin typeface="Arial" pitchFamily="34" charset="0"/>
              <a:cs typeface="Arial" pitchFamily="34" charset="0"/>
            </a:endParaRPr>
          </a:p>
        </p:txBody>
      </p:sp>
      <p:sp>
        <p:nvSpPr>
          <p:cNvPr id="18437" name="Rectangle 5"/>
          <p:cNvSpPr>
            <a:spLocks noChangeArrowheads="1"/>
          </p:cNvSpPr>
          <p:nvPr/>
        </p:nvSpPr>
        <p:spPr bwMode="auto">
          <a:xfrm>
            <a:off x="1000100" y="5072074"/>
            <a:ext cx="7429488" cy="132343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ما هي الأعراض التي يواجهها المريض؟</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متى بدأت؟</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كيف تطورت الأعراض مع مرور الوقت؟</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هل ارتبطت الأعراض بأي محفزات؟</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في غضون ذلك، يتم مراعاة سلوك المريض. غالبًا ما توضح طريقة تصرفه كثيرًا عما يواجهه وما يدور داخله.</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8433"/>
                                        </p:tgtEl>
                                        <p:attrNameLst>
                                          <p:attrName>style.visibility</p:attrName>
                                        </p:attrNameLst>
                                      </p:cBhvr>
                                      <p:to>
                                        <p:strVal val="visible"/>
                                      </p:to>
                                    </p:set>
                                    <p:animEffect transition="in" filter="wipe(down)">
                                      <p:cBhvr>
                                        <p:cTn id="23" dur="580">
                                          <p:stCondLst>
                                            <p:cond delay="0"/>
                                          </p:stCondLst>
                                        </p:cTn>
                                        <p:tgtEl>
                                          <p:spTgt spid="18433"/>
                                        </p:tgtEl>
                                      </p:cBhvr>
                                    </p:animEffect>
                                    <p:anim calcmode="lin" valueType="num">
                                      <p:cBhvr>
                                        <p:cTn id="24" dur="1822" tmFilter="0,0; 0.14,0.36; 0.43,0.73; 0.71,0.91; 1.0,1.0">
                                          <p:stCondLst>
                                            <p:cond delay="0"/>
                                          </p:stCondLst>
                                        </p:cTn>
                                        <p:tgtEl>
                                          <p:spTgt spid="1843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843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843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843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8433"/>
                                        </p:tgtEl>
                                        <p:attrNameLst>
                                          <p:attrName>ppt_y</p:attrName>
                                        </p:attrNameLst>
                                      </p:cBhvr>
                                      <p:tavLst>
                                        <p:tav tm="0" fmla="#ppt_y-sin(pi*$)/81">
                                          <p:val>
                                            <p:fltVal val="0"/>
                                          </p:val>
                                        </p:tav>
                                        <p:tav tm="100000">
                                          <p:val>
                                            <p:fltVal val="1"/>
                                          </p:val>
                                        </p:tav>
                                      </p:tavLst>
                                    </p:anim>
                                    <p:animScale>
                                      <p:cBhvr>
                                        <p:cTn id="29" dur="26">
                                          <p:stCondLst>
                                            <p:cond delay="650"/>
                                          </p:stCondLst>
                                        </p:cTn>
                                        <p:tgtEl>
                                          <p:spTgt spid="18433"/>
                                        </p:tgtEl>
                                      </p:cBhvr>
                                      <p:to x="100000" y="60000"/>
                                    </p:animScale>
                                    <p:animScale>
                                      <p:cBhvr>
                                        <p:cTn id="30" dur="166" decel="50000">
                                          <p:stCondLst>
                                            <p:cond delay="676"/>
                                          </p:stCondLst>
                                        </p:cTn>
                                        <p:tgtEl>
                                          <p:spTgt spid="18433"/>
                                        </p:tgtEl>
                                      </p:cBhvr>
                                      <p:to x="100000" y="100000"/>
                                    </p:animScale>
                                    <p:animScale>
                                      <p:cBhvr>
                                        <p:cTn id="31" dur="26">
                                          <p:stCondLst>
                                            <p:cond delay="1312"/>
                                          </p:stCondLst>
                                        </p:cTn>
                                        <p:tgtEl>
                                          <p:spTgt spid="18433"/>
                                        </p:tgtEl>
                                      </p:cBhvr>
                                      <p:to x="100000" y="80000"/>
                                    </p:animScale>
                                    <p:animScale>
                                      <p:cBhvr>
                                        <p:cTn id="32" dur="166" decel="50000">
                                          <p:stCondLst>
                                            <p:cond delay="1338"/>
                                          </p:stCondLst>
                                        </p:cTn>
                                        <p:tgtEl>
                                          <p:spTgt spid="18433"/>
                                        </p:tgtEl>
                                      </p:cBhvr>
                                      <p:to x="100000" y="100000"/>
                                    </p:animScale>
                                    <p:animScale>
                                      <p:cBhvr>
                                        <p:cTn id="33" dur="26">
                                          <p:stCondLst>
                                            <p:cond delay="1642"/>
                                          </p:stCondLst>
                                        </p:cTn>
                                        <p:tgtEl>
                                          <p:spTgt spid="18433"/>
                                        </p:tgtEl>
                                      </p:cBhvr>
                                      <p:to x="100000" y="90000"/>
                                    </p:animScale>
                                    <p:animScale>
                                      <p:cBhvr>
                                        <p:cTn id="34" dur="166" decel="50000">
                                          <p:stCondLst>
                                            <p:cond delay="1668"/>
                                          </p:stCondLst>
                                        </p:cTn>
                                        <p:tgtEl>
                                          <p:spTgt spid="18433"/>
                                        </p:tgtEl>
                                      </p:cBhvr>
                                      <p:to x="100000" y="100000"/>
                                    </p:animScale>
                                    <p:animScale>
                                      <p:cBhvr>
                                        <p:cTn id="35" dur="26">
                                          <p:stCondLst>
                                            <p:cond delay="1808"/>
                                          </p:stCondLst>
                                        </p:cTn>
                                        <p:tgtEl>
                                          <p:spTgt spid="18433"/>
                                        </p:tgtEl>
                                      </p:cBhvr>
                                      <p:to x="100000" y="95000"/>
                                    </p:animScale>
                                    <p:animScale>
                                      <p:cBhvr>
                                        <p:cTn id="36" dur="166" decel="50000">
                                          <p:stCondLst>
                                            <p:cond delay="1834"/>
                                          </p:stCondLst>
                                        </p:cTn>
                                        <p:tgtEl>
                                          <p:spTgt spid="1843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8434"/>
                                        </p:tgtEl>
                                        <p:attrNameLst>
                                          <p:attrName>style.visibility</p:attrName>
                                        </p:attrNameLst>
                                      </p:cBhvr>
                                      <p:to>
                                        <p:strVal val="visible"/>
                                      </p:to>
                                    </p:set>
                                    <p:anim calcmode="lin" valueType="num">
                                      <p:cBhvr>
                                        <p:cTn id="41" dur="500" fill="hold"/>
                                        <p:tgtEl>
                                          <p:spTgt spid="18434"/>
                                        </p:tgtEl>
                                        <p:attrNameLst>
                                          <p:attrName>ppt_w</p:attrName>
                                        </p:attrNameLst>
                                      </p:cBhvr>
                                      <p:tavLst>
                                        <p:tav tm="0">
                                          <p:val>
                                            <p:fltVal val="0"/>
                                          </p:val>
                                        </p:tav>
                                        <p:tav tm="100000">
                                          <p:val>
                                            <p:strVal val="#ppt_w"/>
                                          </p:val>
                                        </p:tav>
                                      </p:tavLst>
                                    </p:anim>
                                    <p:anim calcmode="lin" valueType="num">
                                      <p:cBhvr>
                                        <p:cTn id="42" dur="500" fill="hold"/>
                                        <p:tgtEl>
                                          <p:spTgt spid="18434"/>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8435"/>
                                        </p:tgtEl>
                                        <p:attrNameLst>
                                          <p:attrName>style.visibility</p:attrName>
                                        </p:attrNameLst>
                                      </p:cBhvr>
                                      <p:to>
                                        <p:strVal val="visible"/>
                                      </p:to>
                                    </p:set>
                                    <p:animEffect transition="in" filter="wipe(down)">
                                      <p:cBhvr>
                                        <p:cTn id="51" dur="580">
                                          <p:stCondLst>
                                            <p:cond delay="0"/>
                                          </p:stCondLst>
                                        </p:cTn>
                                        <p:tgtEl>
                                          <p:spTgt spid="18435"/>
                                        </p:tgtEl>
                                      </p:cBhvr>
                                    </p:animEffect>
                                    <p:anim calcmode="lin" valueType="num">
                                      <p:cBhvr>
                                        <p:cTn id="52" dur="1822" tmFilter="0,0; 0.14,0.36; 0.43,0.73; 0.71,0.91; 1.0,1.0">
                                          <p:stCondLst>
                                            <p:cond delay="0"/>
                                          </p:stCondLst>
                                        </p:cTn>
                                        <p:tgtEl>
                                          <p:spTgt spid="1843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843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843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843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8435"/>
                                        </p:tgtEl>
                                        <p:attrNameLst>
                                          <p:attrName>ppt_y</p:attrName>
                                        </p:attrNameLst>
                                      </p:cBhvr>
                                      <p:tavLst>
                                        <p:tav tm="0" fmla="#ppt_y-sin(pi*$)/81">
                                          <p:val>
                                            <p:fltVal val="0"/>
                                          </p:val>
                                        </p:tav>
                                        <p:tav tm="100000">
                                          <p:val>
                                            <p:fltVal val="1"/>
                                          </p:val>
                                        </p:tav>
                                      </p:tavLst>
                                    </p:anim>
                                    <p:animScale>
                                      <p:cBhvr>
                                        <p:cTn id="57" dur="26">
                                          <p:stCondLst>
                                            <p:cond delay="650"/>
                                          </p:stCondLst>
                                        </p:cTn>
                                        <p:tgtEl>
                                          <p:spTgt spid="18435"/>
                                        </p:tgtEl>
                                      </p:cBhvr>
                                      <p:to x="100000" y="60000"/>
                                    </p:animScale>
                                    <p:animScale>
                                      <p:cBhvr>
                                        <p:cTn id="58" dur="166" decel="50000">
                                          <p:stCondLst>
                                            <p:cond delay="676"/>
                                          </p:stCondLst>
                                        </p:cTn>
                                        <p:tgtEl>
                                          <p:spTgt spid="18435"/>
                                        </p:tgtEl>
                                      </p:cBhvr>
                                      <p:to x="100000" y="100000"/>
                                    </p:animScale>
                                    <p:animScale>
                                      <p:cBhvr>
                                        <p:cTn id="59" dur="26">
                                          <p:stCondLst>
                                            <p:cond delay="1312"/>
                                          </p:stCondLst>
                                        </p:cTn>
                                        <p:tgtEl>
                                          <p:spTgt spid="18435"/>
                                        </p:tgtEl>
                                      </p:cBhvr>
                                      <p:to x="100000" y="80000"/>
                                    </p:animScale>
                                    <p:animScale>
                                      <p:cBhvr>
                                        <p:cTn id="60" dur="166" decel="50000">
                                          <p:stCondLst>
                                            <p:cond delay="1338"/>
                                          </p:stCondLst>
                                        </p:cTn>
                                        <p:tgtEl>
                                          <p:spTgt spid="18435"/>
                                        </p:tgtEl>
                                      </p:cBhvr>
                                      <p:to x="100000" y="100000"/>
                                    </p:animScale>
                                    <p:animScale>
                                      <p:cBhvr>
                                        <p:cTn id="61" dur="26">
                                          <p:stCondLst>
                                            <p:cond delay="1642"/>
                                          </p:stCondLst>
                                        </p:cTn>
                                        <p:tgtEl>
                                          <p:spTgt spid="18435"/>
                                        </p:tgtEl>
                                      </p:cBhvr>
                                      <p:to x="100000" y="90000"/>
                                    </p:animScale>
                                    <p:animScale>
                                      <p:cBhvr>
                                        <p:cTn id="62" dur="166" decel="50000">
                                          <p:stCondLst>
                                            <p:cond delay="1668"/>
                                          </p:stCondLst>
                                        </p:cTn>
                                        <p:tgtEl>
                                          <p:spTgt spid="18435"/>
                                        </p:tgtEl>
                                      </p:cBhvr>
                                      <p:to x="100000" y="100000"/>
                                    </p:animScale>
                                    <p:animScale>
                                      <p:cBhvr>
                                        <p:cTn id="63" dur="26">
                                          <p:stCondLst>
                                            <p:cond delay="1808"/>
                                          </p:stCondLst>
                                        </p:cTn>
                                        <p:tgtEl>
                                          <p:spTgt spid="18435"/>
                                        </p:tgtEl>
                                      </p:cBhvr>
                                      <p:to x="100000" y="95000"/>
                                    </p:animScale>
                                    <p:animScale>
                                      <p:cBhvr>
                                        <p:cTn id="64" dur="166" decel="50000">
                                          <p:stCondLst>
                                            <p:cond delay="1834"/>
                                          </p:stCondLst>
                                        </p:cTn>
                                        <p:tgtEl>
                                          <p:spTgt spid="18435"/>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13" presetClass="entr" presetSubtype="16" fill="hold" grpId="0" nodeType="clickEffect">
                                  <p:stCondLst>
                                    <p:cond delay="0"/>
                                  </p:stCondLst>
                                  <p:childTnLst>
                                    <p:set>
                                      <p:cBhvr>
                                        <p:cTn id="68" dur="1" fill="hold">
                                          <p:stCondLst>
                                            <p:cond delay="0"/>
                                          </p:stCondLst>
                                        </p:cTn>
                                        <p:tgtEl>
                                          <p:spTgt spid="18436"/>
                                        </p:tgtEl>
                                        <p:attrNameLst>
                                          <p:attrName>style.visibility</p:attrName>
                                        </p:attrNameLst>
                                      </p:cBhvr>
                                      <p:to>
                                        <p:strVal val="visible"/>
                                      </p:to>
                                    </p:set>
                                    <p:animEffect transition="in" filter="plus(in)">
                                      <p:cBhvr>
                                        <p:cTn id="69" dur="2000"/>
                                        <p:tgtEl>
                                          <p:spTgt spid="18436"/>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8437"/>
                                        </p:tgtEl>
                                        <p:attrNameLst>
                                          <p:attrName>style.visibility</p:attrName>
                                        </p:attrNameLst>
                                      </p:cBhvr>
                                      <p:to>
                                        <p:strVal val="visible"/>
                                      </p:to>
                                    </p:set>
                                    <p:animEffect transition="in" filter="wipe(down)">
                                      <p:cBhvr>
                                        <p:cTn id="74" dur="580">
                                          <p:stCondLst>
                                            <p:cond delay="0"/>
                                          </p:stCondLst>
                                        </p:cTn>
                                        <p:tgtEl>
                                          <p:spTgt spid="18437"/>
                                        </p:tgtEl>
                                      </p:cBhvr>
                                    </p:animEffect>
                                    <p:anim calcmode="lin" valueType="num">
                                      <p:cBhvr>
                                        <p:cTn id="75" dur="1822" tmFilter="0,0; 0.14,0.36; 0.43,0.73; 0.71,0.91; 1.0,1.0">
                                          <p:stCondLst>
                                            <p:cond delay="0"/>
                                          </p:stCondLst>
                                        </p:cTn>
                                        <p:tgtEl>
                                          <p:spTgt spid="18437"/>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8437"/>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8437"/>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8437"/>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8437"/>
                                        </p:tgtEl>
                                        <p:attrNameLst>
                                          <p:attrName>ppt_y</p:attrName>
                                        </p:attrNameLst>
                                      </p:cBhvr>
                                      <p:tavLst>
                                        <p:tav tm="0" fmla="#ppt_y-sin(pi*$)/81">
                                          <p:val>
                                            <p:fltVal val="0"/>
                                          </p:val>
                                        </p:tav>
                                        <p:tav tm="100000">
                                          <p:val>
                                            <p:fltVal val="1"/>
                                          </p:val>
                                        </p:tav>
                                      </p:tavLst>
                                    </p:anim>
                                    <p:animScale>
                                      <p:cBhvr>
                                        <p:cTn id="80" dur="26">
                                          <p:stCondLst>
                                            <p:cond delay="650"/>
                                          </p:stCondLst>
                                        </p:cTn>
                                        <p:tgtEl>
                                          <p:spTgt spid="18437"/>
                                        </p:tgtEl>
                                      </p:cBhvr>
                                      <p:to x="100000" y="60000"/>
                                    </p:animScale>
                                    <p:animScale>
                                      <p:cBhvr>
                                        <p:cTn id="81" dur="166" decel="50000">
                                          <p:stCondLst>
                                            <p:cond delay="676"/>
                                          </p:stCondLst>
                                        </p:cTn>
                                        <p:tgtEl>
                                          <p:spTgt spid="18437"/>
                                        </p:tgtEl>
                                      </p:cBhvr>
                                      <p:to x="100000" y="100000"/>
                                    </p:animScale>
                                    <p:animScale>
                                      <p:cBhvr>
                                        <p:cTn id="82" dur="26">
                                          <p:stCondLst>
                                            <p:cond delay="1312"/>
                                          </p:stCondLst>
                                        </p:cTn>
                                        <p:tgtEl>
                                          <p:spTgt spid="18437"/>
                                        </p:tgtEl>
                                      </p:cBhvr>
                                      <p:to x="100000" y="80000"/>
                                    </p:animScale>
                                    <p:animScale>
                                      <p:cBhvr>
                                        <p:cTn id="83" dur="166" decel="50000">
                                          <p:stCondLst>
                                            <p:cond delay="1338"/>
                                          </p:stCondLst>
                                        </p:cTn>
                                        <p:tgtEl>
                                          <p:spTgt spid="18437"/>
                                        </p:tgtEl>
                                      </p:cBhvr>
                                      <p:to x="100000" y="100000"/>
                                    </p:animScale>
                                    <p:animScale>
                                      <p:cBhvr>
                                        <p:cTn id="84" dur="26">
                                          <p:stCondLst>
                                            <p:cond delay="1642"/>
                                          </p:stCondLst>
                                        </p:cTn>
                                        <p:tgtEl>
                                          <p:spTgt spid="18437"/>
                                        </p:tgtEl>
                                      </p:cBhvr>
                                      <p:to x="100000" y="90000"/>
                                    </p:animScale>
                                    <p:animScale>
                                      <p:cBhvr>
                                        <p:cTn id="85" dur="166" decel="50000">
                                          <p:stCondLst>
                                            <p:cond delay="1668"/>
                                          </p:stCondLst>
                                        </p:cTn>
                                        <p:tgtEl>
                                          <p:spTgt spid="18437"/>
                                        </p:tgtEl>
                                      </p:cBhvr>
                                      <p:to x="100000" y="100000"/>
                                    </p:animScale>
                                    <p:animScale>
                                      <p:cBhvr>
                                        <p:cTn id="86" dur="26">
                                          <p:stCondLst>
                                            <p:cond delay="1808"/>
                                          </p:stCondLst>
                                        </p:cTn>
                                        <p:tgtEl>
                                          <p:spTgt spid="18437"/>
                                        </p:tgtEl>
                                      </p:cBhvr>
                                      <p:to x="100000" y="95000"/>
                                    </p:animScale>
                                    <p:animScale>
                                      <p:cBhvr>
                                        <p:cTn id="87" dur="166" decel="50000">
                                          <p:stCondLst>
                                            <p:cond delay="1834"/>
                                          </p:stCondLst>
                                        </p:cTn>
                                        <p:tgtEl>
                                          <p:spTgt spid="184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nimBg="1"/>
      <p:bldP spid="3" grpId="0" animBg="1"/>
      <p:bldP spid="18434" grpId="0" animBg="1"/>
      <p:bldP spid="5" grpId="0" animBg="1"/>
      <p:bldP spid="18435" grpId="0" animBg="1"/>
      <p:bldP spid="18436" grpId="0" animBg="1"/>
      <p:bldP spid="184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571472" y="785794"/>
            <a:ext cx="4665544" cy="2277547"/>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R="0" lvl="0" indent="179388" algn="justLow" defTabSz="914400" rtl="1" eaLnBrk="0" fontAlgn="base" latinLnBrk="0" hangingPunct="0">
              <a:lnSpc>
                <a:spcPct val="150000"/>
              </a:lnSpc>
              <a:spcBef>
                <a:spcPct val="0"/>
              </a:spcBef>
              <a:spcAft>
                <a:spcPct val="0"/>
              </a:spcAft>
              <a:buClrTx/>
              <a:buSzTx/>
              <a:buFont typeface="Wingdings" pitchFamily="2" charset="2"/>
              <a:buChar char="§"/>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ما الأعراض التي ظهرت على المريض؟</a:t>
            </a:r>
            <a:endPar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179388" algn="justLow" defTabSz="914400" rtl="1" eaLnBrk="0" fontAlgn="base" latinLnBrk="0" hangingPunct="0">
              <a:lnSpc>
                <a:spcPct val="150000"/>
              </a:lnSpc>
              <a:spcBef>
                <a:spcPct val="0"/>
              </a:spcBef>
              <a:spcAft>
                <a:spcPct val="0"/>
              </a:spcAft>
              <a:buClrTx/>
              <a:buSzTx/>
              <a:buFont typeface="Wingdings" pitchFamily="2" charset="2"/>
              <a:buChar char="§"/>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كيف ظهرت الأعراض على المريض؟ وكيف عبر عنها؟</a:t>
            </a:r>
            <a:endPar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179388" algn="justLow" defTabSz="914400" rtl="1" eaLnBrk="0" fontAlgn="base" latinLnBrk="0" hangingPunct="0">
              <a:lnSpc>
                <a:spcPct val="150000"/>
              </a:lnSpc>
              <a:spcBef>
                <a:spcPct val="0"/>
              </a:spcBef>
              <a:spcAft>
                <a:spcPct val="0"/>
              </a:spcAft>
              <a:buClrTx/>
              <a:buSzTx/>
              <a:buFont typeface="Wingdings" pitchFamily="2" charset="2"/>
              <a:buChar char="§"/>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متى بدأت؟</a:t>
            </a:r>
            <a:endPar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179388" algn="justLow" defTabSz="914400" rtl="1" eaLnBrk="0" fontAlgn="base" latinLnBrk="0" hangingPunct="0">
              <a:lnSpc>
                <a:spcPct val="150000"/>
              </a:lnSpc>
              <a:spcBef>
                <a:spcPct val="0"/>
              </a:spcBef>
              <a:spcAft>
                <a:spcPct val="0"/>
              </a:spcAft>
              <a:buClrTx/>
              <a:buSzTx/>
              <a:buFont typeface="Wingdings" pitchFamily="2" charset="2"/>
              <a:buChar char="§"/>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هل كان هناك سبب واضح وراء حالة المريض؟ </a:t>
            </a:r>
            <a:endPar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179388" algn="justLow" defTabSz="914400" rtl="1" eaLnBrk="0" fontAlgn="base" latinLnBrk="0" hangingPunct="0">
              <a:lnSpc>
                <a:spcPct val="150000"/>
              </a:lnSpc>
              <a:spcBef>
                <a:spcPct val="0"/>
              </a:spcBef>
              <a:spcAft>
                <a:spcPct val="0"/>
              </a:spcAft>
              <a:buClrTx/>
              <a:buSzTx/>
              <a:buFont typeface="Wingdings" pitchFamily="2" charset="2"/>
              <a:buChar char="§"/>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هل كانت هناك محفزات؟</a:t>
            </a:r>
            <a:endPar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indent="179388" algn="justLow" defTabSz="914400" rtl="1" eaLnBrk="0" fontAlgn="base" latinLnBrk="0" hangingPunct="0">
              <a:lnSpc>
                <a:spcPct val="150000"/>
              </a:lnSpc>
              <a:spcBef>
                <a:spcPct val="0"/>
              </a:spcBef>
              <a:spcAft>
                <a:spcPct val="0"/>
              </a:spcAft>
              <a:buClrTx/>
              <a:buSzTx/>
              <a:buFont typeface="Wingdings" pitchFamily="2" charset="2"/>
              <a:buChar char="§"/>
              <a:tabLst/>
            </a:pPr>
            <a:r>
              <a:rPr kumimoji="0" lang="fr-FR"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 </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كيف يتعامل المريض مع الأشخاص من حوله؟</a:t>
            </a:r>
            <a:endParaRPr kumimoji="0" lang="ar-SA"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5214942" y="285728"/>
            <a:ext cx="3225562" cy="369332"/>
          </a:xfrm>
          <a:prstGeom prst="rect">
            <a:avLst/>
          </a:prstGeom>
        </p:spPr>
        <p:txBody>
          <a:bodyPr wrap="none">
            <a:spAutoFit/>
          </a:bodyPr>
          <a:lstStyle/>
          <a:p>
            <a:pPr lvl="0" algn="justLow" rtl="1" fontAlgn="base">
              <a:spcBef>
                <a:spcPct val="0"/>
              </a:spcBef>
              <a:spcAft>
                <a:spcPct val="0"/>
              </a:spcAft>
            </a:pPr>
            <a:r>
              <a:rPr kumimoji="0" lang="ar-SA"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مقابلات مع عائلة أو زوجة أو أصدقاء المريض</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4" name="Rectangle 3"/>
          <p:cNvSpPr/>
          <p:nvPr/>
        </p:nvSpPr>
        <p:spPr>
          <a:xfrm>
            <a:off x="1643042" y="285728"/>
            <a:ext cx="3286476"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lvl="0" algn="justLow" rtl="1" fontAlgn="base">
              <a:spcBef>
                <a:spcPct val="0"/>
              </a:spcBef>
              <a:spcAft>
                <a:spcPct val="0"/>
              </a:spcAft>
            </a:pPr>
            <a:r>
              <a:rPr kumimoji="0" lang="ar-SA"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يسأل الطبيب أفراد الأسرة والمحيطين عما يلي:</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19458" name="Rectangle 2"/>
          <p:cNvSpPr>
            <a:spLocks noChangeArrowheads="1"/>
          </p:cNvSpPr>
          <p:nvPr/>
        </p:nvSpPr>
        <p:spPr bwMode="auto">
          <a:xfrm>
            <a:off x="6429388" y="2928934"/>
            <a:ext cx="2500298" cy="33855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الفحص البدني والاختبارات التكميلية</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9" name="Rectangle 3"/>
          <p:cNvSpPr>
            <a:spLocks noChangeArrowheads="1"/>
          </p:cNvSpPr>
          <p:nvPr/>
        </p:nvSpPr>
        <p:spPr bwMode="auto">
          <a:xfrm>
            <a:off x="571472" y="3357562"/>
            <a:ext cx="5786414" cy="83099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يمكن إجراء الفحوص الطبية ومنها فحص الدم ، والفحوص التصويرية للدماغ، للتحقق من وجود أي تشوهات في الدماغ أو مشكلة في أي من القياسات الحيوية. يتم إجراء الاختبارات أيضًا لاستبعاد احتمالية أن تكون الأدوية التي يتناولها الشخص لها دور في إصابته بالذهان. </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0" name="Rectangle 4"/>
          <p:cNvSpPr>
            <a:spLocks noChangeArrowheads="1"/>
          </p:cNvSpPr>
          <p:nvPr/>
        </p:nvSpPr>
        <p:spPr bwMode="auto">
          <a:xfrm>
            <a:off x="7358082" y="4214818"/>
            <a:ext cx="1142976" cy="33855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التقييم النفسي</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1" name="Rectangle 5"/>
          <p:cNvSpPr>
            <a:spLocks noChangeArrowheads="1"/>
          </p:cNvSpPr>
          <p:nvPr/>
        </p:nvSpPr>
        <p:spPr bwMode="auto">
          <a:xfrm>
            <a:off x="642910" y="4643446"/>
            <a:ext cx="6643670" cy="107721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بالنسبة للمريض يتم تقييم الوضع الاجتماعي: العمل، والدراسة، والعلاقات الاجتماعية، والوضع المالي، والأصدقاء والمعارف.</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كما يحاول الطبيب من خلال الحديث مع المريض معرفة التاريخ النفسي له، وما إذا كان الذهان مرتبط بصدمة نفسية أو مرض نفسي آخر.</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63" name="Picture 7" descr="عائلة سعيدة PNG الصور | ناقل و PSD الملفات | تحميل مجاني على Pngtree"/>
          <p:cNvPicPr>
            <a:picLocks noChangeAspect="1" noChangeArrowheads="1"/>
          </p:cNvPicPr>
          <p:nvPr/>
        </p:nvPicPr>
        <p:blipFill>
          <a:blip r:embed="rId2"/>
          <a:srcRect/>
          <a:stretch>
            <a:fillRect/>
          </a:stretch>
        </p:blipFill>
        <p:spPr bwMode="auto">
          <a:xfrm>
            <a:off x="6643702" y="500042"/>
            <a:ext cx="2143125" cy="2143125"/>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9457"/>
                                        </p:tgtEl>
                                        <p:attrNameLst>
                                          <p:attrName>style.visibility</p:attrName>
                                        </p:attrNameLst>
                                      </p:cBhvr>
                                      <p:to>
                                        <p:strVal val="visible"/>
                                      </p:to>
                                    </p:set>
                                    <p:animEffect transition="in" filter="plus(in)">
                                      <p:cBhvr>
                                        <p:cTn id="17" dur="2000"/>
                                        <p:tgtEl>
                                          <p:spTgt spid="19457"/>
                                        </p:tgtEl>
                                      </p:cBhvr>
                                    </p:animEffec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19458"/>
                                        </p:tgtEl>
                                        <p:attrNameLst>
                                          <p:attrName>style.visibility</p:attrName>
                                        </p:attrNameLst>
                                      </p:cBhvr>
                                      <p:to>
                                        <p:strVal val="visible"/>
                                      </p:to>
                                    </p:set>
                                    <p:animEffect transition="in" filter="fade">
                                      <p:cBhvr>
                                        <p:cTn id="22" dur="800" decel="100000"/>
                                        <p:tgtEl>
                                          <p:spTgt spid="19458"/>
                                        </p:tgtEl>
                                      </p:cBhvr>
                                    </p:animEffect>
                                    <p:anim calcmode="lin" valueType="num">
                                      <p:cBhvr>
                                        <p:cTn id="23" dur="800" decel="100000" fill="hold"/>
                                        <p:tgtEl>
                                          <p:spTgt spid="19458"/>
                                        </p:tgtEl>
                                        <p:attrNameLst>
                                          <p:attrName>style.rotation</p:attrName>
                                        </p:attrNameLst>
                                      </p:cBhvr>
                                      <p:tavLst>
                                        <p:tav tm="0">
                                          <p:val>
                                            <p:fltVal val="-90"/>
                                          </p:val>
                                        </p:tav>
                                        <p:tav tm="100000">
                                          <p:val>
                                            <p:fltVal val="0"/>
                                          </p:val>
                                        </p:tav>
                                      </p:tavLst>
                                    </p:anim>
                                    <p:anim calcmode="lin" valueType="num">
                                      <p:cBhvr>
                                        <p:cTn id="24" dur="800" decel="100000" fill="hold"/>
                                        <p:tgtEl>
                                          <p:spTgt spid="19458"/>
                                        </p:tgtEl>
                                        <p:attrNameLst>
                                          <p:attrName>ppt_x</p:attrName>
                                        </p:attrNameLst>
                                      </p:cBhvr>
                                      <p:tavLst>
                                        <p:tav tm="0">
                                          <p:val>
                                            <p:strVal val="#ppt_x+0.4"/>
                                          </p:val>
                                        </p:tav>
                                        <p:tav tm="100000">
                                          <p:val>
                                            <p:strVal val="#ppt_x-0.05"/>
                                          </p:val>
                                        </p:tav>
                                      </p:tavLst>
                                    </p:anim>
                                    <p:anim calcmode="lin" valueType="num">
                                      <p:cBhvr>
                                        <p:cTn id="25" dur="800" decel="100000" fill="hold"/>
                                        <p:tgtEl>
                                          <p:spTgt spid="19458"/>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9458"/>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9458"/>
                                        </p:tgtEl>
                                        <p:attrNameLst>
                                          <p:attrName>ppt_y</p:attrName>
                                        </p:attrNameLst>
                                      </p:cBhvr>
                                      <p:tavLst>
                                        <p:tav tm="0">
                                          <p:val>
                                            <p:strVal val="#ppt_y+0.1"/>
                                          </p:val>
                                        </p:tav>
                                        <p:tav tm="100000">
                                          <p:val>
                                            <p:strVal val="#ppt_y"/>
                                          </p:val>
                                        </p:tav>
                                      </p:tavLst>
                                    </p:anim>
                                  </p:childTnLst>
                                </p:cTn>
                              </p:par>
                              <p:par>
                                <p:cTn id="28" presetID="30" presetClass="entr" presetSubtype="0" fill="hold" grpId="0" nodeType="withEffect">
                                  <p:stCondLst>
                                    <p:cond delay="0"/>
                                  </p:stCondLst>
                                  <p:childTnLst>
                                    <p:set>
                                      <p:cBhvr>
                                        <p:cTn id="29" dur="1" fill="hold">
                                          <p:stCondLst>
                                            <p:cond delay="0"/>
                                          </p:stCondLst>
                                        </p:cTn>
                                        <p:tgtEl>
                                          <p:spTgt spid="19459"/>
                                        </p:tgtEl>
                                        <p:attrNameLst>
                                          <p:attrName>style.visibility</p:attrName>
                                        </p:attrNameLst>
                                      </p:cBhvr>
                                      <p:to>
                                        <p:strVal val="visible"/>
                                      </p:to>
                                    </p:set>
                                    <p:animEffect transition="in" filter="fade">
                                      <p:cBhvr>
                                        <p:cTn id="30" dur="800" decel="100000"/>
                                        <p:tgtEl>
                                          <p:spTgt spid="19459"/>
                                        </p:tgtEl>
                                      </p:cBhvr>
                                    </p:animEffect>
                                    <p:anim calcmode="lin" valueType="num">
                                      <p:cBhvr>
                                        <p:cTn id="31" dur="800" decel="100000" fill="hold"/>
                                        <p:tgtEl>
                                          <p:spTgt spid="19459"/>
                                        </p:tgtEl>
                                        <p:attrNameLst>
                                          <p:attrName>style.rotation</p:attrName>
                                        </p:attrNameLst>
                                      </p:cBhvr>
                                      <p:tavLst>
                                        <p:tav tm="0">
                                          <p:val>
                                            <p:fltVal val="-90"/>
                                          </p:val>
                                        </p:tav>
                                        <p:tav tm="100000">
                                          <p:val>
                                            <p:fltVal val="0"/>
                                          </p:val>
                                        </p:tav>
                                      </p:tavLst>
                                    </p:anim>
                                    <p:anim calcmode="lin" valueType="num">
                                      <p:cBhvr>
                                        <p:cTn id="32" dur="800" decel="100000" fill="hold"/>
                                        <p:tgtEl>
                                          <p:spTgt spid="19459"/>
                                        </p:tgtEl>
                                        <p:attrNameLst>
                                          <p:attrName>ppt_x</p:attrName>
                                        </p:attrNameLst>
                                      </p:cBhvr>
                                      <p:tavLst>
                                        <p:tav tm="0">
                                          <p:val>
                                            <p:strVal val="#ppt_x+0.4"/>
                                          </p:val>
                                        </p:tav>
                                        <p:tav tm="100000">
                                          <p:val>
                                            <p:strVal val="#ppt_x-0.05"/>
                                          </p:val>
                                        </p:tav>
                                      </p:tavLst>
                                    </p:anim>
                                    <p:anim calcmode="lin" valueType="num">
                                      <p:cBhvr>
                                        <p:cTn id="33" dur="800" decel="100000" fill="hold"/>
                                        <p:tgtEl>
                                          <p:spTgt spid="19459"/>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9459"/>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9459"/>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19460"/>
                                        </p:tgtEl>
                                        <p:attrNameLst>
                                          <p:attrName>style.visibility</p:attrName>
                                        </p:attrNameLst>
                                      </p:cBhvr>
                                      <p:to>
                                        <p:strVal val="visible"/>
                                      </p:to>
                                    </p:set>
                                    <p:animEffect transition="in" filter="fade">
                                      <p:cBhvr>
                                        <p:cTn id="40" dur="800" decel="100000"/>
                                        <p:tgtEl>
                                          <p:spTgt spid="19460"/>
                                        </p:tgtEl>
                                      </p:cBhvr>
                                    </p:animEffect>
                                    <p:anim calcmode="lin" valueType="num">
                                      <p:cBhvr>
                                        <p:cTn id="41" dur="800" decel="100000" fill="hold"/>
                                        <p:tgtEl>
                                          <p:spTgt spid="19460"/>
                                        </p:tgtEl>
                                        <p:attrNameLst>
                                          <p:attrName>style.rotation</p:attrName>
                                        </p:attrNameLst>
                                      </p:cBhvr>
                                      <p:tavLst>
                                        <p:tav tm="0">
                                          <p:val>
                                            <p:fltVal val="-90"/>
                                          </p:val>
                                        </p:tav>
                                        <p:tav tm="100000">
                                          <p:val>
                                            <p:fltVal val="0"/>
                                          </p:val>
                                        </p:tav>
                                      </p:tavLst>
                                    </p:anim>
                                    <p:anim calcmode="lin" valueType="num">
                                      <p:cBhvr>
                                        <p:cTn id="42" dur="800" decel="100000" fill="hold"/>
                                        <p:tgtEl>
                                          <p:spTgt spid="19460"/>
                                        </p:tgtEl>
                                        <p:attrNameLst>
                                          <p:attrName>ppt_x</p:attrName>
                                        </p:attrNameLst>
                                      </p:cBhvr>
                                      <p:tavLst>
                                        <p:tav tm="0">
                                          <p:val>
                                            <p:strVal val="#ppt_x+0.4"/>
                                          </p:val>
                                        </p:tav>
                                        <p:tav tm="100000">
                                          <p:val>
                                            <p:strVal val="#ppt_x-0.05"/>
                                          </p:val>
                                        </p:tav>
                                      </p:tavLst>
                                    </p:anim>
                                    <p:anim calcmode="lin" valueType="num">
                                      <p:cBhvr>
                                        <p:cTn id="43" dur="800" decel="100000" fill="hold"/>
                                        <p:tgtEl>
                                          <p:spTgt spid="19460"/>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9460"/>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9460"/>
                                        </p:tgtEl>
                                        <p:attrNameLst>
                                          <p:attrName>ppt_y</p:attrName>
                                        </p:attrNameLst>
                                      </p:cBhvr>
                                      <p:tavLst>
                                        <p:tav tm="0">
                                          <p:val>
                                            <p:strVal val="#ppt_y+0.1"/>
                                          </p:val>
                                        </p:tav>
                                        <p:tav tm="100000">
                                          <p:val>
                                            <p:strVal val="#ppt_y"/>
                                          </p:val>
                                        </p:tav>
                                      </p:tavLst>
                                    </p:anim>
                                  </p:childTnLst>
                                </p:cTn>
                              </p:par>
                              <p:par>
                                <p:cTn id="46" presetID="30" presetClass="entr" presetSubtype="0" fill="hold" grpId="0" nodeType="withEffect">
                                  <p:stCondLst>
                                    <p:cond delay="0"/>
                                  </p:stCondLst>
                                  <p:childTnLst>
                                    <p:set>
                                      <p:cBhvr>
                                        <p:cTn id="47" dur="1" fill="hold">
                                          <p:stCondLst>
                                            <p:cond delay="0"/>
                                          </p:stCondLst>
                                        </p:cTn>
                                        <p:tgtEl>
                                          <p:spTgt spid="19461"/>
                                        </p:tgtEl>
                                        <p:attrNameLst>
                                          <p:attrName>style.visibility</p:attrName>
                                        </p:attrNameLst>
                                      </p:cBhvr>
                                      <p:to>
                                        <p:strVal val="visible"/>
                                      </p:to>
                                    </p:set>
                                    <p:animEffect transition="in" filter="fade">
                                      <p:cBhvr>
                                        <p:cTn id="48" dur="800" decel="100000"/>
                                        <p:tgtEl>
                                          <p:spTgt spid="19461"/>
                                        </p:tgtEl>
                                      </p:cBhvr>
                                    </p:animEffect>
                                    <p:anim calcmode="lin" valueType="num">
                                      <p:cBhvr>
                                        <p:cTn id="49" dur="800" decel="100000" fill="hold"/>
                                        <p:tgtEl>
                                          <p:spTgt spid="19461"/>
                                        </p:tgtEl>
                                        <p:attrNameLst>
                                          <p:attrName>style.rotation</p:attrName>
                                        </p:attrNameLst>
                                      </p:cBhvr>
                                      <p:tavLst>
                                        <p:tav tm="0">
                                          <p:val>
                                            <p:fltVal val="-90"/>
                                          </p:val>
                                        </p:tav>
                                        <p:tav tm="100000">
                                          <p:val>
                                            <p:fltVal val="0"/>
                                          </p:val>
                                        </p:tav>
                                      </p:tavLst>
                                    </p:anim>
                                    <p:anim calcmode="lin" valueType="num">
                                      <p:cBhvr>
                                        <p:cTn id="50" dur="800" decel="100000" fill="hold"/>
                                        <p:tgtEl>
                                          <p:spTgt spid="19461"/>
                                        </p:tgtEl>
                                        <p:attrNameLst>
                                          <p:attrName>ppt_x</p:attrName>
                                        </p:attrNameLst>
                                      </p:cBhvr>
                                      <p:tavLst>
                                        <p:tav tm="0">
                                          <p:val>
                                            <p:strVal val="#ppt_x+0.4"/>
                                          </p:val>
                                        </p:tav>
                                        <p:tav tm="100000">
                                          <p:val>
                                            <p:strVal val="#ppt_x-0.05"/>
                                          </p:val>
                                        </p:tav>
                                      </p:tavLst>
                                    </p:anim>
                                    <p:anim calcmode="lin" valueType="num">
                                      <p:cBhvr>
                                        <p:cTn id="51" dur="800" decel="100000" fill="hold"/>
                                        <p:tgtEl>
                                          <p:spTgt spid="19461"/>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9461"/>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946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3" grpId="0"/>
      <p:bldP spid="4" grpId="0" animBg="1"/>
      <p:bldP spid="19458" grpId="0" animBg="1"/>
      <p:bldP spid="19459" grpId="0" animBg="1"/>
      <p:bldP spid="19460" grpId="0" animBg="1"/>
      <p:bldP spid="194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0481" name="Rectangle 1"/>
          <p:cNvSpPr>
            <a:spLocks noChangeArrowheads="1"/>
          </p:cNvSpPr>
          <p:nvPr/>
        </p:nvSpPr>
        <p:spPr bwMode="auto">
          <a:xfrm>
            <a:off x="500034" y="142852"/>
            <a:ext cx="5072098" cy="1077218"/>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على الرغم من أن مرض الذهان من الأمراض النفسية التي قد تؤثر بشكل كبير في حياة المريض سواء في قدرته على العمل أو ممارسة حياته اليومية بشكل طبيعي أو علاقاته الاجتماعية، فإن بعض النصائح قد تساعده ومن حوله على التعايش مع المرض، ومنها:</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3" name="Rectangle 2"/>
          <p:cNvSpPr/>
          <p:nvPr/>
        </p:nvSpPr>
        <p:spPr>
          <a:xfrm>
            <a:off x="5786446" y="357166"/>
            <a:ext cx="3089307"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justLow" rtl="1" fontAlgn="base">
              <a:spcBef>
                <a:spcPct val="0"/>
              </a:spcBef>
              <a:spcAft>
                <a:spcPct val="0"/>
              </a:spcAft>
            </a:pPr>
            <a:r>
              <a:rPr lang="ar-SA" b="1" dirty="0">
                <a:solidFill>
                  <a:srgbClr val="000000"/>
                </a:solidFill>
                <a:latin typeface="Sakkal Majalla" pitchFamily="2" charset="-78"/>
                <a:ea typeface="Times New Roman" pitchFamily="18" charset="0"/>
                <a:cs typeface="Sakkal Majalla" pitchFamily="2" charset="-78"/>
              </a:rPr>
              <a:t>أفضل النصائح للتعايش مع مرض الذهان؟</a:t>
            </a:r>
            <a:endParaRPr kumimoji="0" lang="fr-F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4" name="Rectangle 3"/>
          <p:cNvSpPr/>
          <p:nvPr/>
        </p:nvSpPr>
        <p:spPr>
          <a:xfrm>
            <a:off x="928662" y="1714488"/>
            <a:ext cx="7643866" cy="12618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Low" rtl="1" eaLnBrk="0" fontAlgn="base" hangingPunct="0">
              <a:spcBef>
                <a:spcPct val="0"/>
              </a:spcBef>
              <a:spcAft>
                <a:spcPct val="0"/>
              </a:spcAft>
            </a:pPr>
            <a:r>
              <a:rPr kumimoji="0" lang="ar-SA" sz="20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العلاج النفسي الفردي أو الجماعي: </a:t>
            </a:r>
            <a:r>
              <a:rPr kumimoji="0" lang="ar-SA"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والذي يعتمد بشكل عام على مبادئ العلاج السلوكي المعرفي. تم تصميم هذا العلاج وفقًا لاحتياجات كل مريض. ويؤكد على تدريب المرونة وإدارة المرض والعافية وتنمية مهارات التأقلم.</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Low" rtl="1" eaLnBrk="0" fontAlgn="base" hangingPunct="0">
              <a:spcBef>
                <a:spcPct val="0"/>
              </a:spcBef>
              <a:spcAft>
                <a:spcPct val="0"/>
              </a:spcAft>
            </a:pPr>
            <a:r>
              <a:rPr kumimoji="0" lang="ar-SA" sz="20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الدعم الأسري: </a:t>
            </a:r>
            <a:r>
              <a:rPr kumimoji="0" lang="ar-SA"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يتم تدريب الأسرة من قبل الطبيب النفسي على كيفية التعامل مع مريض الذهان والتأقلم والتواصل معه وكيفية تقديم الدعم له طوال مرحلة التعافي.</a:t>
            </a:r>
            <a:endParaRPr kumimoji="0" lang="fr-FR"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5" name="Rectangle 4"/>
          <p:cNvSpPr/>
          <p:nvPr/>
        </p:nvSpPr>
        <p:spPr>
          <a:xfrm>
            <a:off x="928662" y="3500438"/>
            <a:ext cx="7643866"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kumimoji="0" lang="ar-SA" sz="20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العلاج الدوائي: </a:t>
            </a:r>
            <a:r>
              <a:rPr kumimoji="0" lang="ar-SA"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يساعد في تقليل أعراض الذهان، وسيصف الطبيب الدواء المناسب بجرعة محددة بحسب حالة المريض، ومثل جميع الأدوية، فإن مضادات الذهان لها آثار جانبية سيشرحها الطبيب للمريض مع الجرعة بالتفصيل ويجب على أفراد الأسرة معرفة خطة العلاج لمساعدة المريض على الالتزام بها.</a:t>
            </a:r>
            <a:endParaRPr lang="fr-FR" dirty="0"/>
          </a:p>
        </p:txBody>
      </p:sp>
      <p:sp>
        <p:nvSpPr>
          <p:cNvPr id="6" name="Rectangle 5"/>
          <p:cNvSpPr/>
          <p:nvPr/>
        </p:nvSpPr>
        <p:spPr>
          <a:xfrm>
            <a:off x="928662" y="5000636"/>
            <a:ext cx="7500990"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Low" rtl="1" eaLnBrk="0" fontAlgn="base" hangingPunct="0">
              <a:spcBef>
                <a:spcPct val="0"/>
              </a:spcBef>
              <a:spcAft>
                <a:spcPct val="0"/>
              </a:spcAft>
            </a:pPr>
            <a:r>
              <a:rPr kumimoji="0" lang="ar-SA" sz="20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مشاركة المريض تفاصيل الخطة العلاجية: </a:t>
            </a:r>
            <a:r>
              <a:rPr kumimoji="0" lang="ar-SA"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يجب أن يشارك الشخص المصاب بالذهان في التخطيط لعلاجه، ويجب أن يعي جيدًا بحالته وتكون احتياجاته وأهدافه هي ما يدفع برامج العلاج الخاصة به، يشجعه ذلك على الاستمرار في المشاركة طوال عملية التعافي.</a:t>
            </a:r>
            <a:endParaRPr kumimoji="0" lang="ar-S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20481"/>
                                        </p:tgtEl>
                                        <p:attrNameLst>
                                          <p:attrName>style.visibility</p:attrName>
                                        </p:attrNameLst>
                                      </p:cBhvr>
                                      <p:to>
                                        <p:strVal val="visible"/>
                                      </p:to>
                                    </p:set>
                                    <p:animEffect transition="in" filter="plus(in)">
                                      <p:cBhvr>
                                        <p:cTn id="25" dur="2000"/>
                                        <p:tgtEl>
                                          <p:spTgt spid="20481"/>
                                        </p:tgtEl>
                                      </p:cBhvr>
                                    </p:animEffect>
                                  </p:childTnLst>
                                </p:cTn>
                              </p:par>
                            </p:childTnLst>
                          </p:cTn>
                        </p:par>
                      </p:childTnLst>
                    </p:cTn>
                  </p:par>
                  <p:par>
                    <p:cTn id="26" fill="hold">
                      <p:stCondLst>
                        <p:cond delay="indefinite"/>
                      </p:stCondLst>
                      <p:childTnLst>
                        <p:par>
                          <p:cTn id="27" fill="hold">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0" fill="hold"/>
                                        <p:tgtEl>
                                          <p:spTgt spid="4"/>
                                        </p:tgtEl>
                                        <p:attrNameLst>
                                          <p:attrName>ppt_x</p:attrName>
                                        </p:attrNameLst>
                                      </p:cBhvr>
                                      <p:tavLst>
                                        <p:tav tm="0">
                                          <p:val>
                                            <p:strVal val="#ppt_x"/>
                                          </p:val>
                                        </p:tav>
                                        <p:tav tm="100000">
                                          <p:val>
                                            <p:strVal val="#ppt_x"/>
                                          </p:val>
                                        </p:tav>
                                      </p:tavLst>
                                    </p:anim>
                                    <p:anim calcmode="lin" valueType="num">
                                      <p:cBhvr additive="base">
                                        <p:cTn id="31" dur="5000" fill="hold"/>
                                        <p:tgtEl>
                                          <p:spTgt spid="4"/>
                                        </p:tgtEl>
                                        <p:attrNameLst>
                                          <p:attrName>ppt_y</p:attrName>
                                        </p:attrNameLst>
                                      </p:cBhvr>
                                      <p:tavLst>
                                        <p:tav tm="0">
                                          <p:val>
                                            <p:strVal val="1+#ppt_h/2"/>
                                          </p:val>
                                        </p:tav>
                                        <p:tav tm="100000">
                                          <p:val>
                                            <p:strVal val="#ppt_y"/>
                                          </p:val>
                                        </p:tav>
                                      </p:tavLst>
                                    </p:anim>
                                  </p:childTnLst>
                                </p:cTn>
                              </p:par>
                              <p:par>
                                <p:cTn id="32" presetID="7" presetClass="entr" presetSubtype="4"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0" fill="hold"/>
                                        <p:tgtEl>
                                          <p:spTgt spid="5"/>
                                        </p:tgtEl>
                                        <p:attrNameLst>
                                          <p:attrName>ppt_x</p:attrName>
                                        </p:attrNameLst>
                                      </p:cBhvr>
                                      <p:tavLst>
                                        <p:tav tm="0">
                                          <p:val>
                                            <p:strVal val="#ppt_x"/>
                                          </p:val>
                                        </p:tav>
                                        <p:tav tm="100000">
                                          <p:val>
                                            <p:strVal val="#ppt_x"/>
                                          </p:val>
                                        </p:tav>
                                      </p:tavLst>
                                    </p:anim>
                                    <p:anim calcmode="lin" valueType="num">
                                      <p:cBhvr additive="base">
                                        <p:cTn id="35" dur="5000" fill="hold"/>
                                        <p:tgtEl>
                                          <p:spTgt spid="5"/>
                                        </p:tgtEl>
                                        <p:attrNameLst>
                                          <p:attrName>ppt_y</p:attrName>
                                        </p:attrNameLst>
                                      </p:cBhvr>
                                      <p:tavLst>
                                        <p:tav tm="0">
                                          <p:val>
                                            <p:strVal val="1+#ppt_h/2"/>
                                          </p:val>
                                        </p:tav>
                                        <p:tav tm="100000">
                                          <p:val>
                                            <p:strVal val="#ppt_y"/>
                                          </p:val>
                                        </p:tav>
                                      </p:tavLst>
                                    </p:anim>
                                  </p:childTnLst>
                                </p:cTn>
                              </p:par>
                              <p:par>
                                <p:cTn id="36" presetID="7" presetClass="entr" presetSubtype="4"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0" fill="hold"/>
                                        <p:tgtEl>
                                          <p:spTgt spid="6"/>
                                        </p:tgtEl>
                                        <p:attrNameLst>
                                          <p:attrName>ppt_x</p:attrName>
                                        </p:attrNameLst>
                                      </p:cBhvr>
                                      <p:tavLst>
                                        <p:tav tm="0">
                                          <p:val>
                                            <p:strVal val="#ppt_x"/>
                                          </p:val>
                                        </p:tav>
                                        <p:tav tm="100000">
                                          <p:val>
                                            <p:strVal val="#ppt_x"/>
                                          </p:val>
                                        </p:tav>
                                      </p:tavLst>
                                    </p:anim>
                                    <p:anim calcmode="lin" valueType="num">
                                      <p:cBhvr additive="base">
                                        <p:cTn id="39"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nimBg="1"/>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142976" y="2285992"/>
            <a:ext cx="6643734" cy="156966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200000"/>
              </a:lnSpc>
              <a:spcBef>
                <a:spcPct val="0"/>
              </a:spcBef>
              <a:spcAft>
                <a:spcPct val="0"/>
              </a:spcAft>
              <a:buClrTx/>
              <a:buSzTx/>
              <a:buFontTx/>
              <a:buNone/>
              <a:tabLst/>
            </a:pP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في النهاية فإن مرض الذهان يمكن التحكم في أعراضه ويمكن أن يعيش المريض به حياة عادية طالما التزم بخطة العلاج، ومن المهم أيضًا أن يشارك المجتمع والمحيطين بالحالة من أقارب وأصدقاء في دفع المريض نحو الشفاء، بالدعم النفسي والعاطفي وتفادي التعامل السلبي الذي قد يعقد الحالة </a:t>
            </a:r>
            <a:r>
              <a:rPr kumimoji="0" lang="ar-SA" sz="1600" b="1" i="0" u="none" strike="noStrike" cap="none" normalizeH="0" baseline="0" dirty="0" err="1" smtClean="0">
                <a:ln>
                  <a:noFill/>
                </a:ln>
                <a:solidFill>
                  <a:srgbClr val="000000"/>
                </a:solidFill>
                <a:effectLst/>
                <a:latin typeface="Sakkal Majalla" pitchFamily="2" charset="-78"/>
                <a:ea typeface="Times New Roman" pitchFamily="18" charset="0"/>
                <a:cs typeface="Sakkal Majalla" pitchFamily="2" charset="-78"/>
              </a:rPr>
              <a:t>ويفاقمها</a:t>
            </a:r>
            <a:r>
              <a:rPr kumimoji="0" lang="ar-SA" sz="1600" b="1" i="0" u="none" strike="noStrike" cap="none" normalizeH="0" baseline="0" dirty="0" smtClean="0">
                <a:ln>
                  <a:noFill/>
                </a:ln>
                <a:solidFill>
                  <a:srgbClr val="000000"/>
                </a:solidFill>
                <a:effectLst/>
                <a:latin typeface="Sakkal Majalla" pitchFamily="2" charset="-78"/>
                <a:ea typeface="Times New Roman" pitchFamily="18" charset="0"/>
                <a:cs typeface="Sakkal Majalla" pitchFamily="2" charset="-78"/>
              </a:rPr>
              <a:t>.</a:t>
            </a: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5715008" y="428604"/>
            <a:ext cx="2286016" cy="923330"/>
          </a:xfrm>
          <a:prstGeom prst="rect">
            <a:avLst/>
          </a:prstGeom>
          <a:solidFill>
            <a:schemeClr val="tx2">
              <a:lumMod val="40000"/>
              <a:lumOff val="60000"/>
            </a:scheme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DZ"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خاتمة </a:t>
            </a:r>
            <a:endPar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1505"/>
                                        </p:tgtEl>
                                        <p:attrNameLst>
                                          <p:attrName>style.visibility</p:attrName>
                                        </p:attrNameLst>
                                      </p:cBhvr>
                                      <p:to>
                                        <p:strVal val="visible"/>
                                      </p:to>
                                    </p:set>
                                    <p:anim calcmode="discrete" valueType="clr">
                                      <p:cBhvr override="childStyle">
                                        <p:cTn id="25" dur="80"/>
                                        <p:tgtEl>
                                          <p:spTgt spid="2150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1505"/>
                                        </p:tgtEl>
                                        <p:attrNameLst>
                                          <p:attrName>fillcolor</p:attrName>
                                        </p:attrNameLst>
                                      </p:cBhvr>
                                      <p:tavLst>
                                        <p:tav tm="0">
                                          <p:val>
                                            <p:clrVal>
                                              <a:schemeClr val="accent2"/>
                                            </p:clrVal>
                                          </p:val>
                                        </p:tav>
                                        <p:tav tm="50000">
                                          <p:val>
                                            <p:clrVal>
                                              <a:schemeClr val="hlink"/>
                                            </p:clrVal>
                                          </p:val>
                                        </p:tav>
                                      </p:tavLst>
                                    </p:anim>
                                    <p:set>
                                      <p:cBhvr>
                                        <p:cTn id="27" dur="80"/>
                                        <p:tgtEl>
                                          <p:spTgt spid="2150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107</TotalTime>
  <Words>1356</Words>
  <Application>Microsoft Office PowerPoint</Application>
  <PresentationFormat>Affichage à l'écran (4:3)</PresentationFormat>
  <Paragraphs>85</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Métro</vt:lpstr>
      <vt:lpstr>Diapositive 1</vt:lpstr>
      <vt:lpstr>Diapositive 2</vt:lpstr>
      <vt:lpstr>Diapositive 3</vt:lpstr>
      <vt:lpstr>Diapositive 4</vt:lpstr>
      <vt:lpstr>Diapositive 5</vt:lpstr>
      <vt:lpstr>Diapositive 6</vt:lpstr>
      <vt:lpstr>Diapositive 7</vt:lpstr>
      <vt:lpstr>Diapositive 8</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winOS</dc:creator>
  <cp:lastModifiedBy>winOS</cp:lastModifiedBy>
  <cp:revision>11</cp:revision>
  <dcterms:created xsi:type="dcterms:W3CDTF">2024-12-06T06:53:42Z</dcterms:created>
  <dcterms:modified xsi:type="dcterms:W3CDTF">2024-12-06T08:40:56Z</dcterms:modified>
</cp:coreProperties>
</file>