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0" r:id="rId15"/>
    <p:sldId id="271"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5F1"/>
    <a:srgbClr val="E4C1F5"/>
    <a:srgbClr val="87E9E0"/>
    <a:srgbClr val="EFDBF9"/>
    <a:srgbClr val="FCF164"/>
    <a:srgbClr val="32C3D2"/>
    <a:srgbClr val="51C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3" autoAdjust="0"/>
    <p:restoredTop sz="94660"/>
  </p:normalViewPr>
  <p:slideViewPr>
    <p:cSldViewPr snapToGrid="0">
      <p:cViewPr>
        <p:scale>
          <a:sx n="74" d="100"/>
          <a:sy n="74" d="100"/>
        </p:scale>
        <p:origin x="288"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fr-FR"/>
              <a:t>Modifiez le style du titre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12/8/2024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12/8/2024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12/8/2024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3500">
              <a:srgbClr val="A8E1E1"/>
            </a:gs>
            <a:gs pos="0">
              <a:schemeClr val="accent1">
                <a:lumMod val="5000"/>
                <a:lumOff val="95000"/>
              </a:schemeClr>
            </a:gs>
            <a:gs pos="69000">
              <a:srgbClr val="32C3D2"/>
            </a:gs>
            <a:gs pos="83000">
              <a:srgbClr val="87E9E0"/>
            </a:gs>
            <a:gs pos="47000">
              <a:srgbClr val="51C6CF"/>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377766" y="4812879"/>
            <a:ext cx="9144000" cy="1309255"/>
          </a:xfrm>
        </p:spPr>
        <p:txBody>
          <a:bodyPr/>
          <a:lstStyle/>
          <a:p>
            <a:r>
              <a:rPr lang="ar-DZ" dirty="0"/>
              <a:t>من اعداد الطالبتان:</a:t>
            </a:r>
          </a:p>
          <a:p>
            <a:r>
              <a:rPr lang="ar-DZ" dirty="0"/>
              <a:t>شيماء لعمارة</a:t>
            </a:r>
          </a:p>
          <a:p>
            <a:r>
              <a:rPr lang="ar-DZ" dirty="0"/>
              <a:t>مجير نور هدى</a:t>
            </a:r>
          </a:p>
        </p:txBody>
      </p:sp>
      <p:sp>
        <p:nvSpPr>
          <p:cNvPr id="4" name="Sous-titre 2"/>
          <p:cNvSpPr txBox="1">
            <a:spLocks/>
          </p:cNvSpPr>
          <p:nvPr/>
        </p:nvSpPr>
        <p:spPr>
          <a:xfrm>
            <a:off x="0" y="5219069"/>
            <a:ext cx="3633009" cy="496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ar-DZ" dirty="0"/>
              <a:t>اشراف الأستاذة: حنان مصباح</a:t>
            </a:r>
          </a:p>
        </p:txBody>
      </p:sp>
      <p:pic>
        <p:nvPicPr>
          <p:cNvPr id="1026" name="Picture 2" descr="GSC | المركز الذهبي التخصصي - أسباب اضطرابات النطق والكلام | المركز الذهبي  التخصصي"/>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62650" y="-861827"/>
            <a:ext cx="7415182" cy="741518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ctrTitle"/>
          </p:nvPr>
        </p:nvSpPr>
        <p:spPr>
          <a:xfrm>
            <a:off x="403859" y="2303969"/>
            <a:ext cx="6949441" cy="1386461"/>
          </a:xfrm>
        </p:spPr>
        <p:txBody>
          <a:bodyPr>
            <a:noAutofit/>
          </a:bodyPr>
          <a:lstStyle/>
          <a:p>
            <a:r>
              <a:rPr lang="ar-DZ" sz="4800" dirty="0">
                <a:ln w="19050">
                  <a:solidFill>
                    <a:srgbClr val="32C3D2"/>
                  </a:solidFill>
                </a:ln>
                <a:solidFill>
                  <a:srgbClr val="87E9E0"/>
                </a:solidFill>
              </a:rPr>
              <a:t>الأسباب الحركية\اللفظية</a:t>
            </a:r>
            <a:endParaRPr lang="fr-FR" sz="4800" dirty="0">
              <a:ln w="19050">
                <a:solidFill>
                  <a:srgbClr val="32C3D2"/>
                </a:solidFill>
              </a:ln>
              <a:solidFill>
                <a:srgbClr val="87E9E0"/>
              </a:solidFill>
            </a:endParaRPr>
          </a:p>
        </p:txBody>
      </p:sp>
    </p:spTree>
    <p:extLst>
      <p:ext uri="{BB962C8B-B14F-4D97-AF65-F5344CB8AC3E}">
        <p14:creationId xmlns:p14="http://schemas.microsoft.com/office/powerpoint/2010/main" val="1861162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Organigramme : Terminateur 1"/>
          <p:cNvSpPr/>
          <p:nvPr/>
        </p:nvSpPr>
        <p:spPr>
          <a:xfrm>
            <a:off x="637250" y="1807613"/>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بحيث يكون حجم اللسان صغيراً جداً، أو كبيراً جداً مما يعيق عملية تشكيل أصوات الكلام بصفة عامة ما يؤدي إلى اضطراب في النطق. </a:t>
            </a:r>
            <a:endParaRPr lang="fr-FR" sz="2400" dirty="0">
              <a:solidFill>
                <a:schemeClr val="bg1"/>
              </a:solidFill>
            </a:endParaRPr>
          </a:p>
        </p:txBody>
      </p:sp>
      <p:sp>
        <p:nvSpPr>
          <p:cNvPr id="3" name="Flèche gauche 2"/>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4" name="Rectangle 3"/>
          <p:cNvSpPr/>
          <p:nvPr/>
        </p:nvSpPr>
        <p:spPr>
          <a:xfrm>
            <a:off x="637251" y="6011610"/>
            <a:ext cx="8687724" cy="67627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 النطقي من الخلال التدريب وتعليم استراتيجيات تعويضية.</a:t>
            </a:r>
            <a:endParaRPr lang="fr-FR" sz="2400" dirty="0">
              <a:solidFill>
                <a:schemeClr val="bg1"/>
              </a:solidFill>
            </a:endParaRPr>
          </a:p>
        </p:txBody>
      </p:sp>
      <p:sp>
        <p:nvSpPr>
          <p:cNvPr id="5" name="Organigramme : Terminateur 4"/>
          <p:cNvSpPr/>
          <p:nvPr/>
        </p:nvSpPr>
        <p:spPr>
          <a:xfrm>
            <a:off x="637250" y="3819569"/>
            <a:ext cx="8792500" cy="1543541"/>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ضخامة اللسان يؤدي إلى محدودية  حركة اللسان داخل الفم، صعوبة مرور الهواء مما يجعل الصوت يبدو أنفيا.</a:t>
            </a:r>
          </a:p>
          <a:p>
            <a:pPr algn="ctr"/>
            <a:r>
              <a:rPr lang="ar-DZ" sz="2400" dirty="0">
                <a:solidFill>
                  <a:schemeClr val="bg1"/>
                </a:solidFill>
              </a:rPr>
              <a:t>صغر اللسان يؤدي إلى عدم تحقيق بعض الأصوات كما هي.</a:t>
            </a:r>
            <a:endParaRPr lang="fr-FR" sz="2400" dirty="0">
              <a:solidFill>
                <a:schemeClr val="bg1"/>
              </a:solidFill>
            </a:endParaRPr>
          </a:p>
        </p:txBody>
      </p:sp>
      <p:sp>
        <p:nvSpPr>
          <p:cNvPr id="6" name="Flèche gauche 5"/>
          <p:cNvSpPr/>
          <p:nvPr/>
        </p:nvSpPr>
        <p:spPr>
          <a:xfrm>
            <a:off x="9591675" y="4176756"/>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7" name="Flèche gauche 6"/>
          <p:cNvSpPr/>
          <p:nvPr/>
        </p:nvSpPr>
        <p:spPr>
          <a:xfrm>
            <a:off x="10225086" y="2312438"/>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
        <p:nvSpPr>
          <p:cNvPr id="8" name="Rectangle 7"/>
          <p:cNvSpPr/>
          <p:nvPr/>
        </p:nvSpPr>
        <p:spPr>
          <a:xfrm>
            <a:off x="3298005" y="1015703"/>
            <a:ext cx="7726166" cy="53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r>
              <a:rPr lang="ar-DZ" sz="2400" u="sng" dirty="0">
                <a:solidFill>
                  <a:schemeClr val="bg1"/>
                </a:solidFill>
              </a:rPr>
              <a:t>تغير واختلاف حجم اللسان</a:t>
            </a:r>
            <a:endParaRPr lang="fr-FR" sz="2400" u="sng" dirty="0">
              <a:solidFill>
                <a:schemeClr val="bg1"/>
              </a:solidFill>
            </a:endParaRPr>
          </a:p>
        </p:txBody>
      </p:sp>
    </p:spTree>
    <p:extLst>
      <p:ext uri="{BB962C8B-B14F-4D97-AF65-F5344CB8AC3E}">
        <p14:creationId xmlns:p14="http://schemas.microsoft.com/office/powerpoint/2010/main" val="3618850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Organigramme : Terminateur 1"/>
          <p:cNvSpPr/>
          <p:nvPr/>
        </p:nvSpPr>
        <p:spPr>
          <a:xfrm>
            <a:off x="637250" y="1289390"/>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هو نمط غير طبيعي لحركة اللسان يحدث عندما يدفع الشخص اللسان نحو الأسنان الأمامية عند التحدث أو البلع. يمكن أن يؤثر هذا النمط على النطق بشكل ملحوظ. </a:t>
            </a:r>
            <a:endParaRPr lang="fr-FR" sz="2400" dirty="0">
              <a:solidFill>
                <a:schemeClr val="bg1"/>
              </a:solidFill>
            </a:endParaRPr>
          </a:p>
        </p:txBody>
      </p:sp>
      <p:sp>
        <p:nvSpPr>
          <p:cNvPr id="3" name="Flèche gauche 2"/>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4" name="Rectangle 3"/>
          <p:cNvSpPr/>
          <p:nvPr/>
        </p:nvSpPr>
        <p:spPr>
          <a:xfrm>
            <a:off x="637250" y="5970217"/>
            <a:ext cx="8687724" cy="75906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 النطقي من الخلال تعليم وضع اللسان صحيح لإنتاج الأصوات بشكل صحيح.</a:t>
            </a:r>
            <a:endParaRPr lang="fr-FR" sz="2400" dirty="0">
              <a:solidFill>
                <a:schemeClr val="bg1"/>
              </a:solidFill>
            </a:endParaRPr>
          </a:p>
        </p:txBody>
      </p:sp>
      <p:sp>
        <p:nvSpPr>
          <p:cNvPr id="5" name="Organigramme : Terminateur 4"/>
          <p:cNvSpPr/>
          <p:nvPr/>
        </p:nvSpPr>
        <p:spPr>
          <a:xfrm>
            <a:off x="637250" y="3359649"/>
            <a:ext cx="8792500" cy="2003461"/>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تشويه الأصوات الأمامية مثل /س/، /ز/، /ت/، و/د/. عندما يندفع اللسان إلى الأمام بدلاً من وضعه بشكل صحيح، قد تُسمع هذه الأصوات بشكل مشوه</a:t>
            </a:r>
          </a:p>
          <a:p>
            <a:pPr algn="ctr"/>
            <a:r>
              <a:rPr lang="ar-DZ" sz="2400" dirty="0">
                <a:solidFill>
                  <a:schemeClr val="bg1"/>
                </a:solidFill>
              </a:rPr>
              <a:t> وقد يسبب اللثغة الأمامية، التي تجعل الصوت يبدو أكثر نعومة أو "مهوّسًا مثل ثمس بدلا من شمس.</a:t>
            </a:r>
            <a:endParaRPr lang="fr-FR" sz="2400" dirty="0">
              <a:solidFill>
                <a:schemeClr val="bg1"/>
              </a:solidFill>
            </a:endParaRPr>
          </a:p>
        </p:txBody>
      </p:sp>
      <p:sp>
        <p:nvSpPr>
          <p:cNvPr id="6" name="Flèche gauche 5"/>
          <p:cNvSpPr/>
          <p:nvPr/>
        </p:nvSpPr>
        <p:spPr>
          <a:xfrm>
            <a:off x="9591675" y="4176756"/>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7" name="Flèche gauche 6"/>
          <p:cNvSpPr/>
          <p:nvPr/>
        </p:nvSpPr>
        <p:spPr>
          <a:xfrm>
            <a:off x="10225086" y="1794215"/>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
        <p:nvSpPr>
          <p:cNvPr id="8" name="Rectangle 7"/>
          <p:cNvSpPr/>
          <p:nvPr/>
        </p:nvSpPr>
        <p:spPr>
          <a:xfrm>
            <a:off x="3298005" y="497480"/>
            <a:ext cx="7726166" cy="53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r>
              <a:rPr lang="ar-DZ" sz="2400" u="sng" dirty="0">
                <a:solidFill>
                  <a:schemeClr val="bg1"/>
                </a:solidFill>
              </a:rPr>
              <a:t> اندفاع اللسان </a:t>
            </a:r>
            <a:r>
              <a:rPr lang="fr-FR" sz="2400" u="sng" dirty="0">
                <a:solidFill>
                  <a:schemeClr val="bg1"/>
                </a:solidFill>
              </a:rPr>
              <a:t>Tongue - Thrust</a:t>
            </a:r>
          </a:p>
        </p:txBody>
      </p:sp>
    </p:spTree>
    <p:extLst>
      <p:ext uri="{BB962C8B-B14F-4D97-AF65-F5344CB8AC3E}">
        <p14:creationId xmlns:p14="http://schemas.microsoft.com/office/powerpoint/2010/main" val="3837497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3" name="Organigramme : Terminateur 2"/>
          <p:cNvSpPr/>
          <p:nvPr/>
        </p:nvSpPr>
        <p:spPr>
          <a:xfrm>
            <a:off x="637250" y="1807613"/>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إن عدم تناسق الفكين السفلى والعلوي سواء . الوضع الساكن، أو في وضع الحركة أثناء النطق يعد من الأسباب الرئيسية في ظهور العديد من اضطرابات النطق لدى الأطفال بصفة خاصة. </a:t>
            </a:r>
            <a:endParaRPr lang="fr-FR" sz="2400" dirty="0">
              <a:solidFill>
                <a:schemeClr val="bg1"/>
              </a:solidFill>
            </a:endParaRPr>
          </a:p>
        </p:txBody>
      </p:sp>
      <p:grpSp>
        <p:nvGrpSpPr>
          <p:cNvPr id="11" name="Groupe 10"/>
          <p:cNvGrpSpPr/>
          <p:nvPr/>
        </p:nvGrpSpPr>
        <p:grpSpPr>
          <a:xfrm>
            <a:off x="0" y="221656"/>
            <a:ext cx="11656753" cy="643427"/>
            <a:chOff x="0" y="221656"/>
            <a:chExt cx="11656753" cy="643427"/>
          </a:xfrm>
        </p:grpSpPr>
        <p:sp>
          <p:nvSpPr>
            <p:cNvPr id="2" name="Organigramme : Terminateur 1"/>
            <p:cNvSpPr/>
            <p:nvPr/>
          </p:nvSpPr>
          <p:spPr>
            <a:xfrm>
              <a:off x="8382000" y="221656"/>
              <a:ext cx="3274753"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عدم تطابق الفكين</a:t>
              </a:r>
              <a:endParaRPr lang="fr-FR" sz="2800" dirty="0">
                <a:solidFill>
                  <a:schemeClr val="bg1"/>
                </a:solidFill>
              </a:endParaRPr>
            </a:p>
          </p:txBody>
        </p:sp>
        <p:cxnSp>
          <p:nvCxnSpPr>
            <p:cNvPr id="4" name="Connecteur droit 3"/>
            <p:cNvCxnSpPr/>
            <p:nvPr/>
          </p:nvCxnSpPr>
          <p:spPr>
            <a:xfrm flipH="1" flipV="1">
              <a:off x="0" y="533845"/>
              <a:ext cx="8315325" cy="952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 name="Flèche gauche 4"/>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6" name="Rectangle 5"/>
          <p:cNvSpPr/>
          <p:nvPr/>
        </p:nvSpPr>
        <p:spPr>
          <a:xfrm>
            <a:off x="637250" y="5944213"/>
            <a:ext cx="8687724" cy="811067"/>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الجراحة في الحالات الشديدة، تقويم الأسنان، جلسات أخصائية لتحسين النطق.</a:t>
            </a:r>
            <a:endParaRPr lang="fr-FR" sz="2400" dirty="0">
              <a:solidFill>
                <a:schemeClr val="bg1"/>
              </a:solidFill>
            </a:endParaRPr>
          </a:p>
        </p:txBody>
      </p:sp>
      <p:sp>
        <p:nvSpPr>
          <p:cNvPr id="7" name="Organigramme : Terminateur 6"/>
          <p:cNvSpPr/>
          <p:nvPr/>
        </p:nvSpPr>
        <p:spPr>
          <a:xfrm>
            <a:off x="637250" y="3819569"/>
            <a:ext cx="8792500" cy="1543541"/>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يؤثر على نطق الأصوات الأسنانية والشفوية، </a:t>
            </a:r>
          </a:p>
          <a:p>
            <a:pPr algn="ctr"/>
            <a:r>
              <a:rPr lang="ar-DZ" sz="2400" dirty="0">
                <a:solidFill>
                  <a:schemeClr val="bg1"/>
                </a:solidFill>
              </a:rPr>
              <a:t>صعوبة نطق الأصوات الاحتكاكية مثل براشة بدل فراشة.</a:t>
            </a:r>
          </a:p>
          <a:p>
            <a:pPr algn="ctr"/>
            <a:r>
              <a:rPr lang="ar-DZ" sz="2400" dirty="0">
                <a:solidFill>
                  <a:schemeClr val="bg1"/>
                </a:solidFill>
              </a:rPr>
              <a:t>التحدث من الانف مثل نملة لملة.</a:t>
            </a:r>
            <a:endParaRPr lang="fr-FR" sz="2400" dirty="0">
              <a:solidFill>
                <a:schemeClr val="bg1"/>
              </a:solidFill>
            </a:endParaRPr>
          </a:p>
        </p:txBody>
      </p:sp>
      <p:sp>
        <p:nvSpPr>
          <p:cNvPr id="8" name="Flèche gauche 7"/>
          <p:cNvSpPr/>
          <p:nvPr/>
        </p:nvSpPr>
        <p:spPr>
          <a:xfrm>
            <a:off x="9591675" y="4176756"/>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9" name="Flèche gauche 8"/>
          <p:cNvSpPr/>
          <p:nvPr/>
        </p:nvSpPr>
        <p:spPr>
          <a:xfrm>
            <a:off x="10225086" y="2312438"/>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Tree>
    <p:extLst>
      <p:ext uri="{BB962C8B-B14F-4D97-AF65-F5344CB8AC3E}">
        <p14:creationId xmlns:p14="http://schemas.microsoft.com/office/powerpoint/2010/main" val="2553794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3" name="Organigramme : Terminateur 2"/>
          <p:cNvSpPr/>
          <p:nvPr/>
        </p:nvSpPr>
        <p:spPr>
          <a:xfrm>
            <a:off x="637250" y="1807613"/>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 إن الأسنان ذات البنية والتركيب الصحيحين تعد ضرورة قصوى لإخراج ونطق الأصوات اللغوية نطقاً صحيحاً، فعندما تكون الأسنان مشوهة وغير سليمة التركيب يكون تشوه في النطق، فإن الأسنان تشترك مع أعضاء النطق الأخرى في نطق بعض الأصوات الاحتكاكية. </a:t>
            </a:r>
            <a:endParaRPr lang="fr-FR" sz="2400" dirty="0">
              <a:solidFill>
                <a:schemeClr val="bg1"/>
              </a:solidFill>
            </a:endParaRPr>
          </a:p>
        </p:txBody>
      </p:sp>
      <p:grpSp>
        <p:nvGrpSpPr>
          <p:cNvPr id="10" name="Groupe 9"/>
          <p:cNvGrpSpPr/>
          <p:nvPr/>
        </p:nvGrpSpPr>
        <p:grpSpPr>
          <a:xfrm>
            <a:off x="0" y="221656"/>
            <a:ext cx="11656753" cy="643427"/>
            <a:chOff x="0" y="221656"/>
            <a:chExt cx="11656753" cy="643427"/>
          </a:xfrm>
        </p:grpSpPr>
        <p:sp>
          <p:nvSpPr>
            <p:cNvPr id="2" name="Organigramme : Terminateur 1"/>
            <p:cNvSpPr/>
            <p:nvPr/>
          </p:nvSpPr>
          <p:spPr>
            <a:xfrm>
              <a:off x="8382000" y="221656"/>
              <a:ext cx="3274753"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تشوه الأسنان</a:t>
              </a:r>
              <a:endParaRPr lang="fr-FR" sz="2800" dirty="0">
                <a:solidFill>
                  <a:schemeClr val="bg1"/>
                </a:solidFill>
              </a:endParaRPr>
            </a:p>
          </p:txBody>
        </p:sp>
        <p:cxnSp>
          <p:nvCxnSpPr>
            <p:cNvPr id="4" name="Connecteur droit 3"/>
            <p:cNvCxnSpPr/>
            <p:nvPr/>
          </p:nvCxnSpPr>
          <p:spPr>
            <a:xfrm flipH="1" flipV="1">
              <a:off x="0" y="533845"/>
              <a:ext cx="8315325" cy="952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 name="Flèche gauche 4"/>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6" name="Rectangle 5"/>
          <p:cNvSpPr/>
          <p:nvPr/>
        </p:nvSpPr>
        <p:spPr>
          <a:xfrm>
            <a:off x="637250" y="5944213"/>
            <a:ext cx="8687724" cy="811067"/>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الجراحة في الحالات الشديدة، تقويم الأسنان، جلسات أخصائية لتحسين النطق.</a:t>
            </a:r>
            <a:endParaRPr lang="fr-FR" sz="2400" dirty="0">
              <a:solidFill>
                <a:schemeClr val="bg1"/>
              </a:solidFill>
            </a:endParaRPr>
          </a:p>
        </p:txBody>
      </p:sp>
      <p:sp>
        <p:nvSpPr>
          <p:cNvPr id="7" name="Organigramme : Terminateur 6"/>
          <p:cNvSpPr/>
          <p:nvPr/>
        </p:nvSpPr>
        <p:spPr>
          <a:xfrm>
            <a:off x="637250" y="3819569"/>
            <a:ext cx="8792500" cy="1543541"/>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صعوبة في نطق الأصوات الصفرية مثل «س، ش، ج» حيث تتطلب تدفقا دقيقا للهواء بين الأسنان.</a:t>
            </a:r>
          </a:p>
          <a:p>
            <a:pPr algn="ctr"/>
            <a:r>
              <a:rPr lang="ar-DZ" sz="2400" dirty="0">
                <a:solidFill>
                  <a:schemeClr val="bg1"/>
                </a:solidFill>
              </a:rPr>
              <a:t>التأثير على الأصوات اللثوية التاء والدال إذا كانت الأسنان بارزة يصعب على اللسان الوصول للوضع الصحيح. </a:t>
            </a:r>
            <a:endParaRPr lang="fr-FR" sz="2400" dirty="0">
              <a:solidFill>
                <a:schemeClr val="bg1"/>
              </a:solidFill>
            </a:endParaRPr>
          </a:p>
        </p:txBody>
      </p:sp>
      <p:sp>
        <p:nvSpPr>
          <p:cNvPr id="8" name="Flèche gauche 7"/>
          <p:cNvSpPr/>
          <p:nvPr/>
        </p:nvSpPr>
        <p:spPr>
          <a:xfrm>
            <a:off x="9591675" y="4176756"/>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9" name="Flèche gauche 8"/>
          <p:cNvSpPr/>
          <p:nvPr/>
        </p:nvSpPr>
        <p:spPr>
          <a:xfrm>
            <a:off x="10225086" y="2312438"/>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Tree>
    <p:extLst>
      <p:ext uri="{BB962C8B-B14F-4D97-AF65-F5344CB8AC3E}">
        <p14:creationId xmlns:p14="http://schemas.microsoft.com/office/powerpoint/2010/main" val="373741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Flèche gauche 1"/>
          <p:cNvSpPr/>
          <p:nvPr/>
        </p:nvSpPr>
        <p:spPr>
          <a:xfrm>
            <a:off x="10126922" y="1708291"/>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الحالة</a:t>
            </a:r>
            <a:endParaRPr lang="fr-FR" sz="2400" dirty="0">
              <a:solidFill>
                <a:schemeClr val="bg1"/>
              </a:solidFill>
            </a:endParaRPr>
          </a:p>
        </p:txBody>
      </p:sp>
      <p:sp>
        <p:nvSpPr>
          <p:cNvPr id="5" name="Organigramme : Terminateur 4"/>
          <p:cNvSpPr/>
          <p:nvPr/>
        </p:nvSpPr>
        <p:spPr>
          <a:xfrm>
            <a:off x="503686" y="1612185"/>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طفل لديه مشكل في نطق الحروف الانفجارية حيث يقول «نان» بدل من «باب» و «نتاب» بدل من «كتاب» </a:t>
            </a:r>
            <a:endParaRPr lang="fr-FR" sz="2400" dirty="0">
              <a:solidFill>
                <a:schemeClr val="bg1"/>
              </a:solidFill>
            </a:endParaRPr>
          </a:p>
        </p:txBody>
      </p:sp>
      <p:sp>
        <p:nvSpPr>
          <p:cNvPr id="6" name="Flèche gauche 5"/>
          <p:cNvSpPr/>
          <p:nvPr/>
        </p:nvSpPr>
        <p:spPr>
          <a:xfrm>
            <a:off x="10126922" y="3578399"/>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تشخيص الحالة</a:t>
            </a:r>
            <a:endParaRPr lang="fr-FR" sz="2400" dirty="0">
              <a:solidFill>
                <a:schemeClr val="bg1"/>
              </a:solidFill>
            </a:endParaRPr>
          </a:p>
        </p:txBody>
      </p:sp>
      <p:grpSp>
        <p:nvGrpSpPr>
          <p:cNvPr id="7" name="Groupe 6"/>
          <p:cNvGrpSpPr/>
          <p:nvPr/>
        </p:nvGrpSpPr>
        <p:grpSpPr>
          <a:xfrm>
            <a:off x="-66675" y="495300"/>
            <a:ext cx="11734799" cy="590550"/>
            <a:chOff x="-66675" y="495300"/>
            <a:chExt cx="11734799" cy="590550"/>
          </a:xfrm>
        </p:grpSpPr>
        <p:sp>
          <p:nvSpPr>
            <p:cNvPr id="8" name="Rectangle à coins arrondis 7"/>
            <p:cNvSpPr/>
            <p:nvPr/>
          </p:nvSpPr>
          <p:spPr>
            <a:xfrm>
              <a:off x="9201149" y="495300"/>
              <a:ext cx="2466975" cy="590550"/>
            </a:xfrm>
            <a:prstGeom prst="roundRect">
              <a:avLst/>
            </a:prstGeom>
            <a:solidFill>
              <a:srgbClr val="EF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1"/>
                  </a:solidFill>
                </a:rPr>
                <a:t>نماذج</a:t>
              </a:r>
              <a:endParaRPr lang="fr-FR" b="1" dirty="0">
                <a:solidFill>
                  <a:schemeClr val="bg1"/>
                </a:solidFill>
              </a:endParaRPr>
            </a:p>
          </p:txBody>
        </p:sp>
        <p:cxnSp>
          <p:nvCxnSpPr>
            <p:cNvPr id="9" name="Connecteur droit 8"/>
            <p:cNvCxnSpPr>
              <a:stCxn id="8" idx="1"/>
            </p:cNvCxnSpPr>
            <p:nvPr/>
          </p:nvCxnSpPr>
          <p:spPr>
            <a:xfrm flipH="1" flipV="1">
              <a:off x="-66675" y="742950"/>
              <a:ext cx="9267824" cy="4762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Flèche gauche 9"/>
          <p:cNvSpPr/>
          <p:nvPr/>
        </p:nvSpPr>
        <p:spPr>
          <a:xfrm>
            <a:off x="10126922" y="5448507"/>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11" name="Organigramme : Terminateur 10"/>
          <p:cNvSpPr/>
          <p:nvPr/>
        </p:nvSpPr>
        <p:spPr>
          <a:xfrm>
            <a:off x="503686" y="3482293"/>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السبب يعود للحنك المشقوق الذي أدى إلى تسرب الهواء للأنف ففقدت هذه الحروف قوتها الانفجارية وأخذت مخارج أخرى غيرتها.</a:t>
            </a:r>
            <a:endParaRPr lang="fr-FR" sz="2400" dirty="0">
              <a:solidFill>
                <a:schemeClr val="bg1"/>
              </a:solidFill>
            </a:endParaRPr>
          </a:p>
        </p:txBody>
      </p:sp>
      <p:sp>
        <p:nvSpPr>
          <p:cNvPr id="12" name="Organigramme : Terminateur 11"/>
          <p:cNvSpPr/>
          <p:nvPr/>
        </p:nvSpPr>
        <p:spPr>
          <a:xfrm>
            <a:off x="503686" y="5352401"/>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يعالج هذا العيب جراحيا في الشهور الأولى الميلاد من 6-18 شهرا.</a:t>
            </a:r>
            <a:endParaRPr lang="fr-FR" sz="2400" dirty="0">
              <a:solidFill>
                <a:schemeClr val="bg1"/>
              </a:solidFill>
            </a:endParaRPr>
          </a:p>
        </p:txBody>
      </p:sp>
    </p:spTree>
    <p:extLst>
      <p:ext uri="{BB962C8B-B14F-4D97-AF65-F5344CB8AC3E}">
        <p14:creationId xmlns:p14="http://schemas.microsoft.com/office/powerpoint/2010/main" val="344671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Flèche gauche 1"/>
          <p:cNvSpPr/>
          <p:nvPr/>
        </p:nvSpPr>
        <p:spPr>
          <a:xfrm>
            <a:off x="10126922" y="1708291"/>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الحالة</a:t>
            </a:r>
            <a:endParaRPr lang="fr-FR" sz="2400" dirty="0">
              <a:solidFill>
                <a:schemeClr val="bg1"/>
              </a:solidFill>
            </a:endParaRPr>
          </a:p>
        </p:txBody>
      </p:sp>
      <p:sp>
        <p:nvSpPr>
          <p:cNvPr id="3" name="Organigramme : Terminateur 2"/>
          <p:cNvSpPr/>
          <p:nvPr/>
        </p:nvSpPr>
        <p:spPr>
          <a:xfrm>
            <a:off x="503686" y="1612184"/>
            <a:ext cx="9353550" cy="987177"/>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طفل لديه صعوبة في نطق الأصوات الاحتكاكية يقول «ذهرة» بدل من «زهرة» و «براشة» بدل من «فراشة» </a:t>
            </a:r>
            <a:endParaRPr lang="fr-FR" sz="2400" dirty="0">
              <a:solidFill>
                <a:schemeClr val="bg1"/>
              </a:solidFill>
            </a:endParaRPr>
          </a:p>
        </p:txBody>
      </p:sp>
      <p:sp>
        <p:nvSpPr>
          <p:cNvPr id="4" name="Flèche gauche 3"/>
          <p:cNvSpPr/>
          <p:nvPr/>
        </p:nvSpPr>
        <p:spPr>
          <a:xfrm>
            <a:off x="10126922" y="3578399"/>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تشخيص الحالة</a:t>
            </a:r>
            <a:endParaRPr lang="fr-FR" sz="2400" dirty="0">
              <a:solidFill>
                <a:schemeClr val="bg1"/>
              </a:solidFill>
            </a:endParaRPr>
          </a:p>
        </p:txBody>
      </p:sp>
      <p:sp>
        <p:nvSpPr>
          <p:cNvPr id="5" name="Flèche gauche 4"/>
          <p:cNvSpPr/>
          <p:nvPr/>
        </p:nvSpPr>
        <p:spPr>
          <a:xfrm>
            <a:off x="10126922" y="5448507"/>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6" name="Organigramme : Terminateur 5"/>
          <p:cNvSpPr/>
          <p:nvPr/>
        </p:nvSpPr>
        <p:spPr>
          <a:xfrm>
            <a:off x="503686" y="3482293"/>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السبب يعود إلى عدم انطباق الفك العلوي مع الفك السفلي فبروز احداهما عن الآخر يؤدي إلى اختلال في نطق الأصوات الاحتكاكية.</a:t>
            </a:r>
            <a:endParaRPr lang="fr-FR" sz="2400" dirty="0">
              <a:solidFill>
                <a:schemeClr val="bg1"/>
              </a:solidFill>
            </a:endParaRPr>
          </a:p>
        </p:txBody>
      </p:sp>
      <p:sp>
        <p:nvSpPr>
          <p:cNvPr id="7" name="Organigramme : Terminateur 6"/>
          <p:cNvSpPr/>
          <p:nvPr/>
        </p:nvSpPr>
        <p:spPr>
          <a:xfrm>
            <a:off x="503686" y="5352401"/>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الجراحة في الحالات الشديدة، تقويم الأسنان، جلسات أخصائية لتحسين النطق.</a:t>
            </a:r>
            <a:endParaRPr lang="fr-FR" sz="2400" dirty="0">
              <a:solidFill>
                <a:schemeClr val="bg1"/>
              </a:solidFill>
            </a:endParaRPr>
          </a:p>
        </p:txBody>
      </p:sp>
    </p:spTree>
    <p:extLst>
      <p:ext uri="{BB962C8B-B14F-4D97-AF65-F5344CB8AC3E}">
        <p14:creationId xmlns:p14="http://schemas.microsoft.com/office/powerpoint/2010/main" val="400567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Flèche gauche 1"/>
          <p:cNvSpPr/>
          <p:nvPr/>
        </p:nvSpPr>
        <p:spPr>
          <a:xfrm>
            <a:off x="10126922" y="1708291"/>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الحالة</a:t>
            </a:r>
            <a:endParaRPr lang="fr-FR" sz="2400" dirty="0">
              <a:solidFill>
                <a:schemeClr val="bg1"/>
              </a:solidFill>
            </a:endParaRPr>
          </a:p>
        </p:txBody>
      </p:sp>
      <p:sp>
        <p:nvSpPr>
          <p:cNvPr id="3" name="Organigramme : Terminateur 2"/>
          <p:cNvSpPr/>
          <p:nvPr/>
        </p:nvSpPr>
        <p:spPr>
          <a:xfrm>
            <a:off x="503686" y="1464547"/>
            <a:ext cx="9353550" cy="1078037"/>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طفل لديه مشكل وهو تشويه أصوات الحروف الأمامية يقول «ثمكة» بدل من «سمكة» و «تعتة» بدل من «كعكة» و «دفاحة» بدل من «تفاحة»</a:t>
            </a:r>
            <a:endParaRPr lang="fr-FR" sz="2400" dirty="0">
              <a:solidFill>
                <a:schemeClr val="bg1"/>
              </a:solidFill>
            </a:endParaRPr>
          </a:p>
        </p:txBody>
      </p:sp>
      <p:sp>
        <p:nvSpPr>
          <p:cNvPr id="4" name="Flèche gauche 3"/>
          <p:cNvSpPr/>
          <p:nvPr/>
        </p:nvSpPr>
        <p:spPr>
          <a:xfrm>
            <a:off x="10126922" y="3578399"/>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تشخيص الحالة</a:t>
            </a:r>
            <a:endParaRPr lang="fr-FR" sz="2400" dirty="0">
              <a:solidFill>
                <a:schemeClr val="bg1"/>
              </a:solidFill>
            </a:endParaRPr>
          </a:p>
        </p:txBody>
      </p:sp>
      <p:sp>
        <p:nvSpPr>
          <p:cNvPr id="5" name="Flèche gauche 4"/>
          <p:cNvSpPr/>
          <p:nvPr/>
        </p:nvSpPr>
        <p:spPr>
          <a:xfrm>
            <a:off x="10126922" y="5448507"/>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6" name="Organigramme : Terminateur 5"/>
          <p:cNvSpPr/>
          <p:nvPr/>
        </p:nvSpPr>
        <p:spPr>
          <a:xfrm>
            <a:off x="503686" y="3482293"/>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السبب لخلل حجم اللسان بين كبره وصغره وهذا له الأثر الكبير في تشوه الأصوات حيث يعيق ذلك حركة اللسان وتغيير مواضع الأصوات.</a:t>
            </a:r>
            <a:endParaRPr lang="fr-FR" sz="2400" dirty="0">
              <a:solidFill>
                <a:schemeClr val="bg1"/>
              </a:solidFill>
            </a:endParaRPr>
          </a:p>
        </p:txBody>
      </p:sp>
      <p:sp>
        <p:nvSpPr>
          <p:cNvPr id="7" name="Organigramme : Terminateur 6"/>
          <p:cNvSpPr/>
          <p:nvPr/>
        </p:nvSpPr>
        <p:spPr>
          <a:xfrm>
            <a:off x="503686" y="5352401"/>
            <a:ext cx="9353550" cy="78276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 النطقي من الخلال التدريب وتعليم استراتيجيات تعويضية.</a:t>
            </a:r>
            <a:endParaRPr lang="fr-FR" sz="2400" dirty="0">
              <a:solidFill>
                <a:schemeClr val="bg1"/>
              </a:solidFill>
            </a:endParaRPr>
          </a:p>
        </p:txBody>
      </p:sp>
    </p:spTree>
    <p:extLst>
      <p:ext uri="{BB962C8B-B14F-4D97-AF65-F5344CB8AC3E}">
        <p14:creationId xmlns:p14="http://schemas.microsoft.com/office/powerpoint/2010/main" val="4147249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grpSp>
        <p:nvGrpSpPr>
          <p:cNvPr id="9" name="Groupe 8"/>
          <p:cNvGrpSpPr/>
          <p:nvPr/>
        </p:nvGrpSpPr>
        <p:grpSpPr>
          <a:xfrm>
            <a:off x="-66675" y="495300"/>
            <a:ext cx="11734799" cy="590550"/>
            <a:chOff x="-66675" y="495300"/>
            <a:chExt cx="11734799" cy="590550"/>
          </a:xfrm>
        </p:grpSpPr>
        <p:sp>
          <p:nvSpPr>
            <p:cNvPr id="2" name="Rectangle à coins arrondis 1"/>
            <p:cNvSpPr/>
            <p:nvPr/>
          </p:nvSpPr>
          <p:spPr>
            <a:xfrm>
              <a:off x="9201149" y="495300"/>
              <a:ext cx="2466975" cy="590550"/>
            </a:xfrm>
            <a:prstGeom prst="roundRect">
              <a:avLst/>
            </a:prstGeom>
            <a:solidFill>
              <a:srgbClr val="EF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1"/>
                  </a:solidFill>
                </a:rPr>
                <a:t>خاتمة</a:t>
              </a:r>
              <a:endParaRPr lang="fr-FR" b="1" dirty="0">
                <a:solidFill>
                  <a:schemeClr val="bg1"/>
                </a:solidFill>
              </a:endParaRPr>
            </a:p>
          </p:txBody>
        </p:sp>
        <p:cxnSp>
          <p:nvCxnSpPr>
            <p:cNvPr id="3" name="Connecteur droit 2"/>
            <p:cNvCxnSpPr>
              <a:stCxn id="2" idx="1"/>
            </p:cNvCxnSpPr>
            <p:nvPr/>
          </p:nvCxnSpPr>
          <p:spPr>
            <a:xfrm flipH="1" flipV="1">
              <a:off x="-66675" y="742950"/>
              <a:ext cx="9267824" cy="4762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212349" y="3804154"/>
            <a:ext cx="9688531" cy="4931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r>
              <a:rPr lang="ar-DZ" sz="2000" dirty="0">
                <a:solidFill>
                  <a:schemeClr val="bg1"/>
                </a:solidFill>
              </a:rPr>
              <a:t>تنتشر هذه الاضطرابات بين الأطفال الصغار في مرحلة الطفولة المبكرة.</a:t>
            </a:r>
            <a:endParaRPr lang="fr-FR" sz="2000" dirty="0">
              <a:solidFill>
                <a:schemeClr val="bg1"/>
              </a:solidFill>
            </a:endParaRPr>
          </a:p>
        </p:txBody>
      </p:sp>
      <p:sp>
        <p:nvSpPr>
          <p:cNvPr id="5" name="Rectangle 4"/>
          <p:cNvSpPr/>
          <p:nvPr/>
        </p:nvSpPr>
        <p:spPr>
          <a:xfrm>
            <a:off x="1212350" y="1389421"/>
            <a:ext cx="9688530" cy="7944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r>
              <a:rPr lang="ar-DZ" sz="2000" dirty="0">
                <a:solidFill>
                  <a:schemeClr val="bg1"/>
                </a:solidFill>
              </a:rPr>
              <a:t>الاضطراب في النطق يعني وجود خلل أو عيب أو تشوه في النطق أو الصوت أو الطلاقة اللغوية </a:t>
            </a:r>
            <a:endParaRPr lang="fr-FR" sz="2000" dirty="0">
              <a:solidFill>
                <a:schemeClr val="bg1"/>
              </a:solidFill>
            </a:endParaRPr>
          </a:p>
        </p:txBody>
      </p:sp>
      <p:sp>
        <p:nvSpPr>
          <p:cNvPr id="6" name="Rectangle 5"/>
          <p:cNvSpPr/>
          <p:nvPr/>
        </p:nvSpPr>
        <p:spPr>
          <a:xfrm>
            <a:off x="1212351" y="4694252"/>
            <a:ext cx="9688529" cy="6072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r>
              <a:rPr lang="ar-DZ" sz="2000" dirty="0">
                <a:solidFill>
                  <a:schemeClr val="bg1"/>
                </a:solidFill>
              </a:rPr>
              <a:t>تتعدد أسباب اضطرابات النطق إلى: أسباب ادراكية حسية، أسباب حركية لفظية وأسباب سمعية </a:t>
            </a:r>
            <a:endParaRPr lang="fr-FR" sz="2000" dirty="0">
              <a:solidFill>
                <a:schemeClr val="bg1"/>
              </a:solidFill>
            </a:endParaRPr>
          </a:p>
        </p:txBody>
      </p:sp>
      <p:sp>
        <p:nvSpPr>
          <p:cNvPr id="7" name="Rectangle 6"/>
          <p:cNvSpPr/>
          <p:nvPr/>
        </p:nvSpPr>
        <p:spPr>
          <a:xfrm>
            <a:off x="1212349" y="5698404"/>
            <a:ext cx="9688528" cy="8256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r>
              <a:rPr lang="ar-DZ" sz="2000" dirty="0">
                <a:solidFill>
                  <a:schemeClr val="bg1"/>
                </a:solidFill>
              </a:rPr>
              <a:t>الأسباب الحركية اللفظية تؤدي إلى اضطراب في النطق و عدم القدرة على اصدار الحركات المتسقة اللازمة للنطق.  </a:t>
            </a:r>
            <a:endParaRPr lang="fr-FR" sz="2000" dirty="0">
              <a:solidFill>
                <a:schemeClr val="bg1"/>
              </a:solidFill>
            </a:endParaRPr>
          </a:p>
        </p:txBody>
      </p:sp>
      <p:sp>
        <p:nvSpPr>
          <p:cNvPr id="8" name="Rectangle 7"/>
          <p:cNvSpPr/>
          <p:nvPr/>
        </p:nvSpPr>
        <p:spPr>
          <a:xfrm>
            <a:off x="1212350" y="2580841"/>
            <a:ext cx="9688530" cy="8263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r>
              <a:rPr lang="ar-DZ" sz="2000" dirty="0">
                <a:solidFill>
                  <a:schemeClr val="bg1"/>
                </a:solidFill>
              </a:rPr>
              <a:t>تتم عملية النطق عن طريق جهاز يسمى بجهاز النطق وأي خلل في احدى عناصر هذا الجهاز يؤدي إلى اضطراب في النطق</a:t>
            </a:r>
            <a:endParaRPr lang="fr-FR" sz="2000" dirty="0">
              <a:solidFill>
                <a:schemeClr val="bg1"/>
              </a:solidFill>
            </a:endParaRPr>
          </a:p>
        </p:txBody>
      </p:sp>
    </p:spTree>
    <p:extLst>
      <p:ext uri="{BB962C8B-B14F-4D97-AF65-F5344CB8AC3E}">
        <p14:creationId xmlns:p14="http://schemas.microsoft.com/office/powerpoint/2010/main" val="3990018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4" name="Rectangle à coins arrondis 3"/>
          <p:cNvSpPr/>
          <p:nvPr/>
        </p:nvSpPr>
        <p:spPr>
          <a:xfrm>
            <a:off x="1285876" y="1490662"/>
            <a:ext cx="9867900" cy="46053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تعرف اضطرابات النطق والكلام، بأنها اضطراب</a:t>
            </a:r>
          </a:p>
          <a:p>
            <a:pPr algn="ctr"/>
            <a:r>
              <a:rPr lang="ar-DZ" sz="2800" dirty="0">
                <a:solidFill>
                  <a:schemeClr val="bg1"/>
                </a:solidFill>
              </a:rPr>
              <a:t>ملحوظ في النطق أو الصوت، أو الطلاقة الكلامية، أو التأخر اللغوي أو عدم تطور اللغة التعبيرية</a:t>
            </a:r>
          </a:p>
          <a:p>
            <a:pPr algn="ctr"/>
            <a:r>
              <a:rPr lang="ar-DZ" sz="2800" dirty="0">
                <a:solidFill>
                  <a:schemeClr val="bg1"/>
                </a:solidFill>
              </a:rPr>
              <a:t>أو اللغة الاستقبالية عند الشخص، ولعل أنه من وراء هذه  الاضطرابات مشكلات وأسباب أدت إلى ذلك، لذا ينبغي معرفتها أولا ومن ثم البحث عن كيفية علاجها.</a:t>
            </a:r>
          </a:p>
          <a:p>
            <a:pPr algn="ctr"/>
            <a:r>
              <a:rPr lang="ar-DZ" sz="2800" dirty="0">
                <a:solidFill>
                  <a:schemeClr val="bg1"/>
                </a:solidFill>
              </a:rPr>
              <a:t>ما هي أسباب اضطرابات النطق؟</a:t>
            </a:r>
          </a:p>
          <a:p>
            <a:pPr algn="ctr"/>
            <a:r>
              <a:rPr lang="ar-DZ" sz="2800" dirty="0">
                <a:solidFill>
                  <a:schemeClr val="bg1"/>
                </a:solidFill>
              </a:rPr>
              <a:t>ما هي الأسباب الحركية التي تؤدي إلى اضطراب في النطق؟ وكيف يمكننا علاجها؟</a:t>
            </a:r>
          </a:p>
        </p:txBody>
      </p:sp>
      <p:grpSp>
        <p:nvGrpSpPr>
          <p:cNvPr id="3" name="Groupe 2"/>
          <p:cNvGrpSpPr/>
          <p:nvPr/>
        </p:nvGrpSpPr>
        <p:grpSpPr>
          <a:xfrm>
            <a:off x="-66675" y="495300"/>
            <a:ext cx="11734799" cy="590550"/>
            <a:chOff x="-66675" y="495300"/>
            <a:chExt cx="11734799" cy="590550"/>
          </a:xfrm>
        </p:grpSpPr>
        <p:sp>
          <p:nvSpPr>
            <p:cNvPr id="2" name="Rectangle à coins arrondis 1"/>
            <p:cNvSpPr/>
            <p:nvPr/>
          </p:nvSpPr>
          <p:spPr>
            <a:xfrm>
              <a:off x="9201149" y="495300"/>
              <a:ext cx="2466975" cy="590550"/>
            </a:xfrm>
            <a:prstGeom prst="roundRect">
              <a:avLst/>
            </a:prstGeom>
            <a:solidFill>
              <a:srgbClr val="EF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1"/>
                  </a:solidFill>
                </a:rPr>
                <a:t>تمهيد</a:t>
              </a:r>
              <a:endParaRPr lang="fr-FR" b="1" dirty="0">
                <a:solidFill>
                  <a:schemeClr val="bg1"/>
                </a:solidFill>
              </a:endParaRPr>
            </a:p>
          </p:txBody>
        </p:sp>
        <p:cxnSp>
          <p:nvCxnSpPr>
            <p:cNvPr id="7" name="Connecteur droit 6"/>
            <p:cNvCxnSpPr>
              <a:stCxn id="2" idx="1"/>
            </p:cNvCxnSpPr>
            <p:nvPr/>
          </p:nvCxnSpPr>
          <p:spPr>
            <a:xfrm flipH="1" flipV="1">
              <a:off x="-66675" y="742950"/>
              <a:ext cx="9267824" cy="4762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34244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Rectangle à coins arrondis 1"/>
          <p:cNvSpPr/>
          <p:nvPr/>
        </p:nvSpPr>
        <p:spPr>
          <a:xfrm>
            <a:off x="8239126" y="3062286"/>
            <a:ext cx="3524250" cy="657225"/>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أسباب </a:t>
            </a:r>
            <a:r>
              <a:rPr lang="ar-DZ" sz="2800" dirty="0">
                <a:solidFill>
                  <a:schemeClr val="bg1"/>
                </a:solidFill>
              </a:rPr>
              <a:t>اضطرابات </a:t>
            </a:r>
            <a:r>
              <a:rPr lang="ar-DZ" sz="2400" dirty="0">
                <a:solidFill>
                  <a:schemeClr val="bg1"/>
                </a:solidFill>
              </a:rPr>
              <a:t>النطق </a:t>
            </a:r>
            <a:endParaRPr lang="fr-FR" sz="2400" dirty="0">
              <a:solidFill>
                <a:schemeClr val="bg1"/>
              </a:solidFill>
            </a:endParaRPr>
          </a:p>
        </p:txBody>
      </p:sp>
      <p:sp>
        <p:nvSpPr>
          <p:cNvPr id="9" name="Rectangle 8"/>
          <p:cNvSpPr/>
          <p:nvPr/>
        </p:nvSpPr>
        <p:spPr>
          <a:xfrm>
            <a:off x="2571750" y="1547811"/>
            <a:ext cx="4391024" cy="46672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الإعاقة السمعية</a:t>
            </a:r>
            <a:endParaRPr lang="fr-FR" sz="2800" dirty="0"/>
          </a:p>
        </p:txBody>
      </p:sp>
      <p:grpSp>
        <p:nvGrpSpPr>
          <p:cNvPr id="13" name="Groupe 12"/>
          <p:cNvGrpSpPr/>
          <p:nvPr/>
        </p:nvGrpSpPr>
        <p:grpSpPr>
          <a:xfrm>
            <a:off x="7286625" y="1771649"/>
            <a:ext cx="838200" cy="3238500"/>
            <a:chOff x="7477125" y="1057274"/>
            <a:chExt cx="838200" cy="3238500"/>
          </a:xfrm>
        </p:grpSpPr>
        <p:cxnSp>
          <p:nvCxnSpPr>
            <p:cNvPr id="4" name="Connecteur droit 3"/>
            <p:cNvCxnSpPr/>
            <p:nvPr/>
          </p:nvCxnSpPr>
          <p:spPr>
            <a:xfrm>
              <a:off x="8277225" y="1057274"/>
              <a:ext cx="38100" cy="3238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7477125" y="1057274"/>
              <a:ext cx="800100" cy="9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7515225" y="4286249"/>
              <a:ext cx="800100" cy="9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7477125" y="2133599"/>
              <a:ext cx="800100" cy="9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7515225" y="3209924"/>
              <a:ext cx="800100" cy="9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2571750" y="2614611"/>
            <a:ext cx="4391024" cy="46672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الإعاقة الادراكية الحسية</a:t>
            </a:r>
            <a:endParaRPr lang="fr-FR" sz="2800" dirty="0"/>
          </a:p>
        </p:txBody>
      </p:sp>
      <p:sp>
        <p:nvSpPr>
          <p:cNvPr id="15" name="Rectangle 14"/>
          <p:cNvSpPr/>
          <p:nvPr/>
        </p:nvSpPr>
        <p:spPr>
          <a:xfrm>
            <a:off x="2571750" y="3681411"/>
            <a:ext cx="4391024" cy="46672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الإعاقة الحركية اللفظية</a:t>
            </a:r>
            <a:endParaRPr lang="fr-FR" sz="2800" dirty="0"/>
          </a:p>
        </p:txBody>
      </p:sp>
      <p:sp>
        <p:nvSpPr>
          <p:cNvPr id="16" name="Rectangle 15"/>
          <p:cNvSpPr/>
          <p:nvPr/>
        </p:nvSpPr>
        <p:spPr>
          <a:xfrm>
            <a:off x="2571750" y="4776786"/>
            <a:ext cx="4391024" cy="46672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عسر الكلام</a:t>
            </a:r>
            <a:endParaRPr lang="fr-FR" sz="2800" dirty="0"/>
          </a:p>
        </p:txBody>
      </p:sp>
    </p:spTree>
    <p:extLst>
      <p:ext uri="{BB962C8B-B14F-4D97-AF65-F5344CB8AC3E}">
        <p14:creationId xmlns:p14="http://schemas.microsoft.com/office/powerpoint/2010/main" val="3499371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grpSp>
        <p:nvGrpSpPr>
          <p:cNvPr id="4" name="Groupe 3"/>
          <p:cNvGrpSpPr/>
          <p:nvPr/>
        </p:nvGrpSpPr>
        <p:grpSpPr>
          <a:xfrm>
            <a:off x="-76198" y="600077"/>
            <a:ext cx="12191997" cy="476250"/>
            <a:chOff x="-76198" y="600077"/>
            <a:chExt cx="12191997" cy="476250"/>
          </a:xfrm>
        </p:grpSpPr>
        <p:sp>
          <p:nvSpPr>
            <p:cNvPr id="2" name="Rectangle à coins arrondis 1"/>
            <p:cNvSpPr/>
            <p:nvPr/>
          </p:nvSpPr>
          <p:spPr>
            <a:xfrm>
              <a:off x="8591552" y="600077"/>
              <a:ext cx="3524247" cy="476250"/>
            </a:xfrm>
            <a:prstGeom prst="roundRect">
              <a:avLst/>
            </a:prstGeom>
            <a:solidFill>
              <a:srgbClr val="EF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الإعاقة الحركية اللفظية</a:t>
              </a:r>
              <a:endParaRPr lang="fr-FR" sz="2400" dirty="0">
                <a:solidFill>
                  <a:schemeClr val="bg1"/>
                </a:solidFill>
              </a:endParaRPr>
            </a:p>
          </p:txBody>
        </p:sp>
        <p:cxnSp>
          <p:nvCxnSpPr>
            <p:cNvPr id="3" name="Connecteur droit 2"/>
            <p:cNvCxnSpPr/>
            <p:nvPr/>
          </p:nvCxnSpPr>
          <p:spPr>
            <a:xfrm flipH="1" flipV="1">
              <a:off x="-76198" y="809628"/>
              <a:ext cx="8601075" cy="57149"/>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Rectangle à coins arrondis 6"/>
          <p:cNvSpPr/>
          <p:nvPr/>
        </p:nvSpPr>
        <p:spPr>
          <a:xfrm>
            <a:off x="704850" y="1666874"/>
            <a:ext cx="10896601" cy="44481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تزايد الاهتمام خلال السنوات الحديثة بالجوانب الحركية لعملية الكلام خاصة تلك التي تؤثر بدرجة حادة في نطق الأصوات، وتسفر عن اضطرابات في النطق، مثل عدم القدرة على اصدار الحركات المتسقة اللازمة للنطق، عدم القدرة على التحكم الإرادي في حركة أجزاء جهاز النطق، عدم تناسق شكل الفم عند الكلام. وقد يعرف الطفل الكلمة يبد أنه لا يستطيع القيام بسياق الحركات اللازمة لنطق الأصوات بصورة صحيحة رغم قدرته على التعبير عن كلامه كتابة. وقد نجد مثل هؤلاء الأطفال يبذلون جهداً كبيراً في محاولة الكلام دون جدوى، ومع ذلك فقد ينطقون تلك الكلمات بسرعة وبدون اضطرابات في المواقف التلقائية بعيداً عن الآخرين ، ومن هنا تتضح عدم قدرة الفرد على التحكم الارادي في حركات اجزاء جهاز النطق بدرجة مناسبة لممارسة الكلام بصورة صحيحة.</a:t>
            </a:r>
          </a:p>
        </p:txBody>
      </p:sp>
    </p:spTree>
    <p:extLst>
      <p:ext uri="{BB962C8B-B14F-4D97-AF65-F5344CB8AC3E}">
        <p14:creationId xmlns:p14="http://schemas.microsoft.com/office/powerpoint/2010/main" val="5830091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pic>
        <p:nvPicPr>
          <p:cNvPr id="1028" name="Picture 4" descr="الوحدة الثامنة: الصوتيات la phonétique - جهاز النطق عند الانسان"/>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2576" l="7506" r="94260">
                        <a14:foregroundMark x1="17881" y1="27121" x2="27594" y2="27273"/>
                        <a14:foregroundMark x1="8830" y1="16818" x2="7726" y2="82727"/>
                        <a14:foregroundMark x1="8168" y1="83030" x2="93819" y2="82424"/>
                        <a14:foregroundMark x1="8609" y1="14394" x2="93598" y2="14091"/>
                        <a14:foregroundMark x1="92936" y1="14242" x2="94260" y2="80606"/>
                        <a14:foregroundMark x1="79470" y1="26364" x2="58278" y2="42121"/>
                        <a14:foregroundMark x1="54967" y1="68636" x2="23400" y2="75909"/>
                        <a14:foregroundMark x1="33333" y1="27273" x2="32892" y2="37727"/>
                      </a14:backgroundRemoval>
                    </a14:imgEffect>
                  </a14:imgLayer>
                </a14:imgProps>
              </a:ext>
              <a:ext uri="{28A0092B-C50C-407E-A947-70E740481C1C}">
                <a14:useLocalDpi xmlns:a14="http://schemas.microsoft.com/office/drawing/2010/main" val="0"/>
              </a:ext>
            </a:extLst>
          </a:blip>
          <a:srcRect/>
          <a:stretch>
            <a:fillRect/>
          </a:stretch>
        </p:blipFill>
        <p:spPr bwMode="auto">
          <a:xfrm>
            <a:off x="6385459" y="-436641"/>
            <a:ext cx="5382099" cy="7841470"/>
          </a:xfrm>
          <a:prstGeom prst="rect">
            <a:avLst/>
          </a:prstGeom>
          <a:noFill/>
          <a:extLst>
            <a:ext uri="{909E8E84-426E-40DD-AFC4-6F175D3DCCD1}">
              <a14:hiddenFill xmlns:a14="http://schemas.microsoft.com/office/drawing/2010/main">
                <a:solidFill>
                  <a:srgbClr val="FFFFFF"/>
                </a:solidFill>
              </a14:hiddenFill>
            </a:ext>
          </a:extLst>
        </p:spPr>
      </p:pic>
      <p:sp>
        <p:nvSpPr>
          <p:cNvPr id="3" name="Organigramme : Terminateur 2"/>
          <p:cNvSpPr/>
          <p:nvPr/>
        </p:nvSpPr>
        <p:spPr>
          <a:xfrm>
            <a:off x="460084" y="2304774"/>
            <a:ext cx="5925375" cy="2358639"/>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عملية النطق: تتم عملية النطق عن طريق جهاز يسمى بجهاز النطق، وهو اسم يطلق</a:t>
            </a:r>
          </a:p>
          <a:p>
            <a:pPr algn="ctr"/>
            <a:r>
              <a:rPr lang="ar-DZ" sz="2000" dirty="0">
                <a:solidFill>
                  <a:schemeClr val="bg1"/>
                </a:solidFill>
              </a:rPr>
              <a:t>على الأعضاء التي تسهم في عملية إحداث الكلام، ولكل جهاز وظيفة خاصة به وأي خلل في احدى الأجهزة يؤدي إلى اضطراب في النطق. </a:t>
            </a:r>
          </a:p>
        </p:txBody>
      </p:sp>
    </p:spTree>
    <p:extLst>
      <p:ext uri="{BB962C8B-B14F-4D97-AF65-F5344CB8AC3E}">
        <p14:creationId xmlns:p14="http://schemas.microsoft.com/office/powerpoint/2010/main" val="413590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2" name="Rectangle à coins arrondis 1"/>
          <p:cNvSpPr/>
          <p:nvPr/>
        </p:nvSpPr>
        <p:spPr>
          <a:xfrm>
            <a:off x="3472236" y="1466759"/>
            <a:ext cx="5353050" cy="476250"/>
          </a:xfrm>
          <a:prstGeom prst="roundRect">
            <a:avLst/>
          </a:prstGeom>
          <a:solidFill>
            <a:srgbClr val="EF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 الأسباب المؤدية للإعاقة الحركية اللفظية</a:t>
            </a:r>
            <a:endParaRPr lang="fr-FR" sz="2400" dirty="0">
              <a:solidFill>
                <a:schemeClr val="bg1"/>
              </a:solidFill>
            </a:endParaRPr>
          </a:p>
        </p:txBody>
      </p:sp>
      <p:sp>
        <p:nvSpPr>
          <p:cNvPr id="21" name="Organigramme : Terminateur 20"/>
          <p:cNvSpPr/>
          <p:nvPr/>
        </p:nvSpPr>
        <p:spPr>
          <a:xfrm>
            <a:off x="9945946" y="3045330"/>
            <a:ext cx="1996557"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شق الشفاه</a:t>
            </a:r>
            <a:endParaRPr lang="fr-FR" sz="2000" dirty="0">
              <a:solidFill>
                <a:schemeClr val="bg1"/>
              </a:solidFill>
            </a:endParaRPr>
          </a:p>
        </p:txBody>
      </p:sp>
      <p:sp>
        <p:nvSpPr>
          <p:cNvPr id="22" name="Organigramme : Terminateur 21"/>
          <p:cNvSpPr/>
          <p:nvPr/>
        </p:nvSpPr>
        <p:spPr>
          <a:xfrm>
            <a:off x="5159632" y="307190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خلل شكل اللسان</a:t>
            </a:r>
            <a:endParaRPr lang="fr-FR" sz="2000" dirty="0">
              <a:solidFill>
                <a:schemeClr val="bg1"/>
              </a:solidFill>
            </a:endParaRPr>
          </a:p>
        </p:txBody>
      </p:sp>
      <p:grpSp>
        <p:nvGrpSpPr>
          <p:cNvPr id="3" name="Groupe 2"/>
          <p:cNvGrpSpPr/>
          <p:nvPr/>
        </p:nvGrpSpPr>
        <p:grpSpPr>
          <a:xfrm>
            <a:off x="1371600" y="2271712"/>
            <a:ext cx="9572625" cy="500063"/>
            <a:chOff x="1524000" y="1719262"/>
            <a:chExt cx="9572625" cy="500063"/>
          </a:xfrm>
        </p:grpSpPr>
        <p:grpSp>
          <p:nvGrpSpPr>
            <p:cNvPr id="18" name="Groupe 17"/>
            <p:cNvGrpSpPr/>
            <p:nvPr/>
          </p:nvGrpSpPr>
          <p:grpSpPr>
            <a:xfrm>
              <a:off x="1524000" y="1719262"/>
              <a:ext cx="9572625" cy="500063"/>
              <a:chOff x="1600200" y="1357312"/>
              <a:chExt cx="9572625" cy="500063"/>
            </a:xfrm>
          </p:grpSpPr>
          <p:cxnSp>
            <p:nvCxnSpPr>
              <p:cNvPr id="6" name="Connecteur droit 5"/>
              <p:cNvCxnSpPr/>
              <p:nvPr/>
            </p:nvCxnSpPr>
            <p:spPr>
              <a:xfrm>
                <a:off x="1600200" y="1357312"/>
                <a:ext cx="9572625" cy="285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1172825" y="138588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609725" y="1357312"/>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386511" y="1357312"/>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a:off x="8761530" y="174783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830606" y="1719262"/>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4" name="Organigramme : Terminateur 13"/>
          <p:cNvSpPr/>
          <p:nvPr/>
        </p:nvSpPr>
        <p:spPr>
          <a:xfrm>
            <a:off x="7610851" y="307190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الحنك المشقوق</a:t>
            </a:r>
            <a:endParaRPr lang="fr-FR" sz="2000" dirty="0">
              <a:solidFill>
                <a:schemeClr val="bg1"/>
              </a:solidFill>
            </a:endParaRPr>
          </a:p>
        </p:txBody>
      </p:sp>
      <p:sp>
        <p:nvSpPr>
          <p:cNvPr id="15" name="Organigramme : Terminateur 14"/>
          <p:cNvSpPr/>
          <p:nvPr/>
        </p:nvSpPr>
        <p:spPr>
          <a:xfrm>
            <a:off x="2714625" y="307190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عدم تطابق الفكين</a:t>
            </a:r>
            <a:endParaRPr lang="fr-FR" sz="2000" dirty="0">
              <a:solidFill>
                <a:schemeClr val="bg1"/>
              </a:solidFill>
            </a:endParaRPr>
          </a:p>
        </p:txBody>
      </p:sp>
      <p:sp>
        <p:nvSpPr>
          <p:cNvPr id="16" name="Organigramme : Terminateur 15"/>
          <p:cNvSpPr/>
          <p:nvPr/>
        </p:nvSpPr>
        <p:spPr>
          <a:xfrm>
            <a:off x="382846" y="307190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solidFill>
                  <a:schemeClr val="bg1"/>
                </a:solidFill>
              </a:rPr>
              <a:t>تشوه الأسنان</a:t>
            </a:r>
            <a:endParaRPr lang="fr-FR" sz="2000" dirty="0">
              <a:solidFill>
                <a:schemeClr val="bg1"/>
              </a:solidFill>
            </a:endParaRPr>
          </a:p>
        </p:txBody>
      </p:sp>
      <p:cxnSp>
        <p:nvCxnSpPr>
          <p:cNvPr id="28" name="Connecteur droit avec flèche 27"/>
          <p:cNvCxnSpPr/>
          <p:nvPr/>
        </p:nvCxnSpPr>
        <p:spPr>
          <a:xfrm>
            <a:off x="8599981" y="368875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10944225" y="368875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371600" y="368875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157910" y="368875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707157" y="3688757"/>
            <a:ext cx="0" cy="4714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Organigramme : Terminateur 35"/>
          <p:cNvSpPr/>
          <p:nvPr/>
        </p:nvSpPr>
        <p:spPr>
          <a:xfrm>
            <a:off x="9936797" y="4433800"/>
            <a:ext cx="1996557"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 Lip Palate and</a:t>
            </a:r>
          </a:p>
        </p:txBody>
      </p:sp>
      <p:sp>
        <p:nvSpPr>
          <p:cNvPr id="37" name="Organigramme : Terminateur 36"/>
          <p:cNvSpPr/>
          <p:nvPr/>
        </p:nvSpPr>
        <p:spPr>
          <a:xfrm>
            <a:off x="5150483" y="446037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Tongue dysfunction</a:t>
            </a:r>
          </a:p>
        </p:txBody>
      </p:sp>
      <p:sp>
        <p:nvSpPr>
          <p:cNvPr id="38" name="Organigramme : Terminateur 37"/>
          <p:cNvSpPr/>
          <p:nvPr/>
        </p:nvSpPr>
        <p:spPr>
          <a:xfrm>
            <a:off x="7601702" y="446037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bg1"/>
                </a:solidFill>
              </a:rPr>
              <a:t>Cleft palate </a:t>
            </a:r>
            <a:endParaRPr lang="fr-FR" sz="2000" dirty="0">
              <a:solidFill>
                <a:schemeClr val="bg1"/>
              </a:solidFill>
            </a:endParaRPr>
          </a:p>
        </p:txBody>
      </p:sp>
      <p:sp>
        <p:nvSpPr>
          <p:cNvPr id="39" name="Organigramme : Terminateur 38"/>
          <p:cNvSpPr/>
          <p:nvPr/>
        </p:nvSpPr>
        <p:spPr>
          <a:xfrm>
            <a:off x="2705476" y="446037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Mismatch of jaws</a:t>
            </a:r>
          </a:p>
        </p:txBody>
      </p:sp>
      <p:sp>
        <p:nvSpPr>
          <p:cNvPr id="40" name="Organigramme : Terminateur 39"/>
          <p:cNvSpPr/>
          <p:nvPr/>
        </p:nvSpPr>
        <p:spPr>
          <a:xfrm>
            <a:off x="373697" y="4460373"/>
            <a:ext cx="1996557" cy="616854"/>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Tooth deformity</a:t>
            </a:r>
          </a:p>
        </p:txBody>
      </p:sp>
    </p:spTree>
    <p:extLst>
      <p:ext uri="{BB962C8B-B14F-4D97-AF65-F5344CB8AC3E}">
        <p14:creationId xmlns:p14="http://schemas.microsoft.com/office/powerpoint/2010/main" val="1415004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randombar(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randombar(horizontal)">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randombar(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14" grpId="0" animBg="1"/>
      <p:bldP spid="15" grpId="0" animBg="1"/>
      <p:bldP spid="16"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3" name="Organigramme : Terminateur 2"/>
          <p:cNvSpPr/>
          <p:nvPr/>
        </p:nvSpPr>
        <p:spPr>
          <a:xfrm>
            <a:off x="1419228" y="1756716"/>
            <a:ext cx="8296274" cy="1146472"/>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وهو عبارة عن شق يصيب الشفاء خاصة العليا، ويطلق عليها احياناً الشفاه الأرنبية لأنها تشبه شفاه الأرنب </a:t>
            </a:r>
            <a:endParaRPr lang="fr-FR" sz="2400" dirty="0">
              <a:solidFill>
                <a:schemeClr val="bg1"/>
              </a:solidFill>
            </a:endParaRPr>
          </a:p>
        </p:txBody>
      </p:sp>
      <p:sp>
        <p:nvSpPr>
          <p:cNvPr id="4" name="Flèche gauche 3"/>
          <p:cNvSpPr/>
          <p:nvPr/>
        </p:nvSpPr>
        <p:spPr>
          <a:xfrm>
            <a:off x="9877427" y="5581649"/>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5" name="Rectangle 4"/>
          <p:cNvSpPr/>
          <p:nvPr/>
        </p:nvSpPr>
        <p:spPr>
          <a:xfrm>
            <a:off x="2057401" y="5538787"/>
            <a:ext cx="7553325" cy="67627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يعالج هذا العيب جراحيا في الشهور الأولى الميلاد  </a:t>
            </a:r>
            <a:endParaRPr lang="fr-FR" sz="2400" dirty="0">
              <a:solidFill>
                <a:schemeClr val="bg1"/>
              </a:solidFill>
            </a:endParaRPr>
          </a:p>
        </p:txBody>
      </p:sp>
      <p:grpSp>
        <p:nvGrpSpPr>
          <p:cNvPr id="12" name="Groupe 11"/>
          <p:cNvGrpSpPr/>
          <p:nvPr/>
        </p:nvGrpSpPr>
        <p:grpSpPr>
          <a:xfrm>
            <a:off x="0" y="654555"/>
            <a:ext cx="11656753" cy="643427"/>
            <a:chOff x="0" y="654555"/>
            <a:chExt cx="11656753" cy="643427"/>
          </a:xfrm>
        </p:grpSpPr>
        <p:sp>
          <p:nvSpPr>
            <p:cNvPr id="2" name="Organigramme : Terminateur 1"/>
            <p:cNvSpPr/>
            <p:nvPr/>
          </p:nvSpPr>
          <p:spPr>
            <a:xfrm>
              <a:off x="8382000" y="654555"/>
              <a:ext cx="3274753"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شق الشفاه</a:t>
              </a:r>
              <a:endParaRPr lang="fr-FR" sz="2800" dirty="0">
                <a:solidFill>
                  <a:schemeClr val="bg1"/>
                </a:solidFill>
              </a:endParaRPr>
            </a:p>
          </p:txBody>
        </p:sp>
        <p:cxnSp>
          <p:nvCxnSpPr>
            <p:cNvPr id="6" name="Connecteur droit 5"/>
            <p:cNvCxnSpPr/>
            <p:nvPr/>
          </p:nvCxnSpPr>
          <p:spPr>
            <a:xfrm flipH="1" flipV="1">
              <a:off x="0" y="966744"/>
              <a:ext cx="8315325" cy="952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9" name="Organigramme : Terminateur 8"/>
          <p:cNvSpPr/>
          <p:nvPr/>
        </p:nvSpPr>
        <p:spPr>
          <a:xfrm>
            <a:off x="1419228" y="3346746"/>
            <a:ext cx="8296274" cy="1646494"/>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تؤدي هذه الحالة إلى عدم احتباس الهواء عند نطق الحروف الاحتباسية الانفجارية، كما يصعب على الفرد نطق الأصوات التي تشترك فيها الشفتان مثل الفاء والميم مثل فم تنطق مشوهة بسبب فجوة الشفاه.</a:t>
            </a:r>
            <a:endParaRPr lang="fr-FR" sz="2400" dirty="0">
              <a:solidFill>
                <a:schemeClr val="bg1"/>
              </a:solidFill>
            </a:endParaRPr>
          </a:p>
        </p:txBody>
      </p:sp>
      <p:sp>
        <p:nvSpPr>
          <p:cNvPr id="10" name="Flèche gauche 9"/>
          <p:cNvSpPr/>
          <p:nvPr/>
        </p:nvSpPr>
        <p:spPr>
          <a:xfrm>
            <a:off x="9877427" y="3703933"/>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11" name="Flèche gauche 10"/>
          <p:cNvSpPr/>
          <p:nvPr/>
        </p:nvSpPr>
        <p:spPr>
          <a:xfrm>
            <a:off x="9877427" y="2034677"/>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Tree>
    <p:extLst>
      <p:ext uri="{BB962C8B-B14F-4D97-AF65-F5344CB8AC3E}">
        <p14:creationId xmlns:p14="http://schemas.microsoft.com/office/powerpoint/2010/main" val="1840756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3" name="Organigramme : Terminateur 2"/>
          <p:cNvSpPr/>
          <p:nvPr/>
        </p:nvSpPr>
        <p:spPr>
          <a:xfrm>
            <a:off x="637250" y="1807613"/>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الحنك هو سقف التجويف الفمي ويمتد من أصول الثنايا العليا إلى اللهاة ، وينقسم إلى الحنك إلى قسمين :الحنك الصلب يكون في مقدمة التجويف الفمي. والحنك الناعم والذي يقع في مؤخرة التجويف الفمي. </a:t>
            </a:r>
            <a:endParaRPr lang="fr-FR" sz="2400" dirty="0">
              <a:solidFill>
                <a:schemeClr val="bg1"/>
              </a:solidFill>
            </a:endParaRPr>
          </a:p>
        </p:txBody>
      </p:sp>
      <p:grpSp>
        <p:nvGrpSpPr>
          <p:cNvPr id="12" name="Groupe 11"/>
          <p:cNvGrpSpPr/>
          <p:nvPr/>
        </p:nvGrpSpPr>
        <p:grpSpPr>
          <a:xfrm>
            <a:off x="0" y="654555"/>
            <a:ext cx="11656753" cy="643427"/>
            <a:chOff x="0" y="654555"/>
            <a:chExt cx="11656753" cy="643427"/>
          </a:xfrm>
        </p:grpSpPr>
        <p:sp>
          <p:nvSpPr>
            <p:cNvPr id="2" name="Organigramme : Terminateur 1"/>
            <p:cNvSpPr/>
            <p:nvPr/>
          </p:nvSpPr>
          <p:spPr>
            <a:xfrm>
              <a:off x="8382000" y="654555"/>
              <a:ext cx="3274753"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الحنك المشقوق</a:t>
              </a:r>
              <a:endParaRPr lang="fr-FR" sz="2800" dirty="0">
                <a:solidFill>
                  <a:schemeClr val="bg1"/>
                </a:solidFill>
              </a:endParaRPr>
            </a:p>
          </p:txBody>
        </p:sp>
        <p:cxnSp>
          <p:nvCxnSpPr>
            <p:cNvPr id="6" name="Connecteur droit 5"/>
            <p:cNvCxnSpPr/>
            <p:nvPr/>
          </p:nvCxnSpPr>
          <p:spPr>
            <a:xfrm flipH="1" flipV="1">
              <a:off x="0" y="966744"/>
              <a:ext cx="8315325" cy="952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Flèche gauche 6"/>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8" name="Rectangle 7"/>
          <p:cNvSpPr/>
          <p:nvPr/>
        </p:nvSpPr>
        <p:spPr>
          <a:xfrm>
            <a:off x="637251" y="6011610"/>
            <a:ext cx="8687724" cy="67627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يعالج هذا العيب جراحيا في الشهور الأولى الميلاد من 6-18 شهرا  </a:t>
            </a:r>
            <a:endParaRPr lang="fr-FR" sz="2400" dirty="0">
              <a:solidFill>
                <a:schemeClr val="bg1"/>
              </a:solidFill>
            </a:endParaRPr>
          </a:p>
        </p:txBody>
      </p:sp>
      <p:sp>
        <p:nvSpPr>
          <p:cNvPr id="9" name="Organigramme : Terminateur 8"/>
          <p:cNvSpPr/>
          <p:nvPr/>
        </p:nvSpPr>
        <p:spPr>
          <a:xfrm>
            <a:off x="1133476" y="3819569"/>
            <a:ext cx="8296274" cy="173875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لا يستطيع الهواء المرور بشكل صحيح من الفم مما يؤدي إلى تسرب الهواء إلى الأنف ما يجعل الأصوات مشوهة أو تنطق بشكل غير صحيح، مثل مغرسة يعني مدرسة لملة يعني نملة كما يؤدي إلى تأخر النطق والكلام.</a:t>
            </a:r>
            <a:endParaRPr lang="fr-FR" sz="2400" dirty="0">
              <a:solidFill>
                <a:schemeClr val="bg1"/>
              </a:solidFill>
            </a:endParaRPr>
          </a:p>
        </p:txBody>
      </p:sp>
      <p:sp>
        <p:nvSpPr>
          <p:cNvPr id="10" name="Flèche gauche 9"/>
          <p:cNvSpPr/>
          <p:nvPr/>
        </p:nvSpPr>
        <p:spPr>
          <a:xfrm>
            <a:off x="9797158" y="4393005"/>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11" name="Flèche gauche 10"/>
          <p:cNvSpPr/>
          <p:nvPr/>
        </p:nvSpPr>
        <p:spPr>
          <a:xfrm>
            <a:off x="10225086" y="2312438"/>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Tree>
    <p:extLst>
      <p:ext uri="{BB962C8B-B14F-4D97-AF65-F5344CB8AC3E}">
        <p14:creationId xmlns:p14="http://schemas.microsoft.com/office/powerpoint/2010/main" val="1979499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F5F1"/>
        </a:solidFill>
        <a:effectLst/>
      </p:bgPr>
    </p:bg>
    <p:spTree>
      <p:nvGrpSpPr>
        <p:cNvPr id="1" name=""/>
        <p:cNvGrpSpPr/>
        <p:nvPr/>
      </p:nvGrpSpPr>
      <p:grpSpPr>
        <a:xfrm>
          <a:off x="0" y="0"/>
          <a:ext cx="0" cy="0"/>
          <a:chOff x="0" y="0"/>
          <a:chExt cx="0" cy="0"/>
        </a:xfrm>
      </p:grpSpPr>
      <p:sp>
        <p:nvSpPr>
          <p:cNvPr id="3" name="Organigramme : Terminateur 2"/>
          <p:cNvSpPr/>
          <p:nvPr/>
        </p:nvSpPr>
        <p:spPr>
          <a:xfrm>
            <a:off x="637250" y="1807613"/>
            <a:ext cx="9353550" cy="1600200"/>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يتصل اللسان بمؤخرة قاع الفم 3 بعد من الأربطة العضلية، وعندما تكون هذه الأربطة قصيرة أكثر من اللازم، فإن ذلك يعرقل سهولة حركة اللسان. </a:t>
            </a:r>
            <a:endParaRPr lang="fr-FR" sz="2400" dirty="0">
              <a:solidFill>
                <a:schemeClr val="bg1"/>
              </a:solidFill>
            </a:endParaRPr>
          </a:p>
        </p:txBody>
      </p:sp>
      <p:grpSp>
        <p:nvGrpSpPr>
          <p:cNvPr id="11" name="Groupe 10"/>
          <p:cNvGrpSpPr/>
          <p:nvPr/>
        </p:nvGrpSpPr>
        <p:grpSpPr>
          <a:xfrm>
            <a:off x="0" y="221656"/>
            <a:ext cx="11656753" cy="643427"/>
            <a:chOff x="0" y="221656"/>
            <a:chExt cx="11656753" cy="643427"/>
          </a:xfrm>
        </p:grpSpPr>
        <p:sp>
          <p:nvSpPr>
            <p:cNvPr id="2" name="Organigramme : Terminateur 1"/>
            <p:cNvSpPr/>
            <p:nvPr/>
          </p:nvSpPr>
          <p:spPr>
            <a:xfrm>
              <a:off x="8382000" y="221656"/>
              <a:ext cx="3274753" cy="643427"/>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solidFill>
                    <a:schemeClr val="bg1"/>
                  </a:solidFill>
                </a:rPr>
                <a:t>خلل شكل اللسان</a:t>
              </a:r>
              <a:endParaRPr lang="fr-FR" sz="2800" dirty="0">
                <a:solidFill>
                  <a:schemeClr val="bg1"/>
                </a:solidFill>
              </a:endParaRPr>
            </a:p>
          </p:txBody>
        </p:sp>
        <p:cxnSp>
          <p:nvCxnSpPr>
            <p:cNvPr id="4" name="Connecteur droit 3"/>
            <p:cNvCxnSpPr/>
            <p:nvPr/>
          </p:nvCxnSpPr>
          <p:spPr>
            <a:xfrm flipH="1" flipV="1">
              <a:off x="0" y="533845"/>
              <a:ext cx="8315325" cy="952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 name="Flèche gauche 4"/>
          <p:cNvSpPr/>
          <p:nvPr/>
        </p:nvSpPr>
        <p:spPr>
          <a:xfrm>
            <a:off x="9591675" y="6054472"/>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العلاج</a:t>
            </a:r>
            <a:endParaRPr lang="fr-FR" sz="2400" dirty="0">
              <a:solidFill>
                <a:schemeClr val="bg1"/>
              </a:solidFill>
            </a:endParaRPr>
          </a:p>
        </p:txBody>
      </p:sp>
      <p:sp>
        <p:nvSpPr>
          <p:cNvPr id="6" name="Rectangle 5"/>
          <p:cNvSpPr/>
          <p:nvPr/>
        </p:nvSpPr>
        <p:spPr>
          <a:xfrm>
            <a:off x="637251" y="6011610"/>
            <a:ext cx="8687724" cy="67627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تحسين حركة اللسان وتقوية عضلاته من خلال تمارين نطقية.</a:t>
            </a:r>
            <a:endParaRPr lang="fr-FR" sz="2400" dirty="0">
              <a:solidFill>
                <a:schemeClr val="bg1"/>
              </a:solidFill>
            </a:endParaRPr>
          </a:p>
        </p:txBody>
      </p:sp>
      <p:sp>
        <p:nvSpPr>
          <p:cNvPr id="7" name="Organigramme : Terminateur 6"/>
          <p:cNvSpPr/>
          <p:nvPr/>
        </p:nvSpPr>
        <p:spPr>
          <a:xfrm>
            <a:off x="637250" y="3819569"/>
            <a:ext cx="8792500" cy="1543541"/>
          </a:xfrm>
          <a:prstGeom prst="flowChartTerminator">
            <a:avLst/>
          </a:prstGeom>
          <a:noFill/>
          <a:ln w="38100">
            <a:solidFill>
              <a:srgbClr val="E4C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يتأثر تبعاً لذلك نطق بعض أصوات الحروف، والتي تحتاج إلى لاستعمال زواق اللسان ومقدمته كالأصوات التكرارية الترددية مثل صوت ر، والأصوات الأخرى مثل صوت /ت، ا\د/ وغيرها من الأصوات.</a:t>
            </a:r>
            <a:endParaRPr lang="fr-FR" sz="2400" dirty="0">
              <a:solidFill>
                <a:schemeClr val="bg1"/>
              </a:solidFill>
            </a:endParaRPr>
          </a:p>
        </p:txBody>
      </p:sp>
      <p:sp>
        <p:nvSpPr>
          <p:cNvPr id="8" name="Flèche gauche 7"/>
          <p:cNvSpPr/>
          <p:nvPr/>
        </p:nvSpPr>
        <p:spPr>
          <a:xfrm>
            <a:off x="9591675" y="4176756"/>
            <a:ext cx="2065078"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النتائج</a:t>
            </a:r>
            <a:endParaRPr lang="fr-FR" sz="2400" dirty="0">
              <a:solidFill>
                <a:schemeClr val="bg1"/>
              </a:solidFill>
            </a:endParaRPr>
          </a:p>
        </p:txBody>
      </p:sp>
      <p:sp>
        <p:nvSpPr>
          <p:cNvPr id="9" name="Flèche gauche 8"/>
          <p:cNvSpPr/>
          <p:nvPr/>
        </p:nvSpPr>
        <p:spPr>
          <a:xfrm>
            <a:off x="10225086" y="2312438"/>
            <a:ext cx="1877349" cy="590550"/>
          </a:xfrm>
          <a:prstGeom prst="leftArrow">
            <a:avLst/>
          </a:prstGeom>
          <a:solidFill>
            <a:srgbClr val="8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bg1"/>
                </a:solidFill>
              </a:rPr>
              <a:t>المفهوم</a:t>
            </a:r>
            <a:endParaRPr lang="fr-FR" sz="2400" dirty="0">
              <a:solidFill>
                <a:schemeClr val="bg1"/>
              </a:solidFill>
            </a:endParaRPr>
          </a:p>
        </p:txBody>
      </p:sp>
      <p:sp>
        <p:nvSpPr>
          <p:cNvPr id="10" name="Rectangle 9"/>
          <p:cNvSpPr/>
          <p:nvPr/>
        </p:nvSpPr>
        <p:spPr>
          <a:xfrm>
            <a:off x="3298005" y="1015703"/>
            <a:ext cx="7726166" cy="53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r>
              <a:rPr lang="ar-DZ" sz="2400" u="sng" dirty="0">
                <a:solidFill>
                  <a:schemeClr val="bg1"/>
                </a:solidFill>
              </a:rPr>
              <a:t>عقدة اللسان </a:t>
            </a:r>
            <a:r>
              <a:rPr lang="fr-FR" sz="2400" u="sng" dirty="0">
                <a:solidFill>
                  <a:schemeClr val="bg1"/>
                </a:solidFill>
              </a:rPr>
              <a:t>Tongue - </a:t>
            </a:r>
            <a:r>
              <a:rPr lang="fr-FR" sz="2400" u="sng" dirty="0" err="1">
                <a:solidFill>
                  <a:schemeClr val="bg1"/>
                </a:solidFill>
              </a:rPr>
              <a:t>Tie</a:t>
            </a:r>
            <a:endParaRPr lang="fr-FR" sz="2400" u="sng" dirty="0">
              <a:solidFill>
                <a:schemeClr val="bg1"/>
              </a:solidFill>
            </a:endParaRPr>
          </a:p>
        </p:txBody>
      </p:sp>
    </p:spTree>
    <p:extLst>
      <p:ext uri="{BB962C8B-B14F-4D97-AF65-F5344CB8AC3E}">
        <p14:creationId xmlns:p14="http://schemas.microsoft.com/office/powerpoint/2010/main" val="4187909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À bandes">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TM03090430[[fn=À bandes]]</Template>
  <TotalTime>780</TotalTime>
  <Words>1175</Words>
  <Application>Microsoft Office PowerPoint</Application>
  <PresentationFormat>Grand écran</PresentationFormat>
  <Paragraphs>111</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À bandes</vt:lpstr>
      <vt:lpstr>الأسباب الحركية\اللفظية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أشواق طالبة ماستر</cp:lastModifiedBy>
  <cp:revision>56</cp:revision>
  <dcterms:created xsi:type="dcterms:W3CDTF">2024-11-09T18:02:04Z</dcterms:created>
  <dcterms:modified xsi:type="dcterms:W3CDTF">2024-12-08T21:36:16Z</dcterms:modified>
</cp:coreProperties>
</file>