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E1874-D3D5-424E-B4EA-E2E25FEE6883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3D0E-A73B-417D-83B3-083D2809C4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3D0E-A73B-417D-83B3-083D2809C46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17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1B487C-1CB2-4434-9A7B-B6C291832C42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BFF7D3-D1E5-47C6-A22D-95B6063D21B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487C-1CB2-4434-9A7B-B6C291832C42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F7D3-D1E5-47C6-A22D-95B6063D21B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487C-1CB2-4434-9A7B-B6C291832C42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F7D3-D1E5-47C6-A22D-95B6063D21B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1B487C-1CB2-4434-9A7B-B6C291832C42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BFF7D3-D1E5-47C6-A22D-95B6063D21B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1B487C-1CB2-4434-9A7B-B6C291832C42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BFF7D3-D1E5-47C6-A22D-95B6063D21B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487C-1CB2-4434-9A7B-B6C291832C42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F7D3-D1E5-47C6-A22D-95B6063D21B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487C-1CB2-4434-9A7B-B6C291832C42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F7D3-D1E5-47C6-A22D-95B6063D21B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1B487C-1CB2-4434-9A7B-B6C291832C42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BFF7D3-D1E5-47C6-A22D-95B6063D21B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487C-1CB2-4434-9A7B-B6C291832C42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F7D3-D1E5-47C6-A22D-95B6063D21B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1B487C-1CB2-4434-9A7B-B6C291832C42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BFF7D3-D1E5-47C6-A22D-95B6063D21B2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1B487C-1CB2-4434-9A7B-B6C291832C42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BFF7D3-D1E5-47C6-A22D-95B6063D21B2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1B487C-1CB2-4434-9A7B-B6C291832C42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BFF7D3-D1E5-47C6-A22D-95B6063D21B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35696" y="23098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4000" b="1" dirty="0">
                <a:solidFill>
                  <a:schemeClr val="accent1"/>
                </a:solidFill>
                <a:latin typeface="Aldhabi" pitchFamily="2" charset="-78"/>
                <a:cs typeface="Aldhabi" pitchFamily="2" charset="-78"/>
              </a:rPr>
              <a:t>عنوان البحث</a:t>
            </a:r>
            <a:r>
              <a:rPr lang="ar-DZ" sz="4400" b="1" dirty="0">
                <a:solidFill>
                  <a:schemeClr val="accent1"/>
                </a:solidFill>
                <a:latin typeface="Aldhabi" pitchFamily="2" charset="-78"/>
                <a:cs typeface="Aldhabi" pitchFamily="2" charset="-78"/>
              </a:rPr>
              <a:t>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378211" y="3212976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  <a:latin typeface="Aldhabi" pitchFamily="2" charset="-78"/>
                <a:cs typeface="Aldhabi" pitchFamily="2" charset="-78"/>
              </a:rPr>
              <a:t>التخصص</a:t>
            </a:r>
            <a:r>
              <a:rPr lang="ar-DZ" sz="2400" dirty="0">
                <a:solidFill>
                  <a:schemeClr val="accent1"/>
                </a:solidFill>
                <a:latin typeface="Aldhabi" pitchFamily="2" charset="-78"/>
                <a:cs typeface="Aldhabi" pitchFamily="2" charset="-78"/>
              </a:rPr>
              <a:t>:</a:t>
            </a:r>
            <a:r>
              <a:rPr lang="ar-DZ" sz="2400" dirty="0">
                <a:latin typeface="Aldhabi" pitchFamily="2" charset="-78"/>
                <a:cs typeface="Aldhabi" pitchFamily="2" charset="-78"/>
              </a:rPr>
              <a:t> لسانيات تطبيقية</a:t>
            </a:r>
          </a:p>
          <a:p>
            <a:pPr algn="r" rtl="1"/>
            <a:r>
              <a:rPr lang="ar-DZ" sz="2000" b="1" dirty="0">
                <a:solidFill>
                  <a:schemeClr val="accent1"/>
                </a:solidFill>
                <a:latin typeface="Aldhabi" pitchFamily="2" charset="-78"/>
                <a:cs typeface="Aldhabi" pitchFamily="2" charset="-78"/>
              </a:rPr>
              <a:t>الفوج</a:t>
            </a:r>
            <a:r>
              <a:rPr lang="ar-DZ" sz="2000" dirty="0">
                <a:solidFill>
                  <a:schemeClr val="accent1"/>
                </a:solidFill>
                <a:latin typeface="Aldhabi" pitchFamily="2" charset="-78"/>
                <a:cs typeface="Aldhabi" pitchFamily="2" charset="-78"/>
              </a:rPr>
              <a:t>:   </a:t>
            </a:r>
            <a:r>
              <a:rPr lang="ar-DZ" sz="2000" dirty="0">
                <a:latin typeface="Aldhabi" pitchFamily="2" charset="-78"/>
                <a:cs typeface="Aldhabi" pitchFamily="2" charset="-78"/>
              </a:rPr>
              <a:t>01 </a:t>
            </a:r>
            <a:endParaRPr lang="fr-FR" sz="2000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6" name="Pensées 5"/>
          <p:cNvSpPr/>
          <p:nvPr/>
        </p:nvSpPr>
        <p:spPr>
          <a:xfrm>
            <a:off x="3275856" y="1340768"/>
            <a:ext cx="3888432" cy="165618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latin typeface="Aldhabi" pitchFamily="2" charset="-78"/>
                <a:cs typeface="Aldhabi" pitchFamily="2" charset="-78"/>
              </a:rPr>
              <a:t>أسباب اضطرابات النطق: </a:t>
            </a:r>
          </a:p>
          <a:p>
            <a:pPr algn="ctr" rtl="1"/>
            <a:r>
              <a:rPr lang="ar-DZ" sz="3200" b="1" dirty="0">
                <a:latin typeface="Aldhabi" pitchFamily="2" charset="-78"/>
                <a:cs typeface="Aldhabi" pitchFamily="2" charset="-78"/>
              </a:rPr>
              <a:t>عسر الكلام </a:t>
            </a:r>
            <a:endParaRPr lang="fr-FR" sz="3200" b="1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19824" y="3996597"/>
            <a:ext cx="222623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600" b="1" dirty="0">
                <a:solidFill>
                  <a:schemeClr val="accent1"/>
                </a:solidFill>
                <a:latin typeface="Aldhabi" pitchFamily="2" charset="-78"/>
                <a:cs typeface="Aldhabi" pitchFamily="2" charset="-78"/>
              </a:rPr>
              <a:t>من اعداد الطلبة: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DZ" sz="2800" b="1" dirty="0">
                <a:latin typeface="Aldhabi" pitchFamily="2" charset="-78"/>
                <a:cs typeface="Aldhabi" pitchFamily="2" charset="-78"/>
              </a:rPr>
              <a:t>نور اليقين كوسة 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DZ" sz="2800" b="1" dirty="0">
                <a:latin typeface="Aldhabi" pitchFamily="2" charset="-78"/>
                <a:cs typeface="Aldhabi" pitchFamily="2" charset="-78"/>
              </a:rPr>
              <a:t>وفاء </a:t>
            </a:r>
            <a:r>
              <a:rPr lang="ar-DZ" sz="3200" b="1" dirty="0">
                <a:latin typeface="Aldhabi" pitchFamily="2" charset="-78"/>
                <a:cs typeface="Aldhabi" pitchFamily="2" charset="-78"/>
              </a:rPr>
              <a:t>وهاب </a:t>
            </a:r>
            <a:endParaRPr lang="ar-DZ" sz="2800" b="1" dirty="0">
              <a:latin typeface="Aldhabi" pitchFamily="2" charset="-78"/>
              <a:cs typeface="Aldhabi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DZ" sz="2800" b="1" dirty="0">
                <a:latin typeface="Aldhabi" pitchFamily="2" charset="-78"/>
                <a:cs typeface="Aldhabi" pitchFamily="2" charset="-78"/>
              </a:rPr>
              <a:t>مصطفى عابد </a:t>
            </a:r>
            <a:endParaRPr lang="fr-FR" sz="2800" b="1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67744" y="4725144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800" b="1" dirty="0">
                <a:solidFill>
                  <a:schemeClr val="accent1"/>
                </a:solidFill>
                <a:latin typeface="Aldhabi" pitchFamily="2" charset="-78"/>
                <a:cs typeface="Aldhabi" pitchFamily="2" charset="-78"/>
              </a:rPr>
              <a:t>تحت اشراف الأستاذة: 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ldhabi" pitchFamily="2" charset="-78"/>
                <a:cs typeface="Aldhabi" pitchFamily="2" charset="-78"/>
              </a:rPr>
              <a:t>حنان مصباح </a:t>
            </a:r>
            <a:endParaRPr lang="fr-FR" sz="2800" b="1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3373880" y="6331636"/>
            <a:ext cx="2731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ldhabi" pitchFamily="2" charset="-78"/>
                <a:cs typeface="Aldhabi" pitchFamily="2" charset="-78"/>
              </a:rPr>
              <a:t>السنة الجامعية: 2024 – 2025 </a:t>
            </a:r>
            <a:endParaRPr lang="fr-FR" sz="20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483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404663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الاضطرابات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النفسية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بعض الاضطرابات النفسية مثل القلق الشديد او الاكتئاب قد تؤدي الى صعوبة في الكلا</a:t>
            </a:r>
            <a:r>
              <a:rPr lang="ar-DZ" dirty="0"/>
              <a:t>م</a:t>
            </a:r>
            <a:endParaRPr lang="fr-FR" dirty="0"/>
          </a:p>
        </p:txBody>
      </p:sp>
      <p:pic>
        <p:nvPicPr>
          <p:cNvPr id="8194" name="Picture 2" descr="C:\Users\yakine\Desktop\Nouveau dossier\1731769866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72652"/>
            <a:ext cx="316835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76152" y="3726213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الأدوية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 بعض الأدوية مثل المهدئات او المواد المخدرة من الممكن ان تؤدي الى صعوبة في الكلام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Flèche gauche 3"/>
          <p:cNvSpPr/>
          <p:nvPr/>
        </p:nvSpPr>
        <p:spPr>
          <a:xfrm>
            <a:off x="7236296" y="604137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/>
          <p:cNvSpPr/>
          <p:nvPr/>
        </p:nvSpPr>
        <p:spPr>
          <a:xfrm>
            <a:off x="7257012" y="3899395"/>
            <a:ext cx="55534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C:\Users\yakine\Desktop\Nouveau dossier\1731782235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90" y="4557210"/>
            <a:ext cx="3931915" cy="18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08520" y="701651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متلازمة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جيلان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باريه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اضطراب عصبي متعدد يصاحبه شلل في المناطق المتأثرة ثم يمتد هذا الشلل لجميع أعضاء الجسم، يصيب هذا المرض كافة المراحل العمرية الا أنه اكثر انتشارا بين الأطفال و الصغار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218" name="Picture 2" descr="C:\Users\yakine\Desktop\Nouveau dossier\1731770644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6423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2621" y="4223770"/>
            <a:ext cx="63367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مشاكل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في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التنسيق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الحركي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اضطرابات في التنسيق الحركي مثل التآزر الحركي </a:t>
            </a:r>
            <a:r>
              <a:rPr lang="fr-FR" sz="2400" dirty="0">
                <a:latin typeface="Arabic Typesetting" pitchFamily="66" charset="-78"/>
                <a:cs typeface="Arabic Typesetting" pitchFamily="66" charset="-78"/>
              </a:rPr>
              <a:t>Motor coordination 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 ( هو قدرة الجسم على تنسيق الحركات بين العضلات المختلفة لتحقيق حركة دقيقة و متسقة، و يتطلب تنسيقا بين الجهاز العصبي و العضلات للقيام بحركات دقيقة و مدروسة مثل: التحدث )</a:t>
            </a:r>
            <a:r>
              <a:rPr lang="fr-FR" sz="2400" dirty="0">
                <a:effectLst/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fr-FR" dirty="0"/>
          </a:p>
          <a:p>
            <a:pPr algn="r" rtl="1"/>
            <a:endParaRPr lang="fr-FR" dirty="0"/>
          </a:p>
        </p:txBody>
      </p:sp>
      <p:sp>
        <p:nvSpPr>
          <p:cNvPr id="4" name="Flèche gauche 3"/>
          <p:cNvSpPr/>
          <p:nvPr/>
        </p:nvSpPr>
        <p:spPr>
          <a:xfrm>
            <a:off x="7520611" y="933331"/>
            <a:ext cx="504056" cy="3676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/>
          <p:cNvSpPr/>
          <p:nvPr/>
        </p:nvSpPr>
        <p:spPr>
          <a:xfrm>
            <a:off x="7416316" y="4869160"/>
            <a:ext cx="608351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2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9269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العوامل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الوراثية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في بعض الحالات قد يكون عسر الكلام مرتبطا بعوامل وراثية قد تؤثر على القدرة على النطق، مثل: التلعثم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42" name="Picture 2" descr="C:\Users\yakine\Desktop\Nouveau dossier\1731771055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532252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35218" y="4825094"/>
            <a:ext cx="594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الأسباب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التنموية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بعض الأطفال يعانون من تأخر في النطق او اضطرابات في النطق نتيجة لعدم تطور القدرات اللغوية بشكل طبيعي خلال مراحل النمو.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Flèche gauche 3"/>
          <p:cNvSpPr/>
          <p:nvPr/>
        </p:nvSpPr>
        <p:spPr>
          <a:xfrm>
            <a:off x="7080390" y="847891"/>
            <a:ext cx="432048" cy="5206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/>
          <p:cNvSpPr/>
          <p:nvPr/>
        </p:nvSpPr>
        <p:spPr>
          <a:xfrm>
            <a:off x="7020272" y="4955138"/>
            <a:ext cx="432048" cy="5709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2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99792" y="40466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أعراض عسر الكلام: </a:t>
            </a:r>
            <a:endParaRPr lang="fr-FR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23728" y="1268760"/>
            <a:ext cx="676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Arial" pitchFamily="34" charset="0"/>
              <a:buChar char="•"/>
            </a:pPr>
            <a:r>
              <a:rPr lang="ar-DZ" dirty="0"/>
              <a:t>تداخل الكلام</a:t>
            </a:r>
            <a:endParaRPr lang="fr-FR" dirty="0"/>
          </a:p>
          <a:p>
            <a:pPr rtl="1"/>
            <a:r>
              <a:rPr lang="ar-DZ" dirty="0"/>
              <a:t> </a:t>
            </a:r>
            <a:endParaRPr lang="fr-FR" dirty="0"/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DZ" dirty="0"/>
              <a:t>بطء الكلام</a:t>
            </a:r>
            <a:endParaRPr lang="fr-FR" dirty="0"/>
          </a:p>
          <a:p>
            <a:pPr algn="r" rtl="1"/>
            <a:r>
              <a:rPr lang="ar-DZ" dirty="0"/>
              <a:t> </a:t>
            </a:r>
            <a:endParaRPr lang="fr-FR" dirty="0"/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DZ" dirty="0"/>
              <a:t>عدم القدرة على التحدث بصوت اعلى من الهمس او التحدث بصوت مرتفع للغاية</a:t>
            </a:r>
            <a:endParaRPr lang="fr-FR" dirty="0"/>
          </a:p>
          <a:p>
            <a:pPr algn="r" rtl="1"/>
            <a:r>
              <a:rPr lang="ar-DZ" dirty="0"/>
              <a:t> </a:t>
            </a:r>
            <a:endParaRPr lang="fr-FR" dirty="0"/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DZ" dirty="0"/>
              <a:t>الكلام الذي يصعب فهمه</a:t>
            </a:r>
            <a:endParaRPr lang="fr-FR" dirty="0"/>
          </a:p>
          <a:p>
            <a:pPr algn="r" rtl="1"/>
            <a:endParaRPr lang="fr-FR" dirty="0"/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DZ" dirty="0"/>
              <a:t>صوت انفي خشن او متوتر </a:t>
            </a:r>
          </a:p>
          <a:p>
            <a:pPr lvl="0" algn="r" rtl="1"/>
            <a:endParaRPr lang="fr-FR" dirty="0"/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DZ" dirty="0"/>
              <a:t>ايقاع الكلام غير المنتظم او غير الطبيعي</a:t>
            </a:r>
            <a:endParaRPr lang="fr-FR" dirty="0"/>
          </a:p>
          <a:p>
            <a:pPr algn="r" rtl="1"/>
            <a:r>
              <a:rPr lang="ar-DZ" dirty="0"/>
              <a:t> </a:t>
            </a:r>
            <a:endParaRPr lang="fr-FR" dirty="0"/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DZ" dirty="0"/>
              <a:t>تفاوت حجم الكلام</a:t>
            </a:r>
            <a:endParaRPr lang="fr-FR" dirty="0"/>
          </a:p>
          <a:p>
            <a:pPr algn="r" rtl="1"/>
            <a:r>
              <a:rPr lang="ar-DZ" dirty="0"/>
              <a:t> </a:t>
            </a:r>
            <a:endParaRPr lang="fr-FR" dirty="0"/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DZ" dirty="0"/>
              <a:t>الكلام بنبرة رتيبة</a:t>
            </a:r>
            <a:endParaRPr lang="fr-FR" dirty="0"/>
          </a:p>
          <a:p>
            <a:pPr algn="r" rtl="1"/>
            <a:r>
              <a:rPr lang="ar-DZ" dirty="0"/>
              <a:t>   </a:t>
            </a:r>
            <a:endParaRPr lang="fr-FR" dirty="0"/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DZ" dirty="0"/>
              <a:t>صعوبة في التنفس و البلع</a:t>
            </a:r>
            <a:endParaRPr lang="fr-FR" dirty="0"/>
          </a:p>
          <a:p>
            <a:pPr algn="r"/>
            <a:r>
              <a:rPr lang="ar-DZ" dirty="0"/>
              <a:t> </a:t>
            </a:r>
            <a:endParaRPr lang="fr-FR" dirty="0"/>
          </a:p>
          <a:p>
            <a:pPr rtl="1"/>
            <a:r>
              <a:rPr lang="ar-DZ" dirty="0"/>
              <a:t> </a:t>
            </a:r>
            <a:endParaRPr lang="fr-FR" dirty="0"/>
          </a:p>
          <a:p>
            <a:pPr lvl="0" rtl="1"/>
            <a:endParaRPr lang="fr-FR" dirty="0"/>
          </a:p>
        </p:txBody>
      </p:sp>
      <p:pic>
        <p:nvPicPr>
          <p:cNvPr id="1026" name="Picture 2" descr="C:\Users\yakine\Desktop\Nouveau dossier\1731762914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3031157" cy="30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92722" y="692696"/>
            <a:ext cx="7056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buFont typeface="Arial" pitchFamily="34" charset="0"/>
              <a:buChar char="•"/>
            </a:pP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قد يترافق مع شلل في منطقة اخرى من الجسم و خاصة اذا كان السبب الجلطة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400" dirty="0">
                <a:latin typeface="Arial" pitchFamily="34" charset="0"/>
                <a:cs typeface="Arial" pitchFamily="34" charset="0"/>
              </a:rPr>
              <a:t> 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التأتأة او التوقف المفاجئ اثناء الكلام ( قد يواجه الشخص </a:t>
            </a:r>
          </a:p>
          <a:p>
            <a:pPr lvl="0" algn="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صعوبة في الاستمرار بالكلام دون توقفات مفاجئة او اعادة للعبارات)</a:t>
            </a:r>
          </a:p>
          <a:p>
            <a:pPr lvl="0" algn="r" rtl="1"/>
            <a:endParaRPr lang="ar-DZ" sz="2400" dirty="0">
              <a:latin typeface="Arabic Typesetting" pitchFamily="66" charset="-78"/>
              <a:cs typeface="Arabic Typesetting" pitchFamily="66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صعوبة تحريك اللسان او عضلات الوجه</a:t>
            </a:r>
          </a:p>
          <a:p>
            <a:pPr algn="r" rtl="1"/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الافراط في الفم اللعابي ( نتيجة لضعف عضلات الفم و البلعوم،</a:t>
            </a:r>
          </a:p>
          <a:p>
            <a:pPr lvl="0" algn="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 قد يعاني الشخص من سليان اللعاب بشكل غير طبيعي)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 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التعب الصوتي ( الشخص قد يشعر بتعب او اجهاد بعد فترة قصيرة من التحدث بسبب ضعف العضلات الصوتية) 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fr-F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1" name="Picture 3" descr="C:\Users\yakine\Desktop\Nouveau dossier\17317629141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242184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5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70464" y="45279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2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مضاعفات عسر الكلام: </a:t>
            </a:r>
            <a:endParaRPr lang="fr-FR" sz="3200" b="1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124744"/>
            <a:ext cx="64087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من المضاعفات التي ترتبط بعسر الكلام:</a:t>
            </a:r>
          </a:p>
          <a:p>
            <a:pPr algn="r" rtl="1"/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مشاكل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الاتصال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التعثر في الكلام قد يمثل صعوبة الاخرين في فهم الشخص و هذا يقلل من قدرته على التواصل و الاتصال مع الغير بفعالية.</a:t>
            </a:r>
          </a:p>
          <a:p>
            <a:pPr algn="r" rtl="1"/>
            <a:endParaRPr lang="ar-DZ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ar-DZ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ar-DZ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ar-DZ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ar-DZ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ar-DZ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ar-DZ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Flèche gauche 5"/>
          <p:cNvSpPr/>
          <p:nvPr/>
        </p:nvSpPr>
        <p:spPr>
          <a:xfrm>
            <a:off x="7524328" y="2060848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48974" y="4979054"/>
            <a:ext cx="667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الصعوبات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الاجتماعية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عدم القدرة على الاتصال بالغير يؤثر على علاقات الشخص المريض سواء في محيط العائلة او الاصدقاء مما يمثل على الشخص عبئا ان يتواجد في الاحداث و المناسبات الاجتماعية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fr-FR" dirty="0"/>
          </a:p>
        </p:txBody>
      </p:sp>
      <p:sp>
        <p:nvSpPr>
          <p:cNvPr id="8" name="Flèche gauche 7"/>
          <p:cNvSpPr/>
          <p:nvPr/>
        </p:nvSpPr>
        <p:spPr>
          <a:xfrm>
            <a:off x="7510986" y="526520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C:\Users\yakine\Desktop\Nouveau dossier\1731762914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39799"/>
            <a:ext cx="4536504" cy="183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gauche 4"/>
          <p:cNvSpPr/>
          <p:nvPr/>
        </p:nvSpPr>
        <p:spPr>
          <a:xfrm>
            <a:off x="6732240" y="1087869"/>
            <a:ext cx="504056" cy="4154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907" y="764704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الذهاب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الى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الطبيب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بما ان عسر الكلام يشير الى حالة طبية خطيرة فلا بد من رؤية الطبيب على الفور عندما يحدث تغيير مفاجئ غير متوقع في قدرة الشخص على التحدث بوضوح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fr-FR" dirty="0"/>
          </a:p>
        </p:txBody>
      </p:sp>
      <p:pic>
        <p:nvPicPr>
          <p:cNvPr id="4099" name="Picture 3" descr="C:\Users\yakine\Desktop\Nouveau dossier\1731762914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242032"/>
            <a:ext cx="5324475" cy="40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40466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8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تشخيص عسر الكلام: </a:t>
            </a:r>
            <a:endParaRPr lang="fr-FR" sz="2800" b="1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656" y="1340768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يتم تشخيص الاصابة بعسر الكلام من خلال:</a:t>
            </a:r>
          </a:p>
          <a:p>
            <a:pPr algn="r" rtl="1"/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DZ" sz="2400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التاريخ المرضي المفصل للمريض</a:t>
            </a:r>
          </a:p>
          <a:p>
            <a:pPr algn="r" rtl="1"/>
            <a:endParaRPr lang="fr-FR" sz="2400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342900" indent="-342900" algn="l" rtl="1">
              <a:buFont typeface="Arial" pitchFamily="34" charset="0"/>
              <a:buChar char="•"/>
            </a:pP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عمل فحوصات للدم و البول</a:t>
            </a:r>
            <a:r>
              <a:rPr lang="ar-DZ" sz="2400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اختبارات الدم و البول تكشف عن احتمالية وجود العدوى او الالتهابات المسببة في حالة عسر الكلام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123" name="Picture 3" descr="C:\Users\yakine\Desktop\Nouveau dossier\17317822353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789040"/>
            <a:ext cx="4845149" cy="27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476672"/>
            <a:ext cx="72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اختبارات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للمخ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الأعصاب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تسجيل النشاط الكهربائي للمخ حيث يتم قياس النشاط الكهربائي للمخ و تسجيل النشاط الكهربائي للأعصاب و قدرتها على نقل الرسائل للعضلات و بواسطة هذا الاختبار يتم قياس السرعة و قوة الاشارات التي تخرج من الاعصاب و تصل الى العضلات حيث يتسنى للطبيب معرفة السبب اما خلل في المخ او في الاعصاب.</a:t>
            </a:r>
          </a:p>
          <a:p>
            <a:pPr algn="r" rtl="1"/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أخذ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عينة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من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المخ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اذا كان هناك شك بإصابة المخ بورم سرطاني سيتم اخذ عينة من انسجة المخ لتحليلها.  </a:t>
            </a:r>
          </a:p>
          <a:p>
            <a:pPr algn="r" rtl="1"/>
            <a:endParaRPr lang="ar-DZ" sz="2400" dirty="0">
              <a:latin typeface="Arabic Typesetting" pitchFamily="66" charset="-78"/>
              <a:cs typeface="Arabic Typesetting" pitchFamily="66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أخذ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عينة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من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السائل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الشوكي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الفقري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حيث يتم سحب كم قليل من سائل قناة العمود الفقري ليتم ارسالها للمعمل لتحليلها و اكتشاف وجود اي عدوى او اضطرابات في الجهاز العصبي المركزي مثل مرض التصلب العصبي او سرطان بالمخ او الحبل الشوكي</a:t>
            </a:r>
            <a:r>
              <a:rPr lang="ar-DZ" dirty="0"/>
              <a:t>.</a:t>
            </a:r>
            <a:endParaRPr lang="fr-FR" dirty="0"/>
          </a:p>
        </p:txBody>
      </p:sp>
      <p:pic>
        <p:nvPicPr>
          <p:cNvPr id="4098" name="Picture 2" descr="C:\Users\yakine\Desktop\Nouveau dossier\1731782235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3053333" cy="234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1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67744" y="47667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8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علاج عسر الكلام: </a:t>
            </a:r>
            <a:endParaRPr lang="fr-FR" sz="2800" b="1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2060848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buFont typeface="Arial" pitchFamily="34" charset="0"/>
              <a:buChar char="•"/>
            </a:pP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العلاج النطقي ( العلاج التخاطبي):</a:t>
            </a:r>
            <a:endParaRPr lang="fr-FR" sz="2400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يشمل تدريب اشخص على تحسين مهارات النطق و استخدام تمارين لتحسين القدرة على النطق بالكلمات بشكل صحيح.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يمكن ان يتضمن العلاج النطقي تقنيات خاصة لتقوية عضلات الفم و الحلق او تحسين التنسيق بين التنفس و النطق.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1268760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يوجه علاج عسر الكلام الى السبب المؤدي للحالة، و يتم من خلال: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fr-FR" dirty="0"/>
          </a:p>
        </p:txBody>
      </p:sp>
      <p:sp>
        <p:nvSpPr>
          <p:cNvPr id="7" name="Flèche gauche 6"/>
          <p:cNvSpPr/>
          <p:nvPr/>
        </p:nvSpPr>
        <p:spPr>
          <a:xfrm>
            <a:off x="6394718" y="273037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C:\Users\yakine\Desktop\Nouveau dossier\17317825102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80" y="4338020"/>
            <a:ext cx="3960440" cy="195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kine\Desktop\Nouveau dossier\1731762914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6627"/>
            <a:ext cx="3888432" cy="23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98664" y="2089820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تمهيد 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المطلب 01: 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تعريف عسر </a:t>
            </a:r>
            <a:endParaRPr lang="fr-F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ldhabi" pitchFamily="2" charset="-78"/>
              <a:cs typeface="Aldhabi" pitchFamily="2" charset="-78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الكلام و أنواعه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المطلب 02: 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أسباب عسر الكلام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المطلب 03: 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أعراض عسر الكلام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المطلب 04: 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مضاعفات عسر الكلام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المطلب 05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: تشخيص عسر الكلام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المطلب 06: 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طرق علاج عسر الكلام 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نموذج تطبيقي 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خاتمة </a:t>
            </a:r>
            <a:endParaRPr lang="fr-F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696190"/>
            <a:ext cx="41027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DZ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dhabi" pitchFamily="2" charset="-78"/>
                <a:cs typeface="Aldhabi" pitchFamily="2" charset="-78"/>
              </a:rPr>
              <a:t>خطة البحث: </a:t>
            </a:r>
            <a:endParaRPr lang="fr-FR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7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90872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buFont typeface="Arial" pitchFamily="34" charset="0"/>
              <a:buChar char="•"/>
            </a:pP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العلاج الطبيعي و العلاج الوظيفي</a:t>
            </a:r>
            <a:r>
              <a:rPr lang="ar-DZ" sz="2400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fr-FR" sz="2400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في حالات معينة، يمكن ان يساعد العلاج الطبيعي في تحسين التحكم الحركي في عضلات الوجه و الفم، مما يسهم في تحسين النطق</a:t>
            </a:r>
            <a:endParaRPr lang="fr-FR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Flèche gauche 2"/>
          <p:cNvSpPr/>
          <p:nvPr/>
        </p:nvSpPr>
        <p:spPr>
          <a:xfrm>
            <a:off x="6084168" y="1484784"/>
            <a:ext cx="72008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 descr="C:\Users\yakine\Desktop\Nouveau dossier\1731762914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20" y="2708920"/>
            <a:ext cx="4061098" cy="28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03648" y="1268760"/>
            <a:ext cx="3966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buFont typeface="Arial" pitchFamily="34" charset="0"/>
              <a:buChar char="•"/>
            </a:pP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الأدوية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: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في حالات عسر الكلام الناتج عن امراض عصبية معينة، مثل باركنسون او السكتات الدماغية، قد يتم استخدام أدوية للمساعدة في تحسين الوظائف العصبية او تقليل التشنجات العضلية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Flèche gauche 3"/>
          <p:cNvSpPr/>
          <p:nvPr/>
        </p:nvSpPr>
        <p:spPr>
          <a:xfrm flipV="1">
            <a:off x="6516216" y="1988840"/>
            <a:ext cx="864096" cy="8135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C:\Users\yakine\Desktop\Nouveau dossier\1731782235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4286250" cy="268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126876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Arial" pitchFamily="34" charset="0"/>
              <a:buChar char="•"/>
            </a:pP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الدعم النفسي و الاجتماعي</a:t>
            </a:r>
            <a:r>
              <a:rPr lang="ar-DZ" sz="2400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endParaRPr lang="fr-FR" sz="2400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يمكن ان يساعد الدعم النفسي من خلال الاستشارة او مجموعات الدعم في التعامل مع التأثيرات الاجتماعية و العاطفية الناتجة عن عسر الكلام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Flèche gauche 2"/>
          <p:cNvSpPr/>
          <p:nvPr/>
        </p:nvSpPr>
        <p:spPr>
          <a:xfrm>
            <a:off x="6588224" y="1628946"/>
            <a:ext cx="720080" cy="4799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yakine\Desktop\Nouveau dossier\17317822352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4072"/>
            <a:ext cx="521922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0600" y="188640"/>
            <a:ext cx="13227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DZ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نموذج تطبيقي: </a:t>
            </a:r>
            <a:endParaRPr lang="fr-F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2944" y="1243896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قد ينطق الحرف بطريقة غير صحيحة نتيجة فقدان التحكم الدقيق في عضلات الوجه و الفم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مثال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: نطق "س" بدلا من "ش" او مع دمج الحروف بشكل طبيعي.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المريض قد يأخذ وقتا أطول لنطق جملة بسيطة.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مثال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: بدلا من قول: " أريد كوب ماء" بسرعة طبيعية، يقولها ببطء شديد:  "أر...يد....كو....ب.....ما...ء"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تتشوه مخارج بعض الحروف.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مثال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: يقول "توم" بدلا من "قوم" بسبب صعوبة نطق القاف.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الكلام يكون مستمرا لكنه يبدو كأنه مزيج غير مفهوم.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مثال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: "كيف حالك اليوم؟" تنطق " كيح...حالك....ليوم.؟"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الشخص يضطر للتوقف لاستنشاق الهواء بعد كل كلمة او كلمتين.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مثال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: انا ...أريد...أن ....أذهب...الى ...السوق"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58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804" y="332656"/>
            <a:ext cx="78488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الصوت يبدو كـأنه يخرج من الأنف بسبب ضعف التحكم بعضلات الحلق.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مثال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: "مدرسة" تنطق: " منرسة" 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قد يكون الكلام سريعا جدا لدرجة عدم وضوح الكلمات.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مثال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: ماذا تريد ان تفعل؟ تنطق: مد ترد تفعل؟ 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الشخص يجد صعوبة أكبر مع الكلمات الطويلة او التي تحتوي على حروف متشابهة.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مثال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: قد يعجز عن قول " استراتيجية" و يقول بدلا منها: " استراتي ....شي".</a:t>
            </a: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قد يبدو كلام الشخص مشوشا او غير مفهوم، مما يجعل من الصعب فهمه من قبل الآخرين.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مثال: 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" مرحبا" قد تنطق بطريقة غير واضحة مثل " م...رب...حا " 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 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DZ" sz="28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حالات واقعية:</a:t>
            </a:r>
            <a:endParaRPr lang="fr-FR" sz="2800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شخص بعد سكتة دماغية: 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قد يقول: "أنا بخير" بطريقة مشوهة و غير مفهومة، </a:t>
            </a: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مثل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: أ ....ن ....ا......ب....خي "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شخص مصاب بإصابة في الدماغ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: قد يخطِئ في ترتيب الأصوات داخل الكلمة، </a:t>
            </a: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مثل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: قول "مطعم" بـ  "</a:t>
            </a:r>
            <a:r>
              <a:rPr lang="ar-DZ" sz="2800" dirty="0" err="1">
                <a:latin typeface="Arabic Typesetting" pitchFamily="66" charset="-78"/>
                <a:cs typeface="Arabic Typesetting" pitchFamily="66" charset="-78"/>
              </a:rPr>
              <a:t>معطم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".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3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23728" y="1772816"/>
            <a:ext cx="64087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و في الأخير نجد ان عسر الكلام مرض حاد، و يؤثر عل حالة المريض الاجتماعية و النفسية و من جوانب اخرى متعددة، و من المهم التعرف على الاسباب المحتملة لعسر الكلام، حيث يمكن ان تساعد هذه المعرفة في تقديم الدعم المناسب.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بالإضافة ان العلاج و التدخل المبكر يمكن ان يلعب دورا حاسما في تحسين مهارات النطق و اللغة، مما يساهم  في تعزيز الثقة بالنفس و القدرة على التواصل.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بالتالي فإن الوعي بعسر الكلام و أهميته يمكن ان يسهم في خلق بيئة أكثر تفهما و دعما للأشخاص الذين يعانون من هذه الحالة.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 و عليه نلاحظ أهمية المختص الأرطوفوني في تشخيص و المعالجة ليضمن للمريض حياة عادية.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2100" y="404664"/>
            <a:ext cx="1091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DZ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خاتمة </a:t>
            </a:r>
            <a:endParaRPr lang="fr-FR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72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71800" y="26064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5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تمهيد </a:t>
            </a:r>
            <a:endParaRPr lang="fr-FR" sz="5400" b="1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592" y="1484784"/>
            <a:ext cx="698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يعد النطق من النعم التي أنعم الله بها البشر، و هي خاصية توصف بأنها من أبرز مظاهر التطور الطبيعي عند الطفل، من خلالها يتمكن من التواصل و التعبير عن حاجياته و أغراضه.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غير أن هناك مجموعة من الصعوبات و العراقيل التي تعترض هاته العملية (النطق)، و التي من بينها ما يعرف بـ: اضطرابات النطق و هذه الأخيرة هي مجموعة من الصعوبات التي تواجه الفرد أثناء اصدار الأصوات، و تحدث في الحروف الساكنة و المتحركة نتيجة وجود عطب ما او خلل ما في أي عضو من أعضاء النطق، و من أسباب اضطرابات النطق التي تعود الى أي خلل عصبي نجد عسر الكلام.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فما حقيقة عسر الكلام؟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و ماهي الأسباب و الأعراض التي تندرج ضمنه؟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و كيف يمكن علاجه</a:t>
            </a:r>
            <a:r>
              <a:rPr lang="ar-SA" dirty="0"/>
              <a:t>؟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5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yakine\Desktop\Nouveau dossier\1731762914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047852" cy="26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23264" y="404664"/>
            <a:ext cx="56310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  <a:cs typeface="Aldhabi" pitchFamily="2" charset="-78"/>
              </a:rPr>
              <a:t>What</a:t>
            </a:r>
            <a:r>
              <a:rPr lang="fr-FR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  <a:cs typeface="Aldhabi" pitchFamily="2" charset="-78"/>
              </a:rPr>
              <a:t> </a:t>
            </a:r>
            <a:r>
              <a:rPr lang="fr-FR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  <a:cs typeface="Aldhabi" pitchFamily="2" charset="-78"/>
              </a:rPr>
              <a:t>is</a:t>
            </a:r>
            <a:r>
              <a:rPr lang="fr-FR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  <a:cs typeface="Aldhabi" pitchFamily="2" charset="-78"/>
              </a:rPr>
              <a:t> Dysphasia? </a:t>
            </a:r>
            <a:endParaRPr lang="fr-FR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Rounded MT Bold" pitchFamily="34" charset="0"/>
              <a:cs typeface="Aldhabi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67744" y="2887682"/>
            <a:ext cx="6019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يعرف عسر الكلام </a:t>
            </a:r>
            <a:r>
              <a:rPr lang="fr-FR" sz="2800" b="1" dirty="0">
                <a:latin typeface="Arabic Typesetting" pitchFamily="66" charset="-78"/>
                <a:cs typeface="Arabic Typesetting" pitchFamily="66" charset="-78"/>
              </a:rPr>
              <a:t>Dysphasia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 بأنه حالة مرضية يصبح المريض فيها غير قادر على إخراج الأحرف، و نطقها بشكل غير واضح، مع تداخل الأحرف و الكلمات معا، و يكون المريض غير قادر على التحكم بالعضلات المسؤولة عن التكلم، و تندرج شدة الحالات بين الخفيفة و الشديدة، و غالبا ما يكون السبب وراء عسر الكلام إصابة مراكز اللغة في الدماغ، و من الممكن ان يؤثر عسر الكلام على واحدة أو أكثر من مراكز اللغة، حسب درجة الاصابة.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 و من أكثر أنواع اضطرابات عسر الكلام نجد: عسر </a:t>
            </a: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الكلام التشنجي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  و      </a:t>
            </a: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عسر الكلام الرخو</a:t>
            </a:r>
            <a:r>
              <a:rPr lang="ar-DZ" dirty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76056" y="221788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2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تعريف عسر الكلام: </a:t>
            </a:r>
            <a:endParaRPr lang="fr-FR" sz="3200" b="1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591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92080" y="142640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6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أنواعه: </a:t>
            </a:r>
            <a:endParaRPr lang="fr-FR" sz="3600" b="1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Flèche gauche 5"/>
          <p:cNvSpPr/>
          <p:nvPr/>
        </p:nvSpPr>
        <p:spPr>
          <a:xfrm>
            <a:off x="7848364" y="2564904"/>
            <a:ext cx="79208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67744" y="2463279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DZ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عسر الكلام التشنجي </a:t>
            </a:r>
            <a:r>
              <a:rPr lang="fr-FR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Spastic Dysarthria </a:t>
            </a:r>
            <a:r>
              <a:rPr lang="ar-DZ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endParaRPr lang="fr-FR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dirty="0">
                <a:latin typeface="Arabic Typesetting" pitchFamily="66" charset="-78"/>
                <a:cs typeface="Arabic Typesetting" pitchFamily="66" charset="-78"/>
              </a:rPr>
              <a:t>هو من أكثر الأنواع شيوعا و ير تبط في الغالب بإصابة جانبية تحدث في مكان ما بأعلى الجهاز العصبي، مثال ذلك الذي يحدث نتيجة إصابة بأنسجة الجزء الهرمي بالمخ</a:t>
            </a:r>
            <a:endParaRPr lang="fr-FR" dirty="0"/>
          </a:p>
        </p:txBody>
      </p:sp>
      <p:sp>
        <p:nvSpPr>
          <p:cNvPr id="8" name="Flèche gauche 7"/>
          <p:cNvSpPr/>
          <p:nvPr/>
        </p:nvSpPr>
        <p:spPr>
          <a:xfrm>
            <a:off x="7848364" y="4484378"/>
            <a:ext cx="792088" cy="6728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483768" y="3995678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DZ" sz="20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عسر الكلام الرخو</a:t>
            </a:r>
            <a:r>
              <a:rPr lang="fr-FR" sz="20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 Flaccid Dysarthria</a:t>
            </a:r>
            <a:r>
              <a:rPr lang="ar-DZ" sz="20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endParaRPr lang="fr-FR" sz="2000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000" dirty="0">
                <a:latin typeface="Arabic Typesetting" pitchFamily="66" charset="-78"/>
                <a:cs typeface="Arabic Typesetting" pitchFamily="66" charset="-78"/>
              </a:rPr>
              <a:t>هو عكس النوع الأول، يحدث نتيجة تلف او اصابة بجذع المخ و الحبل الشوكي، و يؤدي عسر الكلام من اي نوع الى تغيرات في النطق و الصوت و الايقاع.</a:t>
            </a:r>
            <a:endParaRPr lang="fr-FR" sz="2000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2000" dirty="0">
                <a:latin typeface="Arabic Typesetting" pitchFamily="66" charset="-78"/>
                <a:cs typeface="Arabic Typesetting" pitchFamily="66" charset="-78"/>
              </a:rPr>
              <a:t>و يظهر الكلام في هذه الحالة مرتعش و غير متسق، و يحتاج الى مزيد من الجهد لإخراج الأصوات حيث تخرج المقاطع الصوتية مفككة و غير منتظمة في توقيت خروجها اي النطق المقطعي </a:t>
            </a:r>
            <a:r>
              <a:rPr lang="fr-FR" sz="2000" b="1" dirty="0">
                <a:latin typeface="Arabic Typesetting" pitchFamily="66" charset="-78"/>
                <a:cs typeface="Arabic Typesetting" pitchFamily="66" charset="-78"/>
              </a:rPr>
              <a:t>Syllabic Articultion</a:t>
            </a:r>
            <a:r>
              <a:rPr lang="ar-DZ" sz="2000" dirty="0">
                <a:latin typeface="Arabic Typesetting" pitchFamily="66" charset="-78"/>
                <a:cs typeface="Arabic Typesetting" pitchFamily="66" charset="-78"/>
              </a:rPr>
              <a:t> و قد  تخرج الأصوات بصورة انفجارية </a:t>
            </a:r>
            <a:r>
              <a:rPr lang="fr-FR" sz="2000" b="1" dirty="0">
                <a:latin typeface="Arabic Typesetting" pitchFamily="66" charset="-78"/>
                <a:cs typeface="Arabic Typesetting" pitchFamily="66" charset="-78"/>
              </a:rPr>
              <a:t>Expolsive</a:t>
            </a:r>
            <a:r>
              <a:rPr lang="fr-FR" sz="20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000" dirty="0">
                <a:latin typeface="Arabic Typesetting" pitchFamily="66" charset="-78"/>
                <a:cs typeface="Arabic Typesetting" pitchFamily="66" charset="-78"/>
              </a:rPr>
              <a:t> و قد ينطق الفرد بعض مقاطع الكلمة دون الأخرى</a:t>
            </a:r>
            <a:r>
              <a:rPr lang="ar-DZ" dirty="0"/>
              <a:t>.</a:t>
            </a:r>
            <a:endParaRPr lang="fr-FR" dirty="0"/>
          </a:p>
        </p:txBody>
      </p:sp>
      <p:pic>
        <p:nvPicPr>
          <p:cNvPr id="3076" name="Picture 4" descr="C:\Users\yakine\Desktop\Nouveau dossier\1731762914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3611240" cy="179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23728" y="62068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8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أسباب عسر الكلام: </a:t>
            </a:r>
            <a:endParaRPr lang="fr-FR" sz="2800" b="1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114390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لا يستطيع الشخص التحدث بشكل واضح و مفهوم لعدم قدرته او لصعوبة تحريك العضلات التي توجد بالفم او الوجه او الجزء العلوي من الجهاز التنفسي، التي تتحكم في الكلام.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و من الحالات التي تؤدي الى عسر الكلام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3648" y="2344237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الاصابات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الدماغية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مثل السكتة الدماغية بعدِها المسبب الأول وراء عسر الكلام، و يمكن تعريفها بأنها انقطاع الدم الواصل الى الدماغ بالتالي لن يصل الأكسجين و الغذاء الضروري لخلايا الدماغ. 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بالإضافة الى الاصابات الرأسية التي تؤثر على المناطق المسؤولة عن انتاج و فهم الكلام.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Flèche gauche 9"/>
          <p:cNvSpPr/>
          <p:nvPr/>
        </p:nvSpPr>
        <p:spPr>
          <a:xfrm>
            <a:off x="6660232" y="2872512"/>
            <a:ext cx="1008112" cy="632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0" name="Picture 4" descr="C:\Users\yakine\Desktop\Nouveau dossier\1731768754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3" y="4437112"/>
            <a:ext cx="3733829" cy="227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404664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الاضطرابات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العصبية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مثل مرض باركنسون الذي يعرف بأنه اضطراب عصبي يؤثر بشكل رئيسي على الحركة، و يحدث نتيجة تدهور تدريجي لخلايا الدماغ المسؤولة عن انتاج مادة الدوبامين ( مادة كيميائية تلعب دورا مهما في التحكم بالحركات، و نقصها يؤدي الى صعوبة في التنسيق بين الأعصاب و العضلات) مما يتسبب في ظهور اعراض المرض و من أبرزها الصعوبة في التحدث.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اضافة الى الخرف، و كلها تؤثر على الأعصاب و العضلات المشاركة في الكلام.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146" name="Picture 2" descr="C:\Users\yakine\Desktop\Nouveau dossier\1731768585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12" y="3311911"/>
            <a:ext cx="4916264" cy="296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gauche 2"/>
          <p:cNvSpPr/>
          <p:nvPr/>
        </p:nvSpPr>
        <p:spPr>
          <a:xfrm>
            <a:off x="6804248" y="144352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764704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العيوب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الخلقية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بعض الأطفال قد يولدون مع مشكلات في مناطق الدماغ المسؤولة عن الكلام او مع مشاكل في تركيب الفم و الحلق، مثل الشفة </a:t>
            </a:r>
            <a:r>
              <a:rPr lang="ar-DZ" sz="2400" dirty="0" err="1">
                <a:latin typeface="Arabic Typesetting" pitchFamily="66" charset="-78"/>
                <a:cs typeface="Arabic Typesetting" pitchFamily="66" charset="-78"/>
              </a:rPr>
              <a:t>الأرنبية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 (هي عيب خلقي يظهر عند الولادة، حيث تكون هناك شقوق او فتحات في الشفة العليا او سقف الفم – الحنك – يمكن ان يكون الشق في الشفة فقط او يمتد الى الحنك ، و قد يظهر  الشق في جانب واحد او في كلا الجانبين)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Flèche gauche 2"/>
          <p:cNvSpPr/>
          <p:nvPr/>
        </p:nvSpPr>
        <p:spPr>
          <a:xfrm>
            <a:off x="6804248" y="14918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4" name="Picture 4" descr="C:\Users\yakine\Desktop\Nouveau dossier\1731769176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458152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404664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8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التقدم</a:t>
            </a: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8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في</a:t>
            </a: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8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العمر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: مع التقدم في السن قد تحدث بعض التغيرات الطبيعية في الدماغ التي تؤثر على القدرة على النطق بشكل سليم..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5616" y="5340117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الإصابات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العقلية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: مثل فقدان الذاكرة او صعوبة في التركيز قد تؤدي ايضا الى صعوبة في التحدث</a:t>
            </a:r>
            <a:endParaRPr lang="fr-FR" sz="2400" dirty="0"/>
          </a:p>
        </p:txBody>
      </p:sp>
      <p:pic>
        <p:nvPicPr>
          <p:cNvPr id="7170" name="Picture 2" descr="C:\Users\yakine\Desktop\Nouveau dossier\1731769426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4" y="1700808"/>
            <a:ext cx="6119228" cy="291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gauche 4"/>
          <p:cNvSpPr/>
          <p:nvPr/>
        </p:nvSpPr>
        <p:spPr>
          <a:xfrm>
            <a:off x="6804248" y="639400"/>
            <a:ext cx="906400" cy="5573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>
            <a:off x="6805648" y="5467583"/>
            <a:ext cx="91846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1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313</TotalTime>
  <Words>1710</Words>
  <Application>Microsoft Office PowerPoint</Application>
  <PresentationFormat>Affichage à l'écran (4:3)</PresentationFormat>
  <Paragraphs>152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yakine</dc:creator>
  <cp:lastModifiedBy>أشواق طالبة ماستر</cp:lastModifiedBy>
  <cp:revision>32</cp:revision>
  <dcterms:created xsi:type="dcterms:W3CDTF">2024-11-16T13:17:43Z</dcterms:created>
  <dcterms:modified xsi:type="dcterms:W3CDTF">2024-12-05T16:02:37Z</dcterms:modified>
</cp:coreProperties>
</file>