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59" r:id="rId5"/>
    <p:sldId id="270" r:id="rId6"/>
    <p:sldId id="260" r:id="rId7"/>
    <p:sldId id="261"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DC12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142676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B103D2D-6339-401D-8637-6445BB12C1C2}"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3400003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1391840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284316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2180633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4035583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978398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3091773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1415347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95727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308931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B103D2D-6339-401D-8637-6445BB12C1C2}"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214503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B103D2D-6339-401D-8637-6445BB12C1C2}"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2853580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1012119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190045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8B103D2D-6339-401D-8637-6445BB12C1C2}" type="datetimeFigureOut">
              <a:rPr lang="en-US" smtClean="0"/>
              <a:t>11/10/2024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1489599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B103D2D-6339-401D-8637-6445BB12C1C2}"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9AA14-DB33-4014-9DBE-B3625837BCDE}" type="slidenum">
              <a:rPr lang="en-US" smtClean="0"/>
              <a:t>‹N°›</a:t>
            </a:fld>
            <a:endParaRPr lang="en-US"/>
          </a:p>
        </p:txBody>
      </p:sp>
    </p:spTree>
    <p:extLst>
      <p:ext uri="{BB962C8B-B14F-4D97-AF65-F5344CB8AC3E}">
        <p14:creationId xmlns:p14="http://schemas.microsoft.com/office/powerpoint/2010/main" val="2636209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B103D2D-6339-401D-8637-6445BB12C1C2}" type="datetimeFigureOut">
              <a:rPr lang="en-US" smtClean="0"/>
              <a:t>11/10/2024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409AA14-DB33-4014-9DBE-B3625837BCDE}" type="slidenum">
              <a:rPr lang="en-US" smtClean="0"/>
              <a:t>‹N°›</a:t>
            </a:fld>
            <a:endParaRPr lang="en-US"/>
          </a:p>
        </p:txBody>
      </p:sp>
    </p:spTree>
    <p:extLst>
      <p:ext uri="{BB962C8B-B14F-4D97-AF65-F5344CB8AC3E}">
        <p14:creationId xmlns:p14="http://schemas.microsoft.com/office/powerpoint/2010/main" val="2806585012"/>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5736" y="2564904"/>
            <a:ext cx="5904656" cy="1109681"/>
          </a:xfrm>
        </p:spPr>
        <p:txBody>
          <a:bodyPr>
            <a:noAutofit/>
          </a:bodyPr>
          <a:lstStyle/>
          <a:p>
            <a:pPr algn="ctr" rtl="1"/>
            <a:r>
              <a:rPr lang="ar-SA" sz="8000" dirty="0">
                <a:solidFill>
                  <a:schemeClr val="accent1"/>
                </a:solidFill>
                <a:latin typeface="ae_Ouhod" pitchFamily="34" charset="-78"/>
                <a:cs typeface="AlHurraTxtlight" panose="00000400000000000000" pitchFamily="2" charset="-78"/>
              </a:rPr>
              <a:t>الإعاقة السمعية </a:t>
            </a:r>
            <a:endParaRPr lang="en-US" sz="8000" dirty="0">
              <a:solidFill>
                <a:schemeClr val="accent1"/>
              </a:solidFill>
              <a:latin typeface="ae_Ouhod" pitchFamily="34" charset="-78"/>
              <a:cs typeface="AlHurraTxtlight" panose="00000400000000000000" pitchFamily="2" charset="-78"/>
            </a:endParaRPr>
          </a:p>
        </p:txBody>
      </p:sp>
      <p:sp>
        <p:nvSpPr>
          <p:cNvPr id="3" name="Rectangle 2">
            <a:extLst>
              <a:ext uri="{FF2B5EF4-FFF2-40B4-BE49-F238E27FC236}">
                <a16:creationId xmlns:a16="http://schemas.microsoft.com/office/drawing/2014/main" id="{599903E0-EBA9-1591-BF1C-5394F1D2C7CD}"/>
              </a:ext>
            </a:extLst>
          </p:cNvPr>
          <p:cNvSpPr/>
          <p:nvPr/>
        </p:nvSpPr>
        <p:spPr>
          <a:xfrm>
            <a:off x="2495280" y="188640"/>
            <a:ext cx="4009431" cy="1844031"/>
          </a:xfrm>
          <a:prstGeom prst="rect">
            <a:avLst/>
          </a:prstGeom>
          <a:noFill/>
        </p:spPr>
        <p:txBody>
          <a:bodyPr wrap="none" lIns="91440" tIns="45720" rIns="91440" bIns="45720">
            <a:spAutoFit/>
          </a:bodyPr>
          <a:lstStyle/>
          <a:p>
            <a:pPr algn="ctr" rtl="1">
              <a:lnSpc>
                <a:spcPct val="150000"/>
              </a:lnSpc>
            </a:pPr>
            <a:r>
              <a:rPr lang="ar-DZ" sz="2400" b="0" cap="none" spc="0" dirty="0">
                <a:ln w="0"/>
                <a:solidFill>
                  <a:schemeClr val="tx1"/>
                </a:solidFill>
                <a:effectLst>
                  <a:outerShdw blurRad="38100" dist="19050" dir="2700000" algn="tl" rotWithShape="0">
                    <a:schemeClr val="dk1">
                      <a:alpha val="40000"/>
                    </a:schemeClr>
                  </a:outerShdw>
                </a:effectLst>
                <a:cs typeface="Almudid" pitchFamily="2" charset="-78"/>
              </a:rPr>
              <a:t>وزارة التعليم العالي والبحث العلمي</a:t>
            </a:r>
          </a:p>
          <a:p>
            <a:pPr algn="ctr" rtl="1">
              <a:lnSpc>
                <a:spcPct val="150000"/>
              </a:lnSpc>
            </a:pPr>
            <a:r>
              <a:rPr lang="ar-DZ" dirty="0">
                <a:ln w="0"/>
                <a:effectLst>
                  <a:outerShdw blurRad="38100" dist="19050" dir="2700000" algn="tl" rotWithShape="0">
                    <a:schemeClr val="dk1">
                      <a:alpha val="40000"/>
                    </a:schemeClr>
                  </a:outerShdw>
                </a:effectLst>
                <a:cs typeface="Almudid" pitchFamily="2" charset="-78"/>
              </a:rPr>
              <a:t>جامعة محمد لمين دباغين – سطيف 2</a:t>
            </a:r>
          </a:p>
          <a:p>
            <a:pPr algn="ctr" rtl="1">
              <a:lnSpc>
                <a:spcPct val="150000"/>
              </a:lnSpc>
            </a:pPr>
            <a:r>
              <a:rPr lang="ar-DZ" b="0" cap="none" spc="0" dirty="0">
                <a:ln w="0"/>
                <a:solidFill>
                  <a:schemeClr val="tx1"/>
                </a:solidFill>
                <a:effectLst>
                  <a:outerShdw blurRad="38100" dist="19050" dir="2700000" algn="tl" rotWithShape="0">
                    <a:schemeClr val="dk1">
                      <a:alpha val="40000"/>
                    </a:schemeClr>
                  </a:outerShdw>
                </a:effectLst>
                <a:cs typeface="Almudid" pitchFamily="2" charset="-78"/>
              </a:rPr>
              <a:t>كلية الآداب </a:t>
            </a:r>
            <a:r>
              <a:rPr lang="ar-DZ" dirty="0">
                <a:ln w="0"/>
                <a:effectLst>
                  <a:outerShdw blurRad="38100" dist="19050" dir="2700000" algn="tl" rotWithShape="0">
                    <a:schemeClr val="dk1">
                      <a:alpha val="40000"/>
                    </a:schemeClr>
                  </a:outerShdw>
                </a:effectLst>
                <a:cs typeface="Almudid" pitchFamily="2" charset="-78"/>
              </a:rPr>
              <a:t>واللغات</a:t>
            </a:r>
          </a:p>
          <a:p>
            <a:pPr algn="ctr" rtl="1">
              <a:lnSpc>
                <a:spcPct val="150000"/>
              </a:lnSpc>
            </a:pPr>
            <a:r>
              <a:rPr lang="ar-DZ" b="0" cap="none" spc="0" dirty="0">
                <a:ln w="0"/>
                <a:solidFill>
                  <a:schemeClr val="tx1"/>
                </a:solidFill>
                <a:effectLst>
                  <a:outerShdw blurRad="38100" dist="19050" dir="2700000" algn="tl" rotWithShape="0">
                    <a:schemeClr val="dk1">
                      <a:alpha val="40000"/>
                    </a:schemeClr>
                  </a:outerShdw>
                </a:effectLst>
                <a:cs typeface="Almudid" pitchFamily="2" charset="-78"/>
              </a:rPr>
              <a:t>قسم اللغة والأدب العربي</a:t>
            </a:r>
            <a:endParaRPr lang="fr-FR" b="0" cap="none" spc="0" dirty="0">
              <a:ln w="0"/>
              <a:solidFill>
                <a:schemeClr val="tx1"/>
              </a:solidFill>
              <a:effectLst>
                <a:outerShdw blurRad="38100" dist="19050" dir="2700000" algn="tl" rotWithShape="0">
                  <a:schemeClr val="dk1">
                    <a:alpha val="40000"/>
                  </a:schemeClr>
                </a:outerShdw>
              </a:effectLst>
              <a:cs typeface="Almudid" pitchFamily="2" charset="-78"/>
            </a:endParaRPr>
          </a:p>
        </p:txBody>
      </p:sp>
      <p:sp>
        <p:nvSpPr>
          <p:cNvPr id="4" name="Rectangle 3">
            <a:extLst>
              <a:ext uri="{FF2B5EF4-FFF2-40B4-BE49-F238E27FC236}">
                <a16:creationId xmlns:a16="http://schemas.microsoft.com/office/drawing/2014/main" id="{4E23E0CD-3AA6-EEFE-3CEF-08F4AC9BE465}"/>
              </a:ext>
            </a:extLst>
          </p:cNvPr>
          <p:cNvSpPr/>
          <p:nvPr/>
        </p:nvSpPr>
        <p:spPr>
          <a:xfrm>
            <a:off x="5580112" y="1844824"/>
            <a:ext cx="2311850" cy="600164"/>
          </a:xfrm>
          <a:prstGeom prst="rect">
            <a:avLst/>
          </a:prstGeom>
          <a:noFill/>
        </p:spPr>
        <p:txBody>
          <a:bodyPr wrap="none" lIns="91440" tIns="45720" rIns="91440" bIns="45720">
            <a:spAutoFit/>
          </a:bodyPr>
          <a:lstStyle/>
          <a:p>
            <a:pPr algn="ctr" rtl="1">
              <a:lnSpc>
                <a:spcPct val="150000"/>
              </a:lnSpc>
            </a:pPr>
            <a:r>
              <a:rPr lang="ar-DZ" sz="2400" b="0" cap="none" spc="0" dirty="0">
                <a:ln w="0"/>
                <a:solidFill>
                  <a:schemeClr val="tx1"/>
                </a:solidFill>
                <a:effectLst>
                  <a:outerShdw blurRad="38100" dist="19050" dir="2700000" algn="tl" rotWithShape="0">
                    <a:schemeClr val="dk1">
                      <a:alpha val="40000"/>
                    </a:schemeClr>
                  </a:outerShdw>
                </a:effectLst>
                <a:cs typeface="AlHurraTxtlight" panose="00000400000000000000" pitchFamily="2" charset="-78"/>
              </a:rPr>
              <a:t>عرض تقديمي حول:</a:t>
            </a:r>
            <a:endParaRPr lang="fr-FR" b="0" cap="none" spc="0" dirty="0">
              <a:ln w="0"/>
              <a:solidFill>
                <a:schemeClr val="tx1"/>
              </a:solidFill>
              <a:effectLst>
                <a:outerShdw blurRad="38100" dist="19050" dir="2700000" algn="tl" rotWithShape="0">
                  <a:schemeClr val="dk1">
                    <a:alpha val="40000"/>
                  </a:schemeClr>
                </a:outerShdw>
              </a:effectLst>
              <a:cs typeface="AlHurraTxtlight" panose="00000400000000000000" pitchFamily="2" charset="-78"/>
            </a:endParaRPr>
          </a:p>
        </p:txBody>
      </p:sp>
      <p:sp>
        <p:nvSpPr>
          <p:cNvPr id="5" name="Rectangle 4">
            <a:extLst>
              <a:ext uri="{FF2B5EF4-FFF2-40B4-BE49-F238E27FC236}">
                <a16:creationId xmlns:a16="http://schemas.microsoft.com/office/drawing/2014/main" id="{DC0DF9B9-B81A-2D3F-7BF3-ED0B037B0971}"/>
              </a:ext>
            </a:extLst>
          </p:cNvPr>
          <p:cNvSpPr/>
          <p:nvPr/>
        </p:nvSpPr>
        <p:spPr>
          <a:xfrm>
            <a:off x="5842031" y="3674585"/>
            <a:ext cx="2212465" cy="2262158"/>
          </a:xfrm>
          <a:prstGeom prst="rect">
            <a:avLst/>
          </a:prstGeom>
          <a:noFill/>
        </p:spPr>
        <p:txBody>
          <a:bodyPr wrap="none" lIns="91440" tIns="45720" rIns="91440" bIns="45720">
            <a:spAutoFit/>
          </a:bodyPr>
          <a:lstStyle/>
          <a:p>
            <a:pPr algn="ctr" rtl="1">
              <a:lnSpc>
                <a:spcPct val="150000"/>
              </a:lnSpc>
            </a:pPr>
            <a:r>
              <a:rPr lang="ar-DZ" sz="2400" b="0" cap="none" spc="0" dirty="0">
                <a:ln w="0"/>
                <a:solidFill>
                  <a:schemeClr val="tx1"/>
                </a:solidFill>
                <a:effectLst>
                  <a:outerShdw blurRad="38100" dist="19050" dir="2700000" algn="tl" rotWithShape="0">
                    <a:schemeClr val="dk1">
                      <a:alpha val="40000"/>
                    </a:schemeClr>
                  </a:outerShdw>
                </a:effectLst>
                <a:cs typeface="Almudid" pitchFamily="2" charset="-78"/>
              </a:rPr>
              <a:t>إعداد الطالبات:</a:t>
            </a:r>
          </a:p>
          <a:p>
            <a:pPr marL="342900" indent="-342900" algn="r" rtl="1">
              <a:lnSpc>
                <a:spcPct val="150000"/>
              </a:lnSpc>
              <a:buFont typeface="Arial" panose="020B0604020202020204" pitchFamily="34" charset="0"/>
              <a:buChar char="•"/>
            </a:pPr>
            <a:r>
              <a:rPr lang="ar-DZ" sz="2400" dirty="0">
                <a:ln w="0"/>
                <a:solidFill>
                  <a:schemeClr val="accent1"/>
                </a:solidFill>
                <a:effectLst>
                  <a:outerShdw blurRad="38100" dist="19050" dir="2700000" algn="tl" rotWithShape="0">
                    <a:schemeClr val="dk1">
                      <a:alpha val="40000"/>
                    </a:schemeClr>
                  </a:outerShdw>
                </a:effectLst>
                <a:cs typeface="Almudid" pitchFamily="2" charset="-78"/>
              </a:rPr>
              <a:t>لسبط براءة</a:t>
            </a:r>
          </a:p>
          <a:p>
            <a:pPr marL="342900" indent="-342900" algn="r" rtl="1">
              <a:lnSpc>
                <a:spcPct val="150000"/>
              </a:lnSpc>
              <a:buFont typeface="Arial" panose="020B0604020202020204" pitchFamily="34" charset="0"/>
              <a:buChar char="•"/>
            </a:pPr>
            <a:r>
              <a:rPr lang="ar-DZ" sz="2400" b="0" cap="none" spc="0" dirty="0" err="1">
                <a:ln w="0"/>
                <a:solidFill>
                  <a:schemeClr val="accent1"/>
                </a:solidFill>
                <a:effectLst>
                  <a:outerShdw blurRad="38100" dist="19050" dir="2700000" algn="tl" rotWithShape="0">
                    <a:schemeClr val="dk1">
                      <a:alpha val="40000"/>
                    </a:schemeClr>
                  </a:outerShdw>
                </a:effectLst>
                <a:cs typeface="Almudid" pitchFamily="2" charset="-78"/>
              </a:rPr>
              <a:t>بولحليب</a:t>
            </a:r>
            <a:r>
              <a:rPr lang="ar-DZ" sz="2400" b="0" cap="none" spc="0" dirty="0">
                <a:ln w="0"/>
                <a:solidFill>
                  <a:schemeClr val="accent1"/>
                </a:solidFill>
                <a:effectLst>
                  <a:outerShdw blurRad="38100" dist="19050" dir="2700000" algn="tl" rotWithShape="0">
                    <a:schemeClr val="dk1">
                      <a:alpha val="40000"/>
                    </a:schemeClr>
                  </a:outerShdw>
                </a:effectLst>
                <a:cs typeface="Almudid" pitchFamily="2" charset="-78"/>
              </a:rPr>
              <a:t> خولة</a:t>
            </a:r>
          </a:p>
          <a:p>
            <a:pPr marL="342900" indent="-342900" algn="r" rtl="1">
              <a:lnSpc>
                <a:spcPct val="150000"/>
              </a:lnSpc>
              <a:buFont typeface="Arial" panose="020B0604020202020204" pitchFamily="34" charset="0"/>
              <a:buChar char="•"/>
            </a:pPr>
            <a:r>
              <a:rPr lang="ar-DZ" sz="2400" dirty="0" err="1">
                <a:ln w="0"/>
                <a:solidFill>
                  <a:schemeClr val="accent1"/>
                </a:solidFill>
                <a:effectLst>
                  <a:outerShdw blurRad="38100" dist="19050" dir="2700000" algn="tl" rotWithShape="0">
                    <a:schemeClr val="dk1">
                      <a:alpha val="40000"/>
                    </a:schemeClr>
                  </a:outerShdw>
                </a:effectLst>
                <a:cs typeface="Almudid" pitchFamily="2" charset="-78"/>
              </a:rPr>
              <a:t>ولطاش</a:t>
            </a:r>
            <a:r>
              <a:rPr lang="ar-DZ" sz="2400" dirty="0">
                <a:ln w="0"/>
                <a:solidFill>
                  <a:schemeClr val="accent1"/>
                </a:solidFill>
                <a:effectLst>
                  <a:outerShdw blurRad="38100" dist="19050" dir="2700000" algn="tl" rotWithShape="0">
                    <a:schemeClr val="dk1">
                      <a:alpha val="40000"/>
                    </a:schemeClr>
                  </a:outerShdw>
                </a:effectLst>
                <a:cs typeface="Almudid" pitchFamily="2" charset="-78"/>
              </a:rPr>
              <a:t> إيمان</a:t>
            </a:r>
            <a:endParaRPr lang="fr-FR" b="0" cap="none" spc="0" dirty="0">
              <a:ln w="0"/>
              <a:solidFill>
                <a:schemeClr val="accent1"/>
              </a:solidFill>
              <a:effectLst>
                <a:outerShdw blurRad="38100" dist="19050" dir="2700000" algn="tl" rotWithShape="0">
                  <a:schemeClr val="dk1">
                    <a:alpha val="40000"/>
                  </a:schemeClr>
                </a:outerShdw>
              </a:effectLst>
              <a:cs typeface="Almudid" pitchFamily="2" charset="-78"/>
            </a:endParaRPr>
          </a:p>
        </p:txBody>
      </p:sp>
    </p:spTree>
    <p:extLst>
      <p:ext uri="{BB962C8B-B14F-4D97-AF65-F5344CB8AC3E}">
        <p14:creationId xmlns:p14="http://schemas.microsoft.com/office/powerpoint/2010/main" val="29636296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210" y="1628800"/>
            <a:ext cx="9217024" cy="6624736"/>
          </a:xfrm>
        </p:spPr>
        <p:txBody>
          <a:bodyPr>
            <a:normAutofit/>
          </a:bodyPr>
          <a:lstStyle/>
          <a:p>
            <a:pPr marL="109728" indent="0" algn="r" rtl="1">
              <a:lnSpc>
                <a:spcPct val="150000"/>
              </a:lnSpc>
              <a:buNone/>
            </a:pPr>
            <a:r>
              <a:rPr lang="ar-SA" b="1" dirty="0">
                <a:solidFill>
                  <a:schemeClr val="accent6"/>
                </a:solidFill>
              </a:rPr>
              <a:t>مستوى التحصيل الأكاديمي للصم يتاثر بعدد من العوامل ، من اهمها : </a:t>
            </a:r>
          </a:p>
          <a:p>
            <a:pPr marL="624078" indent="-514350" algn="r" rtl="1">
              <a:lnSpc>
                <a:spcPct val="150000"/>
              </a:lnSpc>
              <a:buAutoNum type="arabic1Minus"/>
            </a:pPr>
            <a:r>
              <a:rPr lang="ar-SA" b="1" dirty="0">
                <a:solidFill>
                  <a:schemeClr val="accent3"/>
                </a:solidFill>
              </a:rPr>
              <a:t>درجة الإعاقة السمعية .</a:t>
            </a:r>
          </a:p>
          <a:p>
            <a:pPr marL="624078" indent="-514350" algn="r" rtl="1">
              <a:lnSpc>
                <a:spcPct val="150000"/>
              </a:lnSpc>
              <a:buAutoNum type="arabic1Minus"/>
            </a:pPr>
            <a:r>
              <a:rPr lang="ar-SA" b="1" dirty="0">
                <a:solidFill>
                  <a:schemeClr val="accent3"/>
                </a:solidFill>
              </a:rPr>
              <a:t>دافعية الفرد الأصم .</a:t>
            </a:r>
          </a:p>
          <a:p>
            <a:pPr marL="624078" indent="-514350" algn="r" rtl="1">
              <a:lnSpc>
                <a:spcPct val="150000"/>
              </a:lnSpc>
              <a:buAutoNum type="arabic1Minus"/>
            </a:pPr>
            <a:r>
              <a:rPr lang="ar-SA" b="1" dirty="0">
                <a:solidFill>
                  <a:schemeClr val="accent3"/>
                </a:solidFill>
              </a:rPr>
              <a:t>طريقة التدريس .</a:t>
            </a:r>
          </a:p>
          <a:p>
            <a:pPr marL="624078" indent="-514350" algn="r" rtl="1">
              <a:lnSpc>
                <a:spcPct val="150000"/>
              </a:lnSpc>
              <a:buAutoNum type="arabic1Minus"/>
            </a:pPr>
            <a:r>
              <a:rPr lang="ar-SA" b="1" dirty="0">
                <a:solidFill>
                  <a:schemeClr val="accent3"/>
                </a:solidFill>
              </a:rPr>
              <a:t>نسبة ذكاء الأصم .</a:t>
            </a:r>
          </a:p>
          <a:p>
            <a:pPr marL="109728" indent="0" algn="r" rtl="1">
              <a:lnSpc>
                <a:spcPct val="150000"/>
              </a:lnSpc>
              <a:buNone/>
            </a:pPr>
            <a:r>
              <a:rPr lang="ar-SA" b="1" dirty="0">
                <a:solidFill>
                  <a:schemeClr val="accent6"/>
                </a:solidFill>
              </a:rPr>
              <a:t>أثر الإعاقة السمعية على التكيف الإجتماعي والمهني : </a:t>
            </a:r>
          </a:p>
          <a:p>
            <a:pPr marL="109728" indent="0" algn="r" rtl="1">
              <a:lnSpc>
                <a:spcPct val="150000"/>
              </a:lnSpc>
              <a:buNone/>
            </a:pPr>
            <a:r>
              <a:rPr lang="ar-SA" b="1" dirty="0"/>
              <a:t>تعتبر اللغة وسيلة أساسية من وسائل الإتصال الإجتماعي ولذا يعتمد النمو الإجتماعي والمهني على اللغة . </a:t>
            </a:r>
          </a:p>
          <a:p>
            <a:pPr marL="109728" indent="0" algn="r" rtl="1">
              <a:lnSpc>
                <a:spcPct val="150000"/>
              </a:lnSpc>
              <a:buNone/>
            </a:pPr>
            <a:r>
              <a:rPr lang="ar-SA" b="1" dirty="0"/>
              <a:t>وعلى ذلك يعاني المعاقون سمعياً من مشكلات تكيفية في نموهم الإجتماعي والمهني بسبب النقص الواضح في قدراتهم اللغوية . </a:t>
            </a:r>
          </a:p>
          <a:p>
            <a:pPr marL="624078" indent="-514350" algn="r" rtl="1">
              <a:lnSpc>
                <a:spcPct val="150000"/>
              </a:lnSpc>
              <a:buAutoNum type="arabic1Minus"/>
            </a:pPr>
            <a:endParaRPr lang="ar-SA" b="1" dirty="0">
              <a:solidFill>
                <a:srgbClr val="002060"/>
              </a:solidFill>
            </a:endParaRPr>
          </a:p>
        </p:txBody>
      </p:sp>
    </p:spTree>
    <p:extLst>
      <p:ext uri="{BB962C8B-B14F-4D97-AF65-F5344CB8AC3E}">
        <p14:creationId xmlns:p14="http://schemas.microsoft.com/office/powerpoint/2010/main" val="214200896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12" y="116632"/>
            <a:ext cx="9217024" cy="6624736"/>
          </a:xfrm>
        </p:spPr>
        <p:txBody>
          <a:bodyPr>
            <a:normAutofit/>
          </a:bodyPr>
          <a:lstStyle/>
          <a:p>
            <a:pPr marL="109728" indent="0" algn="r" rtl="1">
              <a:lnSpc>
                <a:spcPct val="150000"/>
              </a:lnSpc>
              <a:buNone/>
            </a:pPr>
            <a:r>
              <a:rPr lang="ar-SA" b="1" dirty="0">
                <a:solidFill>
                  <a:schemeClr val="accent6"/>
                </a:solidFill>
              </a:rPr>
              <a:t>البرامج التربويى للمعاقين سمعياً : </a:t>
            </a:r>
          </a:p>
          <a:p>
            <a:pPr marL="109728" indent="0" algn="r" rtl="1">
              <a:lnSpc>
                <a:spcPct val="150000"/>
              </a:lnSpc>
              <a:buNone/>
            </a:pPr>
            <a:r>
              <a:rPr lang="ar-SA" b="1" dirty="0">
                <a:solidFill>
                  <a:srgbClr val="0070C0"/>
                </a:solidFill>
              </a:rPr>
              <a:t>1- </a:t>
            </a:r>
            <a:r>
              <a:rPr lang="ar-SA" b="1" dirty="0"/>
              <a:t>مراكز الإقامة الكاملة للمعوقين سمعياً . </a:t>
            </a:r>
          </a:p>
          <a:p>
            <a:pPr marL="109728" indent="0" algn="r" rtl="1">
              <a:lnSpc>
                <a:spcPct val="150000"/>
              </a:lnSpc>
              <a:buNone/>
            </a:pPr>
            <a:r>
              <a:rPr lang="ar-SA" b="1" dirty="0"/>
              <a:t>2- مراكز التربية الخاصة النهارية للمعوقين سمعياً . </a:t>
            </a:r>
          </a:p>
          <a:p>
            <a:pPr marL="109728" indent="0" algn="r" rtl="1">
              <a:lnSpc>
                <a:spcPct val="150000"/>
              </a:lnSpc>
              <a:buNone/>
            </a:pPr>
            <a:r>
              <a:rPr lang="ar-SA" b="1" dirty="0"/>
              <a:t>3- دمج المعوقين سمعياً في صفوف خاصة ملحقة بالمدرسة العادية . </a:t>
            </a:r>
          </a:p>
          <a:p>
            <a:pPr marL="109728" indent="0" algn="r" rtl="1">
              <a:lnSpc>
                <a:spcPct val="150000"/>
              </a:lnSpc>
              <a:buNone/>
            </a:pPr>
            <a:r>
              <a:rPr lang="ar-SA" b="1" dirty="0"/>
              <a:t>4- دمج المعوقين سمعياً في الصفوف الاعادية في المدرسة العادية . </a:t>
            </a:r>
          </a:p>
          <a:p>
            <a:pPr marL="109728" indent="0" algn="r" rtl="1">
              <a:lnSpc>
                <a:spcPct val="150000"/>
              </a:lnSpc>
              <a:buNone/>
            </a:pPr>
            <a:r>
              <a:rPr lang="ar-SA" b="1" dirty="0"/>
              <a:t>لابد أن تتضمن البرامج التربوية للمعوقين سمعياً تعليم وتدريب المعاقين سمعياً على عدد من المهارات الأساسية في تعليمهم مثل : </a:t>
            </a:r>
          </a:p>
          <a:p>
            <a:pPr marL="624078" indent="-514350" algn="r" rtl="1">
              <a:lnSpc>
                <a:spcPct val="150000"/>
              </a:lnSpc>
              <a:buAutoNum type="arabic1Minus"/>
            </a:pPr>
            <a:r>
              <a:rPr lang="ar-SA" b="1" dirty="0">
                <a:solidFill>
                  <a:schemeClr val="accent3"/>
                </a:solidFill>
              </a:rPr>
              <a:t>التدريب السمعي . </a:t>
            </a:r>
          </a:p>
          <a:p>
            <a:pPr marL="624078" indent="-514350" algn="r" rtl="1">
              <a:lnSpc>
                <a:spcPct val="150000"/>
              </a:lnSpc>
              <a:buAutoNum type="arabic1Minus"/>
            </a:pPr>
            <a:r>
              <a:rPr lang="ar-SA" b="1" dirty="0">
                <a:solidFill>
                  <a:schemeClr val="accent3"/>
                </a:solidFill>
              </a:rPr>
              <a:t>قراءة الشفاة (لغة الشفاه) .</a:t>
            </a:r>
          </a:p>
          <a:p>
            <a:pPr marL="624078" indent="-514350" algn="r" rtl="1">
              <a:lnSpc>
                <a:spcPct val="150000"/>
              </a:lnSpc>
              <a:buAutoNum type="arabic1Minus"/>
            </a:pPr>
            <a:r>
              <a:rPr lang="ar-SA" b="1" dirty="0">
                <a:solidFill>
                  <a:schemeClr val="accent3"/>
                </a:solidFill>
              </a:rPr>
              <a:t>مهارة لغة الإشارات والأصابع . </a:t>
            </a:r>
          </a:p>
          <a:p>
            <a:pPr marL="624078" indent="-514350" algn="r" rtl="1">
              <a:lnSpc>
                <a:spcPct val="150000"/>
              </a:lnSpc>
              <a:buAutoNum type="arabic1Minus"/>
            </a:pPr>
            <a:r>
              <a:rPr lang="ar-SA" b="1" dirty="0">
                <a:solidFill>
                  <a:schemeClr val="accent3"/>
                </a:solidFill>
              </a:rPr>
              <a:t>مهارة الإتصال الكلي . </a:t>
            </a:r>
          </a:p>
          <a:p>
            <a:pPr marL="109728" indent="0" algn="r" rtl="1">
              <a:lnSpc>
                <a:spcPct val="150000"/>
              </a:lnSpc>
              <a:buNone/>
            </a:pPr>
            <a:endParaRPr lang="ar-SA" b="1" dirty="0">
              <a:solidFill>
                <a:srgbClr val="002060"/>
              </a:solidFill>
            </a:endParaRPr>
          </a:p>
          <a:p>
            <a:pPr marL="624078" indent="-514350" algn="r" rtl="1">
              <a:lnSpc>
                <a:spcPct val="150000"/>
              </a:lnSpc>
              <a:buAutoNum type="arabic1Minus"/>
            </a:pPr>
            <a:endParaRPr lang="ar-SA" b="1" dirty="0">
              <a:solidFill>
                <a:srgbClr val="002060"/>
              </a:solidFill>
            </a:endParaRPr>
          </a:p>
        </p:txBody>
      </p:sp>
    </p:spTree>
    <p:extLst>
      <p:ext uri="{BB962C8B-B14F-4D97-AF65-F5344CB8AC3E}">
        <p14:creationId xmlns:p14="http://schemas.microsoft.com/office/powerpoint/2010/main" val="42047189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12" y="116632"/>
            <a:ext cx="9217024" cy="6624736"/>
          </a:xfrm>
        </p:spPr>
        <p:txBody>
          <a:bodyPr>
            <a:normAutofit/>
          </a:bodyPr>
          <a:lstStyle/>
          <a:p>
            <a:pPr marL="109728" indent="0" algn="r" rtl="1">
              <a:lnSpc>
                <a:spcPct val="150000"/>
              </a:lnSpc>
              <a:buNone/>
            </a:pPr>
            <a:r>
              <a:rPr lang="ar-SA" b="1" dirty="0">
                <a:solidFill>
                  <a:schemeClr val="accent6"/>
                </a:solidFill>
              </a:rPr>
              <a:t>1- مهارة التدريب السمعي : </a:t>
            </a:r>
          </a:p>
          <a:p>
            <a:pPr marL="109728" indent="0" algn="just" rtl="1">
              <a:lnSpc>
                <a:spcPct val="150000"/>
              </a:lnSpc>
              <a:buNone/>
            </a:pPr>
            <a:r>
              <a:rPr lang="ar-SA" b="1" dirty="0"/>
              <a:t>يقصد بذلك تدريب الأفراد ذوي الإعاقة السمعية البسيطة والمتوسطة على مهارة الإستماع والتمييز بين الأصوات ، أو الكلمات ،أو الحروف الهجائية . </a:t>
            </a:r>
          </a:p>
          <a:p>
            <a:pPr marL="109728" indent="0" algn="r" rtl="1">
              <a:lnSpc>
                <a:spcPct val="150000"/>
              </a:lnSpc>
              <a:buNone/>
            </a:pPr>
            <a:r>
              <a:rPr lang="ar-SA" b="1" dirty="0">
                <a:solidFill>
                  <a:schemeClr val="accent6"/>
                </a:solidFill>
              </a:rPr>
              <a:t>2- مهارة قراءة الشفاه ولغة الشفاه : </a:t>
            </a:r>
          </a:p>
          <a:p>
            <a:pPr marL="109728" indent="0" algn="just" rtl="1">
              <a:lnSpc>
                <a:spcPct val="150000"/>
              </a:lnSpc>
              <a:buNone/>
            </a:pPr>
            <a:r>
              <a:rPr lang="ar-SA" b="1" dirty="0"/>
              <a:t>ويقصد بذلك تنمية مهارات المعاق سمعياً على قراءة الشفاه وفهمها ، يعني ذلك أن يفهم المعاق سمعياً الرموز البصرية لحركة الفم والشفاه أثناء الكلام من قبل الآخرين . </a:t>
            </a:r>
          </a:p>
          <a:p>
            <a:pPr marL="109728" indent="0" algn="just" rtl="1">
              <a:lnSpc>
                <a:spcPct val="150000"/>
              </a:lnSpc>
              <a:buNone/>
            </a:pPr>
            <a:r>
              <a:rPr lang="ar-SA" b="1" dirty="0">
                <a:solidFill>
                  <a:schemeClr val="accent6"/>
                </a:solidFill>
              </a:rPr>
              <a:t>من طرق تنمية مهارة قراءة الكلام / الشفاه لدى الأفراد المعاقين سمعياً هما : </a:t>
            </a:r>
          </a:p>
          <a:p>
            <a:pPr marL="109728" indent="0" algn="just" rtl="1">
              <a:lnSpc>
                <a:spcPct val="150000"/>
              </a:lnSpc>
              <a:buNone/>
            </a:pPr>
            <a:r>
              <a:rPr lang="ar-SA" b="1" dirty="0">
                <a:solidFill>
                  <a:schemeClr val="accent3"/>
                </a:solidFill>
              </a:rPr>
              <a:t>أ- الطريقة التحليلة : </a:t>
            </a:r>
            <a:r>
              <a:rPr lang="ar-SA" b="1" dirty="0"/>
              <a:t>وفيها يركز المعاق سمعياً على كل حركة من حركات شفتي المتكلم ثم ينظمها معاً لتشكل المعنى المقصود . </a:t>
            </a:r>
          </a:p>
          <a:p>
            <a:pPr marL="109728" indent="0" algn="r" rtl="1">
              <a:lnSpc>
                <a:spcPct val="150000"/>
              </a:lnSpc>
              <a:buNone/>
            </a:pPr>
            <a:endParaRPr lang="ar-SA" b="1" dirty="0">
              <a:solidFill>
                <a:srgbClr val="002060"/>
              </a:solidFill>
            </a:endParaRPr>
          </a:p>
          <a:p>
            <a:pPr marL="624078" indent="-514350" algn="r" rtl="1">
              <a:lnSpc>
                <a:spcPct val="150000"/>
              </a:lnSpc>
              <a:buAutoNum type="arabic1Minus"/>
            </a:pPr>
            <a:endParaRPr lang="ar-SA" b="1" dirty="0">
              <a:solidFill>
                <a:srgbClr val="002060"/>
              </a:solidFill>
            </a:endParaRPr>
          </a:p>
        </p:txBody>
      </p:sp>
    </p:spTree>
    <p:extLst>
      <p:ext uri="{BB962C8B-B14F-4D97-AF65-F5344CB8AC3E}">
        <p14:creationId xmlns:p14="http://schemas.microsoft.com/office/powerpoint/2010/main" val="2899572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12" y="116632"/>
            <a:ext cx="9217024" cy="6624736"/>
          </a:xfrm>
        </p:spPr>
        <p:txBody>
          <a:bodyPr>
            <a:normAutofit/>
          </a:bodyPr>
          <a:lstStyle/>
          <a:p>
            <a:pPr marL="109728" indent="0" algn="r" rtl="1">
              <a:lnSpc>
                <a:spcPct val="150000"/>
              </a:lnSpc>
              <a:buNone/>
            </a:pPr>
            <a:r>
              <a:rPr lang="ar-SA" b="1" dirty="0">
                <a:solidFill>
                  <a:schemeClr val="accent3"/>
                </a:solidFill>
              </a:rPr>
              <a:t>ب- الطريقة التركيبية : </a:t>
            </a:r>
            <a:r>
              <a:rPr lang="ar-SA" b="1" dirty="0"/>
              <a:t>وفيها يركز المعاق سمعياً على معنى الكلام أكثر من تركيزه على حركة شفتي المتكلم لكل مقطع من مقاطع الكلام . </a:t>
            </a:r>
          </a:p>
          <a:p>
            <a:pPr marL="109728" indent="0" algn="r" rtl="1">
              <a:lnSpc>
                <a:spcPct val="150000"/>
              </a:lnSpc>
              <a:buNone/>
            </a:pPr>
            <a:r>
              <a:rPr lang="ar-SA" b="1" dirty="0">
                <a:solidFill>
                  <a:schemeClr val="accent6"/>
                </a:solidFill>
              </a:rPr>
              <a:t>مهارة لغة الإشارة والأصابع : </a:t>
            </a:r>
          </a:p>
          <a:p>
            <a:pPr marL="109728" indent="0" algn="just" rtl="1">
              <a:lnSpc>
                <a:spcPct val="150000"/>
              </a:lnSpc>
              <a:buNone/>
            </a:pPr>
            <a:r>
              <a:rPr lang="ar-SA" b="1" dirty="0"/>
              <a:t>ويقصد بذلك تنمية مهارة إرسال وإستقبال لغة الإشارة أو الأصابع لدى المعاق سمعياً ، وذلك من اجل تمكينه من فهم الآخرين أو التعبير عن الذات . </a:t>
            </a:r>
          </a:p>
          <a:p>
            <a:pPr marL="109728" indent="0" algn="r" rtl="1">
              <a:lnSpc>
                <a:spcPct val="150000"/>
              </a:lnSpc>
              <a:buNone/>
            </a:pPr>
            <a:r>
              <a:rPr lang="ar-SA" b="1" dirty="0">
                <a:solidFill>
                  <a:srgbClr val="002060"/>
                </a:solidFill>
              </a:rPr>
              <a:t>وتعرف </a:t>
            </a:r>
            <a:r>
              <a:rPr lang="ar-SA" b="1" dirty="0">
                <a:solidFill>
                  <a:schemeClr val="accent3"/>
                </a:solidFill>
              </a:rPr>
              <a:t>لغة الإشارة </a:t>
            </a:r>
            <a:r>
              <a:rPr lang="ar-SA" b="1" dirty="0"/>
              <a:t>على أنها نظام حسي بصري يدوي يقوم على أساس الربط بين الإشارة والمعنى . </a:t>
            </a:r>
          </a:p>
          <a:p>
            <a:pPr marL="109728" indent="0" algn="r" rtl="1">
              <a:lnSpc>
                <a:spcPct val="150000"/>
              </a:lnSpc>
              <a:buNone/>
            </a:pPr>
            <a:r>
              <a:rPr lang="ar-SA" b="1" dirty="0">
                <a:solidFill>
                  <a:schemeClr val="accent3"/>
                </a:solidFill>
              </a:rPr>
              <a:t>لغة الأصابع : </a:t>
            </a:r>
            <a:r>
              <a:rPr lang="ar-SA" b="1" dirty="0"/>
              <a:t>فهي إشارات حسية مرئية يدوية ، للحروف الهجائية ، بطريقة متفق عليها . </a:t>
            </a:r>
          </a:p>
          <a:p>
            <a:pPr marL="109728" indent="0" algn="r" rtl="1">
              <a:lnSpc>
                <a:spcPct val="150000"/>
              </a:lnSpc>
              <a:buNone/>
            </a:pPr>
            <a:r>
              <a:rPr lang="ar-SA" b="1" dirty="0"/>
              <a:t>ومن السهل تعلم لغة الأصابع ، حيث يمكن التعبير عن الأسماء أو الأفعال التي يصعب التعبير عنها بلغة الإشارة ، بلغة الأصابع. </a:t>
            </a:r>
          </a:p>
          <a:p>
            <a:pPr marL="109728" indent="0" algn="r" rtl="1">
              <a:lnSpc>
                <a:spcPct val="150000"/>
              </a:lnSpc>
              <a:buNone/>
            </a:pPr>
            <a:r>
              <a:rPr lang="ar-SA" b="1" dirty="0">
                <a:solidFill>
                  <a:schemeClr val="accent6"/>
                </a:solidFill>
              </a:rPr>
              <a:t>**ومع ذلك يمكن الجمع بين لغة الإشارة والاصابع معا لتكوين جملة مفيدة ذات معنى.</a:t>
            </a:r>
          </a:p>
          <a:p>
            <a:pPr marL="109728" indent="0" algn="r" rtl="1">
              <a:lnSpc>
                <a:spcPct val="150000"/>
              </a:lnSpc>
              <a:buNone/>
            </a:pPr>
            <a:endParaRPr lang="ar-SA" b="1" dirty="0">
              <a:solidFill>
                <a:srgbClr val="002060"/>
              </a:solidFill>
            </a:endParaRPr>
          </a:p>
          <a:p>
            <a:pPr marL="624078" indent="-514350" algn="r" rtl="1">
              <a:lnSpc>
                <a:spcPct val="150000"/>
              </a:lnSpc>
              <a:buAutoNum type="arabic1Minus"/>
            </a:pPr>
            <a:endParaRPr lang="ar-SA" b="1" dirty="0">
              <a:solidFill>
                <a:srgbClr val="002060"/>
              </a:solidFill>
            </a:endParaRPr>
          </a:p>
        </p:txBody>
      </p:sp>
    </p:spTree>
    <p:extLst>
      <p:ext uri="{BB962C8B-B14F-4D97-AF65-F5344CB8AC3E}">
        <p14:creationId xmlns:p14="http://schemas.microsoft.com/office/powerpoint/2010/main" val="217101105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12" y="116632"/>
            <a:ext cx="9217024" cy="6624736"/>
          </a:xfrm>
        </p:spPr>
        <p:txBody>
          <a:bodyPr>
            <a:normAutofit fontScale="92500" lnSpcReduction="20000"/>
          </a:bodyPr>
          <a:lstStyle/>
          <a:p>
            <a:pPr marL="109728" indent="0" algn="r" rtl="1">
              <a:lnSpc>
                <a:spcPct val="150000"/>
              </a:lnSpc>
              <a:buNone/>
            </a:pPr>
            <a:r>
              <a:rPr lang="ar-SA" sz="2200" b="1" dirty="0">
                <a:solidFill>
                  <a:schemeClr val="accent6"/>
                </a:solidFill>
              </a:rPr>
              <a:t>مهارة الإتصال الكلي : </a:t>
            </a:r>
          </a:p>
          <a:p>
            <a:pPr marL="109728" indent="0" algn="just" rtl="1">
              <a:lnSpc>
                <a:spcPct val="150000"/>
              </a:lnSpc>
              <a:buNone/>
            </a:pPr>
            <a:r>
              <a:rPr lang="ar-SA" sz="2200" b="1" dirty="0"/>
              <a:t>لقد ظهرت هذه الطريقة في الإتصال بين الصم أو معهم نتيجة للإنتقادات التي وجهت لكل من طريقة قراءة الشفاه ، وطريقة التدريب السمعي ، والذي يطلق عليه إسم الإتجاه الشفوي وطريقة لغة الإشارة وأبجدية الأصابع ، الإتجاه اليدوي/ العملي . </a:t>
            </a:r>
          </a:p>
          <a:p>
            <a:pPr marL="109728" indent="0" algn="r" rtl="1">
              <a:lnSpc>
                <a:spcPct val="150000"/>
              </a:lnSpc>
              <a:buNone/>
            </a:pPr>
            <a:r>
              <a:rPr lang="ar-SA" sz="2200" b="1" dirty="0">
                <a:solidFill>
                  <a:schemeClr val="accent6"/>
                </a:solidFill>
              </a:rPr>
              <a:t>ملخص</a:t>
            </a:r>
            <a:r>
              <a:rPr lang="ar-DZ" sz="2200" b="1" dirty="0">
                <a:solidFill>
                  <a:schemeClr val="accent6"/>
                </a:solidFill>
              </a:rPr>
              <a:t>:</a:t>
            </a:r>
          </a:p>
          <a:p>
            <a:pPr marL="109728" indent="0" algn="r" rtl="1">
              <a:lnSpc>
                <a:spcPct val="150000"/>
              </a:lnSpc>
              <a:buNone/>
            </a:pPr>
            <a:r>
              <a:rPr lang="ar-SA" sz="2200" b="1" dirty="0">
                <a:solidFill>
                  <a:schemeClr val="accent3"/>
                </a:solidFill>
              </a:rPr>
              <a:t>1- صعوبة فهم الطفل الأصم للمتكلم باستخدام طريقة لغة الشفاه </a:t>
            </a:r>
            <a:r>
              <a:rPr lang="ar-SA" sz="2200" b="1" dirty="0"/>
              <a:t>، إما بسبب سرعة حديث المتكلم أوالموضوع الذي يدور حوله حديث المتكلم ، او مدى مواجهته للأصم . </a:t>
            </a:r>
          </a:p>
          <a:p>
            <a:pPr marL="109728" indent="0" algn="just" rtl="1">
              <a:lnSpc>
                <a:spcPct val="150000"/>
              </a:lnSpc>
              <a:buNone/>
            </a:pPr>
            <a:r>
              <a:rPr lang="ar-SA" sz="2200" b="1" dirty="0">
                <a:solidFill>
                  <a:schemeClr val="accent3"/>
                </a:solidFill>
              </a:rPr>
              <a:t>2- صعوبة فهم الطفل الأصم للمتكلم باستخدام طريقة التدريب السمعي </a:t>
            </a:r>
            <a:r>
              <a:rPr lang="ar-SA" sz="2200" b="1" dirty="0"/>
              <a:t>وذلك بسبب مدى القدرة السمعية المتبقية لدى الأصم ، ومدى فاعلية الوسائل السمعية لدى الأصم . </a:t>
            </a:r>
          </a:p>
          <a:p>
            <a:pPr marL="109728" indent="0" algn="just" rtl="1">
              <a:lnSpc>
                <a:spcPct val="150000"/>
              </a:lnSpc>
              <a:buNone/>
            </a:pPr>
            <a:r>
              <a:rPr lang="ar-SA" sz="2200" b="1" dirty="0">
                <a:solidFill>
                  <a:schemeClr val="accent3"/>
                </a:solidFill>
              </a:rPr>
              <a:t>3- صعوبة نشر لغة الإشارة أو أبجدية الأصابع بين كل الناس </a:t>
            </a:r>
            <a:r>
              <a:rPr lang="ar-SA" sz="2200" b="1" dirty="0"/>
              <a:t>ويعني ذلك إعتماد فهم الأصم للآخرين على مدى نشر تلك اللغة بين الناس . </a:t>
            </a:r>
          </a:p>
          <a:p>
            <a:pPr marL="109728" indent="0" algn="r" rtl="1">
              <a:lnSpc>
                <a:spcPct val="150000"/>
              </a:lnSpc>
              <a:buNone/>
            </a:pPr>
            <a:r>
              <a:rPr lang="ar-SA" sz="2200" b="1" dirty="0"/>
              <a:t>** وبسب تلك الانتقادات مجتمعة ظهرت الطريقة الجديدة وهي الطريقة التي تجمع بين كل تلك الطرق في الوقت نفسه ، ففي هذه الطريقة يتحدث المتكلم بصوت مسموع واضح وبسرعة عادية لحركة الشفتين ، وفي الوقت نفسه يعبر عما يتكلم بلغة الإشارة والاصابع معا.</a:t>
            </a:r>
          </a:p>
          <a:p>
            <a:pPr marL="624078" indent="-514350" algn="r" rtl="1">
              <a:lnSpc>
                <a:spcPct val="150000"/>
              </a:lnSpc>
              <a:buAutoNum type="arabic1Minus"/>
            </a:pPr>
            <a:endParaRPr lang="ar-SA" b="1" dirty="0">
              <a:solidFill>
                <a:srgbClr val="002060"/>
              </a:solidFill>
            </a:endParaRPr>
          </a:p>
        </p:txBody>
      </p:sp>
    </p:spTree>
    <p:extLst>
      <p:ext uri="{BB962C8B-B14F-4D97-AF65-F5344CB8AC3E}">
        <p14:creationId xmlns:p14="http://schemas.microsoft.com/office/powerpoint/2010/main" val="324775046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384"/>
            <a:ext cx="8229600" cy="1143000"/>
          </a:xfrm>
        </p:spPr>
        <p:txBody>
          <a:bodyPr>
            <a:normAutofit/>
          </a:bodyPr>
          <a:lstStyle/>
          <a:p>
            <a:pPr algn="ctr" rtl="1"/>
            <a:r>
              <a:rPr lang="ar-SA" sz="4800" dirty="0">
                <a:solidFill>
                  <a:schemeClr val="accent3"/>
                </a:solidFill>
              </a:rPr>
              <a:t>مقدمة </a:t>
            </a:r>
            <a:endParaRPr lang="en-US" sz="4800" dirty="0">
              <a:solidFill>
                <a:schemeClr val="accent3"/>
              </a:solidFill>
            </a:endParaRPr>
          </a:p>
        </p:txBody>
      </p:sp>
      <p:sp>
        <p:nvSpPr>
          <p:cNvPr id="2" name="Content Placeholder 1"/>
          <p:cNvSpPr>
            <a:spLocks noGrp="1"/>
          </p:cNvSpPr>
          <p:nvPr>
            <p:ph idx="1"/>
          </p:nvPr>
        </p:nvSpPr>
        <p:spPr>
          <a:xfrm>
            <a:off x="72008" y="836712"/>
            <a:ext cx="9036496" cy="6021288"/>
          </a:xfrm>
        </p:spPr>
        <p:txBody>
          <a:bodyPr>
            <a:normAutofit lnSpcReduction="10000"/>
          </a:bodyPr>
          <a:lstStyle/>
          <a:p>
            <a:pPr marL="109728" indent="0" algn="r" rtl="1">
              <a:buNone/>
            </a:pPr>
            <a:r>
              <a:rPr lang="ar-SA" sz="2400" b="1" dirty="0"/>
              <a:t>تعتبر وظيفة السمع التي تقوم بها الأذن من الوظائف الرئيسة والمهمة للكائن الحي . </a:t>
            </a:r>
          </a:p>
          <a:p>
            <a:pPr marL="109728" indent="0" algn="r" rtl="1">
              <a:buNone/>
            </a:pPr>
            <a:r>
              <a:rPr lang="ar-SA" sz="2400" b="1" dirty="0"/>
              <a:t>الأجزاء الرئيسة للأذن ، وهي: </a:t>
            </a:r>
          </a:p>
          <a:p>
            <a:pPr marL="109728" indent="0" algn="r" rtl="1">
              <a:buNone/>
            </a:pPr>
            <a:r>
              <a:rPr lang="ar-SA" sz="2400" b="1" dirty="0">
                <a:solidFill>
                  <a:schemeClr val="accent6"/>
                </a:solidFill>
              </a:rPr>
              <a:t>1- الأذن الخارجية : </a:t>
            </a:r>
            <a:r>
              <a:rPr lang="ar-SA" sz="2400" b="1" dirty="0"/>
              <a:t>وتتكون من :</a:t>
            </a:r>
          </a:p>
          <a:p>
            <a:pPr marL="624078" indent="-514350" algn="r" rtl="1">
              <a:buAutoNum type="arabic1Minus"/>
            </a:pPr>
            <a:r>
              <a:rPr lang="ar-SA" sz="2400" b="1" dirty="0">
                <a:solidFill>
                  <a:schemeClr val="accent3"/>
                </a:solidFill>
              </a:rPr>
              <a:t>صيوان الأذن .</a:t>
            </a:r>
          </a:p>
          <a:p>
            <a:pPr marL="624078" indent="-514350" algn="r" rtl="1">
              <a:buAutoNum type="arabic1Minus"/>
            </a:pPr>
            <a:r>
              <a:rPr lang="ar-SA" sz="2400" b="1" dirty="0">
                <a:solidFill>
                  <a:schemeClr val="accent3"/>
                </a:solidFill>
              </a:rPr>
              <a:t>طبلة الأذن .</a:t>
            </a:r>
          </a:p>
          <a:p>
            <a:pPr marL="109728" indent="0" algn="just" rtl="1">
              <a:buNone/>
            </a:pPr>
            <a:r>
              <a:rPr lang="ar-SA" sz="2400" b="1" dirty="0"/>
              <a:t>ومهمة الأذن الخارجية تجميع الأصوات الخارجية تجميع الأصوات الخارجية ونقلها إلى الأذن الداخلية بواسطة طبلة الأذن . </a:t>
            </a:r>
          </a:p>
          <a:p>
            <a:pPr marL="109728" indent="0" algn="r" rtl="1">
              <a:buNone/>
            </a:pPr>
            <a:r>
              <a:rPr lang="ar-SA" sz="2400" b="1" dirty="0">
                <a:solidFill>
                  <a:schemeClr val="accent6"/>
                </a:solidFill>
              </a:rPr>
              <a:t>2- الأذن الوسطى : </a:t>
            </a:r>
          </a:p>
          <a:p>
            <a:pPr marL="109728" indent="0" algn="r" rtl="1">
              <a:buNone/>
            </a:pPr>
            <a:r>
              <a:rPr lang="ar-SA" sz="2400" b="1" dirty="0"/>
              <a:t>وتمثل الأذن الوسطى الجزء الأوسط من الأذن ، وتتكون من ثلاث أجزاء رئيسة هي : </a:t>
            </a:r>
          </a:p>
          <a:p>
            <a:pPr marL="624078" indent="-514350" algn="r" rtl="1">
              <a:buAutoNum type="arabic1Minus"/>
            </a:pPr>
            <a:r>
              <a:rPr lang="ar-SA" sz="2400" b="1" dirty="0">
                <a:solidFill>
                  <a:schemeClr val="accent3"/>
                </a:solidFill>
              </a:rPr>
              <a:t>المطرقة.</a:t>
            </a:r>
          </a:p>
          <a:p>
            <a:pPr marL="624078" indent="-514350" algn="r" rtl="1">
              <a:buAutoNum type="arabic1Minus"/>
            </a:pPr>
            <a:r>
              <a:rPr lang="ar-SA" sz="2400" b="1" dirty="0">
                <a:solidFill>
                  <a:schemeClr val="accent3"/>
                </a:solidFill>
              </a:rPr>
              <a:t>الركاب</a:t>
            </a:r>
            <a:r>
              <a:rPr lang="ar-SA" sz="2400" b="1" dirty="0">
                <a:solidFill>
                  <a:srgbClr val="DC12B1"/>
                </a:solidFill>
              </a:rPr>
              <a:t>.</a:t>
            </a:r>
          </a:p>
          <a:p>
            <a:pPr marL="624078" indent="-514350" algn="r" rtl="1">
              <a:buAutoNum type="arabic1Minus"/>
            </a:pPr>
            <a:r>
              <a:rPr lang="ar-SA" sz="2400" b="1" dirty="0">
                <a:solidFill>
                  <a:schemeClr val="accent3"/>
                </a:solidFill>
              </a:rPr>
              <a:t>السندان.</a:t>
            </a:r>
          </a:p>
          <a:p>
            <a:pPr marL="109728" indent="0" algn="r" rtl="1">
              <a:buNone/>
            </a:pPr>
            <a:r>
              <a:rPr lang="ar-SA" sz="2400" b="1" dirty="0"/>
              <a:t>ومهمة الأذن الوسطى نقل المثيرات الصوتية من الأذن الخارجية إلى الأذن الداخلية . </a:t>
            </a:r>
            <a:endParaRPr lang="en-US" sz="2400" b="1" dirty="0"/>
          </a:p>
        </p:txBody>
      </p:sp>
    </p:spTree>
    <p:extLst>
      <p:ext uri="{BB962C8B-B14F-4D97-AF65-F5344CB8AC3E}">
        <p14:creationId xmlns:p14="http://schemas.microsoft.com/office/powerpoint/2010/main" val="34592196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752" y="1340768"/>
            <a:ext cx="9036496" cy="5400600"/>
          </a:xfrm>
        </p:spPr>
        <p:txBody>
          <a:bodyPr>
            <a:normAutofit lnSpcReduction="10000"/>
          </a:bodyPr>
          <a:lstStyle/>
          <a:p>
            <a:pPr marL="109728" indent="0" algn="r" rtl="1">
              <a:lnSpc>
                <a:spcPct val="150000"/>
              </a:lnSpc>
              <a:buNone/>
            </a:pPr>
            <a:r>
              <a:rPr lang="ar-SA" sz="2400" b="1" dirty="0">
                <a:solidFill>
                  <a:schemeClr val="accent6"/>
                </a:solidFill>
              </a:rPr>
              <a:t>الأذن الداخلية : </a:t>
            </a:r>
            <a:r>
              <a:rPr lang="ar-SA" sz="2400" b="1" dirty="0"/>
              <a:t>وتمثل الأذن الداخلية الجزء من الأذن ، ووتكون من جزئين رئيسين هما : </a:t>
            </a:r>
          </a:p>
          <a:p>
            <a:pPr marL="624078" indent="-514350" algn="r" rtl="1">
              <a:lnSpc>
                <a:spcPct val="150000"/>
              </a:lnSpc>
              <a:buAutoNum type="arabic1Minus"/>
            </a:pPr>
            <a:r>
              <a:rPr lang="ar-SA" sz="2400" b="1" dirty="0">
                <a:solidFill>
                  <a:schemeClr val="accent3"/>
                </a:solidFill>
              </a:rPr>
              <a:t>الدهليز .</a:t>
            </a:r>
          </a:p>
          <a:p>
            <a:pPr marL="624078" indent="-514350" algn="r" rtl="1">
              <a:lnSpc>
                <a:spcPct val="150000"/>
              </a:lnSpc>
              <a:buAutoNum type="arabic1Minus"/>
            </a:pPr>
            <a:r>
              <a:rPr lang="ar-SA" sz="2400" b="1" dirty="0">
                <a:solidFill>
                  <a:schemeClr val="accent3"/>
                </a:solidFill>
              </a:rPr>
              <a:t>القوقعة . </a:t>
            </a:r>
          </a:p>
          <a:p>
            <a:pPr marL="109728" indent="0" algn="r" rtl="1">
              <a:lnSpc>
                <a:spcPct val="150000"/>
              </a:lnSpc>
              <a:buNone/>
            </a:pPr>
            <a:r>
              <a:rPr lang="ar-SA" sz="2400" b="1" dirty="0"/>
              <a:t>مهمة القوقعة هي تحويل الذبذبات الصوتية القادمة من الأذن الوسطى إلى إشارات كهربائية تنقل إلى الدماغ .</a:t>
            </a:r>
            <a:endParaRPr lang="ar-EG" sz="2400" b="1" dirty="0"/>
          </a:p>
          <a:p>
            <a:pPr marL="109728" indent="0" algn="r" rtl="1">
              <a:lnSpc>
                <a:spcPct val="150000"/>
              </a:lnSpc>
              <a:buNone/>
            </a:pPr>
            <a:r>
              <a:rPr lang="ar-EG" sz="2400" b="1" dirty="0">
                <a:solidFill>
                  <a:schemeClr val="accent6"/>
                </a:solidFill>
              </a:rPr>
              <a:t>تعريف الإعاقة السمعية : </a:t>
            </a:r>
          </a:p>
          <a:p>
            <a:pPr marL="109728" indent="0" algn="just" rtl="1">
              <a:lnSpc>
                <a:spcPct val="150000"/>
              </a:lnSpc>
              <a:buNone/>
            </a:pPr>
            <a:r>
              <a:rPr lang="ar-EG" sz="2400" b="1" dirty="0"/>
              <a:t>ظهرت تعريفات للإعاقة السمعية ، فالطفل الصم كلياً هو ذلك الطفل الذي فقد قدرته السمعية في السنوات الثلاث الأولى من عمره ، وكنتيجة لذلك فلم يستطع إكتساب اللغة ، ويطلق على هذا الطفل مصطلح الطفل الأصم الأبكم .</a:t>
            </a:r>
            <a:r>
              <a:rPr lang="ar-SA" sz="2400" b="1" dirty="0"/>
              <a:t> </a:t>
            </a:r>
          </a:p>
        </p:txBody>
      </p:sp>
    </p:spTree>
    <p:extLst>
      <p:ext uri="{BB962C8B-B14F-4D97-AF65-F5344CB8AC3E}">
        <p14:creationId xmlns:p14="http://schemas.microsoft.com/office/powerpoint/2010/main" val="991065805"/>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024" y="1268760"/>
            <a:ext cx="9217024" cy="6624736"/>
          </a:xfrm>
        </p:spPr>
        <p:txBody>
          <a:bodyPr>
            <a:normAutofit/>
          </a:bodyPr>
          <a:lstStyle/>
          <a:p>
            <a:pPr marL="109728" indent="0" algn="just" rtl="1">
              <a:lnSpc>
                <a:spcPct val="150000"/>
              </a:lnSpc>
              <a:buNone/>
            </a:pPr>
            <a:r>
              <a:rPr lang="ar-SA" sz="2400" b="1" dirty="0"/>
              <a:t>أما الطفل الأصم جزئياً فهو ذلك الطفل الذي فقد جزءاً من قدرته السمعية ، وكنتيجة لذلك فهو يسمع عند درجة معينة ، كما ينطق وفق مستوى معين يتناسب ودرجة إعاقته السمعية . </a:t>
            </a:r>
          </a:p>
          <a:p>
            <a:pPr marL="109728" indent="0" algn="r" rtl="1">
              <a:lnSpc>
                <a:spcPct val="150000"/>
              </a:lnSpc>
              <a:buNone/>
            </a:pPr>
            <a:r>
              <a:rPr lang="ar-SA" sz="2400" b="1" dirty="0">
                <a:solidFill>
                  <a:schemeClr val="accent6"/>
                </a:solidFill>
              </a:rPr>
              <a:t>تصنيف الإعاقة السمعية : </a:t>
            </a:r>
          </a:p>
          <a:p>
            <a:pPr marL="109728" indent="0" algn="r" rtl="1">
              <a:lnSpc>
                <a:spcPct val="150000"/>
              </a:lnSpc>
              <a:buNone/>
            </a:pPr>
            <a:r>
              <a:rPr lang="ar-SA" sz="2400" b="1" dirty="0"/>
              <a:t>تصنف الإعاقة السمعية وفق بعدين رئيسين هما : </a:t>
            </a:r>
          </a:p>
          <a:p>
            <a:pPr marL="109728" indent="0" algn="r" rtl="1">
              <a:lnSpc>
                <a:spcPct val="150000"/>
              </a:lnSpc>
              <a:buNone/>
            </a:pPr>
            <a:r>
              <a:rPr lang="ar-SA" sz="2400" b="1" dirty="0">
                <a:solidFill>
                  <a:schemeClr val="accent3"/>
                </a:solidFill>
              </a:rPr>
              <a:t>1- العمر الذي حدثت فيه افعاقة السمعية : </a:t>
            </a:r>
            <a:r>
              <a:rPr lang="ar-SA" sz="2400" b="1" dirty="0"/>
              <a:t>وتصنف الإعاقة السمعية وفق هذا البعد إلى : </a:t>
            </a:r>
          </a:p>
          <a:p>
            <a:pPr marL="624078" indent="-514350" algn="r" rtl="1">
              <a:lnSpc>
                <a:spcPct val="150000"/>
              </a:lnSpc>
              <a:buAutoNum type="arabic1Minus"/>
            </a:pPr>
            <a:r>
              <a:rPr lang="ar-SA" sz="2400" b="1" dirty="0">
                <a:solidFill>
                  <a:schemeClr val="accent3"/>
                </a:solidFill>
              </a:rPr>
              <a:t>صمم ما قبل تعلم اللغة: </a:t>
            </a:r>
            <a:r>
              <a:rPr lang="ar-SA" sz="2400" b="1" dirty="0"/>
              <a:t>ويطلق على تلك الفئة من المعاقين سمعيا الذين فقدوا قدرتهم السمعية قبل اكتساب اللغة أي ما قبل سن الثالثة وتتميز هذه الفئة بعدم قدرتها على الكلام لأنها لم تسمع اللغة.</a:t>
            </a:r>
          </a:p>
        </p:txBody>
      </p:sp>
    </p:spTree>
    <p:extLst>
      <p:ext uri="{BB962C8B-B14F-4D97-AF65-F5344CB8AC3E}">
        <p14:creationId xmlns:p14="http://schemas.microsoft.com/office/powerpoint/2010/main" val="308434223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65401F-195C-415B-8E57-27787C34D9E6}"/>
              </a:ext>
            </a:extLst>
          </p:cNvPr>
          <p:cNvSpPr>
            <a:spLocks noGrp="1"/>
          </p:cNvSpPr>
          <p:nvPr>
            <p:ph idx="1"/>
          </p:nvPr>
        </p:nvSpPr>
        <p:spPr>
          <a:xfrm>
            <a:off x="457200" y="1628800"/>
            <a:ext cx="8229600" cy="6192688"/>
          </a:xfrm>
        </p:spPr>
        <p:txBody>
          <a:bodyPr/>
          <a:lstStyle/>
          <a:p>
            <a:pPr marL="109728" indent="0" algn="r">
              <a:buNone/>
            </a:pPr>
            <a:r>
              <a:rPr lang="ar-SA" sz="2400" b="1" dirty="0">
                <a:solidFill>
                  <a:schemeClr val="accent3"/>
                </a:solidFill>
              </a:rPr>
              <a:t>ب - صمم ما بعد تعلم اللغة : </a:t>
            </a:r>
            <a:r>
              <a:rPr lang="ar-SA" sz="2400" b="1" dirty="0"/>
              <a:t>ويطلق على تلك الفئة من المعاقين سمعيا الذين فقدوا قدرتهم السمعية كلها أو بعضها بعد اكتساب اللغة وتتميز هذه الفئة بقدرتها على الكلام لأنها سمعت وتعلمت اللغة. </a:t>
            </a:r>
          </a:p>
          <a:p>
            <a:pPr marL="109728" indent="0" algn="r">
              <a:buNone/>
            </a:pPr>
            <a:endParaRPr lang="ar-SA" sz="2800" b="1" dirty="0">
              <a:solidFill>
                <a:srgbClr val="002060"/>
              </a:solidFill>
            </a:endParaRPr>
          </a:p>
          <a:p>
            <a:pPr marL="109728" indent="0" algn="r">
              <a:buNone/>
            </a:pPr>
            <a:endParaRPr lang="ar-SA" dirty="0"/>
          </a:p>
        </p:txBody>
      </p:sp>
    </p:spTree>
    <p:extLst>
      <p:ext uri="{BB962C8B-B14F-4D97-AF65-F5344CB8AC3E}">
        <p14:creationId xmlns:p14="http://schemas.microsoft.com/office/powerpoint/2010/main" val="369228611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024" y="1196752"/>
            <a:ext cx="9217024" cy="6624736"/>
          </a:xfrm>
        </p:spPr>
        <p:txBody>
          <a:bodyPr>
            <a:normAutofit/>
          </a:bodyPr>
          <a:lstStyle/>
          <a:p>
            <a:pPr marL="109728" indent="0" algn="r" rtl="1">
              <a:lnSpc>
                <a:spcPct val="150000"/>
              </a:lnSpc>
              <a:buNone/>
            </a:pPr>
            <a:r>
              <a:rPr lang="ar-SA" sz="2400" b="1" dirty="0">
                <a:solidFill>
                  <a:schemeClr val="accent6"/>
                </a:solidFill>
              </a:rPr>
              <a:t>2- مدى الخسارة السمعية : </a:t>
            </a:r>
            <a:r>
              <a:rPr lang="ar-SA" sz="2400" b="1" dirty="0"/>
              <a:t>وتصنف الإعاقة السمعية وفق  هذا البعد إلى ثلاث فئات : </a:t>
            </a:r>
          </a:p>
          <a:p>
            <a:pPr marL="624078" indent="-514350" algn="r" rtl="1">
              <a:lnSpc>
                <a:spcPct val="150000"/>
              </a:lnSpc>
              <a:buAutoNum type="arabic1Minus"/>
            </a:pPr>
            <a:r>
              <a:rPr lang="ar-SA" sz="2400" b="1" dirty="0">
                <a:solidFill>
                  <a:schemeClr val="accent3"/>
                </a:solidFill>
              </a:rPr>
              <a:t>فئة الإعاقة السمعية البسيطة : </a:t>
            </a:r>
            <a:r>
              <a:rPr lang="ar-SA" sz="2400" b="1" dirty="0"/>
              <a:t>وتتراوح قيمة الخسارة السمعية لدى هذه الفئة ما بين 20 – 40 وحدة ديسبل. </a:t>
            </a:r>
          </a:p>
          <a:p>
            <a:pPr marL="624078" indent="-514350" algn="r" rtl="1">
              <a:lnSpc>
                <a:spcPct val="150000"/>
              </a:lnSpc>
              <a:buFont typeface="Wingdings 3"/>
              <a:buAutoNum type="arabic1Minus"/>
            </a:pPr>
            <a:r>
              <a:rPr lang="ar-SA" sz="2400" b="1" dirty="0">
                <a:solidFill>
                  <a:schemeClr val="accent3"/>
                </a:solidFill>
              </a:rPr>
              <a:t>فئة الإعاقة السمعية المتوسطة : </a:t>
            </a:r>
            <a:r>
              <a:rPr lang="ar-SA" sz="2400" b="1" dirty="0"/>
              <a:t>وتتراوح قيمة الخسارة السمعية لدى هذه الفئة ما بين 40– 70وحدة ديسبل. </a:t>
            </a:r>
          </a:p>
          <a:p>
            <a:pPr marL="624078" indent="-514350" algn="r" rtl="1">
              <a:lnSpc>
                <a:spcPct val="150000"/>
              </a:lnSpc>
              <a:buFont typeface="Wingdings 3"/>
              <a:buAutoNum type="arabic1Minus"/>
            </a:pPr>
            <a:r>
              <a:rPr lang="ar-SA" sz="2400" b="1" dirty="0">
                <a:solidFill>
                  <a:schemeClr val="accent3"/>
                </a:solidFill>
              </a:rPr>
              <a:t>فئة افعاقة السمعية الشديدة : </a:t>
            </a:r>
            <a:r>
              <a:rPr lang="ar-SA" sz="2400" b="1" dirty="0"/>
              <a:t>وتتراوح قيمة الخسارة السمعية لدى هذه الفئة ما بين 70– 90وحدة ديسبل. </a:t>
            </a:r>
          </a:p>
          <a:p>
            <a:pPr marL="624078" indent="-514350" algn="r" rtl="1">
              <a:lnSpc>
                <a:spcPct val="150000"/>
              </a:lnSpc>
              <a:buFont typeface="Wingdings 3"/>
              <a:buAutoNum type="arabic1Minus"/>
            </a:pPr>
            <a:r>
              <a:rPr lang="ar-SA" sz="2400" b="1" dirty="0">
                <a:solidFill>
                  <a:schemeClr val="accent3"/>
                </a:solidFill>
              </a:rPr>
              <a:t>فئة الإعاقة السمعية الشديدة جداً : </a:t>
            </a:r>
            <a:r>
              <a:rPr lang="ar-SA" sz="2400" b="1" dirty="0"/>
              <a:t>وتزيد قيمة الخسارة السمعية لدى هذه الفئة من 92وحدة ديسبل. </a:t>
            </a:r>
          </a:p>
          <a:p>
            <a:pPr marL="624078" indent="-514350" algn="r" rtl="1">
              <a:lnSpc>
                <a:spcPct val="150000"/>
              </a:lnSpc>
              <a:buFont typeface="Wingdings 3"/>
              <a:buAutoNum type="arabic1Minus"/>
            </a:pPr>
            <a:endParaRPr lang="ar-SA" b="1" dirty="0">
              <a:solidFill>
                <a:srgbClr val="002060"/>
              </a:solidFill>
            </a:endParaRPr>
          </a:p>
        </p:txBody>
      </p:sp>
    </p:spTree>
    <p:extLst>
      <p:ext uri="{BB962C8B-B14F-4D97-AF65-F5344CB8AC3E}">
        <p14:creationId xmlns:p14="http://schemas.microsoft.com/office/powerpoint/2010/main" val="81126173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8520" y="116632"/>
            <a:ext cx="9217024" cy="6624736"/>
          </a:xfrm>
        </p:spPr>
        <p:txBody>
          <a:bodyPr>
            <a:normAutofit/>
          </a:bodyPr>
          <a:lstStyle/>
          <a:p>
            <a:pPr marL="109728" indent="0" algn="r" rtl="1">
              <a:lnSpc>
                <a:spcPct val="150000"/>
              </a:lnSpc>
              <a:buNone/>
            </a:pPr>
            <a:r>
              <a:rPr lang="ar-SA" b="1" dirty="0">
                <a:solidFill>
                  <a:schemeClr val="accent6"/>
                </a:solidFill>
              </a:rPr>
              <a:t>أسباب الإعاقة السمعية : </a:t>
            </a:r>
          </a:p>
          <a:p>
            <a:pPr marL="109728" indent="0" algn="r" rtl="1">
              <a:lnSpc>
                <a:spcPct val="150000"/>
              </a:lnSpc>
              <a:buNone/>
            </a:pPr>
            <a:r>
              <a:rPr lang="ar-SA" b="1" dirty="0"/>
              <a:t>تقسم أسباب الإعاقة السمعية إلى مجموعتين رئيستين من الأسباب : </a:t>
            </a:r>
          </a:p>
          <a:p>
            <a:pPr marL="109728" indent="0" algn="r" rtl="1">
              <a:lnSpc>
                <a:spcPct val="150000"/>
              </a:lnSpc>
              <a:buNone/>
            </a:pPr>
            <a:r>
              <a:rPr lang="ar-SA" b="1" dirty="0">
                <a:solidFill>
                  <a:schemeClr val="accent3"/>
                </a:solidFill>
              </a:rPr>
              <a:t>الأولى : </a:t>
            </a:r>
            <a:r>
              <a:rPr lang="ar-SA" b="1" dirty="0"/>
              <a:t>مجموعة الأسباب الخاصة بالعوامل الوراثية (الجينية ) ، وخاصة إختلاف العامل الرايزيسي بنن الأم والجنين . </a:t>
            </a:r>
          </a:p>
          <a:p>
            <a:pPr marL="109728" indent="0" algn="r" rtl="1">
              <a:lnSpc>
                <a:spcPct val="150000"/>
              </a:lnSpc>
              <a:buNone/>
            </a:pPr>
            <a:r>
              <a:rPr lang="ar-SA" b="1" dirty="0">
                <a:solidFill>
                  <a:schemeClr val="accent3"/>
                </a:solidFill>
              </a:rPr>
              <a:t>الثانية : </a:t>
            </a:r>
            <a:r>
              <a:rPr lang="ar-SA" b="1" dirty="0"/>
              <a:t>مجموعة الأسباب الخاصة بالعوامل البيئية( والتي من الممكن ان تحدث قبل الولادة  واثناءها وبعدها) مثل سوء تغذية الأم الحامل ، وتعرض الأم الحامل للأشعة السينية، ونقص الاكسجين اثناء الولادة، والالتهابات والحوادث التي تصيب الاذن  . </a:t>
            </a:r>
          </a:p>
          <a:p>
            <a:pPr marL="109728" indent="0" algn="r" rtl="1">
              <a:lnSpc>
                <a:spcPct val="150000"/>
              </a:lnSpc>
              <a:buNone/>
            </a:pPr>
            <a:r>
              <a:rPr lang="ar-SA" b="1" dirty="0">
                <a:solidFill>
                  <a:schemeClr val="accent6"/>
                </a:solidFill>
              </a:rPr>
              <a:t>كما يمكن تقسيم أسباب الإعاقة السمعية حسب مكان الإصابة في الأذن ، وهناك يمكن أن نميز مجموعتان من الإصابة : </a:t>
            </a:r>
          </a:p>
          <a:p>
            <a:pPr marL="109728" indent="0" algn="r" rtl="1">
              <a:lnSpc>
                <a:spcPct val="150000"/>
              </a:lnSpc>
              <a:buNone/>
            </a:pPr>
            <a:r>
              <a:rPr lang="ar-SA" b="1" dirty="0">
                <a:solidFill>
                  <a:schemeClr val="accent6"/>
                </a:solidFill>
              </a:rPr>
              <a:t>1- إصابة طرق الإتصال السمعي : </a:t>
            </a:r>
          </a:p>
          <a:p>
            <a:pPr marL="109728" indent="0" algn="r" rtl="1">
              <a:lnSpc>
                <a:spcPct val="150000"/>
              </a:lnSpc>
              <a:buNone/>
            </a:pPr>
            <a:r>
              <a:rPr lang="ar-SA" b="1" dirty="0"/>
              <a:t>وتمثل الإصابة هنا خللاً في طرق الإتصال السمعي أو التوصيلي وغالباً ما تؤدي الأسباب هنا إلى إصابة الأذن الخارجية والوسطى .</a:t>
            </a:r>
          </a:p>
        </p:txBody>
      </p:sp>
    </p:spTree>
    <p:extLst>
      <p:ext uri="{BB962C8B-B14F-4D97-AF65-F5344CB8AC3E}">
        <p14:creationId xmlns:p14="http://schemas.microsoft.com/office/powerpoint/2010/main" val="84107421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12" y="548680"/>
            <a:ext cx="9217024" cy="6624736"/>
          </a:xfrm>
        </p:spPr>
        <p:txBody>
          <a:bodyPr>
            <a:normAutofit/>
          </a:bodyPr>
          <a:lstStyle/>
          <a:p>
            <a:pPr marL="109728" indent="0" algn="r" rtl="1">
              <a:lnSpc>
                <a:spcPct val="150000"/>
              </a:lnSpc>
              <a:buNone/>
            </a:pPr>
            <a:r>
              <a:rPr lang="ar-SA" b="1" dirty="0">
                <a:solidFill>
                  <a:schemeClr val="accent6"/>
                </a:solidFill>
              </a:rPr>
              <a:t>2- إصابة طرق الإتصال الحسي العصبي :</a:t>
            </a:r>
          </a:p>
          <a:p>
            <a:pPr marL="109728" indent="0" algn="r" rtl="1">
              <a:lnSpc>
                <a:spcPct val="150000"/>
              </a:lnSpc>
              <a:buNone/>
            </a:pPr>
            <a:r>
              <a:rPr lang="ar-SA" b="1" dirty="0"/>
              <a:t>وتمثل الإصابة هنا خللاً في طرق الإتصال الحسي العصبي ، وغالباً ما تؤدي الأسباب هنا إلى إصابة الأذن الداخلية .</a:t>
            </a:r>
          </a:p>
          <a:p>
            <a:pPr marL="109728" indent="0" algn="r" rtl="1">
              <a:lnSpc>
                <a:spcPct val="150000"/>
              </a:lnSpc>
              <a:buNone/>
            </a:pPr>
            <a:r>
              <a:rPr lang="ar-SA" sz="3000" b="1" dirty="0">
                <a:solidFill>
                  <a:schemeClr val="accent6"/>
                </a:solidFill>
              </a:rPr>
              <a:t>قياس وتشخيص الإعاقة السمعية :تقسم طرق وتشخيص الإعاقة السمعية إلى قسمين :</a:t>
            </a:r>
            <a:r>
              <a:rPr lang="ar-SA" b="1" dirty="0">
                <a:solidFill>
                  <a:schemeClr val="accent6"/>
                </a:solidFill>
              </a:rPr>
              <a:t> </a:t>
            </a:r>
          </a:p>
          <a:p>
            <a:pPr marL="109728" indent="0" algn="r" rtl="1">
              <a:lnSpc>
                <a:spcPct val="150000"/>
              </a:lnSpc>
              <a:buNone/>
            </a:pPr>
            <a:r>
              <a:rPr lang="ar-SA" b="1" dirty="0">
                <a:solidFill>
                  <a:schemeClr val="accent3"/>
                </a:solidFill>
              </a:rPr>
              <a:t>القسم الأول : </a:t>
            </a:r>
            <a:r>
              <a:rPr lang="ar-SA" b="1" u="sng" dirty="0"/>
              <a:t>الطرق التقليدية </a:t>
            </a:r>
            <a:r>
              <a:rPr lang="ar-SA" b="1" dirty="0"/>
              <a:t>، مثال لتلك الطرق التقليدية طريقة مناداة الطفل بإسمه بطريقة الهمس، وتعتبر مثل هذه الطرق من الطرق التقليدية غير الدقيقة في قياس وتشخيص القدرة السمعية.</a:t>
            </a:r>
          </a:p>
          <a:p>
            <a:pPr marL="109728" indent="0" algn="r" rtl="1">
              <a:lnSpc>
                <a:spcPct val="150000"/>
              </a:lnSpc>
              <a:buNone/>
            </a:pPr>
            <a:r>
              <a:rPr lang="ar-SA" b="1" dirty="0">
                <a:solidFill>
                  <a:schemeClr val="accent3"/>
                </a:solidFill>
              </a:rPr>
              <a:t>القسم الثاني : </a:t>
            </a:r>
            <a:r>
              <a:rPr lang="ar-SA" b="1" u="sng" dirty="0"/>
              <a:t>الطرق العلمية الحديثة </a:t>
            </a:r>
            <a:r>
              <a:rPr lang="ar-SA" b="1" dirty="0"/>
              <a:t>، غالبا ما يقوم بها أخصائي في قياس وتشخيص القدرة السمعية ،والتي تتصف بالدقة مقارنة مع الطرق التقليدية ، ومن هذه الطرق ، طريقة القياس السمعي الدقيق بوحدات تسمى  </a:t>
            </a:r>
            <a:r>
              <a:rPr lang="en-US" b="1" dirty="0"/>
              <a:t>Hertz</a:t>
            </a:r>
            <a:r>
              <a:rPr lang="ar-SA" b="1" dirty="0"/>
              <a:t> والتي تمثل عدد الذبذبات الصوتية في كل وحدة زمنية </a:t>
            </a:r>
          </a:p>
          <a:p>
            <a:pPr marL="109728" indent="0" algn="r" rtl="1">
              <a:lnSpc>
                <a:spcPct val="150000"/>
              </a:lnSpc>
              <a:buNone/>
            </a:pPr>
            <a:r>
              <a:rPr lang="ar-SA" b="1" dirty="0"/>
              <a:t>وبوحدات أخرى تعبر عن شدة الصوت تسمى ديسبل . </a:t>
            </a:r>
          </a:p>
          <a:p>
            <a:pPr marL="109728" indent="0" algn="r" rtl="1">
              <a:lnSpc>
                <a:spcPct val="150000"/>
              </a:lnSpc>
              <a:buNone/>
            </a:pPr>
            <a:endParaRPr lang="ar-SA" b="1" dirty="0">
              <a:solidFill>
                <a:srgbClr val="002060"/>
              </a:solidFill>
            </a:endParaRPr>
          </a:p>
        </p:txBody>
      </p:sp>
    </p:spTree>
    <p:extLst>
      <p:ext uri="{BB962C8B-B14F-4D97-AF65-F5344CB8AC3E}">
        <p14:creationId xmlns:p14="http://schemas.microsoft.com/office/powerpoint/2010/main" val="276346943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12" y="116632"/>
            <a:ext cx="9217024" cy="6624736"/>
          </a:xfrm>
        </p:spPr>
        <p:txBody>
          <a:bodyPr>
            <a:noAutofit/>
          </a:bodyPr>
          <a:lstStyle/>
          <a:p>
            <a:pPr marL="109728" indent="0" algn="r" rtl="1">
              <a:buNone/>
            </a:pPr>
            <a:r>
              <a:rPr lang="ar-SA" sz="2400" b="1" dirty="0">
                <a:solidFill>
                  <a:schemeClr val="accent6"/>
                </a:solidFill>
              </a:rPr>
              <a:t>أثر الإعاقة السمعية على النمو اللغوي : </a:t>
            </a:r>
          </a:p>
          <a:p>
            <a:pPr marL="109728" indent="0" algn="r" rtl="1">
              <a:buNone/>
            </a:pPr>
            <a:r>
              <a:rPr lang="ar-SA" sz="2400" b="1" dirty="0"/>
              <a:t>يعتبر النمو اللغوي اكثر مظاهر النمو تأثرا بالإعاقة السمعية إذ يشير مصطلح الطفل الاصم الابكم الى ارتباط ظاهرة الصمم بالبكم ، فالصمم يؤدي بشكل مباشر الى حالة البكم, إن ذلك يعني إن هناك علاقة طردية واضحة بين درجة الإعاقة السمعية من جهة ومظاهر النمو اللغوي من جهة أخرى، فكلما زادت درجة الإعاقة السمعية كلما زادت المشكلات اللغوية.</a:t>
            </a:r>
            <a:endParaRPr lang="ar-SA" sz="2400" b="1" dirty="0">
              <a:solidFill>
                <a:srgbClr val="002060"/>
              </a:solidFill>
            </a:endParaRPr>
          </a:p>
          <a:p>
            <a:pPr marL="109728" indent="0" algn="r" rtl="1">
              <a:buNone/>
            </a:pPr>
            <a:r>
              <a:rPr lang="ar-SA" sz="2400" b="1" dirty="0">
                <a:solidFill>
                  <a:schemeClr val="accent6"/>
                </a:solidFill>
              </a:rPr>
              <a:t>أثر الإعاقة السمعية على القدرة العقلية : </a:t>
            </a:r>
          </a:p>
          <a:p>
            <a:pPr marL="109728" indent="0" algn="r" rtl="1">
              <a:buNone/>
            </a:pPr>
            <a:r>
              <a:rPr lang="ar-SA" sz="2400" b="1" dirty="0"/>
              <a:t>ماذا يعني تدني أداء المعاقين سمعياً على إختبارات الذكاء؟ </a:t>
            </a:r>
          </a:p>
          <a:p>
            <a:pPr marL="109728" indent="0" algn="r" rtl="1">
              <a:buNone/>
            </a:pPr>
            <a:r>
              <a:rPr lang="ar-SA" sz="2400" b="1" dirty="0"/>
              <a:t>وذلك بسبب تشبع تلك الإختبارات بالناحية اللفظية ، ويعني ذلك أن إختبارات الذكاء بوضعها الحالي لا تقيس قدرات الصم العقلية الحقيقية إلا إذا صممت بطريقة تناسب درجة إعاقتهم السمعية . </a:t>
            </a:r>
            <a:endParaRPr lang="ar-SA" sz="2400" b="1" dirty="0">
              <a:solidFill>
                <a:srgbClr val="002060"/>
              </a:solidFill>
            </a:endParaRPr>
          </a:p>
          <a:p>
            <a:pPr marL="109728" indent="0" algn="r" rtl="1">
              <a:buNone/>
            </a:pPr>
            <a:r>
              <a:rPr lang="ar-SA" sz="2400" b="1" dirty="0">
                <a:solidFill>
                  <a:schemeClr val="accent6"/>
                </a:solidFill>
              </a:rPr>
              <a:t>أثر الإعاقة السمعية على التحصيل المدرسي : </a:t>
            </a:r>
          </a:p>
          <a:p>
            <a:pPr marL="109728" indent="0" algn="r" rtl="1">
              <a:buNone/>
            </a:pPr>
            <a:r>
              <a:rPr lang="ar-SA" sz="2400" b="1" dirty="0"/>
              <a:t>تؤثر الإعاقة السمعية على مجالات القراءة والكتابة ، والحساب ، وذلك بسبب إعتماد هذه الجوانب التحصيلية إعتماداً أساسياً على النمو اللغوي ، إلى أن نسبة قليلة من الصم قادرة على القراءة الإستيعابية . </a:t>
            </a:r>
            <a:endParaRPr lang="en-US" sz="2400" b="1" dirty="0"/>
          </a:p>
        </p:txBody>
      </p:sp>
    </p:spTree>
    <p:extLst>
      <p:ext uri="{BB962C8B-B14F-4D97-AF65-F5344CB8AC3E}">
        <p14:creationId xmlns:p14="http://schemas.microsoft.com/office/powerpoint/2010/main" val="3929464058"/>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spDef>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310</TotalTime>
  <Words>1374</Words>
  <Application>Microsoft Office PowerPoint</Application>
  <PresentationFormat>Affichage à l'écran (4:3)</PresentationFormat>
  <Paragraphs>98</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ae_Ouhod</vt:lpstr>
      <vt:lpstr>AlHurraTxtlight</vt:lpstr>
      <vt:lpstr>Almudid</vt:lpstr>
      <vt:lpstr>Arial</vt:lpstr>
      <vt:lpstr>Century Gothic</vt:lpstr>
      <vt:lpstr>Wingdings 3</vt:lpstr>
      <vt:lpstr>Ion</vt:lpstr>
      <vt:lpstr>الإعاقة السمعية </vt:lpstr>
      <vt:lpstr>مقدمة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Nader</dc:creator>
  <cp:lastModifiedBy>Pen Library</cp:lastModifiedBy>
  <cp:revision>35</cp:revision>
  <dcterms:created xsi:type="dcterms:W3CDTF">2017-10-08T05:11:00Z</dcterms:created>
  <dcterms:modified xsi:type="dcterms:W3CDTF">2024-11-10T21:41:43Z</dcterms:modified>
</cp:coreProperties>
</file>