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9" r:id="rId3"/>
    <p:sldId id="256" r:id="rId5"/>
    <p:sldId id="257" r:id="rId6"/>
    <p:sldId id="258" r:id="rId7"/>
    <p:sldId id="260" r:id="rId8"/>
    <p:sldId id="261" r:id="rId9"/>
    <p:sldId id="262" r:id="rId10"/>
    <p:sldId id="263" r:id="rId11"/>
    <p:sldId id="264" r:id="rId12"/>
  </p:sldIdLst>
  <p:sldSz cx="14630400" cy="8229600"/>
  <p:notesSz cx="8229600" cy="14630400"/>
  <p:embeddedFontLst>
    <p:embeddedFont>
      <p:font typeface="Lora" pitchFamily="34" charset="0"/>
      <p:bold r:id="rId16"/>
    </p:embeddedFont>
    <p:embeddedFont>
      <p:font typeface="Lora" pitchFamily="34" charset="-122"/>
      <p:bold r:id="rId17"/>
    </p:embeddedFont>
    <p:embeddedFont>
      <p:font typeface="Lora" pitchFamily="34" charset="-120"/>
      <p:bold r:id="rId18"/>
    </p:embeddedFont>
    <p:embeddedFont>
      <p:font typeface="Aldhabi" panose="01000000000000000000" charset="0"/>
      <p:regular r:id="rId19"/>
    </p:embeddedFont>
    <p:embeddedFont>
      <p:font typeface="Calibri" panose="020F0502020204030204" charset="0"/>
      <p:regular r:id="rId20"/>
      <p:bold r:id="rId21"/>
      <p:italic r:id="rId22"/>
      <p:boldItalic r:id="rId23"/>
    </p:embeddedFont>
    <p:embeddedFont>
      <p:font typeface="MV Boli" panose="02000500030200090000" charset="0"/>
      <p:regular r:id="rId24"/>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font" Target="fonts/font9.fntdata"/><Relationship Id="rId23" Type="http://schemas.openxmlformats.org/officeDocument/2006/relationships/font" Target="fonts/font8.fntdata"/><Relationship Id="rId22" Type="http://schemas.openxmlformats.org/officeDocument/2006/relationships/font" Target="fonts/font7.fntdata"/><Relationship Id="rId21" Type="http://schemas.openxmlformats.org/officeDocument/2006/relationships/font" Target="fonts/font6.fntdata"/><Relationship Id="rId20" Type="http://schemas.openxmlformats.org/officeDocument/2006/relationships/font" Target="fonts/font5.fntdata"/><Relationship Id="rId2" Type="http://schemas.openxmlformats.org/officeDocument/2006/relationships/theme" Target="theme/theme1.xml"/><Relationship Id="rId19" Type="http://schemas.openxmlformats.org/officeDocument/2006/relationships/font" Target="fonts/font4.fntdata"/><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p:spPr>
      </p:sp>
      <p:sp>
        <p:nvSpPr>
          <p:cNvPr id="3" name="Shape 1"/>
          <p:cNvSpPr/>
          <p:nvPr/>
        </p:nvSpPr>
        <p:spPr>
          <a:xfrm>
            <a:off x="0" y="0"/>
            <a:ext cx="14630400" cy="8229600"/>
          </a:xfrm>
          <a:prstGeom prst="rect">
            <a:avLst/>
          </a:prstGeom>
          <a:solidFill>
            <a:srgbClr val="252833"/>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p:spPr>
      </p:sp>
      <p:sp>
        <p:nvSpPr>
          <p:cNvPr id="3" name="Shape 1"/>
          <p:cNvSpPr/>
          <p:nvPr/>
        </p:nvSpPr>
        <p:spPr>
          <a:xfrm>
            <a:off x="0" y="0"/>
            <a:ext cx="14630400" cy="8229600"/>
          </a:xfrm>
          <a:prstGeom prst="rect">
            <a:avLst/>
          </a:prstGeom>
          <a:solidFill>
            <a:srgbClr val="252833"/>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p:spPr>
      </p:sp>
      <p:sp>
        <p:nvSpPr>
          <p:cNvPr id="3" name="Shape 1"/>
          <p:cNvSpPr/>
          <p:nvPr/>
        </p:nvSpPr>
        <p:spPr>
          <a:xfrm>
            <a:off x="0" y="0"/>
            <a:ext cx="14630400" cy="8229600"/>
          </a:xfrm>
          <a:prstGeom prst="rect">
            <a:avLst/>
          </a:prstGeom>
          <a:solidFill>
            <a:srgbClr val="252833"/>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p:spPr>
      </p:sp>
      <p:sp>
        <p:nvSpPr>
          <p:cNvPr id="3" name="Shape 1"/>
          <p:cNvSpPr/>
          <p:nvPr/>
        </p:nvSpPr>
        <p:spPr>
          <a:xfrm>
            <a:off x="0" y="0"/>
            <a:ext cx="14630400" cy="8229600"/>
          </a:xfrm>
          <a:prstGeom prst="rect">
            <a:avLst/>
          </a:prstGeom>
          <a:solidFill>
            <a:srgbClr val="252833"/>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p:spPr>
      </p:sp>
      <p:sp>
        <p:nvSpPr>
          <p:cNvPr id="3" name="Shape 1"/>
          <p:cNvSpPr/>
          <p:nvPr/>
        </p:nvSpPr>
        <p:spPr>
          <a:xfrm>
            <a:off x="0" y="0"/>
            <a:ext cx="14630400" cy="8229600"/>
          </a:xfrm>
          <a:prstGeom prst="rect">
            <a:avLst/>
          </a:prstGeom>
          <a:solidFill>
            <a:srgbClr val="252833"/>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p:spPr>
      </p:sp>
      <p:sp>
        <p:nvSpPr>
          <p:cNvPr id="3" name="Shape 1"/>
          <p:cNvSpPr/>
          <p:nvPr/>
        </p:nvSpPr>
        <p:spPr>
          <a:xfrm>
            <a:off x="0" y="0"/>
            <a:ext cx="14630400" cy="8229600"/>
          </a:xfrm>
          <a:prstGeom prst="rect">
            <a:avLst/>
          </a:prstGeom>
          <a:solidFill>
            <a:srgbClr val="252833"/>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p:spPr>
      </p:sp>
      <p:sp>
        <p:nvSpPr>
          <p:cNvPr id="3" name="Shape 1"/>
          <p:cNvSpPr/>
          <p:nvPr/>
        </p:nvSpPr>
        <p:spPr>
          <a:xfrm>
            <a:off x="0" y="0"/>
            <a:ext cx="14630400" cy="8229600"/>
          </a:xfrm>
          <a:prstGeom prst="rect">
            <a:avLst/>
          </a:prstGeom>
          <a:solidFill>
            <a:srgbClr val="252833"/>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p:spPr>
      </p:sp>
      <p:sp>
        <p:nvSpPr>
          <p:cNvPr id="3" name="Shape 1"/>
          <p:cNvSpPr/>
          <p:nvPr/>
        </p:nvSpPr>
        <p:spPr>
          <a:xfrm>
            <a:off x="0" y="0"/>
            <a:ext cx="14630400" cy="8229600"/>
          </a:xfrm>
          <a:prstGeom prst="rect">
            <a:avLst/>
          </a:prstGeom>
          <a:solidFill>
            <a:srgbClr val="252833"/>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p:spPr>
      </p:sp>
      <p:sp>
        <p:nvSpPr>
          <p:cNvPr id="3" name="Shape 1"/>
          <p:cNvSpPr/>
          <p:nvPr/>
        </p:nvSpPr>
        <p:spPr>
          <a:xfrm>
            <a:off x="0" y="0"/>
            <a:ext cx="14630400" cy="8229600"/>
          </a:xfrm>
          <a:prstGeom prst="rect">
            <a:avLst/>
          </a:prstGeom>
          <a:solidFill>
            <a:srgbClr val="252833"/>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252833">
              <a:alpha val="80000"/>
            </a:srgbClr>
          </a:solidFill>
        </p:spPr>
      </p:sp>
      <p:sp>
        <p:nvSpPr>
          <p:cNvPr id="4" name="Text 1"/>
          <p:cNvSpPr/>
          <p:nvPr/>
        </p:nvSpPr>
        <p:spPr>
          <a:xfrm>
            <a:off x="967423" y="1044893"/>
            <a:ext cx="12692896" cy="2178368"/>
          </a:xfrm>
          <a:prstGeom prst="rect">
            <a:avLst/>
          </a:prstGeom>
          <a:noFill/>
        </p:spPr>
        <p:txBody>
          <a:bodyPr wrap="none" lIns="0" tIns="0" rIns="0" bIns="0" rtlCol="0" anchor="t"/>
          <a:lstStyle/>
          <a:p>
            <a:pPr marL="0" indent="0" algn="ctr">
              <a:lnSpc>
                <a:spcPts val="17150"/>
              </a:lnSpc>
              <a:buNone/>
            </a:pPr>
            <a:r>
              <a:rPr lang="ar-DZ" altLang="en-US" sz="13700" dirty="0"/>
              <a:t>الإضافة</a:t>
            </a:r>
            <a:endParaRPr lang="ar-DZ" altLang="en-US" sz="13700" dirty="0"/>
          </a:p>
        </p:txBody>
      </p:sp>
      <p:sp>
        <p:nvSpPr>
          <p:cNvPr id="5" name="Text 2"/>
          <p:cNvSpPr/>
          <p:nvPr/>
        </p:nvSpPr>
        <p:spPr>
          <a:xfrm>
            <a:off x="968693" y="3502104"/>
            <a:ext cx="12692896" cy="395049"/>
          </a:xfrm>
          <a:prstGeom prst="rect">
            <a:avLst/>
          </a:prstGeom>
          <a:noFill/>
        </p:spPr>
        <p:txBody>
          <a:bodyPr wrap="none" lIns="0" tIns="0" rIns="0" bIns="0" rtlCol="0" anchor="t"/>
          <a:lstStyle/>
          <a:p>
            <a:pPr marL="0" indent="0" algn="l">
              <a:lnSpc>
                <a:spcPts val="3100"/>
              </a:lnSpc>
              <a:buNone/>
            </a:pPr>
            <a:r>
              <a:rPr lang="ar-DZ" altLang="en-US" sz="1900" dirty="0"/>
              <a:t>من إعداد الطالبات:</a:t>
            </a:r>
            <a:endParaRPr lang="ar-DZ" altLang="en-US" sz="1900" dirty="0"/>
          </a:p>
        </p:txBody>
      </p:sp>
      <p:sp>
        <p:nvSpPr>
          <p:cNvPr id="6" name="Text 3"/>
          <p:cNvSpPr/>
          <p:nvPr/>
        </p:nvSpPr>
        <p:spPr>
          <a:xfrm>
            <a:off x="968693" y="4174808"/>
            <a:ext cx="12692896" cy="395049"/>
          </a:xfrm>
          <a:prstGeom prst="rect">
            <a:avLst/>
          </a:prstGeom>
          <a:noFill/>
        </p:spPr>
        <p:txBody>
          <a:bodyPr wrap="none" lIns="0" tIns="0" rIns="0" bIns="0" rtlCol="0" anchor="t"/>
          <a:lstStyle/>
          <a:p>
            <a:pPr marL="342900" indent="-342900" algn="l">
              <a:lnSpc>
                <a:spcPts val="3100"/>
              </a:lnSpc>
              <a:buSzPct val="100000"/>
              <a:buChar char="•"/>
            </a:pPr>
            <a:r>
              <a:rPr lang="ar-DZ" altLang="en-US" sz="1900" dirty="0"/>
              <a:t>لقديم سهام</a:t>
            </a:r>
            <a:endParaRPr lang="ar-DZ" altLang="en-US" sz="1900" dirty="0"/>
          </a:p>
          <a:p>
            <a:pPr marL="342900" indent="-342900" algn="l">
              <a:lnSpc>
                <a:spcPts val="3100"/>
              </a:lnSpc>
              <a:buSzPct val="100000"/>
              <a:buChar char="•"/>
            </a:pPr>
            <a:endParaRPr lang="ar-DZ" altLang="en-US" sz="1900" dirty="0"/>
          </a:p>
        </p:txBody>
      </p:sp>
      <p:sp>
        <p:nvSpPr>
          <p:cNvPr id="7" name="Text 4"/>
          <p:cNvSpPr/>
          <p:nvPr/>
        </p:nvSpPr>
        <p:spPr>
          <a:xfrm>
            <a:off x="968058" y="4655542"/>
            <a:ext cx="12692896" cy="395049"/>
          </a:xfrm>
          <a:prstGeom prst="rect">
            <a:avLst/>
          </a:prstGeom>
          <a:noFill/>
        </p:spPr>
        <p:txBody>
          <a:bodyPr wrap="none" lIns="0" tIns="0" rIns="0" bIns="0" rtlCol="0" anchor="t"/>
          <a:lstStyle/>
          <a:p>
            <a:pPr marL="342900" indent="-342900" algn="l">
              <a:lnSpc>
                <a:spcPts val="3100"/>
              </a:lnSpc>
              <a:buSzPct val="100000"/>
              <a:buChar char="•"/>
            </a:pPr>
            <a:r>
              <a:rPr lang="ar-DZ" altLang="en-US" sz="1900" dirty="0"/>
              <a:t>مشتة نور الهدى</a:t>
            </a:r>
            <a:endParaRPr lang="ar-DZ" altLang="en-US" sz="1900" dirty="0"/>
          </a:p>
          <a:p>
            <a:pPr marL="342900" indent="-342900" algn="l">
              <a:lnSpc>
                <a:spcPts val="3100"/>
              </a:lnSpc>
              <a:buSzPct val="100000"/>
              <a:buChar char="•"/>
            </a:pPr>
            <a:endParaRPr lang="ar-DZ" altLang="en-US" sz="1900" dirty="0"/>
          </a:p>
        </p:txBody>
      </p:sp>
      <p:sp>
        <p:nvSpPr>
          <p:cNvPr id="8" name="Text 5"/>
          <p:cNvSpPr/>
          <p:nvPr/>
        </p:nvSpPr>
        <p:spPr>
          <a:xfrm>
            <a:off x="968693" y="5137547"/>
            <a:ext cx="12692896" cy="395049"/>
          </a:xfrm>
          <a:prstGeom prst="rect">
            <a:avLst/>
          </a:prstGeom>
          <a:noFill/>
        </p:spPr>
        <p:txBody>
          <a:bodyPr wrap="none" lIns="0" tIns="0" rIns="0" bIns="0" rtlCol="0" anchor="t"/>
          <a:lstStyle/>
          <a:p>
            <a:pPr marL="342900" indent="-342900" algn="l">
              <a:lnSpc>
                <a:spcPts val="3100"/>
              </a:lnSpc>
              <a:buSzPct val="100000"/>
              <a:buChar char="•"/>
            </a:pPr>
            <a:r>
              <a:rPr lang="ar-DZ" altLang="en-US" sz="1900" dirty="0"/>
              <a:t>حساينيت ريم</a:t>
            </a:r>
            <a:endParaRPr lang="ar-DZ" altLang="en-US" sz="1900" dirty="0"/>
          </a:p>
          <a:p>
            <a:pPr marL="342900" indent="-342900" algn="l">
              <a:lnSpc>
                <a:spcPts val="3100"/>
              </a:lnSpc>
              <a:buSzPct val="100000"/>
              <a:buChar char="•"/>
            </a:pPr>
            <a:endParaRPr lang="ar-DZ" altLang="en-US" sz="1900" dirty="0"/>
          </a:p>
        </p:txBody>
      </p:sp>
      <p:sp>
        <p:nvSpPr>
          <p:cNvPr id="9" name="Text 6"/>
          <p:cNvSpPr/>
          <p:nvPr/>
        </p:nvSpPr>
        <p:spPr>
          <a:xfrm>
            <a:off x="968693" y="5810250"/>
            <a:ext cx="12692896" cy="395049"/>
          </a:xfrm>
          <a:prstGeom prst="rect">
            <a:avLst/>
          </a:prstGeom>
          <a:noFill/>
        </p:spPr>
        <p:txBody>
          <a:bodyPr wrap="none" lIns="0" tIns="0" rIns="0" bIns="0" rtlCol="0" anchor="t"/>
          <a:lstStyle/>
          <a:p>
            <a:pPr marL="0" indent="0" algn="r">
              <a:lnSpc>
                <a:spcPts val="3100"/>
              </a:lnSpc>
              <a:buNone/>
            </a:pPr>
            <a:r>
              <a:rPr lang="ar-DZ" altLang="en-US" sz="1900" dirty="0"/>
              <a:t>تحت إشراف الأستاذة:</a:t>
            </a:r>
            <a:endParaRPr lang="ar-DZ" altLang="en-US" sz="1900" dirty="0"/>
          </a:p>
          <a:p>
            <a:pPr marL="0" indent="0" algn="r">
              <a:lnSpc>
                <a:spcPts val="3100"/>
              </a:lnSpc>
              <a:buNone/>
            </a:pPr>
            <a:r>
              <a:rPr lang="ar-DZ" altLang="en-US" sz="1900" dirty="0"/>
              <a:t>حنان مصباح</a:t>
            </a:r>
            <a:endParaRPr lang="ar-DZ" altLang="en-US" sz="1900" dirty="0"/>
          </a:p>
        </p:txBody>
      </p:sp>
      <p:sp>
        <p:nvSpPr>
          <p:cNvPr id="10" name="Text 7"/>
          <p:cNvSpPr/>
          <p:nvPr/>
        </p:nvSpPr>
        <p:spPr>
          <a:xfrm>
            <a:off x="1302068" y="6205458"/>
            <a:ext cx="12692896" cy="395049"/>
          </a:xfrm>
          <a:prstGeom prst="rect">
            <a:avLst/>
          </a:prstGeom>
          <a:noFill/>
        </p:spPr>
        <p:txBody>
          <a:bodyPr wrap="none" lIns="0" tIns="0" rIns="0" bIns="0" rtlCol="0" anchor="t"/>
          <a:lstStyle/>
          <a:p>
            <a:pPr marL="0" indent="0" algn="r">
              <a:lnSpc>
                <a:spcPts val="3100"/>
              </a:lnSpc>
              <a:buNone/>
            </a:pPr>
            <a:endParaRPr lang="en-US" sz="1900" dirty="0">
              <a:solidFill>
                <a:srgbClr val="FAA1A1"/>
              </a:solidFill>
              <a:latin typeface="Source Sans Pro" pitchFamily="34" charset="0"/>
              <a:ea typeface="Source Sans Pro" pitchFamily="34" charset="-122"/>
              <a:cs typeface="Source Sans Pro" pitchFamily="34" charset="-120"/>
            </a:endParaRPr>
          </a:p>
          <a:p>
            <a:pPr marL="0" indent="0" algn="r">
              <a:lnSpc>
                <a:spcPts val="3100"/>
              </a:lnSpc>
              <a:buNone/>
            </a:pPr>
            <a:endParaRPr lang="ar-DZ" altLang="en-US" sz="1900" dirty="0">
              <a:solidFill>
                <a:srgbClr val="FAA1A1"/>
              </a:solidFill>
              <a:latin typeface="Source Sans Pro" pitchFamily="34" charset="0"/>
              <a:ea typeface="Source Sans Pro" pitchFamily="34" charset="-122"/>
              <a:cs typeface="Source Sans Pro" pitchFamily="34" charset="-120"/>
            </a:endParaRPr>
          </a:p>
        </p:txBody>
      </p:sp>
      <p:sp>
        <p:nvSpPr>
          <p:cNvPr id="11" name="Text 8"/>
          <p:cNvSpPr/>
          <p:nvPr/>
        </p:nvSpPr>
        <p:spPr>
          <a:xfrm>
            <a:off x="1180148" y="7445216"/>
            <a:ext cx="12692896" cy="395049"/>
          </a:xfrm>
          <a:prstGeom prst="rect">
            <a:avLst/>
          </a:prstGeom>
          <a:noFill/>
        </p:spPr>
        <p:txBody>
          <a:bodyPr wrap="none" lIns="0" tIns="0" rIns="0" bIns="0" rtlCol="0" anchor="t"/>
          <a:lstStyle/>
          <a:p>
            <a:pPr marL="0" indent="0" algn="ctr">
              <a:lnSpc>
                <a:spcPts val="3100"/>
              </a:lnSpc>
              <a:buNone/>
            </a:pPr>
            <a:r>
              <a:rPr lang="ar-DZ" altLang="en-US" sz="1900" dirty="0"/>
              <a:t>السنة الجامعية: 2024\2025</a:t>
            </a:r>
            <a:endParaRPr lang="ar-DZ" altLang="en-US" sz="19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5486400" cy="8229600"/>
          </a:xfrm>
          <a:prstGeom prst="rect">
            <a:avLst/>
          </a:prstGeom>
        </p:spPr>
      </p:pic>
      <p:sp>
        <p:nvSpPr>
          <p:cNvPr id="4" name="Text 1"/>
          <p:cNvSpPr/>
          <p:nvPr/>
        </p:nvSpPr>
        <p:spPr>
          <a:xfrm>
            <a:off x="6506210" y="1186180"/>
            <a:ext cx="7416165" cy="2682240"/>
          </a:xfrm>
          <a:prstGeom prst="rect">
            <a:avLst/>
          </a:prstGeom>
          <a:noFill/>
        </p:spPr>
        <p:txBody>
          <a:bodyPr wrap="square" lIns="0" tIns="0" rIns="0" bIns="0" rtlCol="0" anchor="t"/>
          <a:lstStyle/>
          <a:p>
            <a:pPr marL="0" indent="0" algn="r">
              <a:lnSpc>
                <a:spcPct val="150000"/>
              </a:lnSpc>
              <a:buNone/>
            </a:pPr>
            <a:endParaRPr lang="ar-DZ" sz="2000" dirty="0">
              <a:solidFill>
                <a:schemeClr val="bg1"/>
              </a:solidFill>
            </a:endParaRPr>
          </a:p>
          <a:p>
            <a:pPr marL="0" indent="0" algn="r">
              <a:lnSpc>
                <a:spcPct val="150000"/>
              </a:lnSpc>
              <a:buNone/>
            </a:pPr>
            <a:r>
              <a:rPr lang="ar-DZ" sz="2000" dirty="0">
                <a:solidFill>
                  <a:schemeClr val="bg1"/>
                </a:solidFill>
              </a:rPr>
              <a:t>تعد إضطرابات النطق إحدى التحديات التي يواجهها بعض الأطفال أثناء مراحل نموهم اللغوي، وتظهر بأشكال ومظاهر متعددة تؤثر على القدرة التواصلية لهم، ومن بين أبرز هذه الاضطربات الإضافة والتي تتمثل في إضافة أصوات أو مقاطع غير ضرورية إلى الكلمات أثناء النطق مما يؤثر على وضوح الكلام وقدرة الطفل على التواصل بفعالية. </a:t>
            </a:r>
            <a:endParaRPr lang="ar-DZ" sz="2000" dirty="0">
              <a:solidFill>
                <a:schemeClr val="bg1"/>
              </a:solidFill>
            </a:endParaRPr>
          </a:p>
        </p:txBody>
      </p:sp>
      <p:sp>
        <p:nvSpPr>
          <p:cNvPr id="5" name="Text 2"/>
          <p:cNvSpPr/>
          <p:nvPr/>
        </p:nvSpPr>
        <p:spPr>
          <a:xfrm>
            <a:off x="6350635" y="3765550"/>
            <a:ext cx="7571105" cy="2943225"/>
          </a:xfrm>
          <a:prstGeom prst="rect">
            <a:avLst/>
          </a:prstGeom>
          <a:noFill/>
        </p:spPr>
        <p:txBody>
          <a:bodyPr wrap="square" lIns="0" tIns="0" rIns="0" bIns="0" rtlCol="0" anchor="t"/>
          <a:lstStyle/>
          <a:p>
            <a:pPr marL="0" indent="0" algn="r">
              <a:lnSpc>
                <a:spcPct val="150000"/>
              </a:lnSpc>
              <a:buNone/>
            </a:pPr>
            <a:r>
              <a:rPr lang="ar-DZ" altLang="en-US" sz="2000" dirty="0">
                <a:solidFill>
                  <a:schemeClr val="bg1"/>
                </a:solidFill>
              </a:rPr>
              <a:t>وفي هذا العرض التقديمي سنتطرق بالتقصيل لماهية اضطراب الإضافة، أشكاله، أعراضه، أسبابه الرئيسية، الفرق بينه وبين التأتأة بالإضافة إلى آليات وطرق العلاج الفعالة، كما سنقدم أيضا أمثلة متعددة لتوضيح كيفية ظهور هذا الاضطراب في الحياة اليومية للأطفال. </a:t>
            </a:r>
            <a:endParaRPr lang="ar-DZ" altLang="en-US" sz="2000" dirty="0">
              <a:solidFill>
                <a:schemeClr val="bg1"/>
              </a:solidFill>
            </a:endParaRPr>
          </a:p>
        </p:txBody>
      </p:sp>
      <p:sp>
        <p:nvSpPr>
          <p:cNvPr id="3" name="Text 1"/>
          <p:cNvSpPr/>
          <p:nvPr/>
        </p:nvSpPr>
        <p:spPr>
          <a:xfrm>
            <a:off x="6194584" y="644962"/>
            <a:ext cx="7727633" cy="971550"/>
          </a:xfrm>
          <a:prstGeom prst="rect">
            <a:avLst/>
          </a:prstGeom>
          <a:noFill/>
        </p:spPr>
        <p:txBody>
          <a:bodyPr wrap="square" lIns="0" tIns="0" rIns="0" bIns="0" rtlCol="0" anchor="t"/>
          <a:lstStyle/>
          <a:p>
            <a:pPr marL="0" lvl="0" indent="0" algn="r">
              <a:lnSpc>
                <a:spcPts val="2500"/>
              </a:lnSpc>
              <a:buNone/>
            </a:pPr>
            <a:endParaRPr lang="ar-DZ" altLang="en-US" sz="1550" dirty="0">
              <a:solidFill>
                <a:schemeClr val="bg1"/>
              </a:solidFill>
            </a:endParaRPr>
          </a:p>
        </p:txBody>
      </p:sp>
      <p:sp>
        <p:nvSpPr>
          <p:cNvPr id="7" name="Text 1"/>
          <p:cNvSpPr/>
          <p:nvPr/>
        </p:nvSpPr>
        <p:spPr>
          <a:xfrm>
            <a:off x="6038374" y="491292"/>
            <a:ext cx="7727633" cy="971550"/>
          </a:xfrm>
          <a:prstGeom prst="rect">
            <a:avLst/>
          </a:prstGeom>
          <a:noFill/>
        </p:spPr>
        <p:txBody>
          <a:bodyPr wrap="square" lIns="0" tIns="0" rIns="0" bIns="0" rtlCol="0" anchor="t"/>
          <a:lstStyle/>
          <a:p>
            <a:pPr marL="0" lvl="0" indent="0" algn="r">
              <a:lnSpc>
                <a:spcPts val="2500"/>
              </a:lnSpc>
              <a:buNone/>
            </a:pPr>
            <a:r>
              <a:rPr lang="ar-DZ" altLang="en-US" sz="4000" dirty="0">
                <a:solidFill>
                  <a:schemeClr val="accent2"/>
                </a:solidFill>
                <a:latin typeface="MV Boli" panose="02000500030200090000" charset="0"/>
                <a:cs typeface="MV Boli" panose="02000500030200090000" charset="0"/>
              </a:rPr>
              <a:t>المقدمة:</a:t>
            </a:r>
            <a:endParaRPr lang="ar-DZ" altLang="en-US" sz="4000" dirty="0">
              <a:solidFill>
                <a:schemeClr val="accent2"/>
              </a:solidFill>
              <a:latin typeface="MV Boli" panose="02000500030200090000" charset="0"/>
              <a:cs typeface="MV Boli" panose="02000500030200090000" charset="0"/>
            </a:endParaRPr>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3674388" y="717947"/>
            <a:ext cx="4761428" cy="595074"/>
          </a:xfrm>
          <a:prstGeom prst="rect">
            <a:avLst/>
          </a:prstGeom>
          <a:noFill/>
        </p:spPr>
        <p:txBody>
          <a:bodyPr wrap="none" lIns="0" tIns="0" rIns="0" bIns="0" rtlCol="0" anchor="t"/>
          <a:lstStyle/>
          <a:p>
            <a:pPr marL="0" lvl="0" indent="0" algn="r">
              <a:lnSpc>
                <a:spcPts val="4650"/>
              </a:lnSpc>
              <a:buNone/>
            </a:pPr>
            <a:r>
              <a:rPr lang="ar-DZ" altLang="en-US" sz="4000" dirty="0">
                <a:solidFill>
                  <a:schemeClr val="accent2"/>
                </a:solidFill>
                <a:latin typeface="Lora" pitchFamily="34" charset="0"/>
                <a:ea typeface="Lora" pitchFamily="34" charset="-122"/>
                <a:cs typeface="Lora" pitchFamily="34" charset="-120"/>
              </a:rPr>
              <a:t>ما هي الإضافة ؟</a:t>
            </a:r>
            <a:endParaRPr lang="ar-DZ" altLang="en-US" sz="4000" dirty="0">
              <a:solidFill>
                <a:schemeClr val="accent2"/>
              </a:solidFill>
              <a:latin typeface="Lora" pitchFamily="34" charset="0"/>
              <a:ea typeface="Lora" pitchFamily="34" charset="-122"/>
              <a:cs typeface="Lora" pitchFamily="34" charset="-120"/>
            </a:endParaRPr>
          </a:p>
        </p:txBody>
      </p:sp>
      <p:sp>
        <p:nvSpPr>
          <p:cNvPr id="4" name="Text 1"/>
          <p:cNvSpPr/>
          <p:nvPr/>
        </p:nvSpPr>
        <p:spPr>
          <a:xfrm>
            <a:off x="708184" y="1616512"/>
            <a:ext cx="7727633" cy="971550"/>
          </a:xfrm>
          <a:prstGeom prst="rect">
            <a:avLst/>
          </a:prstGeom>
          <a:noFill/>
        </p:spPr>
        <p:txBody>
          <a:bodyPr wrap="square" lIns="0" tIns="0" rIns="0" bIns="0" rtlCol="0" anchor="t"/>
          <a:lstStyle/>
          <a:p>
            <a:pPr marL="0" lvl="0" indent="0" algn="r">
              <a:lnSpc>
                <a:spcPts val="2500"/>
              </a:lnSpc>
              <a:buNone/>
            </a:pPr>
            <a:endParaRPr lang="en-US" sz="1550" dirty="0"/>
          </a:p>
        </p:txBody>
      </p:sp>
      <p:sp>
        <p:nvSpPr>
          <p:cNvPr id="5" name="Text 2"/>
          <p:cNvSpPr/>
          <p:nvPr/>
        </p:nvSpPr>
        <p:spPr>
          <a:xfrm>
            <a:off x="708184" y="2815709"/>
            <a:ext cx="7727633" cy="647700"/>
          </a:xfrm>
          <a:prstGeom prst="rect">
            <a:avLst/>
          </a:prstGeom>
          <a:noFill/>
        </p:spPr>
        <p:txBody>
          <a:bodyPr wrap="square" lIns="0" tIns="0" rIns="0" bIns="0" rtlCol="0" anchor="t"/>
          <a:lstStyle/>
          <a:p>
            <a:pPr marL="0" indent="0" algn="r">
              <a:lnSpc>
                <a:spcPct val="100000"/>
              </a:lnSpc>
              <a:buNone/>
            </a:pPr>
            <a:r>
              <a:rPr lang="ar-DZ" altLang="en-US" sz="2000" dirty="0">
                <a:solidFill>
                  <a:schemeClr val="bg1"/>
                </a:solidFill>
              </a:rPr>
              <a:t>وغالبا ما تعد الإضافة ظاهرة شائعة عند الأطفال في مراحل النمو المبكر للغة، ولكنها تصبح مشكلة عندما تستمر بعد سن معينة دون اختفاء أو تراجع.</a:t>
            </a:r>
            <a:endParaRPr lang="ar-DZ" altLang="en-US" sz="2000" dirty="0">
              <a:solidFill>
                <a:schemeClr val="bg1"/>
              </a:solidFill>
            </a:endParaRPr>
          </a:p>
        </p:txBody>
      </p:sp>
      <p:sp>
        <p:nvSpPr>
          <p:cNvPr id="6" name="Shape 3"/>
          <p:cNvSpPr/>
          <p:nvPr/>
        </p:nvSpPr>
        <p:spPr>
          <a:xfrm>
            <a:off x="708184" y="3691057"/>
            <a:ext cx="7727633" cy="1147405"/>
          </a:xfrm>
          <a:prstGeom prst="roundRect">
            <a:avLst>
              <a:gd name="adj" fmla="val 2646"/>
            </a:avLst>
          </a:prstGeom>
          <a:solidFill>
            <a:srgbClr val="808080"/>
          </a:solidFill>
        </p:spPr>
      </p:sp>
      <p:sp>
        <p:nvSpPr>
          <p:cNvPr id="7" name="Text 4"/>
          <p:cNvSpPr/>
          <p:nvPr/>
        </p:nvSpPr>
        <p:spPr>
          <a:xfrm>
            <a:off x="5852874" y="3893344"/>
            <a:ext cx="2380655" cy="297656"/>
          </a:xfrm>
          <a:prstGeom prst="rect">
            <a:avLst/>
          </a:prstGeom>
          <a:noFill/>
        </p:spPr>
        <p:txBody>
          <a:bodyPr wrap="none" lIns="0" tIns="0" rIns="0" bIns="0" rtlCol="0" anchor="t"/>
          <a:lstStyle/>
          <a:p>
            <a:pPr marL="0" indent="0" algn="r">
              <a:lnSpc>
                <a:spcPts val="2300"/>
              </a:lnSpc>
              <a:buNone/>
            </a:pPr>
            <a:r>
              <a:rPr lang="ar-DZ" altLang="en-US" sz="3600" dirty="0">
                <a:solidFill>
                  <a:schemeClr val="accent4"/>
                </a:solidFill>
                <a:latin typeface="MV Boli" panose="02000500030200090000" charset="0"/>
                <a:cs typeface="MV Boli" panose="02000500030200090000" charset="0"/>
              </a:rPr>
              <a:t>إضافة في البداية:</a:t>
            </a:r>
            <a:endParaRPr lang="ar-DZ" altLang="en-US" sz="3600" dirty="0">
              <a:solidFill>
                <a:schemeClr val="accent4"/>
              </a:solidFill>
              <a:latin typeface="MV Boli" panose="02000500030200090000" charset="0"/>
              <a:cs typeface="MV Boli" panose="02000500030200090000" charset="0"/>
            </a:endParaRPr>
          </a:p>
        </p:txBody>
      </p:sp>
      <p:sp>
        <p:nvSpPr>
          <p:cNvPr id="8" name="Text 5"/>
          <p:cNvSpPr/>
          <p:nvPr/>
        </p:nvSpPr>
        <p:spPr>
          <a:xfrm>
            <a:off x="910471" y="4312325"/>
            <a:ext cx="7323058" cy="323850"/>
          </a:xfrm>
          <a:prstGeom prst="rect">
            <a:avLst/>
          </a:prstGeom>
          <a:noFill/>
        </p:spPr>
        <p:txBody>
          <a:bodyPr wrap="none" lIns="0" tIns="0" rIns="0" bIns="0" rtlCol="0" anchor="t"/>
          <a:lstStyle/>
          <a:p>
            <a:pPr marL="0" indent="0" algn="r">
              <a:lnSpc>
                <a:spcPts val="2500"/>
              </a:lnSpc>
              <a:buNone/>
            </a:pPr>
            <a:r>
              <a:rPr lang="ar-DZ" altLang="en-US" sz="2000" dirty="0">
                <a:solidFill>
                  <a:schemeClr val="tx1"/>
                </a:solidFill>
              </a:rPr>
              <a:t>مثل: ممكتب بدلا من مكتب.</a:t>
            </a:r>
            <a:endParaRPr lang="ar-DZ" altLang="en-US" sz="2000" dirty="0">
              <a:solidFill>
                <a:schemeClr val="tx1"/>
              </a:solidFill>
            </a:endParaRPr>
          </a:p>
        </p:txBody>
      </p:sp>
      <p:sp>
        <p:nvSpPr>
          <p:cNvPr id="9" name="Shape 6"/>
          <p:cNvSpPr/>
          <p:nvPr/>
        </p:nvSpPr>
        <p:spPr>
          <a:xfrm>
            <a:off x="708184" y="5040749"/>
            <a:ext cx="7727633" cy="1121212"/>
          </a:xfrm>
          <a:prstGeom prst="roundRect">
            <a:avLst>
              <a:gd name="adj" fmla="val 2707"/>
            </a:avLst>
          </a:prstGeom>
          <a:solidFill>
            <a:srgbClr val="808080"/>
          </a:solidFill>
        </p:spPr>
      </p:sp>
      <p:sp>
        <p:nvSpPr>
          <p:cNvPr id="10" name="Text 7"/>
          <p:cNvSpPr/>
          <p:nvPr/>
        </p:nvSpPr>
        <p:spPr>
          <a:xfrm>
            <a:off x="5852874" y="5243036"/>
            <a:ext cx="2380655" cy="297656"/>
          </a:xfrm>
          <a:prstGeom prst="rect">
            <a:avLst/>
          </a:prstGeom>
          <a:noFill/>
        </p:spPr>
        <p:txBody>
          <a:bodyPr wrap="none" lIns="0" tIns="0" rIns="0" bIns="0" rtlCol="0" anchor="t"/>
          <a:lstStyle/>
          <a:p>
            <a:pPr marL="0" indent="0" algn="r">
              <a:lnSpc>
                <a:spcPts val="2300"/>
              </a:lnSpc>
              <a:buNone/>
            </a:pPr>
            <a:r>
              <a:rPr lang="ar-DZ" altLang="en-US" sz="3600" dirty="0">
                <a:solidFill>
                  <a:schemeClr val="accent4"/>
                </a:solidFill>
                <a:latin typeface="MV Boli" panose="02000500030200090000" charset="0"/>
                <a:cs typeface="MV Boli" panose="02000500030200090000" charset="0"/>
              </a:rPr>
              <a:t>إضافة في الوسط:</a:t>
            </a:r>
            <a:endParaRPr lang="ar-DZ" altLang="en-US" sz="3600" dirty="0">
              <a:solidFill>
                <a:schemeClr val="accent4"/>
              </a:solidFill>
              <a:latin typeface="MV Boli" panose="02000500030200090000" charset="0"/>
              <a:cs typeface="MV Boli" panose="02000500030200090000" charset="0"/>
            </a:endParaRPr>
          </a:p>
        </p:txBody>
      </p:sp>
      <p:sp>
        <p:nvSpPr>
          <p:cNvPr id="11" name="Text 8"/>
          <p:cNvSpPr/>
          <p:nvPr/>
        </p:nvSpPr>
        <p:spPr>
          <a:xfrm>
            <a:off x="5852874" y="5662017"/>
            <a:ext cx="2380655" cy="297656"/>
          </a:xfrm>
          <a:prstGeom prst="rect">
            <a:avLst/>
          </a:prstGeom>
          <a:noFill/>
        </p:spPr>
        <p:txBody>
          <a:bodyPr wrap="none" lIns="0" tIns="0" rIns="0" bIns="0" rtlCol="0" anchor="t"/>
          <a:lstStyle/>
          <a:p>
            <a:pPr marL="0" indent="0" algn="r">
              <a:lnSpc>
                <a:spcPts val="2300"/>
              </a:lnSpc>
              <a:buNone/>
            </a:pPr>
            <a:r>
              <a:rPr lang="ar-DZ" altLang="en-US" sz="2000" dirty="0"/>
              <a:t>مثل: باقاراة عوضا عن بقرة.</a:t>
            </a:r>
            <a:endParaRPr lang="ar-DZ" altLang="en-US" sz="2000" dirty="0"/>
          </a:p>
        </p:txBody>
      </p:sp>
      <p:sp>
        <p:nvSpPr>
          <p:cNvPr id="12" name="Shape 9"/>
          <p:cNvSpPr/>
          <p:nvPr/>
        </p:nvSpPr>
        <p:spPr>
          <a:xfrm>
            <a:off x="708184" y="6364248"/>
            <a:ext cx="7727633" cy="1147405"/>
          </a:xfrm>
          <a:prstGeom prst="roundRect">
            <a:avLst>
              <a:gd name="adj" fmla="val 2646"/>
            </a:avLst>
          </a:prstGeom>
          <a:solidFill>
            <a:srgbClr val="808080"/>
          </a:solidFill>
        </p:spPr>
      </p:sp>
      <p:sp>
        <p:nvSpPr>
          <p:cNvPr id="13" name="Text 10"/>
          <p:cNvSpPr/>
          <p:nvPr/>
        </p:nvSpPr>
        <p:spPr>
          <a:xfrm>
            <a:off x="5852874" y="6566535"/>
            <a:ext cx="2380655" cy="297656"/>
          </a:xfrm>
          <a:prstGeom prst="rect">
            <a:avLst/>
          </a:prstGeom>
          <a:noFill/>
        </p:spPr>
        <p:txBody>
          <a:bodyPr wrap="none" lIns="0" tIns="0" rIns="0" bIns="0" rtlCol="0" anchor="t"/>
          <a:lstStyle/>
          <a:p>
            <a:pPr marL="0" indent="0" algn="r">
              <a:lnSpc>
                <a:spcPts val="2300"/>
              </a:lnSpc>
              <a:buNone/>
            </a:pPr>
            <a:r>
              <a:rPr lang="ar-DZ" altLang="en-US" sz="3600" dirty="0">
                <a:solidFill>
                  <a:schemeClr val="accent4"/>
                </a:solidFill>
                <a:latin typeface="MV Boli" panose="02000500030200090000" charset="0"/>
                <a:cs typeface="MV Boli" panose="02000500030200090000" charset="0"/>
              </a:rPr>
              <a:t>إضافة في النهاية:</a:t>
            </a:r>
            <a:endParaRPr lang="ar-DZ" altLang="en-US" sz="3600" dirty="0">
              <a:solidFill>
                <a:schemeClr val="accent4"/>
              </a:solidFill>
              <a:latin typeface="MV Boli" panose="02000500030200090000" charset="0"/>
              <a:cs typeface="MV Boli" panose="02000500030200090000" charset="0"/>
            </a:endParaRPr>
          </a:p>
        </p:txBody>
      </p:sp>
      <p:sp>
        <p:nvSpPr>
          <p:cNvPr id="14" name="Text 11"/>
          <p:cNvSpPr/>
          <p:nvPr/>
        </p:nvSpPr>
        <p:spPr>
          <a:xfrm>
            <a:off x="910471" y="6985516"/>
            <a:ext cx="7323058" cy="323850"/>
          </a:xfrm>
          <a:prstGeom prst="rect">
            <a:avLst/>
          </a:prstGeom>
          <a:noFill/>
        </p:spPr>
        <p:txBody>
          <a:bodyPr wrap="none" lIns="0" tIns="0" rIns="0" bIns="0" rtlCol="0" anchor="t"/>
          <a:lstStyle/>
          <a:p>
            <a:pPr marL="0" indent="0" algn="r">
              <a:lnSpc>
                <a:spcPts val="2500"/>
              </a:lnSpc>
              <a:buNone/>
            </a:pPr>
            <a:r>
              <a:rPr lang="ar-DZ" altLang="en-US" sz="2000" dirty="0">
                <a:solidFill>
                  <a:srgbClr val="000000"/>
                </a:solidFill>
                <a:latin typeface="Source Sans Pro" pitchFamily="34" charset="0"/>
                <a:ea typeface="Source Sans Pro" pitchFamily="34" charset="-122"/>
                <a:cs typeface="Source Sans Pro" pitchFamily="34" charset="-120"/>
              </a:rPr>
              <a:t> مثل: كتابي والمقصود كتاب,</a:t>
            </a:r>
            <a:endParaRPr lang="ar-DZ" altLang="en-US" sz="2000" dirty="0">
              <a:solidFill>
                <a:srgbClr val="000000"/>
              </a:solidFill>
              <a:latin typeface="Source Sans Pro" pitchFamily="34" charset="0"/>
              <a:ea typeface="Source Sans Pro" pitchFamily="34" charset="-122"/>
              <a:cs typeface="Source Sans Pro" pitchFamily="34" charset="-120"/>
            </a:endParaRPr>
          </a:p>
        </p:txBody>
      </p:sp>
      <p:sp>
        <p:nvSpPr>
          <p:cNvPr id="15" name="Text 1"/>
          <p:cNvSpPr/>
          <p:nvPr/>
        </p:nvSpPr>
        <p:spPr>
          <a:xfrm>
            <a:off x="708184" y="1410137"/>
            <a:ext cx="7727633" cy="971550"/>
          </a:xfrm>
          <a:prstGeom prst="rect">
            <a:avLst/>
          </a:prstGeom>
          <a:noFill/>
        </p:spPr>
        <p:txBody>
          <a:bodyPr wrap="square" lIns="0" tIns="0" rIns="0" bIns="0" rtlCol="0" anchor="t"/>
          <a:lstStyle/>
          <a:p>
            <a:pPr marL="0" lvl="0" indent="0" algn="r">
              <a:lnSpc>
                <a:spcPct val="100000"/>
              </a:lnSpc>
              <a:buNone/>
            </a:pPr>
            <a:r>
              <a:rPr lang="ar-DZ" altLang="en-US" sz="2000" dirty="0">
                <a:solidFill>
                  <a:schemeClr val="bg1"/>
                </a:solidFill>
              </a:rPr>
              <a:t>تعرف الإضافة في علم النطق بأنها إضظراب يتم فيه إدراج أصوات أو مقاطع إضافية غير ضرورية أثناء نطق الكلمات وقد تكون هذه الاضافات في بداية الكلمة، وسطها، ونهايتها مما يؤدي إلى تحويرها وجعلها غير مفهومة، على سبيل المثال قد يقول الطفل بابا وهو يقصد بها باب.</a:t>
            </a:r>
            <a:endParaRPr lang="ar-DZ" altLang="en-US" sz="2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184515" y="266065"/>
            <a:ext cx="5808980" cy="1423670"/>
          </a:xfrm>
          <a:prstGeom prst="rect">
            <a:avLst/>
          </a:prstGeom>
          <a:noFill/>
        </p:spPr>
        <p:txBody>
          <a:bodyPr wrap="none" lIns="0" tIns="0" rIns="0" bIns="0" rtlCol="0" anchor="t"/>
          <a:lstStyle/>
          <a:p>
            <a:pPr marL="0" indent="0" algn="r">
              <a:lnSpc>
                <a:spcPts val="5700"/>
              </a:lnSpc>
              <a:buNone/>
            </a:pPr>
            <a:r>
              <a:rPr lang="ar-DZ" altLang="en-US" sz="4550" dirty="0">
                <a:solidFill>
                  <a:schemeClr val="accent2"/>
                </a:solidFill>
                <a:latin typeface="MV Boli" panose="02000500030200090000" charset="0"/>
                <a:cs typeface="MV Boli" panose="02000500030200090000" charset="0"/>
              </a:rPr>
              <a:t>أشكال الإضافة ومظاهرها:</a:t>
            </a:r>
            <a:endParaRPr lang="ar-DZ" altLang="en-US" sz="4550" dirty="0">
              <a:solidFill>
                <a:schemeClr val="accent2"/>
              </a:solidFill>
              <a:latin typeface="MV Boli" panose="02000500030200090000" charset="0"/>
              <a:cs typeface="MV Boli" panose="02000500030200090000" charset="0"/>
            </a:endParaRPr>
          </a:p>
        </p:txBody>
      </p:sp>
      <p:sp>
        <p:nvSpPr>
          <p:cNvPr id="3" name="Shape 1"/>
          <p:cNvSpPr/>
          <p:nvPr/>
        </p:nvSpPr>
        <p:spPr>
          <a:xfrm>
            <a:off x="7299841" y="2009061"/>
            <a:ext cx="30480" cy="5431274"/>
          </a:xfrm>
          <a:prstGeom prst="roundRect">
            <a:avLst>
              <a:gd name="adj" fmla="val 121500"/>
            </a:avLst>
          </a:prstGeom>
          <a:solidFill>
            <a:srgbClr val="5D606B"/>
          </a:solidFill>
        </p:spPr>
      </p:sp>
      <p:sp>
        <p:nvSpPr>
          <p:cNvPr id="4" name="Shape 2"/>
          <p:cNvSpPr/>
          <p:nvPr/>
        </p:nvSpPr>
        <p:spPr>
          <a:xfrm>
            <a:off x="6203811" y="2549128"/>
            <a:ext cx="864037" cy="30480"/>
          </a:xfrm>
          <a:prstGeom prst="roundRect">
            <a:avLst>
              <a:gd name="adj" fmla="val 121500"/>
            </a:avLst>
          </a:prstGeom>
          <a:solidFill>
            <a:srgbClr val="E08787"/>
          </a:solidFill>
        </p:spPr>
      </p:sp>
      <p:sp>
        <p:nvSpPr>
          <p:cNvPr id="5" name="Shape 3"/>
          <p:cNvSpPr/>
          <p:nvPr/>
        </p:nvSpPr>
        <p:spPr>
          <a:xfrm>
            <a:off x="7037368" y="2286714"/>
            <a:ext cx="555427" cy="555427"/>
          </a:xfrm>
          <a:prstGeom prst="roundRect">
            <a:avLst>
              <a:gd name="adj" fmla="val 6668"/>
            </a:avLst>
          </a:prstGeom>
          <a:solidFill>
            <a:srgbClr val="FAA1A1"/>
          </a:solidFill>
        </p:spPr>
      </p:sp>
      <p:sp>
        <p:nvSpPr>
          <p:cNvPr id="6" name="Text 4"/>
          <p:cNvSpPr/>
          <p:nvPr/>
        </p:nvSpPr>
        <p:spPr>
          <a:xfrm>
            <a:off x="7251561" y="2390180"/>
            <a:ext cx="126921" cy="348496"/>
          </a:xfrm>
          <a:prstGeom prst="rect">
            <a:avLst/>
          </a:prstGeom>
          <a:noFill/>
        </p:spPr>
        <p:txBody>
          <a:bodyPr wrap="none" lIns="0" tIns="0" rIns="0" bIns="0" rtlCol="0" anchor="t"/>
          <a:lstStyle/>
          <a:p>
            <a:pPr marL="0" indent="0" algn="ctr">
              <a:lnSpc>
                <a:spcPts val="2700"/>
              </a:lnSpc>
              <a:buNone/>
            </a:pPr>
            <a:r>
              <a:rPr lang="en-US" sz="2700" dirty="0">
                <a:solidFill>
                  <a:srgbClr val="000000"/>
                </a:solidFill>
                <a:latin typeface="Lora" pitchFamily="34" charset="0"/>
                <a:ea typeface="Lora" pitchFamily="34" charset="-122"/>
                <a:cs typeface="Lora" pitchFamily="34" charset="-120"/>
              </a:rPr>
              <a:t>1</a:t>
            </a:r>
            <a:endParaRPr lang="en-US" sz="2700" dirty="0"/>
          </a:p>
        </p:txBody>
      </p:sp>
      <p:sp>
        <p:nvSpPr>
          <p:cNvPr id="7" name="Text 5"/>
          <p:cNvSpPr/>
          <p:nvPr/>
        </p:nvSpPr>
        <p:spPr>
          <a:xfrm>
            <a:off x="794385" y="2255520"/>
            <a:ext cx="5176520" cy="1089660"/>
          </a:xfrm>
          <a:prstGeom prst="rect">
            <a:avLst/>
          </a:prstGeom>
          <a:noFill/>
        </p:spPr>
        <p:txBody>
          <a:bodyPr wrap="square" lIns="0" tIns="0" rIns="0" bIns="0" rtlCol="0" anchor="t"/>
          <a:lstStyle/>
          <a:p>
            <a:pPr marL="0" indent="0" algn="r">
              <a:lnSpc>
                <a:spcPct val="150000"/>
              </a:lnSpc>
              <a:buNone/>
            </a:pPr>
            <a:r>
              <a:rPr lang="ar-DZ" altLang="en-US" sz="2000" dirty="0">
                <a:solidFill>
                  <a:schemeClr val="bg1"/>
                </a:solidFill>
              </a:rPr>
              <a:t>إضافة الحروف الصامتة الساكنة في بداية ونهاية الكلمة، مثل: قلمبْ بدل قلم، وأْماء والمقصود ماء.</a:t>
            </a:r>
            <a:endParaRPr lang="ar-DZ" altLang="en-US" sz="2000" dirty="0">
              <a:solidFill>
                <a:schemeClr val="bg1"/>
              </a:solidFill>
            </a:endParaRPr>
          </a:p>
        </p:txBody>
      </p:sp>
      <p:sp>
        <p:nvSpPr>
          <p:cNvPr id="8" name="Shape 6"/>
          <p:cNvSpPr/>
          <p:nvPr/>
        </p:nvSpPr>
        <p:spPr>
          <a:xfrm>
            <a:off x="7562314" y="3783449"/>
            <a:ext cx="864037" cy="30480"/>
          </a:xfrm>
          <a:prstGeom prst="roundRect">
            <a:avLst>
              <a:gd name="adj" fmla="val 121500"/>
            </a:avLst>
          </a:prstGeom>
          <a:solidFill>
            <a:srgbClr val="E08787"/>
          </a:solidFill>
        </p:spPr>
      </p:sp>
      <p:sp>
        <p:nvSpPr>
          <p:cNvPr id="9" name="Shape 7"/>
          <p:cNvSpPr/>
          <p:nvPr/>
        </p:nvSpPr>
        <p:spPr>
          <a:xfrm>
            <a:off x="7037368" y="3521035"/>
            <a:ext cx="555427" cy="555427"/>
          </a:xfrm>
          <a:prstGeom prst="roundRect">
            <a:avLst>
              <a:gd name="adj" fmla="val 6668"/>
            </a:avLst>
          </a:prstGeom>
          <a:solidFill>
            <a:srgbClr val="FAA1A1"/>
          </a:solidFill>
        </p:spPr>
      </p:sp>
      <p:sp>
        <p:nvSpPr>
          <p:cNvPr id="10" name="Text 8"/>
          <p:cNvSpPr/>
          <p:nvPr/>
        </p:nvSpPr>
        <p:spPr>
          <a:xfrm>
            <a:off x="7221438" y="3624501"/>
            <a:ext cx="187166" cy="348496"/>
          </a:xfrm>
          <a:prstGeom prst="rect">
            <a:avLst/>
          </a:prstGeom>
          <a:noFill/>
        </p:spPr>
        <p:txBody>
          <a:bodyPr wrap="none" lIns="0" tIns="0" rIns="0" bIns="0" rtlCol="0" anchor="t"/>
          <a:lstStyle/>
          <a:p>
            <a:pPr marL="0" indent="0" algn="ctr">
              <a:lnSpc>
                <a:spcPts val="2700"/>
              </a:lnSpc>
              <a:buNone/>
            </a:pPr>
            <a:r>
              <a:rPr lang="en-US" sz="2700" dirty="0">
                <a:solidFill>
                  <a:srgbClr val="000000"/>
                </a:solidFill>
                <a:latin typeface="Lora" pitchFamily="34" charset="0"/>
                <a:ea typeface="Lora" pitchFamily="34" charset="-122"/>
                <a:cs typeface="Lora" pitchFamily="34" charset="-120"/>
              </a:rPr>
              <a:t>2</a:t>
            </a:r>
            <a:endParaRPr lang="en-US" sz="2700" dirty="0"/>
          </a:p>
        </p:txBody>
      </p:sp>
      <p:sp>
        <p:nvSpPr>
          <p:cNvPr id="11" name="Text 9"/>
          <p:cNvSpPr/>
          <p:nvPr/>
        </p:nvSpPr>
        <p:spPr>
          <a:xfrm>
            <a:off x="9282509" y="3460988"/>
            <a:ext cx="4711184" cy="363141"/>
          </a:xfrm>
          <a:prstGeom prst="rect">
            <a:avLst/>
          </a:prstGeom>
          <a:noFill/>
        </p:spPr>
        <p:txBody>
          <a:bodyPr wrap="none" lIns="0" tIns="0" rIns="0" bIns="0" rtlCol="0" anchor="t"/>
          <a:lstStyle/>
          <a:p>
            <a:pPr marL="0" indent="0" algn="r">
              <a:lnSpc>
                <a:spcPct val="150000"/>
              </a:lnSpc>
              <a:buNone/>
            </a:pPr>
            <a:r>
              <a:rPr lang="ar-DZ" altLang="en-US" sz="2000" dirty="0">
                <a:solidFill>
                  <a:schemeClr val="bg1"/>
                </a:solidFill>
              </a:rPr>
              <a:t>إضافة الحروف المتحركة في الكلمات، مثل: كورة، شاجارات،</a:t>
            </a:r>
            <a:endParaRPr lang="ar-DZ" altLang="en-US" sz="2000" dirty="0">
              <a:solidFill>
                <a:schemeClr val="bg1"/>
              </a:solidFill>
            </a:endParaRPr>
          </a:p>
          <a:p>
            <a:pPr marL="0" indent="0" algn="r">
              <a:lnSpc>
                <a:spcPct val="150000"/>
              </a:lnSpc>
              <a:buNone/>
            </a:pPr>
            <a:r>
              <a:rPr lang="ar-DZ" altLang="en-US" sz="2000" dirty="0">
                <a:solidFill>
                  <a:schemeClr val="bg1"/>
                </a:solidFill>
              </a:rPr>
              <a:t>فيراش....</a:t>
            </a:r>
            <a:endParaRPr lang="ar-DZ" altLang="en-US" sz="2000" dirty="0">
              <a:solidFill>
                <a:schemeClr val="bg1"/>
              </a:solidFill>
            </a:endParaRPr>
          </a:p>
        </p:txBody>
      </p:sp>
      <p:sp>
        <p:nvSpPr>
          <p:cNvPr id="12" name="Text 10"/>
          <p:cNvSpPr/>
          <p:nvPr/>
        </p:nvSpPr>
        <p:spPr>
          <a:xfrm>
            <a:off x="10757059" y="4001453"/>
            <a:ext cx="2904530" cy="363141"/>
          </a:xfrm>
          <a:prstGeom prst="rect">
            <a:avLst/>
          </a:prstGeom>
          <a:noFill/>
        </p:spPr>
        <p:txBody>
          <a:bodyPr wrap="none" lIns="0" tIns="0" rIns="0" bIns="0" rtlCol="0" anchor="t"/>
          <a:lstStyle/>
          <a:p>
            <a:pPr marL="0" indent="0" algn="r">
              <a:lnSpc>
                <a:spcPts val="2850"/>
              </a:lnSpc>
              <a:buNone/>
            </a:pPr>
            <a:endParaRPr lang="en-US" sz="2250" dirty="0"/>
          </a:p>
        </p:txBody>
      </p:sp>
      <p:sp>
        <p:nvSpPr>
          <p:cNvPr id="13" name="Shape 11"/>
          <p:cNvSpPr/>
          <p:nvPr/>
        </p:nvSpPr>
        <p:spPr>
          <a:xfrm>
            <a:off x="6203811" y="4894302"/>
            <a:ext cx="864037" cy="30480"/>
          </a:xfrm>
          <a:prstGeom prst="roundRect">
            <a:avLst>
              <a:gd name="adj" fmla="val 121500"/>
            </a:avLst>
          </a:prstGeom>
          <a:solidFill>
            <a:srgbClr val="E08787"/>
          </a:solidFill>
        </p:spPr>
      </p:sp>
      <p:sp>
        <p:nvSpPr>
          <p:cNvPr id="14" name="Shape 12"/>
          <p:cNvSpPr/>
          <p:nvPr/>
        </p:nvSpPr>
        <p:spPr>
          <a:xfrm>
            <a:off x="7037368" y="4631888"/>
            <a:ext cx="555427" cy="555427"/>
          </a:xfrm>
          <a:prstGeom prst="roundRect">
            <a:avLst>
              <a:gd name="adj" fmla="val 6668"/>
            </a:avLst>
          </a:prstGeom>
          <a:solidFill>
            <a:srgbClr val="FAA1A1"/>
          </a:solidFill>
        </p:spPr>
      </p:sp>
      <p:sp>
        <p:nvSpPr>
          <p:cNvPr id="15" name="Text 13"/>
          <p:cNvSpPr/>
          <p:nvPr/>
        </p:nvSpPr>
        <p:spPr>
          <a:xfrm>
            <a:off x="7217985" y="4735354"/>
            <a:ext cx="194191" cy="348496"/>
          </a:xfrm>
          <a:prstGeom prst="rect">
            <a:avLst/>
          </a:prstGeom>
          <a:noFill/>
        </p:spPr>
        <p:txBody>
          <a:bodyPr wrap="none" lIns="0" tIns="0" rIns="0" bIns="0" rtlCol="0" anchor="t"/>
          <a:lstStyle/>
          <a:p>
            <a:pPr marL="0" indent="0" algn="ctr">
              <a:lnSpc>
                <a:spcPts val="2700"/>
              </a:lnSpc>
              <a:buNone/>
            </a:pPr>
            <a:r>
              <a:rPr lang="en-US" sz="2700" dirty="0">
                <a:solidFill>
                  <a:srgbClr val="000000"/>
                </a:solidFill>
                <a:latin typeface="Lora" pitchFamily="34" charset="0"/>
                <a:ea typeface="Lora" pitchFamily="34" charset="-122"/>
                <a:cs typeface="Lora" pitchFamily="34" charset="-120"/>
              </a:rPr>
              <a:t>3</a:t>
            </a:r>
            <a:endParaRPr lang="en-US" sz="2700" dirty="0"/>
          </a:p>
        </p:txBody>
      </p:sp>
      <p:sp>
        <p:nvSpPr>
          <p:cNvPr id="16" name="Text 14"/>
          <p:cNvSpPr/>
          <p:nvPr/>
        </p:nvSpPr>
        <p:spPr>
          <a:xfrm>
            <a:off x="982663" y="4735036"/>
            <a:ext cx="4988600" cy="726281"/>
          </a:xfrm>
          <a:prstGeom prst="rect">
            <a:avLst/>
          </a:prstGeom>
          <a:noFill/>
        </p:spPr>
        <p:txBody>
          <a:bodyPr wrap="square" lIns="0" tIns="0" rIns="0" bIns="0" rtlCol="0" anchor="t"/>
          <a:lstStyle/>
          <a:p>
            <a:pPr marL="0" indent="0" algn="r">
              <a:lnSpc>
                <a:spcPct val="150000"/>
              </a:lnSpc>
              <a:buNone/>
            </a:pPr>
            <a:r>
              <a:rPr lang="ar-DZ" altLang="en-US" sz="2000" dirty="0">
                <a:solidFill>
                  <a:schemeClr val="bg1"/>
                </a:solidFill>
              </a:rPr>
              <a:t>إضافة مقاطع كاملة للكلمة، مثل: فرفرولة بدلا من فرولة، كعكعة بدلا من كعكة.</a:t>
            </a:r>
            <a:endParaRPr lang="ar-DZ" altLang="en-US" sz="2000" dirty="0">
              <a:solidFill>
                <a:schemeClr val="bg1"/>
              </a:solidFill>
            </a:endParaRPr>
          </a:p>
        </p:txBody>
      </p:sp>
      <p:sp>
        <p:nvSpPr>
          <p:cNvPr id="17" name="Shape 15"/>
          <p:cNvSpPr/>
          <p:nvPr/>
        </p:nvSpPr>
        <p:spPr>
          <a:xfrm>
            <a:off x="7562314" y="6005274"/>
            <a:ext cx="864037" cy="30480"/>
          </a:xfrm>
          <a:prstGeom prst="roundRect">
            <a:avLst>
              <a:gd name="adj" fmla="val 121500"/>
            </a:avLst>
          </a:prstGeom>
          <a:solidFill>
            <a:srgbClr val="E08787"/>
          </a:solidFill>
        </p:spPr>
      </p:sp>
      <p:sp>
        <p:nvSpPr>
          <p:cNvPr id="18" name="Shape 16"/>
          <p:cNvSpPr/>
          <p:nvPr/>
        </p:nvSpPr>
        <p:spPr>
          <a:xfrm>
            <a:off x="7037368" y="5742861"/>
            <a:ext cx="555427" cy="555427"/>
          </a:xfrm>
          <a:prstGeom prst="roundRect">
            <a:avLst>
              <a:gd name="adj" fmla="val 6668"/>
            </a:avLst>
          </a:prstGeom>
          <a:solidFill>
            <a:srgbClr val="FAA1A1"/>
          </a:solidFill>
        </p:spPr>
      </p:sp>
      <p:sp>
        <p:nvSpPr>
          <p:cNvPr id="19" name="Text 17"/>
          <p:cNvSpPr/>
          <p:nvPr/>
        </p:nvSpPr>
        <p:spPr>
          <a:xfrm>
            <a:off x="7220605" y="5846326"/>
            <a:ext cx="188952" cy="348496"/>
          </a:xfrm>
          <a:prstGeom prst="rect">
            <a:avLst/>
          </a:prstGeom>
          <a:noFill/>
        </p:spPr>
        <p:txBody>
          <a:bodyPr wrap="none" lIns="0" tIns="0" rIns="0" bIns="0" rtlCol="0" anchor="t"/>
          <a:lstStyle/>
          <a:p>
            <a:pPr marL="0" indent="0" algn="ctr">
              <a:lnSpc>
                <a:spcPts val="2700"/>
              </a:lnSpc>
              <a:buNone/>
            </a:pPr>
            <a:r>
              <a:rPr lang="en-US" sz="2700" dirty="0">
                <a:solidFill>
                  <a:srgbClr val="000000"/>
                </a:solidFill>
                <a:latin typeface="Lora" pitchFamily="34" charset="0"/>
                <a:ea typeface="Lora" pitchFamily="34" charset="-122"/>
                <a:cs typeface="Lora" pitchFamily="34" charset="-120"/>
              </a:rPr>
              <a:t>4</a:t>
            </a:r>
            <a:endParaRPr lang="en-US" sz="2700" dirty="0"/>
          </a:p>
        </p:txBody>
      </p:sp>
      <p:sp>
        <p:nvSpPr>
          <p:cNvPr id="20" name="Text 18"/>
          <p:cNvSpPr/>
          <p:nvPr/>
        </p:nvSpPr>
        <p:spPr>
          <a:xfrm>
            <a:off x="9004975" y="5846643"/>
            <a:ext cx="4988719" cy="726281"/>
          </a:xfrm>
          <a:prstGeom prst="rect">
            <a:avLst/>
          </a:prstGeom>
          <a:noFill/>
        </p:spPr>
        <p:txBody>
          <a:bodyPr wrap="square" lIns="0" tIns="0" rIns="0" bIns="0" rtlCol="0" anchor="t"/>
          <a:lstStyle/>
          <a:p>
            <a:pPr marL="0" indent="0" algn="r">
              <a:lnSpc>
                <a:spcPct val="150000"/>
              </a:lnSpc>
              <a:buNone/>
            </a:pPr>
            <a:r>
              <a:rPr lang="ar-DZ" altLang="en-US" sz="2000" dirty="0">
                <a:solidFill>
                  <a:schemeClr val="bg1"/>
                </a:solidFill>
              </a:rPr>
              <a:t>تكرار الحروف سواء في بداية الكلمة أو وسطها، سمككة، ططاولة.</a:t>
            </a:r>
            <a:endParaRPr lang="ar-DZ" altLang="en-US" sz="2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432119" y="682982"/>
            <a:ext cx="6229469" cy="577572"/>
          </a:xfrm>
          <a:prstGeom prst="rect">
            <a:avLst/>
          </a:prstGeom>
          <a:noFill/>
        </p:spPr>
        <p:txBody>
          <a:bodyPr wrap="none" lIns="0" tIns="0" rIns="0" bIns="0" rtlCol="0" anchor="t"/>
          <a:lstStyle/>
          <a:p>
            <a:pPr marL="0" indent="0" algn="r">
              <a:lnSpc>
                <a:spcPts val="4500"/>
              </a:lnSpc>
              <a:buNone/>
            </a:pPr>
            <a:r>
              <a:rPr lang="ar-DZ" altLang="en-US" sz="4000" dirty="0">
                <a:solidFill>
                  <a:schemeClr val="accent2"/>
                </a:solidFill>
                <a:latin typeface="MV Boli" panose="02000500030200090000" charset="0"/>
                <a:cs typeface="MV Boli" panose="02000500030200090000" charset="0"/>
              </a:rPr>
              <a:t>ما هي أعراض إضطراب الإضافة؟</a:t>
            </a:r>
            <a:endParaRPr lang="ar-DZ" altLang="en-US" sz="4000" dirty="0">
              <a:solidFill>
                <a:schemeClr val="accent2"/>
              </a:solidFill>
              <a:latin typeface="MV Boli" panose="02000500030200090000" charset="0"/>
              <a:cs typeface="MV Boli" panose="02000500030200090000" charset="0"/>
            </a:endParaRPr>
          </a:p>
        </p:txBody>
      </p:sp>
      <p:sp>
        <p:nvSpPr>
          <p:cNvPr id="4" name="Text 1"/>
          <p:cNvSpPr/>
          <p:nvPr/>
        </p:nvSpPr>
        <p:spPr>
          <a:xfrm>
            <a:off x="4857869" y="2145268"/>
            <a:ext cx="2310051" cy="288727"/>
          </a:xfrm>
          <a:prstGeom prst="rect">
            <a:avLst/>
          </a:prstGeom>
          <a:noFill/>
        </p:spPr>
        <p:txBody>
          <a:bodyPr wrap="none" lIns="0" tIns="0" rIns="0" bIns="0" rtlCol="0" anchor="t"/>
          <a:lstStyle/>
          <a:p>
            <a:pPr marL="0" indent="0" algn="r">
              <a:lnSpc>
                <a:spcPts val="2250"/>
              </a:lnSpc>
              <a:buNone/>
            </a:pPr>
            <a:r>
              <a:rPr lang="ar-DZ" altLang="en-US" sz="3600" dirty="0">
                <a:solidFill>
                  <a:schemeClr val="accent4"/>
                </a:solidFill>
                <a:latin typeface="MV Boli" panose="02000500030200090000" charset="0"/>
                <a:cs typeface="MV Boli" panose="02000500030200090000" charset="0"/>
              </a:rPr>
              <a:t>صعوبة النطق الواضح:</a:t>
            </a:r>
            <a:endParaRPr lang="ar-DZ" altLang="en-US" sz="3600" dirty="0">
              <a:solidFill>
                <a:schemeClr val="accent4"/>
              </a:solidFill>
              <a:latin typeface="MV Boli" panose="02000500030200090000" charset="0"/>
              <a:cs typeface="MV Boli" panose="02000500030200090000" charset="0"/>
            </a:endParaRPr>
          </a:p>
        </p:txBody>
      </p:sp>
      <p:sp>
        <p:nvSpPr>
          <p:cNvPr id="5" name="Text 2"/>
          <p:cNvSpPr/>
          <p:nvPr/>
        </p:nvSpPr>
        <p:spPr>
          <a:xfrm>
            <a:off x="968693" y="2551748"/>
            <a:ext cx="6199227" cy="577453"/>
          </a:xfrm>
          <a:prstGeom prst="rect">
            <a:avLst/>
          </a:prstGeom>
          <a:noFill/>
        </p:spPr>
        <p:txBody>
          <a:bodyPr wrap="square" lIns="0" tIns="0" rIns="0" bIns="0" rtlCol="0" anchor="t"/>
          <a:lstStyle/>
          <a:p>
            <a:pPr marL="0" indent="0" algn="r">
              <a:lnSpc>
                <a:spcPct val="150000"/>
              </a:lnSpc>
              <a:buNone/>
            </a:pPr>
            <a:r>
              <a:rPr lang="ar-DZ" altLang="en-US" sz="1800" dirty="0">
                <a:solidFill>
                  <a:schemeClr val="bg1"/>
                </a:solidFill>
              </a:rPr>
              <a:t>يواجه الطفل صعوبة في نطق الكلمات بشكل واضح ومفهوم، الأمر الذي يؤول دون فهمه فهما صحيحا من قبل أهله ومجتمعه.</a:t>
            </a:r>
            <a:endParaRPr lang="ar-DZ" altLang="en-US" sz="1800" dirty="0">
              <a:solidFill>
                <a:schemeClr val="bg1"/>
              </a:solidFill>
            </a:endParaRPr>
          </a:p>
        </p:txBody>
      </p:sp>
      <p:sp>
        <p:nvSpPr>
          <p:cNvPr id="7" name="Text 3"/>
          <p:cNvSpPr/>
          <p:nvPr/>
        </p:nvSpPr>
        <p:spPr>
          <a:xfrm>
            <a:off x="11351538" y="2145268"/>
            <a:ext cx="2310051" cy="288727"/>
          </a:xfrm>
          <a:prstGeom prst="rect">
            <a:avLst/>
          </a:prstGeom>
          <a:noFill/>
        </p:spPr>
        <p:txBody>
          <a:bodyPr wrap="none" lIns="0" tIns="0" rIns="0" bIns="0" rtlCol="0" anchor="t"/>
          <a:lstStyle/>
          <a:p>
            <a:pPr marL="0" indent="0" algn="r">
              <a:lnSpc>
                <a:spcPts val="2250"/>
              </a:lnSpc>
              <a:buNone/>
            </a:pPr>
            <a:r>
              <a:rPr lang="ar-DZ" altLang="en-US" sz="3600" dirty="0">
                <a:solidFill>
                  <a:schemeClr val="accent4"/>
                </a:solidFill>
                <a:latin typeface="MV Boli" panose="02000500030200090000" charset="0"/>
                <a:cs typeface="MV Boli" panose="02000500030200090000" charset="0"/>
              </a:rPr>
              <a:t>الشعور بالإحباط والتوتر:</a:t>
            </a:r>
            <a:endParaRPr lang="ar-DZ" altLang="en-US" sz="3600" dirty="0">
              <a:solidFill>
                <a:schemeClr val="accent4"/>
              </a:solidFill>
              <a:latin typeface="MV Boli" panose="02000500030200090000" charset="0"/>
              <a:cs typeface="MV Boli" panose="02000500030200090000" charset="0"/>
            </a:endParaRPr>
          </a:p>
        </p:txBody>
      </p:sp>
      <p:sp>
        <p:nvSpPr>
          <p:cNvPr id="8" name="Text 4"/>
          <p:cNvSpPr/>
          <p:nvPr/>
        </p:nvSpPr>
        <p:spPr>
          <a:xfrm>
            <a:off x="7462361" y="2551748"/>
            <a:ext cx="6199227" cy="577453"/>
          </a:xfrm>
          <a:prstGeom prst="rect">
            <a:avLst/>
          </a:prstGeom>
          <a:noFill/>
        </p:spPr>
        <p:txBody>
          <a:bodyPr wrap="square" lIns="0" tIns="0" rIns="0" bIns="0" rtlCol="0" anchor="t"/>
          <a:lstStyle/>
          <a:p>
            <a:pPr marL="0" indent="0" algn="r">
              <a:lnSpc>
                <a:spcPct val="150000"/>
              </a:lnSpc>
              <a:buNone/>
            </a:pPr>
            <a:r>
              <a:rPr lang="ar-DZ" altLang="en-US" sz="2000" dirty="0">
                <a:solidFill>
                  <a:schemeClr val="bg1"/>
                </a:solidFill>
              </a:rPr>
              <a:t>قد تظهر على الطفل علامات الخجل والتوتر عند رغبته في التواصل والتعبير عما يريده، خاصة عندما لا يفهمه الآخرون.</a:t>
            </a:r>
            <a:endParaRPr lang="ar-DZ" altLang="en-US" sz="2000" dirty="0">
              <a:solidFill>
                <a:schemeClr val="bg1"/>
              </a:solidFill>
            </a:endParaRPr>
          </a:p>
        </p:txBody>
      </p:sp>
      <p:sp>
        <p:nvSpPr>
          <p:cNvPr id="10" name="Text 5"/>
          <p:cNvSpPr/>
          <p:nvPr/>
        </p:nvSpPr>
        <p:spPr>
          <a:xfrm>
            <a:off x="3236952" y="4208978"/>
            <a:ext cx="3930968" cy="288727"/>
          </a:xfrm>
          <a:prstGeom prst="rect">
            <a:avLst/>
          </a:prstGeom>
          <a:noFill/>
        </p:spPr>
        <p:txBody>
          <a:bodyPr wrap="none" lIns="0" tIns="0" rIns="0" bIns="0" rtlCol="0" anchor="t"/>
          <a:lstStyle/>
          <a:p>
            <a:pPr marL="0" indent="0" algn="r">
              <a:lnSpc>
                <a:spcPts val="2250"/>
              </a:lnSpc>
              <a:buNone/>
            </a:pPr>
            <a:r>
              <a:rPr lang="ar-DZ" altLang="en-US" sz="3600" dirty="0">
                <a:solidFill>
                  <a:schemeClr val="accent4"/>
                </a:solidFill>
                <a:latin typeface="MV Boli" panose="02000500030200090000" charset="0"/>
                <a:cs typeface="MV Boli" panose="02000500030200090000" charset="0"/>
              </a:rPr>
              <a:t>الميل إلى العزلة وتجنب المواقف الإجتماعية:</a:t>
            </a:r>
            <a:endParaRPr lang="ar-DZ" altLang="en-US" sz="3600" dirty="0">
              <a:solidFill>
                <a:schemeClr val="accent4"/>
              </a:solidFill>
              <a:latin typeface="MV Boli" panose="02000500030200090000" charset="0"/>
              <a:cs typeface="MV Boli" panose="02000500030200090000" charset="0"/>
            </a:endParaRPr>
          </a:p>
        </p:txBody>
      </p:sp>
      <p:sp>
        <p:nvSpPr>
          <p:cNvPr id="11" name="Text 6"/>
          <p:cNvSpPr/>
          <p:nvPr/>
        </p:nvSpPr>
        <p:spPr>
          <a:xfrm>
            <a:off x="968693" y="4615458"/>
            <a:ext cx="6199227" cy="866180"/>
          </a:xfrm>
          <a:prstGeom prst="rect">
            <a:avLst/>
          </a:prstGeom>
          <a:noFill/>
        </p:spPr>
        <p:txBody>
          <a:bodyPr wrap="square" lIns="0" tIns="0" rIns="0" bIns="0" rtlCol="0" anchor="t"/>
          <a:lstStyle/>
          <a:p>
            <a:pPr marL="0" indent="0" algn="r">
              <a:lnSpc>
                <a:spcPct val="150000"/>
              </a:lnSpc>
              <a:buNone/>
            </a:pPr>
            <a:r>
              <a:rPr lang="ar-DZ" altLang="en-US" sz="1800" dirty="0">
                <a:solidFill>
                  <a:schemeClr val="bg1"/>
                </a:solidFill>
              </a:rPr>
              <a:t>بسبب ما يعانيه الطفل من مظاهر مختلفة للإضافة في كلامه قد يميل الطفل إلى تجنب المواقف التي تتطلب التحدث أمام الآخرين خوفا من عدم الفهم والسخرية.</a:t>
            </a:r>
            <a:endParaRPr lang="ar-DZ" altLang="en-US" sz="1800" dirty="0">
              <a:solidFill>
                <a:schemeClr val="bg1"/>
              </a:solidFill>
            </a:endParaRPr>
          </a:p>
        </p:txBody>
      </p:sp>
      <p:sp>
        <p:nvSpPr>
          <p:cNvPr id="13" name="Text 7"/>
          <p:cNvSpPr/>
          <p:nvPr/>
        </p:nvSpPr>
        <p:spPr>
          <a:xfrm>
            <a:off x="8070294" y="4208978"/>
            <a:ext cx="5591294" cy="288727"/>
          </a:xfrm>
          <a:prstGeom prst="rect">
            <a:avLst/>
          </a:prstGeom>
          <a:noFill/>
        </p:spPr>
        <p:txBody>
          <a:bodyPr wrap="none" lIns="0" tIns="0" rIns="0" bIns="0" rtlCol="0" anchor="t"/>
          <a:lstStyle/>
          <a:p>
            <a:pPr marL="0" indent="0" algn="r">
              <a:lnSpc>
                <a:spcPts val="2250"/>
              </a:lnSpc>
              <a:buNone/>
            </a:pPr>
            <a:r>
              <a:rPr lang="ar-DZ" altLang="en-US" sz="3600" dirty="0">
                <a:solidFill>
                  <a:schemeClr val="accent4"/>
                </a:solidFill>
                <a:latin typeface="MV Boli" panose="02000500030200090000" charset="0"/>
                <a:cs typeface="MV Boli" panose="02000500030200090000" charset="0"/>
              </a:rPr>
              <a:t>تجنب الكلمات الصعبة التي يجد الطفل مشقة وعسرا في نطقها.</a:t>
            </a:r>
            <a:endParaRPr lang="ar-DZ" altLang="en-US" sz="3600" dirty="0">
              <a:solidFill>
                <a:schemeClr val="accent4"/>
              </a:solidFill>
              <a:latin typeface="MV Boli" panose="02000500030200090000" charset="0"/>
              <a:cs typeface="MV Boli" panose="02000500030200090000" charset="0"/>
            </a:endParaRPr>
          </a:p>
        </p:txBody>
      </p:sp>
      <p:sp>
        <p:nvSpPr>
          <p:cNvPr id="15" name="Text 8"/>
          <p:cNvSpPr/>
          <p:nvPr/>
        </p:nvSpPr>
        <p:spPr>
          <a:xfrm>
            <a:off x="10041850" y="6561415"/>
            <a:ext cx="3619738" cy="288727"/>
          </a:xfrm>
          <a:prstGeom prst="rect">
            <a:avLst/>
          </a:prstGeom>
          <a:noFill/>
        </p:spPr>
        <p:txBody>
          <a:bodyPr wrap="none" lIns="0" tIns="0" rIns="0" bIns="0" rtlCol="0" anchor="t"/>
          <a:lstStyle/>
          <a:p>
            <a:pPr marL="0" indent="0" algn="r">
              <a:lnSpc>
                <a:spcPts val="2250"/>
              </a:lnSpc>
              <a:buNone/>
            </a:pPr>
            <a:r>
              <a:rPr lang="ar-DZ" altLang="en-US" sz="3600" dirty="0">
                <a:solidFill>
                  <a:schemeClr val="accent4"/>
                </a:solidFill>
                <a:latin typeface="MV Boli" panose="02000500030200090000" charset="0"/>
                <a:cs typeface="MV Boli" panose="02000500030200090000" charset="0"/>
              </a:rPr>
              <a:t>بطء الكلام واستغراق وقت طويل لإنتاجه:</a:t>
            </a:r>
            <a:endParaRPr lang="ar-DZ" altLang="en-US" sz="3600" dirty="0">
              <a:solidFill>
                <a:schemeClr val="accent4"/>
              </a:solidFill>
              <a:latin typeface="MV Boli" panose="02000500030200090000" charset="0"/>
              <a:cs typeface="MV Boli" panose="02000500030200090000" charset="0"/>
            </a:endParaRPr>
          </a:p>
        </p:txBody>
      </p:sp>
      <p:sp>
        <p:nvSpPr>
          <p:cNvPr id="16" name="Text 9"/>
          <p:cNvSpPr/>
          <p:nvPr/>
        </p:nvSpPr>
        <p:spPr>
          <a:xfrm>
            <a:off x="7462361" y="6967895"/>
            <a:ext cx="6199227" cy="577453"/>
          </a:xfrm>
          <a:prstGeom prst="rect">
            <a:avLst/>
          </a:prstGeom>
          <a:noFill/>
        </p:spPr>
        <p:txBody>
          <a:bodyPr wrap="square" lIns="0" tIns="0" rIns="0" bIns="0" rtlCol="0" anchor="t"/>
          <a:lstStyle/>
          <a:p>
            <a:pPr marL="0" indent="0" algn="r">
              <a:lnSpc>
                <a:spcPct val="150000"/>
              </a:lnSpc>
              <a:buNone/>
            </a:pPr>
            <a:r>
              <a:rPr lang="ar-DZ" altLang="en-US" sz="1800" dirty="0">
                <a:solidFill>
                  <a:schemeClr val="bg1"/>
                </a:solidFill>
              </a:rPr>
              <a:t>الطفل الذي يعاني مظاهر الإضافة يستغرق وقتا أطول من المعتاد للتعبير عن أفكاره بسبب إضافة الأصوات أو المطاقع الزائدة.</a:t>
            </a:r>
            <a:endParaRPr lang="ar-DZ"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2997200" y="200660"/>
            <a:ext cx="5462905" cy="714375"/>
          </a:xfrm>
          <a:prstGeom prst="rect">
            <a:avLst/>
          </a:prstGeom>
          <a:noFill/>
        </p:spPr>
        <p:txBody>
          <a:bodyPr wrap="none" lIns="0" tIns="0" rIns="0" bIns="0" rtlCol="0" anchor="t"/>
          <a:lstStyle/>
          <a:p>
            <a:pPr marL="0" indent="0" algn="r">
              <a:lnSpc>
                <a:spcPts val="4500"/>
              </a:lnSpc>
              <a:buNone/>
            </a:pPr>
            <a:r>
              <a:rPr lang="ar-DZ" altLang="en-US" sz="3600" dirty="0">
                <a:solidFill>
                  <a:schemeClr val="accent2"/>
                </a:solidFill>
                <a:latin typeface="MV Boli" panose="02000500030200090000" charset="0"/>
                <a:cs typeface="MV Boli" panose="02000500030200090000" charset="0"/>
              </a:rPr>
              <a:t>هل التأتأة هي نفسها الإضافة؟</a:t>
            </a:r>
            <a:endParaRPr lang="ar-DZ" altLang="en-US" sz="3600" dirty="0">
              <a:solidFill>
                <a:schemeClr val="accent2"/>
              </a:solidFill>
              <a:latin typeface="MV Boli" panose="02000500030200090000" charset="0"/>
              <a:cs typeface="MV Boli" panose="02000500030200090000" charset="0"/>
            </a:endParaRPr>
          </a:p>
        </p:txBody>
      </p:sp>
      <p:sp>
        <p:nvSpPr>
          <p:cNvPr id="4" name="Text 1"/>
          <p:cNvSpPr/>
          <p:nvPr/>
        </p:nvSpPr>
        <p:spPr>
          <a:xfrm>
            <a:off x="691515" y="770255"/>
            <a:ext cx="7776210" cy="915035"/>
          </a:xfrm>
          <a:prstGeom prst="rect">
            <a:avLst/>
          </a:prstGeom>
          <a:noFill/>
        </p:spPr>
        <p:txBody>
          <a:bodyPr wrap="none" lIns="0" tIns="0" rIns="0" bIns="0" rtlCol="0" anchor="t"/>
          <a:lstStyle/>
          <a:p>
            <a:pPr marL="0" indent="0" algn="r">
              <a:lnSpc>
                <a:spcPct val="150000"/>
              </a:lnSpc>
              <a:buNone/>
            </a:pPr>
            <a:r>
              <a:rPr lang="ar-DZ" altLang="en-US" sz="2000" dirty="0">
                <a:solidFill>
                  <a:schemeClr val="bg1"/>
                </a:solidFill>
              </a:rPr>
              <a:t>رغم أن الإضافة والتأتأة من اضطربات النطق الشائعة عند الأطفالإلا أنهما تحتلفان في عدة نقاط</a:t>
            </a:r>
            <a:endParaRPr lang="ar-DZ" altLang="en-US" sz="2000" dirty="0">
              <a:solidFill>
                <a:schemeClr val="bg1"/>
              </a:solidFill>
            </a:endParaRPr>
          </a:p>
          <a:p>
            <a:pPr marL="0" indent="0" algn="r">
              <a:lnSpc>
                <a:spcPct val="150000"/>
              </a:lnSpc>
              <a:buNone/>
            </a:pPr>
            <a:r>
              <a:rPr lang="ar-DZ" altLang="en-US" sz="2000" dirty="0">
                <a:solidFill>
                  <a:schemeClr val="bg1"/>
                </a:solidFill>
              </a:rPr>
              <a:t> نحصيها كالتالي:</a:t>
            </a:r>
            <a:endParaRPr lang="ar-DZ" altLang="en-US" sz="2000" dirty="0">
              <a:solidFill>
                <a:schemeClr val="bg1"/>
              </a:solidFill>
            </a:endParaRPr>
          </a:p>
        </p:txBody>
      </p:sp>
      <p:sp>
        <p:nvSpPr>
          <p:cNvPr id="5" name="Shape 2"/>
          <p:cNvSpPr/>
          <p:nvPr/>
        </p:nvSpPr>
        <p:spPr>
          <a:xfrm>
            <a:off x="684014" y="2088833"/>
            <a:ext cx="7775972" cy="5452229"/>
          </a:xfrm>
          <a:prstGeom prst="roundRect">
            <a:avLst>
              <a:gd name="adj" fmla="val 538"/>
            </a:avLst>
          </a:prstGeom>
          <a:noFill/>
          <a:ln w="7620">
            <a:solidFill>
              <a:srgbClr val="FFFFFF">
                <a:alpha val="24000"/>
              </a:srgbClr>
            </a:solidFill>
            <a:prstDash val="solid"/>
          </a:ln>
        </p:spPr>
      </p:sp>
      <p:sp>
        <p:nvSpPr>
          <p:cNvPr id="6" name="Shape 3"/>
          <p:cNvSpPr/>
          <p:nvPr/>
        </p:nvSpPr>
        <p:spPr>
          <a:xfrm>
            <a:off x="691634" y="2096453"/>
            <a:ext cx="7760732" cy="562332"/>
          </a:xfrm>
          <a:prstGeom prst="rect">
            <a:avLst/>
          </a:prstGeom>
          <a:solidFill>
            <a:srgbClr val="FFFFFF">
              <a:alpha val="4000"/>
            </a:srgbClr>
          </a:solidFill>
        </p:spPr>
      </p:sp>
      <p:sp>
        <p:nvSpPr>
          <p:cNvPr id="7" name="Text 4"/>
          <p:cNvSpPr/>
          <p:nvPr/>
        </p:nvSpPr>
        <p:spPr>
          <a:xfrm>
            <a:off x="887016" y="2221230"/>
            <a:ext cx="3485793" cy="312777"/>
          </a:xfrm>
          <a:prstGeom prst="rect">
            <a:avLst/>
          </a:prstGeom>
          <a:noFill/>
        </p:spPr>
        <p:txBody>
          <a:bodyPr wrap="none" lIns="0" tIns="0" rIns="0" bIns="0" rtlCol="0" anchor="t"/>
          <a:lstStyle/>
          <a:p>
            <a:pPr marL="0" indent="0" algn="r">
              <a:lnSpc>
                <a:spcPts val="2450"/>
              </a:lnSpc>
              <a:buNone/>
            </a:pPr>
            <a:r>
              <a:rPr lang="en-US" sz="3600" dirty="0">
                <a:solidFill>
                  <a:schemeClr val="accent4"/>
                </a:solidFill>
                <a:latin typeface="MV Boli" panose="02000500030200090000" charset="0"/>
                <a:ea typeface="Source Sans Pro" pitchFamily="34" charset="-122"/>
                <a:cs typeface="MV Boli" panose="02000500030200090000" charset="0"/>
              </a:rPr>
              <a:t>الإضافة</a:t>
            </a:r>
            <a:endParaRPr lang="en-US" sz="3600" dirty="0">
              <a:solidFill>
                <a:schemeClr val="accent4"/>
              </a:solidFill>
              <a:latin typeface="MV Boli" panose="02000500030200090000" charset="0"/>
              <a:ea typeface="Source Sans Pro" pitchFamily="34" charset="-122"/>
              <a:cs typeface="MV Boli" panose="02000500030200090000" charset="0"/>
            </a:endParaRPr>
          </a:p>
        </p:txBody>
      </p:sp>
      <p:sp>
        <p:nvSpPr>
          <p:cNvPr id="8" name="Text 5"/>
          <p:cNvSpPr/>
          <p:nvPr/>
        </p:nvSpPr>
        <p:spPr>
          <a:xfrm>
            <a:off x="4771192" y="2221230"/>
            <a:ext cx="3485793" cy="312777"/>
          </a:xfrm>
          <a:prstGeom prst="rect">
            <a:avLst/>
          </a:prstGeom>
          <a:noFill/>
        </p:spPr>
        <p:txBody>
          <a:bodyPr wrap="none" lIns="0" tIns="0" rIns="0" bIns="0" rtlCol="0" anchor="t"/>
          <a:lstStyle/>
          <a:p>
            <a:pPr marL="0" indent="0" algn="r">
              <a:lnSpc>
                <a:spcPts val="2450"/>
              </a:lnSpc>
              <a:buNone/>
            </a:pPr>
            <a:r>
              <a:rPr lang="en-US" sz="3600" dirty="0">
                <a:solidFill>
                  <a:schemeClr val="accent4"/>
                </a:solidFill>
                <a:latin typeface="MV Boli" panose="02000500030200090000" charset="0"/>
                <a:ea typeface="Source Sans Pro" pitchFamily="34" charset="-122"/>
                <a:cs typeface="MV Boli" panose="02000500030200090000" charset="0"/>
              </a:rPr>
              <a:t>التأتأة</a:t>
            </a:r>
            <a:endParaRPr lang="en-US" sz="3600" dirty="0">
              <a:solidFill>
                <a:schemeClr val="accent4"/>
              </a:solidFill>
              <a:latin typeface="MV Boli" panose="02000500030200090000" charset="0"/>
              <a:ea typeface="Source Sans Pro" pitchFamily="34" charset="-122"/>
              <a:cs typeface="MV Boli" panose="02000500030200090000" charset="0"/>
            </a:endParaRPr>
          </a:p>
        </p:txBody>
      </p:sp>
      <p:sp>
        <p:nvSpPr>
          <p:cNvPr id="9" name="Shape 6"/>
          <p:cNvSpPr/>
          <p:nvPr/>
        </p:nvSpPr>
        <p:spPr>
          <a:xfrm>
            <a:off x="691634" y="2658785"/>
            <a:ext cx="7760732" cy="562332"/>
          </a:xfrm>
          <a:prstGeom prst="rect">
            <a:avLst/>
          </a:prstGeom>
          <a:solidFill>
            <a:srgbClr val="000000">
              <a:alpha val="4000"/>
            </a:srgbClr>
          </a:solidFill>
        </p:spPr>
      </p:sp>
      <p:sp>
        <p:nvSpPr>
          <p:cNvPr id="10" name="Text 7"/>
          <p:cNvSpPr/>
          <p:nvPr/>
        </p:nvSpPr>
        <p:spPr>
          <a:xfrm>
            <a:off x="887016" y="2783562"/>
            <a:ext cx="3485793" cy="312777"/>
          </a:xfrm>
          <a:prstGeom prst="rect">
            <a:avLst/>
          </a:prstGeom>
          <a:noFill/>
        </p:spPr>
        <p:txBody>
          <a:bodyPr wrap="none" lIns="0" tIns="0" rIns="0" bIns="0" rtlCol="0" anchor="t"/>
          <a:lstStyle/>
          <a:p>
            <a:pPr marL="0" indent="0" algn="r">
              <a:lnSpc>
                <a:spcPts val="2450"/>
              </a:lnSpc>
              <a:buNone/>
            </a:pPr>
            <a:r>
              <a:rPr lang="ar-DZ" altLang="en-US" sz="2000" dirty="0">
                <a:solidFill>
                  <a:schemeClr val="bg1"/>
                </a:solidFill>
              </a:rPr>
              <a:t>إضافة أصوات أو مقاطع لفظية غير ضرورية.</a:t>
            </a:r>
            <a:endParaRPr lang="ar-DZ" altLang="en-US" sz="2000" dirty="0">
              <a:solidFill>
                <a:schemeClr val="bg1"/>
              </a:solidFill>
            </a:endParaRPr>
          </a:p>
        </p:txBody>
      </p:sp>
      <p:sp>
        <p:nvSpPr>
          <p:cNvPr id="11" name="Text 8"/>
          <p:cNvSpPr/>
          <p:nvPr/>
        </p:nvSpPr>
        <p:spPr>
          <a:xfrm>
            <a:off x="4771192" y="2783562"/>
            <a:ext cx="3485793" cy="312777"/>
          </a:xfrm>
          <a:prstGeom prst="rect">
            <a:avLst/>
          </a:prstGeom>
          <a:noFill/>
        </p:spPr>
        <p:txBody>
          <a:bodyPr wrap="none" lIns="0" tIns="0" rIns="0" bIns="0" rtlCol="0" anchor="t"/>
          <a:lstStyle/>
          <a:p>
            <a:pPr marL="0" indent="0" algn="r">
              <a:lnSpc>
                <a:spcPts val="2450"/>
              </a:lnSpc>
              <a:buNone/>
            </a:pPr>
            <a:r>
              <a:rPr lang="ar-DZ" altLang="en-US" sz="2000" dirty="0">
                <a:solidFill>
                  <a:schemeClr val="bg1"/>
                </a:solidFill>
              </a:rPr>
              <a:t>تكرار أصوات أو مقاطع لفظية بشكل متكرر.</a:t>
            </a:r>
            <a:endParaRPr lang="ar-DZ" altLang="en-US" sz="2000" dirty="0">
              <a:solidFill>
                <a:schemeClr val="bg1"/>
              </a:solidFill>
            </a:endParaRPr>
          </a:p>
        </p:txBody>
      </p:sp>
      <p:sp>
        <p:nvSpPr>
          <p:cNvPr id="12" name="Shape 9"/>
          <p:cNvSpPr/>
          <p:nvPr/>
        </p:nvSpPr>
        <p:spPr>
          <a:xfrm>
            <a:off x="691634" y="3221117"/>
            <a:ext cx="7760732" cy="562332"/>
          </a:xfrm>
          <a:prstGeom prst="rect">
            <a:avLst/>
          </a:prstGeom>
          <a:solidFill>
            <a:srgbClr val="FFFFFF">
              <a:alpha val="4000"/>
            </a:srgbClr>
          </a:solidFill>
        </p:spPr>
      </p:sp>
      <p:sp>
        <p:nvSpPr>
          <p:cNvPr id="13" name="Text 10"/>
          <p:cNvSpPr/>
          <p:nvPr/>
        </p:nvSpPr>
        <p:spPr>
          <a:xfrm>
            <a:off x="887016" y="3345894"/>
            <a:ext cx="3485793" cy="312777"/>
          </a:xfrm>
          <a:prstGeom prst="rect">
            <a:avLst/>
          </a:prstGeom>
          <a:noFill/>
        </p:spPr>
        <p:txBody>
          <a:bodyPr wrap="none" lIns="0" tIns="0" rIns="0" bIns="0" rtlCol="0" anchor="t"/>
          <a:lstStyle/>
          <a:p>
            <a:pPr marL="0" indent="0" algn="r">
              <a:lnSpc>
                <a:spcPts val="2450"/>
              </a:lnSpc>
              <a:buNone/>
            </a:pPr>
            <a:r>
              <a:rPr lang="ar-DZ" altLang="en-US" sz="2000" dirty="0">
                <a:solidFill>
                  <a:schemeClr val="bg1"/>
                </a:solidFill>
              </a:rPr>
              <a:t>تؤثر على وضوح الكلام .</a:t>
            </a:r>
            <a:endParaRPr lang="ar-DZ" altLang="en-US" sz="2000" dirty="0">
              <a:solidFill>
                <a:schemeClr val="bg1"/>
              </a:solidFill>
            </a:endParaRPr>
          </a:p>
        </p:txBody>
      </p:sp>
      <p:sp>
        <p:nvSpPr>
          <p:cNvPr id="14" name="Text 11"/>
          <p:cNvSpPr/>
          <p:nvPr/>
        </p:nvSpPr>
        <p:spPr>
          <a:xfrm>
            <a:off x="4771192" y="3345894"/>
            <a:ext cx="3485793" cy="312777"/>
          </a:xfrm>
          <a:prstGeom prst="rect">
            <a:avLst/>
          </a:prstGeom>
          <a:noFill/>
        </p:spPr>
        <p:txBody>
          <a:bodyPr wrap="none" lIns="0" tIns="0" rIns="0" bIns="0" rtlCol="0" anchor="t"/>
          <a:lstStyle/>
          <a:p>
            <a:pPr marL="0" indent="0" algn="r">
              <a:lnSpc>
                <a:spcPts val="2450"/>
              </a:lnSpc>
              <a:buNone/>
            </a:pPr>
            <a:r>
              <a:rPr lang="ar-DZ" altLang="en-US" sz="2000" dirty="0">
                <a:solidFill>
                  <a:schemeClr val="bg1"/>
                </a:solidFill>
              </a:rPr>
              <a:t>تؤثر على سلاسة الكلام.</a:t>
            </a:r>
            <a:endParaRPr lang="ar-DZ" altLang="en-US" sz="2000" dirty="0">
              <a:solidFill>
                <a:schemeClr val="bg1"/>
              </a:solidFill>
            </a:endParaRPr>
          </a:p>
        </p:txBody>
      </p:sp>
      <p:sp>
        <p:nvSpPr>
          <p:cNvPr id="15" name="Shape 12"/>
          <p:cNvSpPr/>
          <p:nvPr/>
        </p:nvSpPr>
        <p:spPr>
          <a:xfrm>
            <a:off x="691634" y="3783449"/>
            <a:ext cx="7760732" cy="562332"/>
          </a:xfrm>
          <a:prstGeom prst="rect">
            <a:avLst/>
          </a:prstGeom>
          <a:solidFill>
            <a:srgbClr val="000000">
              <a:alpha val="4000"/>
            </a:srgbClr>
          </a:solidFill>
        </p:spPr>
      </p:sp>
      <p:sp>
        <p:nvSpPr>
          <p:cNvPr id="16" name="Text 13"/>
          <p:cNvSpPr/>
          <p:nvPr/>
        </p:nvSpPr>
        <p:spPr>
          <a:xfrm>
            <a:off x="887016" y="3908227"/>
            <a:ext cx="3485793" cy="312777"/>
          </a:xfrm>
          <a:prstGeom prst="rect">
            <a:avLst/>
          </a:prstGeom>
          <a:noFill/>
        </p:spPr>
        <p:txBody>
          <a:bodyPr wrap="none" lIns="0" tIns="0" rIns="0" bIns="0" rtlCol="0" anchor="t"/>
          <a:lstStyle/>
          <a:p>
            <a:pPr marL="0" indent="0" algn="r">
              <a:lnSpc>
                <a:spcPts val="2450"/>
              </a:lnSpc>
              <a:buNone/>
            </a:pPr>
            <a:r>
              <a:rPr lang="ar-DZ" altLang="en-US" sz="2000" dirty="0">
                <a:solidFill>
                  <a:schemeClr val="bg1"/>
                </a:solidFill>
              </a:rPr>
              <a:t>عادة لا تسبب توقف عن الكلام.</a:t>
            </a:r>
            <a:endParaRPr lang="ar-DZ" altLang="en-US" sz="2000" dirty="0">
              <a:solidFill>
                <a:schemeClr val="bg1"/>
              </a:solidFill>
            </a:endParaRPr>
          </a:p>
        </p:txBody>
      </p:sp>
      <p:sp>
        <p:nvSpPr>
          <p:cNvPr id="17" name="Text 14"/>
          <p:cNvSpPr/>
          <p:nvPr/>
        </p:nvSpPr>
        <p:spPr>
          <a:xfrm>
            <a:off x="4771192" y="3908227"/>
            <a:ext cx="3485793" cy="312777"/>
          </a:xfrm>
          <a:prstGeom prst="rect">
            <a:avLst/>
          </a:prstGeom>
          <a:noFill/>
        </p:spPr>
        <p:txBody>
          <a:bodyPr wrap="none" lIns="0" tIns="0" rIns="0" bIns="0" rtlCol="0" anchor="t"/>
          <a:lstStyle/>
          <a:p>
            <a:pPr marL="0" indent="0" algn="r">
              <a:lnSpc>
                <a:spcPts val="2450"/>
              </a:lnSpc>
              <a:buNone/>
            </a:pPr>
            <a:r>
              <a:rPr lang="ar-DZ" altLang="en-US" sz="2000" dirty="0">
                <a:solidFill>
                  <a:schemeClr val="bg1"/>
                </a:solidFill>
              </a:rPr>
              <a:t>قد تؤدي في أحيان كثيرة إلى التوقف عن الكلام.</a:t>
            </a:r>
            <a:endParaRPr lang="ar-DZ" altLang="en-US" sz="2000" dirty="0">
              <a:solidFill>
                <a:schemeClr val="bg1"/>
              </a:solidFill>
            </a:endParaRPr>
          </a:p>
        </p:txBody>
      </p:sp>
      <p:sp>
        <p:nvSpPr>
          <p:cNvPr id="18" name="Shape 15"/>
          <p:cNvSpPr/>
          <p:nvPr/>
        </p:nvSpPr>
        <p:spPr>
          <a:xfrm>
            <a:off x="691634" y="4345781"/>
            <a:ext cx="7760732" cy="875109"/>
          </a:xfrm>
          <a:prstGeom prst="rect">
            <a:avLst/>
          </a:prstGeom>
          <a:solidFill>
            <a:srgbClr val="FFFFFF">
              <a:alpha val="4000"/>
            </a:srgbClr>
          </a:solidFill>
        </p:spPr>
      </p:sp>
      <p:sp>
        <p:nvSpPr>
          <p:cNvPr id="19" name="Text 16"/>
          <p:cNvSpPr/>
          <p:nvPr/>
        </p:nvSpPr>
        <p:spPr>
          <a:xfrm>
            <a:off x="887016" y="4470559"/>
            <a:ext cx="3485793" cy="625554"/>
          </a:xfrm>
          <a:prstGeom prst="rect">
            <a:avLst/>
          </a:prstGeom>
          <a:noFill/>
        </p:spPr>
        <p:txBody>
          <a:bodyPr wrap="square" lIns="0" tIns="0" rIns="0" bIns="0" rtlCol="0" anchor="t"/>
          <a:lstStyle/>
          <a:p>
            <a:pPr marL="0" indent="0" algn="r">
              <a:lnSpc>
                <a:spcPts val="2450"/>
              </a:lnSpc>
              <a:buNone/>
            </a:pPr>
            <a:r>
              <a:rPr lang="ar-DZ" altLang="en-US" sz="2000" dirty="0">
                <a:solidFill>
                  <a:schemeClr val="bg1"/>
                </a:solidFill>
              </a:rPr>
              <a:t>غالبا ما تكون مؤقتة وتختفي مع تقدم الطفل في عمره.</a:t>
            </a:r>
            <a:endParaRPr lang="ar-DZ" altLang="en-US" sz="2000" dirty="0">
              <a:solidFill>
                <a:schemeClr val="bg1"/>
              </a:solidFill>
            </a:endParaRPr>
          </a:p>
        </p:txBody>
      </p:sp>
      <p:sp>
        <p:nvSpPr>
          <p:cNvPr id="20" name="Text 17"/>
          <p:cNvSpPr/>
          <p:nvPr/>
        </p:nvSpPr>
        <p:spPr>
          <a:xfrm>
            <a:off x="4771192" y="4470559"/>
            <a:ext cx="3485793" cy="312777"/>
          </a:xfrm>
          <a:prstGeom prst="rect">
            <a:avLst/>
          </a:prstGeom>
          <a:noFill/>
        </p:spPr>
        <p:txBody>
          <a:bodyPr wrap="none" lIns="0" tIns="0" rIns="0" bIns="0" rtlCol="0" anchor="t"/>
          <a:lstStyle/>
          <a:p>
            <a:pPr marL="0" indent="0" algn="r">
              <a:lnSpc>
                <a:spcPts val="2450"/>
              </a:lnSpc>
              <a:buNone/>
            </a:pPr>
            <a:r>
              <a:rPr lang="ar-DZ" altLang="en-US" sz="2000" dirty="0">
                <a:solidFill>
                  <a:schemeClr val="bg1"/>
                </a:solidFill>
              </a:rPr>
              <a:t>قد تكون دائمة تجتاج إلى علاج.</a:t>
            </a:r>
            <a:endParaRPr lang="ar-DZ" altLang="en-US" sz="2000" dirty="0">
              <a:solidFill>
                <a:schemeClr val="bg1"/>
              </a:solidFill>
            </a:endParaRPr>
          </a:p>
        </p:txBody>
      </p:sp>
      <p:sp>
        <p:nvSpPr>
          <p:cNvPr id="21" name="Shape 18"/>
          <p:cNvSpPr/>
          <p:nvPr/>
        </p:nvSpPr>
        <p:spPr>
          <a:xfrm>
            <a:off x="691634" y="5220891"/>
            <a:ext cx="7760732" cy="875109"/>
          </a:xfrm>
          <a:prstGeom prst="rect">
            <a:avLst/>
          </a:prstGeom>
          <a:solidFill>
            <a:srgbClr val="000000">
              <a:alpha val="4000"/>
            </a:srgbClr>
          </a:solidFill>
        </p:spPr>
      </p:sp>
      <p:sp>
        <p:nvSpPr>
          <p:cNvPr id="22" name="Text 19"/>
          <p:cNvSpPr/>
          <p:nvPr/>
        </p:nvSpPr>
        <p:spPr>
          <a:xfrm>
            <a:off x="691515" y="5318760"/>
            <a:ext cx="3485515" cy="652145"/>
          </a:xfrm>
          <a:prstGeom prst="rect">
            <a:avLst/>
          </a:prstGeom>
          <a:noFill/>
        </p:spPr>
        <p:txBody>
          <a:bodyPr wrap="square" lIns="0" tIns="0" rIns="0" bIns="0" rtlCol="0" anchor="t"/>
          <a:lstStyle/>
          <a:p>
            <a:pPr marL="0" indent="0" algn="r">
              <a:lnSpc>
                <a:spcPts val="2450"/>
              </a:lnSpc>
              <a:buNone/>
            </a:pPr>
            <a:r>
              <a:rPr lang="ar-DZ" altLang="en-US" dirty="0">
                <a:solidFill>
                  <a:schemeClr val="bg1"/>
                </a:solidFill>
              </a:rPr>
              <a:t>يجد الطفل سهولة ومرونة في إحراج الأصوات الأمر الذي يؤدي إلى الإضافة بشكل عفوي.</a:t>
            </a:r>
            <a:endParaRPr lang="ar-DZ" altLang="en-US" dirty="0">
              <a:solidFill>
                <a:schemeClr val="bg1"/>
              </a:solidFill>
            </a:endParaRPr>
          </a:p>
        </p:txBody>
      </p:sp>
      <p:sp>
        <p:nvSpPr>
          <p:cNvPr id="23" name="Text 20"/>
          <p:cNvSpPr/>
          <p:nvPr/>
        </p:nvSpPr>
        <p:spPr>
          <a:xfrm>
            <a:off x="4771192" y="5345668"/>
            <a:ext cx="3485793" cy="625554"/>
          </a:xfrm>
          <a:prstGeom prst="rect">
            <a:avLst/>
          </a:prstGeom>
          <a:noFill/>
        </p:spPr>
        <p:txBody>
          <a:bodyPr wrap="square" lIns="0" tIns="0" rIns="0" bIns="0" rtlCol="0" anchor="t"/>
          <a:lstStyle/>
          <a:p>
            <a:pPr marL="0" indent="0" algn="r">
              <a:lnSpc>
                <a:spcPts val="2450"/>
              </a:lnSpc>
              <a:buNone/>
            </a:pPr>
            <a:r>
              <a:rPr lang="ar-DZ" altLang="en-US" sz="2000" dirty="0">
                <a:solidFill>
                  <a:schemeClr val="bg1"/>
                </a:solidFill>
              </a:rPr>
              <a:t>قد يلاحظ وجود توتر عضلي في وجه الطفل أو رقبته أثناء التحدث.</a:t>
            </a:r>
            <a:endParaRPr lang="ar-DZ" altLang="en-US" sz="2000" dirty="0">
              <a:solidFill>
                <a:schemeClr val="bg1"/>
              </a:solidFill>
            </a:endParaRPr>
          </a:p>
        </p:txBody>
      </p:sp>
      <p:sp>
        <p:nvSpPr>
          <p:cNvPr id="24" name="Shape 21"/>
          <p:cNvSpPr/>
          <p:nvPr/>
        </p:nvSpPr>
        <p:spPr>
          <a:xfrm>
            <a:off x="691634" y="6096000"/>
            <a:ext cx="7760732" cy="562332"/>
          </a:xfrm>
          <a:prstGeom prst="rect">
            <a:avLst/>
          </a:prstGeom>
          <a:solidFill>
            <a:srgbClr val="FFFFFF">
              <a:alpha val="4000"/>
            </a:srgbClr>
          </a:solidFill>
        </p:spPr>
      </p:sp>
      <p:sp>
        <p:nvSpPr>
          <p:cNvPr id="25" name="Text 22"/>
          <p:cNvSpPr/>
          <p:nvPr/>
        </p:nvSpPr>
        <p:spPr>
          <a:xfrm>
            <a:off x="887016" y="6220777"/>
            <a:ext cx="3485793" cy="312777"/>
          </a:xfrm>
          <a:prstGeom prst="rect">
            <a:avLst/>
          </a:prstGeom>
          <a:noFill/>
        </p:spPr>
        <p:txBody>
          <a:bodyPr wrap="none" lIns="0" tIns="0" rIns="0" bIns="0" rtlCol="0" anchor="t"/>
          <a:lstStyle/>
          <a:p>
            <a:pPr marL="0" indent="0" algn="r">
              <a:lnSpc>
                <a:spcPts val="2450"/>
              </a:lnSpc>
              <a:buNone/>
            </a:pPr>
            <a:r>
              <a:rPr lang="ar-DZ" altLang="en-US" sz="2000" dirty="0">
                <a:solidFill>
                  <a:schemeClr val="bg1"/>
                </a:solidFill>
              </a:rPr>
              <a:t>قد تظهر في أي موقع من الكلمة.</a:t>
            </a:r>
            <a:endParaRPr lang="ar-DZ" altLang="en-US" sz="2000" dirty="0">
              <a:solidFill>
                <a:schemeClr val="bg1"/>
              </a:solidFill>
            </a:endParaRPr>
          </a:p>
        </p:txBody>
      </p:sp>
      <p:sp>
        <p:nvSpPr>
          <p:cNvPr id="26" name="Text 23"/>
          <p:cNvSpPr/>
          <p:nvPr/>
        </p:nvSpPr>
        <p:spPr>
          <a:xfrm>
            <a:off x="4771192" y="6220777"/>
            <a:ext cx="3485793" cy="312777"/>
          </a:xfrm>
          <a:prstGeom prst="rect">
            <a:avLst/>
          </a:prstGeom>
          <a:noFill/>
        </p:spPr>
        <p:txBody>
          <a:bodyPr wrap="none" lIns="0" tIns="0" rIns="0" bIns="0" rtlCol="0" anchor="t"/>
          <a:lstStyle/>
          <a:p>
            <a:pPr marL="0" indent="0" algn="r">
              <a:lnSpc>
                <a:spcPts val="2450"/>
              </a:lnSpc>
              <a:buNone/>
            </a:pPr>
            <a:r>
              <a:rPr lang="ar-DZ" altLang="en-US" sz="2000" dirty="0">
                <a:solidFill>
                  <a:schemeClr val="bg1"/>
                </a:solidFill>
              </a:rPr>
              <a:t>تأتي في بداية الكلمات عادة.</a:t>
            </a:r>
            <a:endParaRPr lang="ar-DZ" altLang="en-US" sz="2000" dirty="0">
              <a:solidFill>
                <a:schemeClr val="bg1"/>
              </a:solidFill>
            </a:endParaRPr>
          </a:p>
        </p:txBody>
      </p:sp>
      <p:sp>
        <p:nvSpPr>
          <p:cNvPr id="27" name="Shape 24"/>
          <p:cNvSpPr/>
          <p:nvPr/>
        </p:nvSpPr>
        <p:spPr>
          <a:xfrm>
            <a:off x="691634" y="6658332"/>
            <a:ext cx="7760732" cy="875109"/>
          </a:xfrm>
          <a:prstGeom prst="rect">
            <a:avLst/>
          </a:prstGeom>
          <a:solidFill>
            <a:srgbClr val="000000">
              <a:alpha val="4000"/>
            </a:srgbClr>
          </a:solidFill>
        </p:spPr>
      </p:sp>
      <p:sp>
        <p:nvSpPr>
          <p:cNvPr id="28" name="Text 25"/>
          <p:cNvSpPr/>
          <p:nvPr/>
        </p:nvSpPr>
        <p:spPr>
          <a:xfrm>
            <a:off x="887016" y="6783110"/>
            <a:ext cx="3485793" cy="625554"/>
          </a:xfrm>
          <a:prstGeom prst="rect">
            <a:avLst/>
          </a:prstGeom>
          <a:noFill/>
        </p:spPr>
        <p:txBody>
          <a:bodyPr wrap="square" lIns="0" tIns="0" rIns="0" bIns="0" rtlCol="0" anchor="t"/>
          <a:lstStyle/>
          <a:p>
            <a:pPr marL="0" indent="0" algn="r">
              <a:lnSpc>
                <a:spcPts val="2450"/>
              </a:lnSpc>
              <a:buNone/>
            </a:pPr>
            <a:r>
              <a:rPr lang="ar-DZ" altLang="en-US" sz="2000" dirty="0">
                <a:solidFill>
                  <a:schemeClr val="bg1"/>
                </a:solidFill>
              </a:rPr>
              <a:t>عادة لا تسبب مشاكل في فهم الكلمات المنطوقة.</a:t>
            </a:r>
            <a:endParaRPr lang="ar-DZ" altLang="en-US" sz="2000" dirty="0">
              <a:solidFill>
                <a:schemeClr val="bg1"/>
              </a:solidFill>
            </a:endParaRPr>
          </a:p>
        </p:txBody>
      </p:sp>
      <p:sp>
        <p:nvSpPr>
          <p:cNvPr id="29" name="Text 26"/>
          <p:cNvSpPr/>
          <p:nvPr/>
        </p:nvSpPr>
        <p:spPr>
          <a:xfrm>
            <a:off x="4771192" y="6783110"/>
            <a:ext cx="3485793" cy="625554"/>
          </a:xfrm>
          <a:prstGeom prst="rect">
            <a:avLst/>
          </a:prstGeom>
          <a:noFill/>
        </p:spPr>
        <p:txBody>
          <a:bodyPr wrap="square" lIns="0" tIns="0" rIns="0" bIns="0" rtlCol="0" anchor="t"/>
          <a:lstStyle/>
          <a:p>
            <a:pPr marL="0" indent="0" algn="r">
              <a:lnSpc>
                <a:spcPts val="2450"/>
              </a:lnSpc>
              <a:buNone/>
            </a:pPr>
            <a:r>
              <a:rPr lang="ar-DZ" altLang="en-US" sz="1500" dirty="0">
                <a:solidFill>
                  <a:schemeClr val="bg1"/>
                </a:solidFill>
              </a:rPr>
              <a:t>قد تعيق فهم الكلمات المنطوقة بسبب التكرار والتوقف عن الكلام من حين لآحر.</a:t>
            </a:r>
            <a:endParaRPr lang="ar-DZ" altLang="en-US" sz="1500"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267065" y="452120"/>
            <a:ext cx="5408295" cy="919480"/>
          </a:xfrm>
          <a:prstGeom prst="rect">
            <a:avLst/>
          </a:prstGeom>
          <a:noFill/>
        </p:spPr>
        <p:txBody>
          <a:bodyPr wrap="none" lIns="0" tIns="0" rIns="0" bIns="0" rtlCol="0" anchor="t"/>
          <a:lstStyle/>
          <a:p>
            <a:pPr marL="0" indent="0" algn="r">
              <a:lnSpc>
                <a:spcPts val="5300"/>
              </a:lnSpc>
              <a:buNone/>
            </a:pPr>
            <a:r>
              <a:rPr lang="ar-DZ" altLang="en-US" sz="4250" dirty="0">
                <a:solidFill>
                  <a:schemeClr val="accent2"/>
                </a:solidFill>
                <a:latin typeface="MV Boli" panose="02000500030200090000" charset="0"/>
                <a:cs typeface="MV Boli" panose="02000500030200090000" charset="0"/>
              </a:rPr>
              <a:t>العوامل المسببة للإضافة:</a:t>
            </a:r>
            <a:endParaRPr lang="ar-DZ" altLang="en-US" sz="4250" dirty="0">
              <a:solidFill>
                <a:schemeClr val="accent2"/>
              </a:solidFill>
              <a:latin typeface="MV Boli" panose="02000500030200090000" charset="0"/>
              <a:cs typeface="MV Boli" panose="02000500030200090000" charset="0"/>
            </a:endParaRPr>
          </a:p>
        </p:txBody>
      </p:sp>
      <p:sp>
        <p:nvSpPr>
          <p:cNvPr id="3" name="Text 1"/>
          <p:cNvSpPr/>
          <p:nvPr/>
        </p:nvSpPr>
        <p:spPr>
          <a:xfrm>
            <a:off x="2120900" y="2066290"/>
            <a:ext cx="2704465" cy="338455"/>
          </a:xfrm>
          <a:prstGeom prst="rect">
            <a:avLst/>
          </a:prstGeom>
          <a:noFill/>
        </p:spPr>
        <p:txBody>
          <a:bodyPr wrap="none" lIns="0" tIns="0" rIns="0" bIns="0" rtlCol="0" anchor="t"/>
          <a:lstStyle/>
          <a:p>
            <a:pPr marL="0" indent="0" algn="r">
              <a:lnSpc>
                <a:spcPts val="2650"/>
              </a:lnSpc>
              <a:buNone/>
            </a:pPr>
            <a:r>
              <a:rPr lang="ar-DZ" altLang="en-US" sz="3600" dirty="0">
                <a:solidFill>
                  <a:schemeClr val="accent4"/>
                </a:solidFill>
                <a:latin typeface="MV Boli" panose="02000500030200090000" charset="0"/>
                <a:cs typeface="MV Boli" panose="02000500030200090000" charset="0"/>
              </a:rPr>
              <a:t>عوامل عصبية:</a:t>
            </a:r>
            <a:endParaRPr lang="ar-DZ" altLang="en-US" sz="3600" dirty="0">
              <a:solidFill>
                <a:schemeClr val="accent4"/>
              </a:solidFill>
              <a:latin typeface="MV Boli" panose="02000500030200090000" charset="0"/>
              <a:cs typeface="MV Boli" panose="02000500030200090000" charset="0"/>
            </a:endParaRPr>
          </a:p>
        </p:txBody>
      </p:sp>
      <p:sp>
        <p:nvSpPr>
          <p:cNvPr id="4" name="Text 2"/>
          <p:cNvSpPr/>
          <p:nvPr/>
        </p:nvSpPr>
        <p:spPr>
          <a:xfrm>
            <a:off x="968693" y="2634020"/>
            <a:ext cx="3856553" cy="1471136"/>
          </a:xfrm>
          <a:prstGeom prst="rect">
            <a:avLst/>
          </a:prstGeom>
          <a:noFill/>
        </p:spPr>
        <p:txBody>
          <a:bodyPr wrap="square" lIns="0" tIns="0" rIns="0" bIns="0" rtlCol="0" anchor="t"/>
          <a:lstStyle/>
          <a:p>
            <a:pPr marL="0" indent="0" algn="r">
              <a:lnSpc>
                <a:spcPct val="150000"/>
              </a:lnSpc>
              <a:buNone/>
            </a:pPr>
            <a:r>
              <a:rPr lang="ar-DZ" altLang="en-US" sz="2000" dirty="0">
                <a:solidFill>
                  <a:schemeClr val="bg1"/>
                </a:solidFill>
              </a:rPr>
              <a:t>قد يكون الاضطراب ناتجا عن خلل في مناطق الدماغ المسؤولة عن النطق والكلام، مما يؤثر على قدرة الطفل على التحكم في إنتاج الأصوات بدقة.</a:t>
            </a:r>
            <a:endParaRPr lang="ar-DZ" altLang="en-US" sz="2000" dirty="0">
              <a:solidFill>
                <a:schemeClr val="bg1"/>
              </a:solidFill>
            </a:endParaRPr>
          </a:p>
        </p:txBody>
      </p:sp>
      <p:sp>
        <p:nvSpPr>
          <p:cNvPr id="5" name="Text 3"/>
          <p:cNvSpPr/>
          <p:nvPr/>
        </p:nvSpPr>
        <p:spPr>
          <a:xfrm>
            <a:off x="6546056" y="2066330"/>
            <a:ext cx="2704148" cy="337899"/>
          </a:xfrm>
          <a:prstGeom prst="rect">
            <a:avLst/>
          </a:prstGeom>
          <a:noFill/>
        </p:spPr>
        <p:txBody>
          <a:bodyPr wrap="none" lIns="0" tIns="0" rIns="0" bIns="0" rtlCol="0" anchor="t"/>
          <a:lstStyle/>
          <a:p>
            <a:pPr marL="0" indent="0" algn="r">
              <a:lnSpc>
                <a:spcPts val="2650"/>
              </a:lnSpc>
              <a:buNone/>
            </a:pPr>
            <a:r>
              <a:rPr lang="ar-DZ" altLang="en-US" sz="3600" dirty="0">
                <a:solidFill>
                  <a:schemeClr val="accent4"/>
                </a:solidFill>
                <a:latin typeface="MV Boli" panose="02000500030200090000" charset="0"/>
                <a:cs typeface="MV Boli" panose="02000500030200090000" charset="0"/>
              </a:rPr>
              <a:t>العوامل الوراثية:</a:t>
            </a:r>
            <a:endParaRPr lang="ar-DZ" altLang="en-US" sz="3600" dirty="0">
              <a:solidFill>
                <a:schemeClr val="accent4"/>
              </a:solidFill>
              <a:latin typeface="MV Boli" panose="02000500030200090000" charset="0"/>
              <a:cs typeface="MV Boli" panose="02000500030200090000" charset="0"/>
            </a:endParaRPr>
          </a:p>
        </p:txBody>
      </p:sp>
      <p:sp>
        <p:nvSpPr>
          <p:cNvPr id="6" name="Text 4"/>
          <p:cNvSpPr/>
          <p:nvPr/>
        </p:nvSpPr>
        <p:spPr>
          <a:xfrm>
            <a:off x="5393650" y="2634020"/>
            <a:ext cx="3856553" cy="1471136"/>
          </a:xfrm>
          <a:prstGeom prst="rect">
            <a:avLst/>
          </a:prstGeom>
          <a:noFill/>
        </p:spPr>
        <p:txBody>
          <a:bodyPr wrap="square" lIns="0" tIns="0" rIns="0" bIns="0" rtlCol="0" anchor="t"/>
          <a:lstStyle/>
          <a:p>
            <a:pPr marL="0" indent="0" algn="r">
              <a:lnSpc>
                <a:spcPct val="150000"/>
              </a:lnSpc>
              <a:buNone/>
            </a:pPr>
            <a:r>
              <a:rPr lang="ar-DZ" altLang="en-US" sz="2000" dirty="0">
                <a:solidFill>
                  <a:schemeClr val="bg1"/>
                </a:solidFill>
              </a:rPr>
              <a:t>يمكن أن يكون هناك استعداد وراثي للاضطربات النطقية, بحيث تزيد إحتمالية إصابة الطفل إذا كان لدى أحد الوالدين أو الأقارب تاريخ مع اضطربات مماثلة.</a:t>
            </a:r>
            <a:endParaRPr lang="ar-DZ" altLang="en-US" sz="2000" dirty="0">
              <a:solidFill>
                <a:schemeClr val="bg1"/>
              </a:solidFill>
            </a:endParaRPr>
          </a:p>
        </p:txBody>
      </p:sp>
      <p:sp>
        <p:nvSpPr>
          <p:cNvPr id="7" name="Text 5"/>
          <p:cNvSpPr/>
          <p:nvPr/>
        </p:nvSpPr>
        <p:spPr>
          <a:xfrm>
            <a:off x="10971014" y="2066330"/>
            <a:ext cx="2704148" cy="337899"/>
          </a:xfrm>
          <a:prstGeom prst="rect">
            <a:avLst/>
          </a:prstGeom>
          <a:noFill/>
        </p:spPr>
        <p:txBody>
          <a:bodyPr wrap="none" lIns="0" tIns="0" rIns="0" bIns="0" rtlCol="0" anchor="t"/>
          <a:lstStyle/>
          <a:p>
            <a:pPr marL="0" indent="0" algn="r">
              <a:lnSpc>
                <a:spcPts val="2650"/>
              </a:lnSpc>
              <a:buNone/>
            </a:pPr>
            <a:r>
              <a:rPr lang="ar-DZ" altLang="en-US" sz="3600" dirty="0">
                <a:solidFill>
                  <a:schemeClr val="accent4"/>
                </a:solidFill>
                <a:latin typeface="MV Boli" panose="02000500030200090000" charset="0"/>
                <a:cs typeface="MV Boli" panose="02000500030200090000" charset="0"/>
              </a:rPr>
              <a:t>تأخر النمو اللغوي:</a:t>
            </a:r>
            <a:endParaRPr lang="ar-DZ" altLang="en-US" sz="3600" dirty="0">
              <a:solidFill>
                <a:schemeClr val="accent4"/>
              </a:solidFill>
              <a:latin typeface="MV Boli" panose="02000500030200090000" charset="0"/>
              <a:cs typeface="MV Boli" panose="02000500030200090000" charset="0"/>
            </a:endParaRPr>
          </a:p>
        </p:txBody>
      </p:sp>
      <p:sp>
        <p:nvSpPr>
          <p:cNvPr id="8" name="Text 6"/>
          <p:cNvSpPr/>
          <p:nvPr/>
        </p:nvSpPr>
        <p:spPr>
          <a:xfrm>
            <a:off x="9818608" y="2634020"/>
            <a:ext cx="3856553" cy="1471136"/>
          </a:xfrm>
          <a:prstGeom prst="rect">
            <a:avLst/>
          </a:prstGeom>
          <a:noFill/>
        </p:spPr>
        <p:txBody>
          <a:bodyPr wrap="square" lIns="0" tIns="0" rIns="0" bIns="0" rtlCol="0" anchor="t"/>
          <a:lstStyle/>
          <a:p>
            <a:pPr marL="0" indent="0" algn="r">
              <a:lnSpc>
                <a:spcPct val="150000"/>
              </a:lnSpc>
              <a:buNone/>
            </a:pPr>
            <a:r>
              <a:rPr lang="ar-DZ" altLang="en-US" sz="2000" dirty="0">
                <a:solidFill>
                  <a:schemeClr val="bg1"/>
                </a:solidFill>
              </a:rPr>
              <a:t>قد يؤدي التأخر العام في النمو اللغوي إلى صعوبات في إكتساب مهارات النطق الصحيح مما يتسبب في ظهور الإضافة بمعية بقية الاضطربات بأشكالها المحتلفة.</a:t>
            </a:r>
            <a:endParaRPr lang="ar-DZ" altLang="en-US" sz="2000" dirty="0">
              <a:solidFill>
                <a:schemeClr val="bg1"/>
              </a:solidFill>
            </a:endParaRPr>
          </a:p>
        </p:txBody>
      </p:sp>
      <p:sp>
        <p:nvSpPr>
          <p:cNvPr id="9" name="Text 7"/>
          <p:cNvSpPr/>
          <p:nvPr/>
        </p:nvSpPr>
        <p:spPr>
          <a:xfrm>
            <a:off x="2121098" y="4800243"/>
            <a:ext cx="2704148" cy="337899"/>
          </a:xfrm>
          <a:prstGeom prst="rect">
            <a:avLst/>
          </a:prstGeom>
          <a:noFill/>
        </p:spPr>
        <p:txBody>
          <a:bodyPr wrap="none" lIns="0" tIns="0" rIns="0" bIns="0" rtlCol="0" anchor="t"/>
          <a:lstStyle/>
          <a:p>
            <a:pPr marL="0" indent="0" algn="r">
              <a:lnSpc>
                <a:spcPts val="2650"/>
              </a:lnSpc>
              <a:buNone/>
            </a:pPr>
            <a:r>
              <a:rPr lang="ar-DZ" altLang="en-US" sz="3600" dirty="0">
                <a:solidFill>
                  <a:schemeClr val="accent4"/>
                </a:solidFill>
                <a:latin typeface="MV Boli" panose="02000500030200090000" charset="0"/>
                <a:cs typeface="MV Boli" panose="02000500030200090000" charset="0"/>
              </a:rPr>
              <a:t>الإعاقة السمعية:</a:t>
            </a:r>
            <a:endParaRPr lang="ar-DZ" altLang="en-US" sz="3600" dirty="0">
              <a:solidFill>
                <a:schemeClr val="accent4"/>
              </a:solidFill>
              <a:latin typeface="MV Boli" panose="02000500030200090000" charset="0"/>
              <a:cs typeface="MV Boli" panose="02000500030200090000" charset="0"/>
            </a:endParaRPr>
          </a:p>
        </p:txBody>
      </p:sp>
      <p:sp>
        <p:nvSpPr>
          <p:cNvPr id="10" name="Text 8"/>
          <p:cNvSpPr/>
          <p:nvPr/>
        </p:nvSpPr>
        <p:spPr>
          <a:xfrm>
            <a:off x="968693" y="5367933"/>
            <a:ext cx="3856553" cy="1838920"/>
          </a:xfrm>
          <a:prstGeom prst="rect">
            <a:avLst/>
          </a:prstGeom>
          <a:noFill/>
        </p:spPr>
        <p:txBody>
          <a:bodyPr wrap="square" lIns="0" tIns="0" rIns="0" bIns="0" rtlCol="0" anchor="t"/>
          <a:lstStyle/>
          <a:p>
            <a:pPr marL="0" indent="0" algn="r">
              <a:lnSpc>
                <a:spcPct val="150000"/>
              </a:lnSpc>
              <a:buNone/>
            </a:pPr>
            <a:r>
              <a:rPr lang="ar-DZ" altLang="en-US" sz="2000" dirty="0">
                <a:solidFill>
                  <a:schemeClr val="bg1"/>
                </a:solidFill>
              </a:rPr>
              <a:t>تؤدي الإعاقة السمعية بالضرورة القصوى إلى ظهور اضطرابات النطق المختلفة لأنها تعيق قدرة الطفل على تمييز الأصوات بشكل صحيح ومنه إضافة أصوات غير ضرورية أثناء النطق.</a:t>
            </a:r>
            <a:endParaRPr lang="ar-DZ" altLang="en-US" sz="2000" dirty="0">
              <a:solidFill>
                <a:schemeClr val="bg1"/>
              </a:solidFill>
            </a:endParaRPr>
          </a:p>
        </p:txBody>
      </p:sp>
      <p:sp>
        <p:nvSpPr>
          <p:cNvPr id="11" name="Text 9"/>
          <p:cNvSpPr/>
          <p:nvPr/>
        </p:nvSpPr>
        <p:spPr>
          <a:xfrm>
            <a:off x="6546056" y="4800243"/>
            <a:ext cx="2704148" cy="337899"/>
          </a:xfrm>
          <a:prstGeom prst="rect">
            <a:avLst/>
          </a:prstGeom>
          <a:noFill/>
        </p:spPr>
        <p:txBody>
          <a:bodyPr wrap="none" lIns="0" tIns="0" rIns="0" bIns="0" rtlCol="0" anchor="t"/>
          <a:lstStyle/>
          <a:p>
            <a:pPr marL="0" indent="0" algn="r">
              <a:lnSpc>
                <a:spcPts val="2650"/>
              </a:lnSpc>
              <a:buNone/>
            </a:pPr>
            <a:r>
              <a:rPr lang="ar-DZ" altLang="en-US" sz="3600" dirty="0">
                <a:solidFill>
                  <a:schemeClr val="accent4"/>
                </a:solidFill>
                <a:latin typeface="MV Boli" panose="02000500030200090000" charset="0"/>
                <a:cs typeface="MV Boli" panose="02000500030200090000" charset="0"/>
              </a:rPr>
              <a:t>ضعف عضلات النطق:</a:t>
            </a:r>
            <a:endParaRPr lang="ar-DZ" altLang="en-US" sz="3600" dirty="0">
              <a:solidFill>
                <a:schemeClr val="accent4"/>
              </a:solidFill>
              <a:latin typeface="MV Boli" panose="02000500030200090000" charset="0"/>
              <a:cs typeface="MV Boli" panose="02000500030200090000" charset="0"/>
            </a:endParaRPr>
          </a:p>
        </p:txBody>
      </p:sp>
      <p:sp>
        <p:nvSpPr>
          <p:cNvPr id="12" name="Text 10"/>
          <p:cNvSpPr/>
          <p:nvPr/>
        </p:nvSpPr>
        <p:spPr>
          <a:xfrm>
            <a:off x="5393650" y="5367933"/>
            <a:ext cx="3856553" cy="1471136"/>
          </a:xfrm>
          <a:prstGeom prst="rect">
            <a:avLst/>
          </a:prstGeom>
          <a:noFill/>
        </p:spPr>
        <p:txBody>
          <a:bodyPr wrap="square" lIns="0" tIns="0" rIns="0" bIns="0" rtlCol="0" anchor="t"/>
          <a:lstStyle/>
          <a:p>
            <a:pPr marL="0" indent="0" algn="r">
              <a:lnSpc>
                <a:spcPct val="150000"/>
              </a:lnSpc>
              <a:buNone/>
            </a:pPr>
            <a:r>
              <a:rPr lang="ar-DZ" altLang="en-US" sz="2000" dirty="0">
                <a:solidFill>
                  <a:schemeClr val="bg1"/>
                </a:solidFill>
              </a:rPr>
              <a:t>قد يعاني بعض الأطفال من ضعف في عضلات الفم واللسان والحنك، الأمر الذي يؤثر على قدرته في إنتاج الأصوات اللغوية بدقة ويدفعه لإضافة أصوات تعويضية.</a:t>
            </a:r>
            <a:endParaRPr lang="ar-DZ" altLang="en-US" sz="2000" dirty="0">
              <a:solidFill>
                <a:schemeClr val="bg1"/>
              </a:solidFill>
            </a:endParaRPr>
          </a:p>
        </p:txBody>
      </p:sp>
      <p:sp>
        <p:nvSpPr>
          <p:cNvPr id="13" name="Text 11"/>
          <p:cNvSpPr/>
          <p:nvPr/>
        </p:nvSpPr>
        <p:spPr>
          <a:xfrm>
            <a:off x="10971014" y="4800243"/>
            <a:ext cx="2704148" cy="337899"/>
          </a:xfrm>
          <a:prstGeom prst="rect">
            <a:avLst/>
          </a:prstGeom>
          <a:noFill/>
        </p:spPr>
        <p:txBody>
          <a:bodyPr wrap="none" lIns="0" tIns="0" rIns="0" bIns="0" rtlCol="0" anchor="t"/>
          <a:lstStyle/>
          <a:p>
            <a:pPr marL="0" indent="0" algn="r">
              <a:lnSpc>
                <a:spcPts val="2650"/>
              </a:lnSpc>
              <a:buNone/>
            </a:pPr>
            <a:r>
              <a:rPr lang="ar-DZ" altLang="en-US" sz="3600" dirty="0">
                <a:solidFill>
                  <a:schemeClr val="accent4"/>
                </a:solidFill>
                <a:latin typeface="MV Boli" panose="02000500030200090000" charset="0"/>
                <a:cs typeface="MV Boli" panose="02000500030200090000" charset="0"/>
              </a:rPr>
              <a:t>العوامل البيئية:</a:t>
            </a:r>
            <a:endParaRPr lang="ar-DZ" altLang="en-US" sz="3600" dirty="0">
              <a:solidFill>
                <a:schemeClr val="accent4"/>
              </a:solidFill>
              <a:latin typeface="MV Boli" panose="02000500030200090000" charset="0"/>
              <a:cs typeface="MV Boli" panose="02000500030200090000" charset="0"/>
            </a:endParaRPr>
          </a:p>
        </p:txBody>
      </p:sp>
      <p:sp>
        <p:nvSpPr>
          <p:cNvPr id="14" name="Text 12"/>
          <p:cNvSpPr/>
          <p:nvPr/>
        </p:nvSpPr>
        <p:spPr>
          <a:xfrm>
            <a:off x="9818608" y="5367933"/>
            <a:ext cx="3856553" cy="1838920"/>
          </a:xfrm>
          <a:prstGeom prst="rect">
            <a:avLst/>
          </a:prstGeom>
          <a:noFill/>
        </p:spPr>
        <p:txBody>
          <a:bodyPr wrap="square" lIns="0" tIns="0" rIns="0" bIns="0" rtlCol="0" anchor="t"/>
          <a:lstStyle/>
          <a:p>
            <a:pPr marL="0" indent="0" algn="r">
              <a:lnSpc>
                <a:spcPct val="150000"/>
              </a:lnSpc>
              <a:buNone/>
            </a:pPr>
            <a:r>
              <a:rPr lang="ar-DZ" altLang="en-US" sz="2000" dirty="0">
                <a:solidFill>
                  <a:schemeClr val="bg1"/>
                </a:solidFill>
              </a:rPr>
              <a:t>في بعض الأحيان تلعب البيئة المحيطة بالطفل دورا لا يمكن تجاهله في تطور هذه الاضطربات كأن يتعرض لنماذج كلامية غير صحيحة فيقلدها وبذلك تترسخ عنده وهي خاطئة.</a:t>
            </a:r>
            <a:endParaRPr lang="ar-DZ" altLang="en-US" sz="2000"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5486400" cy="12268676"/>
          </a:xfrm>
          <a:prstGeom prst="rect">
            <a:avLst/>
          </a:prstGeom>
        </p:spPr>
      </p:pic>
      <p:sp>
        <p:nvSpPr>
          <p:cNvPr id="3" name="Text 0"/>
          <p:cNvSpPr/>
          <p:nvPr/>
        </p:nvSpPr>
        <p:spPr>
          <a:xfrm>
            <a:off x="10238343" y="155932"/>
            <a:ext cx="3960733" cy="363141"/>
          </a:xfrm>
          <a:prstGeom prst="rect">
            <a:avLst/>
          </a:prstGeom>
          <a:noFill/>
        </p:spPr>
        <p:txBody>
          <a:bodyPr wrap="none" lIns="0" tIns="0" rIns="0" bIns="0" rtlCol="0" anchor="t"/>
          <a:lstStyle/>
          <a:p>
            <a:pPr marL="0" indent="0" algn="r">
              <a:lnSpc>
                <a:spcPts val="2850"/>
              </a:lnSpc>
              <a:buNone/>
            </a:pPr>
            <a:r>
              <a:rPr lang="ar-DZ" altLang="en-US" sz="4000" dirty="0">
                <a:solidFill>
                  <a:schemeClr val="accent2"/>
                </a:solidFill>
                <a:latin typeface="MV Boli" panose="02000500030200090000" charset="0"/>
                <a:cs typeface="MV Boli" panose="02000500030200090000" charset="0"/>
              </a:rPr>
              <a:t>طرق وآليات علاج اضطراب الإضافة:</a:t>
            </a:r>
            <a:endParaRPr lang="ar-DZ" altLang="en-US" sz="4000" dirty="0">
              <a:solidFill>
                <a:schemeClr val="accent2"/>
              </a:solidFill>
              <a:latin typeface="MV Boli" panose="02000500030200090000" charset="0"/>
              <a:cs typeface="MV Boli" panose="02000500030200090000" charset="0"/>
            </a:endParaRPr>
          </a:p>
        </p:txBody>
      </p:sp>
      <p:sp>
        <p:nvSpPr>
          <p:cNvPr id="4" name="Text 1"/>
          <p:cNvSpPr/>
          <p:nvPr/>
        </p:nvSpPr>
        <p:spPr>
          <a:xfrm>
            <a:off x="5918835" y="647700"/>
            <a:ext cx="8280400" cy="858520"/>
          </a:xfrm>
          <a:prstGeom prst="rect">
            <a:avLst/>
          </a:prstGeom>
          <a:noFill/>
        </p:spPr>
        <p:txBody>
          <a:bodyPr wrap="square" lIns="0" tIns="0" rIns="0" bIns="0" rtlCol="0" anchor="t"/>
          <a:lstStyle/>
          <a:p>
            <a:pPr marL="0" indent="0" algn="r">
              <a:lnSpc>
                <a:spcPct val="100000"/>
              </a:lnSpc>
              <a:buNone/>
            </a:pPr>
            <a:r>
              <a:rPr lang="ar-DZ" altLang="en-US" sz="2000" dirty="0">
                <a:solidFill>
                  <a:schemeClr val="bg1"/>
                </a:solidFill>
              </a:rPr>
              <a:t>يعتمد علاج اضطراب النطق الناتج عن الإضافة على مجموعة محتلفة من الآليات والتقنيات التي يتم ابتكارها خصيصا لتوافق إحتياجات كل طفل، غير أن الهدف الرئيسي منها واحد برغم تعددها وإحتلافها وهو مساعدة الطفل على تصويب نطقه وتقليل الإضافات غير الضرورية في كلامه.</a:t>
            </a:r>
            <a:endParaRPr lang="ar-DZ" altLang="en-US" sz="2000" dirty="0">
              <a:solidFill>
                <a:schemeClr val="bg1"/>
              </a:solidFill>
            </a:endParaRPr>
          </a:p>
        </p:txBody>
      </p:sp>
      <p:pic>
        <p:nvPicPr>
          <p:cNvPr id="5" name="Image 1" descr="preencoded.png"/>
          <p:cNvPicPr>
            <a:picLocks noChangeAspect="1"/>
          </p:cNvPicPr>
          <p:nvPr/>
        </p:nvPicPr>
        <p:blipFill>
          <a:blip r:embed="rId2"/>
          <a:stretch>
            <a:fillRect/>
          </a:stretch>
        </p:blipFill>
        <p:spPr>
          <a:xfrm>
            <a:off x="5917565" y="1922145"/>
            <a:ext cx="617220" cy="987425"/>
          </a:xfrm>
          <a:prstGeom prst="rect">
            <a:avLst/>
          </a:prstGeom>
        </p:spPr>
      </p:pic>
      <p:sp>
        <p:nvSpPr>
          <p:cNvPr id="6" name="Text 2"/>
          <p:cNvSpPr/>
          <p:nvPr/>
        </p:nvSpPr>
        <p:spPr>
          <a:xfrm>
            <a:off x="11978005" y="1899285"/>
            <a:ext cx="2221230" cy="434340"/>
          </a:xfrm>
          <a:prstGeom prst="rect">
            <a:avLst/>
          </a:prstGeom>
          <a:noFill/>
        </p:spPr>
        <p:txBody>
          <a:bodyPr wrap="none" lIns="0" tIns="0" rIns="0" bIns="0" rtlCol="0" anchor="t"/>
          <a:lstStyle/>
          <a:p>
            <a:pPr marL="0" indent="0" algn="r">
              <a:lnSpc>
                <a:spcPts val="1400"/>
              </a:lnSpc>
              <a:buNone/>
            </a:pPr>
            <a:r>
              <a:rPr lang="ar-DZ" altLang="en-US" sz="3200" dirty="0">
                <a:solidFill>
                  <a:schemeClr val="accent4"/>
                </a:solidFill>
                <a:latin typeface="MV Boli" panose="02000500030200090000" charset="0"/>
                <a:cs typeface="MV Boli" panose="02000500030200090000" charset="0"/>
              </a:rPr>
              <a:t>تمارين تدريب أعضاء النطق</a:t>
            </a:r>
            <a:endParaRPr lang="ar-DZ" altLang="en-US" sz="3200" dirty="0">
              <a:solidFill>
                <a:schemeClr val="accent4"/>
              </a:solidFill>
              <a:latin typeface="MV Boli" panose="02000500030200090000" charset="0"/>
              <a:cs typeface="MV Boli" panose="02000500030200090000" charset="0"/>
            </a:endParaRPr>
          </a:p>
        </p:txBody>
      </p:sp>
      <p:sp>
        <p:nvSpPr>
          <p:cNvPr id="7" name="Text 3"/>
          <p:cNvSpPr/>
          <p:nvPr/>
        </p:nvSpPr>
        <p:spPr>
          <a:xfrm>
            <a:off x="6721475" y="2077720"/>
            <a:ext cx="7477760" cy="531495"/>
          </a:xfrm>
          <a:prstGeom prst="rect">
            <a:avLst/>
          </a:prstGeom>
          <a:noFill/>
        </p:spPr>
        <p:txBody>
          <a:bodyPr wrap="none" lIns="0" tIns="0" rIns="0" bIns="0" rtlCol="0" anchor="t"/>
          <a:lstStyle/>
          <a:p>
            <a:pPr marL="0" indent="0" algn="r">
              <a:lnSpc>
                <a:spcPct val="100000"/>
              </a:lnSpc>
              <a:buNone/>
            </a:pPr>
            <a:r>
              <a:rPr lang="ar-DZ" altLang="en-US" sz="2000" dirty="0">
                <a:solidFill>
                  <a:schemeClr val="bg1"/>
                </a:solidFill>
              </a:rPr>
              <a:t>وهي عبارة عن تمارين لتقوية عضلات أعضاء النطق، مثل نفخ البالونات، تحريك اللسان في</a:t>
            </a:r>
            <a:endParaRPr lang="ar-DZ" altLang="en-US" sz="2000" dirty="0">
              <a:solidFill>
                <a:schemeClr val="bg1"/>
              </a:solidFill>
            </a:endParaRPr>
          </a:p>
          <a:p>
            <a:pPr marL="0" indent="0" algn="r">
              <a:lnSpc>
                <a:spcPct val="100000"/>
              </a:lnSpc>
              <a:buNone/>
            </a:pPr>
            <a:r>
              <a:rPr lang="ar-DZ" altLang="en-US" sz="2000" dirty="0">
                <a:solidFill>
                  <a:schemeClr val="bg1"/>
                </a:solidFill>
              </a:rPr>
              <a:t> إتجاهات محتلفة.</a:t>
            </a:r>
            <a:endParaRPr lang="ar-DZ" altLang="en-US" sz="2000" dirty="0">
              <a:solidFill>
                <a:schemeClr val="bg1"/>
              </a:solidFill>
            </a:endParaRPr>
          </a:p>
        </p:txBody>
      </p:sp>
      <p:pic>
        <p:nvPicPr>
          <p:cNvPr id="8" name="Image 2" descr="preencoded.png"/>
          <p:cNvPicPr>
            <a:picLocks noChangeAspect="1"/>
          </p:cNvPicPr>
          <p:nvPr/>
        </p:nvPicPr>
        <p:blipFill>
          <a:blip r:embed="rId3"/>
          <a:stretch>
            <a:fillRect/>
          </a:stretch>
        </p:blipFill>
        <p:spPr>
          <a:xfrm>
            <a:off x="5889625" y="3139440"/>
            <a:ext cx="646430" cy="1147445"/>
          </a:xfrm>
          <a:prstGeom prst="rect">
            <a:avLst/>
          </a:prstGeom>
        </p:spPr>
      </p:pic>
      <p:sp>
        <p:nvSpPr>
          <p:cNvPr id="9" name="Text 4"/>
          <p:cNvSpPr/>
          <p:nvPr/>
        </p:nvSpPr>
        <p:spPr>
          <a:xfrm>
            <a:off x="12746990" y="2998470"/>
            <a:ext cx="1452245" cy="619760"/>
          </a:xfrm>
          <a:prstGeom prst="rect">
            <a:avLst/>
          </a:prstGeom>
          <a:noFill/>
        </p:spPr>
        <p:txBody>
          <a:bodyPr wrap="none" lIns="0" tIns="0" rIns="0" bIns="0" rtlCol="0" anchor="t"/>
          <a:lstStyle/>
          <a:p>
            <a:pPr marL="0" indent="0" algn="r">
              <a:lnSpc>
                <a:spcPts val="1400"/>
              </a:lnSpc>
              <a:buNone/>
            </a:pPr>
            <a:r>
              <a:rPr lang="ar-DZ" altLang="en-US" sz="3200" dirty="0">
                <a:solidFill>
                  <a:schemeClr val="accent4"/>
                </a:solidFill>
                <a:latin typeface="MV Boli" panose="02000500030200090000" charset="0"/>
                <a:cs typeface="MV Boli" panose="02000500030200090000" charset="0"/>
              </a:rPr>
              <a:t>تدريبات الوعي الصوتي:</a:t>
            </a:r>
            <a:endParaRPr lang="ar-DZ" altLang="en-US" sz="3200" dirty="0">
              <a:solidFill>
                <a:schemeClr val="accent4"/>
              </a:solidFill>
              <a:latin typeface="MV Boli" panose="02000500030200090000" charset="0"/>
              <a:cs typeface="MV Boli" panose="02000500030200090000" charset="0"/>
            </a:endParaRPr>
          </a:p>
        </p:txBody>
      </p:sp>
      <p:sp>
        <p:nvSpPr>
          <p:cNvPr id="10" name="Text 5"/>
          <p:cNvSpPr/>
          <p:nvPr/>
        </p:nvSpPr>
        <p:spPr>
          <a:xfrm>
            <a:off x="6857365" y="3191510"/>
            <a:ext cx="7341235" cy="871855"/>
          </a:xfrm>
          <a:prstGeom prst="rect">
            <a:avLst/>
          </a:prstGeom>
          <a:noFill/>
        </p:spPr>
        <p:txBody>
          <a:bodyPr wrap="square" lIns="0" tIns="0" rIns="0" bIns="0" rtlCol="0" anchor="t"/>
          <a:lstStyle/>
          <a:p>
            <a:pPr marL="0" indent="0" algn="r">
              <a:lnSpc>
                <a:spcPct val="100000"/>
              </a:lnSpc>
              <a:buNone/>
            </a:pPr>
            <a:r>
              <a:rPr lang="ar-DZ" altLang="en-US" dirty="0">
                <a:solidFill>
                  <a:schemeClr val="bg1"/>
                </a:solidFill>
              </a:rPr>
              <a:t>تهدف هذه التدريبات إلى تعزيز فهم الطفل لبنية الكلمات وأصواتها، على سبيل المثال يمكن تقسيم الكلمات إلى مقاطق صوتية وتحديد الأصوات الفردية في كل كلمة، أيضا الحوارات الهادفة طيلة الوقت وبشكل طبيعي تساعد الطفل على تحديد </a:t>
            </a:r>
            <a:r>
              <a:rPr lang="ar-DZ" altLang="en-US" sz="2000" dirty="0">
                <a:solidFill>
                  <a:schemeClr val="bg1"/>
                </a:solidFill>
              </a:rPr>
              <a:t>مواطن </a:t>
            </a:r>
            <a:r>
              <a:rPr lang="ar-DZ" altLang="en-US" dirty="0">
                <a:solidFill>
                  <a:schemeClr val="bg1"/>
                </a:solidFill>
              </a:rPr>
              <a:t>الإضافة في كلماته وتصويبها، ومنها أيضا تدريب الطفل على نطق الأصوات التي يواجه فيها صعوبة بشكل منفرد ثم توظيفها في مقاطع بسيطة.</a:t>
            </a:r>
            <a:endParaRPr lang="ar-DZ" altLang="en-US" dirty="0">
              <a:solidFill>
                <a:schemeClr val="bg1"/>
              </a:solidFill>
            </a:endParaRPr>
          </a:p>
        </p:txBody>
      </p:sp>
      <p:pic>
        <p:nvPicPr>
          <p:cNvPr id="11" name="Image 3" descr="preencoded.png"/>
          <p:cNvPicPr>
            <a:picLocks noChangeAspect="1"/>
          </p:cNvPicPr>
          <p:nvPr/>
        </p:nvPicPr>
        <p:blipFill>
          <a:blip r:embed="rId4"/>
          <a:stretch>
            <a:fillRect/>
          </a:stretch>
        </p:blipFill>
        <p:spPr>
          <a:xfrm>
            <a:off x="5918835" y="5109845"/>
            <a:ext cx="645795" cy="1146810"/>
          </a:xfrm>
          <a:prstGeom prst="rect">
            <a:avLst/>
          </a:prstGeom>
        </p:spPr>
      </p:pic>
      <p:sp>
        <p:nvSpPr>
          <p:cNvPr id="12" name="Text 6"/>
          <p:cNvSpPr/>
          <p:nvPr/>
        </p:nvSpPr>
        <p:spPr>
          <a:xfrm>
            <a:off x="11838305" y="4921250"/>
            <a:ext cx="2360295" cy="542925"/>
          </a:xfrm>
          <a:prstGeom prst="rect">
            <a:avLst/>
          </a:prstGeom>
          <a:noFill/>
        </p:spPr>
        <p:txBody>
          <a:bodyPr wrap="none" lIns="0" tIns="0" rIns="0" bIns="0" rtlCol="0" anchor="t"/>
          <a:lstStyle/>
          <a:p>
            <a:pPr marL="0" indent="0" algn="r">
              <a:lnSpc>
                <a:spcPts val="1400"/>
              </a:lnSpc>
              <a:buNone/>
            </a:pPr>
            <a:r>
              <a:rPr lang="ar-DZ" altLang="en-US" sz="3200" dirty="0">
                <a:solidFill>
                  <a:schemeClr val="accent4"/>
                </a:solidFill>
                <a:latin typeface="MV Boli" panose="02000500030200090000" charset="0"/>
                <a:cs typeface="MV Boli" panose="02000500030200090000" charset="0"/>
              </a:rPr>
              <a:t>تمارين التدريب السمعي:</a:t>
            </a:r>
            <a:endParaRPr lang="ar-DZ" altLang="en-US" sz="3200" dirty="0">
              <a:solidFill>
                <a:schemeClr val="accent4"/>
              </a:solidFill>
              <a:latin typeface="MV Boli" panose="02000500030200090000" charset="0"/>
              <a:cs typeface="MV Boli" panose="02000500030200090000" charset="0"/>
            </a:endParaRPr>
          </a:p>
        </p:txBody>
      </p:sp>
      <p:sp>
        <p:nvSpPr>
          <p:cNvPr id="13" name="Text 7"/>
          <p:cNvSpPr/>
          <p:nvPr/>
        </p:nvSpPr>
        <p:spPr>
          <a:xfrm>
            <a:off x="6719570" y="5109845"/>
            <a:ext cx="7479030" cy="935355"/>
          </a:xfrm>
          <a:prstGeom prst="rect">
            <a:avLst/>
          </a:prstGeom>
          <a:noFill/>
        </p:spPr>
        <p:txBody>
          <a:bodyPr wrap="square" lIns="0" tIns="0" rIns="0" bIns="0" rtlCol="0" anchor="t"/>
          <a:lstStyle/>
          <a:p>
            <a:pPr marL="0" indent="0" algn="r">
              <a:lnSpc>
                <a:spcPct val="100000"/>
              </a:lnSpc>
              <a:buNone/>
            </a:pPr>
            <a:r>
              <a:rPr lang="ar-DZ" altLang="en-US" sz="2000" dirty="0">
                <a:solidFill>
                  <a:schemeClr val="bg1"/>
                </a:solidFill>
              </a:rPr>
              <a:t>لما كان السمع هو الملكة اللغوية التي تمهد الطريق لتكوين قاعدة باقي المهارات خاصة مهارة التحدث والكلام، فإن إدراج تدريبات الوعي السمعي ضرورية جدا لتحسين قدرة الطفل على تمييز الأصوات والكلمات بدقة، ومن أمثلة ذلك المشاركة في قراءة القصص بصوت عال ومتأني، أيضا تسجيل صوت الطفل ثم الاستماع إليه معا لتحديد وإدراك الإضافات الواردة وحذفها.</a:t>
            </a:r>
            <a:endParaRPr lang="ar-DZ" altLang="en-US" sz="2000" dirty="0">
              <a:solidFill>
                <a:schemeClr val="bg1"/>
              </a:solidFill>
            </a:endParaRPr>
          </a:p>
        </p:txBody>
      </p:sp>
      <p:pic>
        <p:nvPicPr>
          <p:cNvPr id="14" name="Image 4" descr="preencoded.png"/>
          <p:cNvPicPr>
            <a:picLocks noChangeAspect="1"/>
          </p:cNvPicPr>
          <p:nvPr/>
        </p:nvPicPr>
        <p:blipFill>
          <a:blip r:embed="rId5"/>
          <a:stretch>
            <a:fillRect/>
          </a:stretch>
        </p:blipFill>
        <p:spPr>
          <a:xfrm>
            <a:off x="5917565" y="6846570"/>
            <a:ext cx="644525" cy="987425"/>
          </a:xfrm>
          <a:prstGeom prst="rect">
            <a:avLst/>
          </a:prstGeom>
        </p:spPr>
      </p:pic>
      <p:sp>
        <p:nvSpPr>
          <p:cNvPr id="15" name="Text 8"/>
          <p:cNvSpPr/>
          <p:nvPr/>
        </p:nvSpPr>
        <p:spPr>
          <a:xfrm>
            <a:off x="12746990" y="7091680"/>
            <a:ext cx="1452245" cy="487045"/>
          </a:xfrm>
          <a:prstGeom prst="rect">
            <a:avLst/>
          </a:prstGeom>
          <a:noFill/>
        </p:spPr>
        <p:txBody>
          <a:bodyPr wrap="none" lIns="0" tIns="0" rIns="0" bIns="0" rtlCol="0" anchor="t"/>
          <a:lstStyle/>
          <a:p>
            <a:pPr marL="0" indent="0" algn="r">
              <a:lnSpc>
                <a:spcPts val="1400"/>
              </a:lnSpc>
              <a:buNone/>
            </a:pPr>
            <a:r>
              <a:rPr lang="ar-DZ" altLang="en-US" sz="3200" dirty="0">
                <a:solidFill>
                  <a:schemeClr val="accent4"/>
                </a:solidFill>
                <a:latin typeface="Lora" pitchFamily="34" charset="0"/>
                <a:ea typeface="Lora" pitchFamily="34" charset="-122"/>
                <a:cs typeface="Lora" pitchFamily="34" charset="-120"/>
              </a:rPr>
              <a:t>تقنية المرآ’ة:</a:t>
            </a:r>
            <a:endParaRPr lang="ar-DZ" altLang="en-US" sz="3200" dirty="0">
              <a:solidFill>
                <a:schemeClr val="accent4"/>
              </a:solidFill>
              <a:latin typeface="Lora" pitchFamily="34" charset="0"/>
              <a:ea typeface="Lora" pitchFamily="34" charset="-122"/>
              <a:cs typeface="Lora" pitchFamily="34" charset="-120"/>
            </a:endParaRPr>
          </a:p>
        </p:txBody>
      </p:sp>
      <p:sp>
        <p:nvSpPr>
          <p:cNvPr id="16" name="Text 9"/>
          <p:cNvSpPr/>
          <p:nvPr/>
        </p:nvSpPr>
        <p:spPr>
          <a:xfrm>
            <a:off x="6721475" y="7147560"/>
            <a:ext cx="7477760" cy="840740"/>
          </a:xfrm>
          <a:prstGeom prst="rect">
            <a:avLst/>
          </a:prstGeom>
          <a:noFill/>
        </p:spPr>
        <p:txBody>
          <a:bodyPr wrap="none" lIns="0" tIns="0" rIns="0" bIns="0" rtlCol="0" anchor="t"/>
          <a:lstStyle/>
          <a:p>
            <a:pPr marL="0" indent="0" algn="r">
              <a:lnSpc>
                <a:spcPts val="1550"/>
              </a:lnSpc>
              <a:buNone/>
            </a:pPr>
            <a:endParaRPr lang="en-US" sz="2000" dirty="0">
              <a:solidFill>
                <a:schemeClr val="bg1"/>
              </a:solidFill>
              <a:latin typeface="Source Sans Pro" pitchFamily="34" charset="0"/>
              <a:ea typeface="Source Sans Pro" pitchFamily="34" charset="-122"/>
              <a:cs typeface="Source Sans Pro" pitchFamily="34" charset="-120"/>
            </a:endParaRPr>
          </a:p>
          <a:p>
            <a:pPr marL="0" indent="0" algn="r">
              <a:lnSpc>
                <a:spcPts val="1550"/>
              </a:lnSpc>
              <a:buNone/>
            </a:pPr>
            <a:r>
              <a:rPr lang="ar-DZ" altLang="en-US" sz="2000" dirty="0">
                <a:solidFill>
                  <a:schemeClr val="bg1"/>
                </a:solidFill>
                <a:latin typeface="Source Sans Pro" pitchFamily="34" charset="0"/>
                <a:ea typeface="Source Sans Pro" pitchFamily="34" charset="-122"/>
                <a:cs typeface="Source Sans Pro" pitchFamily="34" charset="-120"/>
              </a:rPr>
              <a:t>إن الغاية من استحدام هذه التقنية هو مساعدة الطفل على رؤية حركات الفم أثناء النطق.</a:t>
            </a:r>
            <a:endParaRPr lang="ar-DZ" altLang="en-US" sz="2000" dirty="0">
              <a:solidFill>
                <a:schemeClr val="bg1"/>
              </a:solidFill>
              <a:latin typeface="Source Sans Pro" pitchFamily="34" charset="0"/>
              <a:ea typeface="Source Sans Pro" pitchFamily="34" charset="-122"/>
              <a:cs typeface="Source Sans Pro" pitchFamily="34" charset="-120"/>
            </a:endParaRPr>
          </a:p>
        </p:txBody>
      </p:sp>
      <p:sp>
        <p:nvSpPr>
          <p:cNvPr id="17" name="Text 10"/>
          <p:cNvSpPr/>
          <p:nvPr/>
        </p:nvSpPr>
        <p:spPr>
          <a:xfrm>
            <a:off x="5918200" y="5000625"/>
            <a:ext cx="8280400" cy="1173480"/>
          </a:xfrm>
          <a:prstGeom prst="rect">
            <a:avLst/>
          </a:prstGeom>
          <a:noFill/>
        </p:spPr>
        <p:txBody>
          <a:bodyPr wrap="none" lIns="0" tIns="0" rIns="0" bIns="0" rtlCol="0" anchor="t"/>
          <a:lstStyle/>
          <a:p>
            <a:pPr marL="0" indent="0">
              <a:lnSpc>
                <a:spcPts val="1550"/>
              </a:lnSpc>
              <a:buNone/>
            </a:pPr>
            <a:endParaRPr lang="en-US" sz="950" dirty="0"/>
          </a:p>
        </p:txBody>
      </p:sp>
      <p:sp>
        <p:nvSpPr>
          <p:cNvPr id="21" name="Text 12"/>
          <p:cNvSpPr/>
          <p:nvPr/>
        </p:nvSpPr>
        <p:spPr>
          <a:xfrm>
            <a:off x="10849689" y="9668351"/>
            <a:ext cx="3348752" cy="181570"/>
          </a:xfrm>
          <a:prstGeom prst="rect">
            <a:avLst/>
          </a:prstGeom>
          <a:noFill/>
        </p:spPr>
        <p:txBody>
          <a:bodyPr wrap="none" lIns="0" tIns="0" rIns="0" bIns="0" rtlCol="0" anchor="t"/>
          <a:lstStyle/>
          <a:p>
            <a:pPr marL="0" indent="0" algn="r">
              <a:lnSpc>
                <a:spcPts val="1400"/>
              </a:lnSpc>
              <a:buNone/>
            </a:pPr>
            <a:r>
              <a:rPr lang="en-US" sz="1100" dirty="0">
                <a:solidFill>
                  <a:srgbClr val="D6E5EF"/>
                </a:solidFill>
                <a:latin typeface="Lora" pitchFamily="34" charset="0"/>
                <a:ea typeface="Lora" pitchFamily="34" charset="-122"/>
                <a:cs typeface="Lora" pitchFamily="34" charset="-120"/>
              </a:rPr>
              <a:t>الألعاب اللغوية تشجع النطق الصحيح بطريقة ترفيهية ممتعة</a:t>
            </a:r>
            <a:endParaRPr lang="en-US" sz="1100" dirty="0"/>
          </a:p>
        </p:txBody>
      </p:sp>
      <p:sp>
        <p:nvSpPr>
          <p:cNvPr id="23" name="Text 13"/>
          <p:cNvSpPr/>
          <p:nvPr/>
        </p:nvSpPr>
        <p:spPr>
          <a:xfrm>
            <a:off x="9868852" y="11747659"/>
            <a:ext cx="4329589" cy="181570"/>
          </a:xfrm>
          <a:prstGeom prst="rect">
            <a:avLst/>
          </a:prstGeom>
          <a:noFill/>
        </p:spPr>
        <p:txBody>
          <a:bodyPr wrap="none" lIns="0" tIns="0" rIns="0" bIns="0" rtlCol="0" anchor="t"/>
          <a:lstStyle/>
          <a:p>
            <a:pPr marL="0" indent="0" algn="r">
              <a:lnSpc>
                <a:spcPts val="1400"/>
              </a:lnSpc>
              <a:buNone/>
            </a:pPr>
            <a:r>
              <a:rPr lang="en-US" sz="1100" dirty="0">
                <a:solidFill>
                  <a:srgbClr val="D6E5EF"/>
                </a:solidFill>
                <a:latin typeface="Lora" pitchFamily="34" charset="0"/>
                <a:ea typeface="Lora" pitchFamily="34" charset="-122"/>
                <a:cs typeface="Lora" pitchFamily="34" charset="-120"/>
              </a:rPr>
              <a:t>تقنية المرآة تساهم في إدراك كيفية نطق الحروف من خلال مراقبة حركات الفم</a:t>
            </a:r>
            <a:endParaRPr lang="en-US" sz="1100" dirty="0"/>
          </a:p>
        </p:txBody>
      </p:sp>
    </p:spTree>
  </p:cSld>
  <p:clrMapOvr>
    <a:masterClrMapping/>
  </p:clrMapOvr>
  <mc:AlternateContent xmlns:mc="http://schemas.openxmlformats.org/markup-compatibility/2006">
    <mc:Choice xmlns:p14="http://schemas.microsoft.com/office/powerpoint/2010/main" Requires="p14">
      <p:transition spd="slow" p14:dur="12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9942195" y="225425"/>
            <a:ext cx="4081145" cy="724535"/>
          </a:xfrm>
          <a:prstGeom prst="rect">
            <a:avLst/>
          </a:prstGeom>
          <a:noFill/>
        </p:spPr>
        <p:txBody>
          <a:bodyPr wrap="none" lIns="0" tIns="0" rIns="0" bIns="0" rtlCol="0" anchor="t"/>
          <a:lstStyle/>
          <a:p>
            <a:pPr marL="0" indent="0" algn="r">
              <a:lnSpc>
                <a:spcPts val="4000"/>
              </a:lnSpc>
              <a:buNone/>
            </a:pPr>
            <a:r>
              <a:rPr lang="ar-DZ" altLang="en-US" sz="3600" dirty="0">
                <a:solidFill>
                  <a:schemeClr val="accent2"/>
                </a:solidFill>
                <a:latin typeface="MV Boli" panose="02000500030200090000" charset="0"/>
                <a:cs typeface="MV Boli" panose="02000500030200090000" charset="0"/>
              </a:rPr>
              <a:t>الخاتمة:</a:t>
            </a:r>
            <a:endParaRPr lang="ar-DZ" altLang="en-US" sz="3600" dirty="0">
              <a:solidFill>
                <a:schemeClr val="accent2"/>
              </a:solidFill>
              <a:latin typeface="MV Boli" panose="02000500030200090000" charset="0"/>
              <a:cs typeface="MV Boli" panose="02000500030200090000" charset="0"/>
            </a:endParaRPr>
          </a:p>
        </p:txBody>
      </p:sp>
      <p:sp>
        <p:nvSpPr>
          <p:cNvPr id="4" name="Text 1"/>
          <p:cNvSpPr/>
          <p:nvPr/>
        </p:nvSpPr>
        <p:spPr>
          <a:xfrm>
            <a:off x="6093460" y="873760"/>
            <a:ext cx="7929880" cy="1203960"/>
          </a:xfrm>
          <a:prstGeom prst="rect">
            <a:avLst/>
          </a:prstGeom>
          <a:noFill/>
        </p:spPr>
        <p:txBody>
          <a:bodyPr wrap="square" lIns="0" tIns="0" rIns="0" bIns="0" rtlCol="0" anchor="t"/>
          <a:lstStyle/>
          <a:p>
            <a:pPr marL="0" indent="0" algn="r">
              <a:lnSpc>
                <a:spcPct val="150000"/>
              </a:lnSpc>
              <a:buNone/>
            </a:pPr>
            <a:r>
              <a:rPr lang="ar-DZ" altLang="en-US" sz="2000" dirty="0">
                <a:solidFill>
                  <a:schemeClr val="bg1"/>
                </a:solidFill>
              </a:rPr>
              <a:t>إن اضطراب الإضافة رغم تحدياته يمكن التغلب عليه ومعالجته من خلال التشخيص المبكر واستعمال الطرق الفعالة للعلاج، وفي هذا الصدد يلعب الآباء والمعلمون دورا حيويا في دعم الأطفال اللذين يعانون اضطراب الإضافة من خلال توفير بيئة داعمة وتعزيز التحسن الملحوظ والتشجيع على الاستمرار.</a:t>
            </a:r>
            <a:endParaRPr lang="ar-DZ" altLang="en-US" sz="2000" dirty="0">
              <a:solidFill>
                <a:schemeClr val="bg1"/>
              </a:solidFill>
            </a:endParaRPr>
          </a:p>
        </p:txBody>
      </p:sp>
      <p:sp>
        <p:nvSpPr>
          <p:cNvPr id="5" name="Text 2"/>
          <p:cNvSpPr/>
          <p:nvPr/>
        </p:nvSpPr>
        <p:spPr>
          <a:xfrm>
            <a:off x="6093500" y="2273260"/>
            <a:ext cx="7929801" cy="555069"/>
          </a:xfrm>
          <a:prstGeom prst="rect">
            <a:avLst/>
          </a:prstGeom>
          <a:noFill/>
        </p:spPr>
        <p:txBody>
          <a:bodyPr wrap="square" lIns="0" tIns="0" rIns="0" bIns="0" rtlCol="0" anchor="t"/>
          <a:lstStyle/>
          <a:p>
            <a:pPr marL="0" indent="0">
              <a:lnSpc>
                <a:spcPct val="100000"/>
              </a:lnSpc>
              <a:buNone/>
            </a:pPr>
            <a:endParaRPr lang="en-US" sz="1350" dirty="0"/>
          </a:p>
        </p:txBody>
      </p:sp>
      <p:sp>
        <p:nvSpPr>
          <p:cNvPr id="6" name="Shape 3"/>
          <p:cNvSpPr/>
          <p:nvPr/>
        </p:nvSpPr>
        <p:spPr>
          <a:xfrm>
            <a:off x="6093460" y="3023235"/>
            <a:ext cx="7161530" cy="773430"/>
          </a:xfrm>
          <a:prstGeom prst="roundRect">
            <a:avLst>
              <a:gd name="adj" fmla="val 2646"/>
            </a:avLst>
          </a:prstGeom>
          <a:solidFill>
            <a:srgbClr val="444752"/>
          </a:solidFill>
        </p:spPr>
      </p:sp>
      <p:sp>
        <p:nvSpPr>
          <p:cNvPr id="7" name="Text 4"/>
          <p:cNvSpPr/>
          <p:nvPr/>
        </p:nvSpPr>
        <p:spPr>
          <a:xfrm>
            <a:off x="9942195" y="3191510"/>
            <a:ext cx="2040890" cy="368935"/>
          </a:xfrm>
          <a:prstGeom prst="rect">
            <a:avLst/>
          </a:prstGeom>
          <a:noFill/>
        </p:spPr>
        <p:txBody>
          <a:bodyPr wrap="none" lIns="0" tIns="0" rIns="0" bIns="0" rtlCol="0" anchor="t"/>
          <a:lstStyle/>
          <a:p>
            <a:pPr marL="0" indent="0" algn="dist">
              <a:lnSpc>
                <a:spcPts val="2000"/>
              </a:lnSpc>
              <a:buNone/>
            </a:pPr>
            <a:r>
              <a:rPr lang="ar-DZ" altLang="en-US" sz="2000" dirty="0">
                <a:solidFill>
                  <a:schemeClr val="bg1"/>
                </a:solidFill>
              </a:rPr>
              <a:t>التشخيص المبكرأساسي للعلاج الفعال.</a:t>
            </a:r>
            <a:endParaRPr lang="ar-DZ" altLang="en-US" sz="2000" dirty="0">
              <a:solidFill>
                <a:schemeClr val="bg1"/>
              </a:solidFill>
            </a:endParaRPr>
          </a:p>
        </p:txBody>
      </p:sp>
      <p:sp>
        <p:nvSpPr>
          <p:cNvPr id="8" name="Text 5"/>
          <p:cNvSpPr/>
          <p:nvPr/>
        </p:nvSpPr>
        <p:spPr>
          <a:xfrm>
            <a:off x="6266855" y="3555921"/>
            <a:ext cx="7583091" cy="277535"/>
          </a:xfrm>
          <a:prstGeom prst="rect">
            <a:avLst/>
          </a:prstGeom>
          <a:noFill/>
        </p:spPr>
        <p:txBody>
          <a:bodyPr wrap="none" lIns="0" tIns="0" rIns="0" bIns="0" rtlCol="0" anchor="t"/>
          <a:lstStyle/>
          <a:p>
            <a:pPr marL="0" indent="0">
              <a:lnSpc>
                <a:spcPts val="2150"/>
              </a:lnSpc>
              <a:buNone/>
            </a:pPr>
            <a:endParaRPr lang="en-US" sz="1350" dirty="0"/>
          </a:p>
          <a:p>
            <a:pPr marL="0" indent="0">
              <a:lnSpc>
                <a:spcPts val="2150"/>
              </a:lnSpc>
              <a:buNone/>
            </a:pPr>
            <a:endParaRPr lang="en-US" sz="1350" dirty="0"/>
          </a:p>
        </p:txBody>
      </p:sp>
      <p:sp>
        <p:nvSpPr>
          <p:cNvPr id="9" name="Shape 6"/>
          <p:cNvSpPr/>
          <p:nvPr/>
        </p:nvSpPr>
        <p:spPr>
          <a:xfrm>
            <a:off x="6094095" y="4088130"/>
            <a:ext cx="7161530" cy="830580"/>
          </a:xfrm>
          <a:prstGeom prst="roundRect">
            <a:avLst>
              <a:gd name="adj" fmla="val 2646"/>
            </a:avLst>
          </a:prstGeom>
          <a:solidFill>
            <a:srgbClr val="444752"/>
          </a:solidFill>
        </p:spPr>
      </p:sp>
      <p:sp>
        <p:nvSpPr>
          <p:cNvPr id="10" name="Text 7"/>
          <p:cNvSpPr/>
          <p:nvPr/>
        </p:nvSpPr>
        <p:spPr>
          <a:xfrm>
            <a:off x="8772525" y="4222115"/>
            <a:ext cx="2040890" cy="391160"/>
          </a:xfrm>
          <a:prstGeom prst="rect">
            <a:avLst/>
          </a:prstGeom>
          <a:noFill/>
        </p:spPr>
        <p:txBody>
          <a:bodyPr wrap="none" lIns="0" tIns="0" rIns="0" bIns="0" rtlCol="0" anchor="t"/>
          <a:lstStyle/>
          <a:p>
            <a:pPr marL="0" indent="0">
              <a:lnSpc>
                <a:spcPts val="2000"/>
              </a:lnSpc>
              <a:buNone/>
            </a:pPr>
            <a:r>
              <a:rPr lang="ar-DZ" altLang="en-US" sz="2000" dirty="0">
                <a:solidFill>
                  <a:schemeClr val="bg1"/>
                </a:solidFill>
              </a:rPr>
              <a:t>دعم الأسرة والمحيط المدرسي ضروري لتقدم الطفل.</a:t>
            </a:r>
            <a:endParaRPr lang="ar-DZ" altLang="en-US" sz="2000" dirty="0">
              <a:solidFill>
                <a:schemeClr val="bg1"/>
              </a:solidFill>
            </a:endParaRPr>
          </a:p>
        </p:txBody>
      </p:sp>
      <p:sp>
        <p:nvSpPr>
          <p:cNvPr id="11" name="Text 8"/>
          <p:cNvSpPr/>
          <p:nvPr/>
        </p:nvSpPr>
        <p:spPr>
          <a:xfrm>
            <a:off x="6266855" y="4712613"/>
            <a:ext cx="7583091" cy="277535"/>
          </a:xfrm>
          <a:prstGeom prst="rect">
            <a:avLst/>
          </a:prstGeom>
          <a:noFill/>
        </p:spPr>
        <p:txBody>
          <a:bodyPr wrap="none" lIns="0" tIns="0" rIns="0" bIns="0" rtlCol="0" anchor="t"/>
          <a:lstStyle/>
          <a:p>
            <a:pPr marL="0" indent="0">
              <a:lnSpc>
                <a:spcPts val="2150"/>
              </a:lnSpc>
              <a:buNone/>
            </a:pPr>
            <a:endParaRPr lang="en-US" sz="1350" dirty="0">
              <a:solidFill>
                <a:srgbClr val="D6E5EF"/>
              </a:solidFill>
              <a:latin typeface="Source Sans Pro" pitchFamily="34" charset="0"/>
              <a:ea typeface="Source Sans Pro" pitchFamily="34" charset="-122"/>
              <a:cs typeface="Source Sans Pro" pitchFamily="34" charset="-120"/>
            </a:endParaRPr>
          </a:p>
          <a:p>
            <a:pPr marL="0" indent="0">
              <a:lnSpc>
                <a:spcPts val="2150"/>
              </a:lnSpc>
              <a:buNone/>
            </a:pPr>
            <a:endParaRPr lang="en-US" sz="1350" dirty="0">
              <a:solidFill>
                <a:srgbClr val="D6E5EF"/>
              </a:solidFill>
              <a:latin typeface="Source Sans Pro" pitchFamily="34" charset="0"/>
              <a:ea typeface="Source Sans Pro" pitchFamily="34" charset="-122"/>
              <a:cs typeface="Source Sans Pro" pitchFamily="34" charset="-120"/>
            </a:endParaRPr>
          </a:p>
        </p:txBody>
      </p:sp>
      <p:sp>
        <p:nvSpPr>
          <p:cNvPr id="12" name="Shape 9"/>
          <p:cNvSpPr/>
          <p:nvPr/>
        </p:nvSpPr>
        <p:spPr>
          <a:xfrm>
            <a:off x="6093460" y="5274310"/>
            <a:ext cx="7161530" cy="726440"/>
          </a:xfrm>
          <a:prstGeom prst="roundRect">
            <a:avLst>
              <a:gd name="adj" fmla="val 2646"/>
            </a:avLst>
          </a:prstGeom>
          <a:solidFill>
            <a:srgbClr val="444752"/>
          </a:solidFill>
        </p:spPr>
      </p:sp>
      <p:sp>
        <p:nvSpPr>
          <p:cNvPr id="13" name="Text 10"/>
          <p:cNvSpPr/>
          <p:nvPr/>
        </p:nvSpPr>
        <p:spPr>
          <a:xfrm>
            <a:off x="9372600" y="5446395"/>
            <a:ext cx="2040890" cy="503555"/>
          </a:xfrm>
          <a:prstGeom prst="rect">
            <a:avLst/>
          </a:prstGeom>
          <a:noFill/>
        </p:spPr>
        <p:txBody>
          <a:bodyPr wrap="none" lIns="0" tIns="0" rIns="0" bIns="0" rtlCol="0" anchor="t"/>
          <a:lstStyle/>
          <a:p>
            <a:pPr marL="0" indent="0">
              <a:lnSpc>
                <a:spcPts val="2000"/>
              </a:lnSpc>
              <a:buNone/>
            </a:pPr>
            <a:r>
              <a:rPr lang="ar-DZ" altLang="en-US" sz="2000" dirty="0">
                <a:solidFill>
                  <a:schemeClr val="bg1"/>
                </a:solidFill>
              </a:rPr>
              <a:t>العلاج المتخصص يراعي احتياجات كل طفل.</a:t>
            </a:r>
            <a:endParaRPr lang="ar-DZ" altLang="en-US" sz="2000" dirty="0">
              <a:solidFill>
                <a:schemeClr val="bg1"/>
              </a:solidFill>
            </a:endParaRPr>
          </a:p>
        </p:txBody>
      </p:sp>
      <p:sp>
        <p:nvSpPr>
          <p:cNvPr id="14" name="Text 11"/>
          <p:cNvSpPr/>
          <p:nvPr/>
        </p:nvSpPr>
        <p:spPr>
          <a:xfrm>
            <a:off x="6266855" y="5869305"/>
            <a:ext cx="7583091" cy="277535"/>
          </a:xfrm>
          <a:prstGeom prst="rect">
            <a:avLst/>
          </a:prstGeom>
          <a:noFill/>
        </p:spPr>
        <p:txBody>
          <a:bodyPr wrap="none" lIns="0" tIns="0" rIns="0" bIns="0" rtlCol="0" anchor="t"/>
          <a:lstStyle/>
          <a:p>
            <a:pPr marL="0" indent="0">
              <a:lnSpc>
                <a:spcPts val="2150"/>
              </a:lnSpc>
              <a:buNone/>
            </a:pPr>
            <a:endParaRPr lang="en-US" sz="1350" dirty="0">
              <a:solidFill>
                <a:srgbClr val="D6E5EF"/>
              </a:solidFill>
              <a:latin typeface="Source Sans Pro" pitchFamily="34" charset="0"/>
              <a:ea typeface="Source Sans Pro" pitchFamily="34" charset="-122"/>
              <a:cs typeface="Source Sans Pro" pitchFamily="34" charset="-120"/>
            </a:endParaRPr>
          </a:p>
          <a:p>
            <a:pPr marL="0" indent="0">
              <a:lnSpc>
                <a:spcPts val="2150"/>
              </a:lnSpc>
              <a:buNone/>
            </a:pPr>
            <a:endParaRPr lang="en-US" sz="1350" dirty="0">
              <a:solidFill>
                <a:srgbClr val="D6E5EF"/>
              </a:solidFill>
              <a:latin typeface="Source Sans Pro" pitchFamily="34" charset="0"/>
              <a:ea typeface="Source Sans Pro" pitchFamily="34" charset="-122"/>
              <a:cs typeface="Source Sans Pro" pitchFamily="34" charset="-120"/>
            </a:endParaRPr>
          </a:p>
        </p:txBody>
      </p:sp>
      <p:sp>
        <p:nvSpPr>
          <p:cNvPr id="15" name="Shape 12"/>
          <p:cNvSpPr/>
          <p:nvPr/>
        </p:nvSpPr>
        <p:spPr>
          <a:xfrm>
            <a:off x="6093460" y="6284595"/>
            <a:ext cx="7161530" cy="809625"/>
          </a:xfrm>
          <a:prstGeom prst="roundRect">
            <a:avLst>
              <a:gd name="adj" fmla="val 2646"/>
            </a:avLst>
          </a:prstGeom>
          <a:solidFill>
            <a:srgbClr val="444752"/>
          </a:solidFill>
        </p:spPr>
      </p:sp>
      <p:sp>
        <p:nvSpPr>
          <p:cNvPr id="16" name="Text 13"/>
          <p:cNvSpPr/>
          <p:nvPr/>
        </p:nvSpPr>
        <p:spPr>
          <a:xfrm>
            <a:off x="9728835" y="6590030"/>
            <a:ext cx="2040890" cy="368935"/>
          </a:xfrm>
          <a:prstGeom prst="rect">
            <a:avLst/>
          </a:prstGeom>
          <a:noFill/>
        </p:spPr>
        <p:txBody>
          <a:bodyPr wrap="none" lIns="0" tIns="0" rIns="0" bIns="0" rtlCol="0" anchor="t"/>
          <a:lstStyle/>
          <a:p>
            <a:pPr marL="0" indent="0">
              <a:lnSpc>
                <a:spcPts val="2000"/>
              </a:lnSpc>
              <a:buNone/>
            </a:pPr>
            <a:r>
              <a:rPr lang="ar-DZ" altLang="en-US" sz="2000" dirty="0">
                <a:solidFill>
                  <a:schemeClr val="bg1"/>
                </a:solidFill>
              </a:rPr>
              <a:t>الصبر والمثابرة مفتاح النجاح في العلاج.</a:t>
            </a:r>
            <a:endParaRPr lang="ar-DZ" altLang="en-US" sz="2000" dirty="0">
              <a:solidFill>
                <a:schemeClr val="bg1"/>
              </a:solidFill>
            </a:endParaRPr>
          </a:p>
        </p:txBody>
      </p:sp>
      <p:sp>
        <p:nvSpPr>
          <p:cNvPr id="17" name="Text 14"/>
          <p:cNvSpPr/>
          <p:nvPr/>
        </p:nvSpPr>
        <p:spPr>
          <a:xfrm>
            <a:off x="6266855" y="7025997"/>
            <a:ext cx="7583091" cy="277535"/>
          </a:xfrm>
          <a:prstGeom prst="rect">
            <a:avLst/>
          </a:prstGeom>
          <a:noFill/>
        </p:spPr>
        <p:txBody>
          <a:bodyPr wrap="none" lIns="0" tIns="0" rIns="0" bIns="0" rtlCol="0" anchor="t"/>
          <a:lstStyle/>
          <a:p>
            <a:pPr marL="0" indent="0">
              <a:lnSpc>
                <a:spcPts val="2150"/>
              </a:lnSpc>
              <a:buNone/>
            </a:pPr>
            <a:endParaRPr lang="en-US" sz="1350" dirty="0"/>
          </a:p>
        </p:txBody>
      </p:sp>
    </p:spTree>
  </p:cSld>
  <p:clrMapOvr>
    <a:masterClrMapping/>
  </p:clrMapOvr>
  <mc:AlternateContent xmlns:mc="http://schemas.openxmlformats.org/markup-compatibility/2006">
    <mc:Choice xmlns:p14="http://schemas.microsoft.com/office/powerpoint/2010/main" Requires="p14">
      <p:transition spd="slow" p14:dur="1200">
        <p14:doors dir="ver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5689</Words>
  <Application>WPS Presentation</Application>
  <PresentationFormat>On-screen Show (16:9)</PresentationFormat>
  <Paragraphs>189</Paragraphs>
  <Slides>9</Slides>
  <Notes>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9</vt:i4>
      </vt:variant>
    </vt:vector>
  </HeadingPairs>
  <TitlesOfParts>
    <vt:vector size="24" baseType="lpstr">
      <vt:lpstr>Arial</vt:lpstr>
      <vt:lpstr>SimSun</vt:lpstr>
      <vt:lpstr>Wingdings</vt:lpstr>
      <vt:lpstr>Lora</vt:lpstr>
      <vt:lpstr>Lora</vt:lpstr>
      <vt:lpstr>Lora</vt:lpstr>
      <vt:lpstr>Source Sans Pro</vt:lpstr>
      <vt:lpstr>Source Sans Pro</vt:lpstr>
      <vt:lpstr>Source Sans Pro</vt:lpstr>
      <vt:lpstr>Aldhabi</vt:lpstr>
      <vt:lpstr>Calibri</vt:lpstr>
      <vt:lpstr>Microsoft YaHei</vt:lpstr>
      <vt:lpstr>Arial Unicode MS</vt:lpstr>
      <vt:lpstr>MV Boli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houda</cp:lastModifiedBy>
  <cp:revision>5</cp:revision>
  <dcterms:created xsi:type="dcterms:W3CDTF">2024-11-02T22:58:00Z</dcterms:created>
  <dcterms:modified xsi:type="dcterms:W3CDTF">2024-11-04T07:16:42Z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7121AAEE888249C990637723029A1064_12</vt:lpwstr>
  </property>
  <property fmtid="{D5CDD505-2E9C-101B-9397-08002B2CF9AE}" pid="3" name="KSOProductBuildVer">
    <vt:lpwstr>1033-12.2.0.18638</vt:lpwstr>
  </property>
</Properties>
</file>