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88" d="100"/>
          <a:sy n="88" d="100"/>
        </p:scale>
        <p:origin x="26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DFDF-8BDF-4E90-8802-B0F8B842C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38F59D4D-CB6D-4BEE-9B49-60E45C5AE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753A5AF5-77B1-4B8A-B960-1F2F5BDE07A0}"/>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5" name="Footer Placeholder 4">
            <a:extLst>
              <a:ext uri="{FF2B5EF4-FFF2-40B4-BE49-F238E27FC236}">
                <a16:creationId xmlns:a16="http://schemas.microsoft.com/office/drawing/2014/main" id="{0E55E7E2-58C2-453B-9F3F-82FA7762E34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A85D937-85A0-4119-91B8-977126A49D29}"/>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125525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ACBA-4018-4D6B-BEAA-0370C70CBE3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61B0114-93F8-44B5-A8D9-BC887DC4D5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755E81A-31C6-4DB0-AD9A-52F88AC59806}"/>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5" name="Footer Placeholder 4">
            <a:extLst>
              <a:ext uri="{FF2B5EF4-FFF2-40B4-BE49-F238E27FC236}">
                <a16:creationId xmlns:a16="http://schemas.microsoft.com/office/drawing/2014/main" id="{E7F205B7-1101-48EE-89A2-CA138530B35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1BBC03C-F332-4C3A-A53D-1027586B5110}"/>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406665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6014A-3EE4-4F1A-8426-B36F9F18B4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0ED8546-D268-412B-9C37-A79B58F25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B9F9B88-34C1-48EE-8B00-F3DA00CC3385}"/>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5" name="Footer Placeholder 4">
            <a:extLst>
              <a:ext uri="{FF2B5EF4-FFF2-40B4-BE49-F238E27FC236}">
                <a16:creationId xmlns:a16="http://schemas.microsoft.com/office/drawing/2014/main" id="{2A111E45-67D5-4CFF-AE68-5F78F9FC5E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16D8576-2DB4-491D-BC37-63B32C2018D0}"/>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269724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5C43-0349-432B-B21A-98FB04B797F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EF7404A-2FE0-428B-A953-19718ED44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451D280-532B-4A34-9447-ABE80E180F13}"/>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5" name="Footer Placeholder 4">
            <a:extLst>
              <a:ext uri="{FF2B5EF4-FFF2-40B4-BE49-F238E27FC236}">
                <a16:creationId xmlns:a16="http://schemas.microsoft.com/office/drawing/2014/main" id="{D441BD10-7152-4F7F-B415-D9E6CCCF304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255D1D8-17E4-45AA-89AE-7FE272422965}"/>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387006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32C8-15A1-437D-82A9-E16BE11E66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7B97E751-7DF1-42C3-9474-8A8146239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D525F-C133-4588-8258-81E1E3D5772E}"/>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5" name="Footer Placeholder 4">
            <a:extLst>
              <a:ext uri="{FF2B5EF4-FFF2-40B4-BE49-F238E27FC236}">
                <a16:creationId xmlns:a16="http://schemas.microsoft.com/office/drawing/2014/main" id="{AD21D1FC-D833-437A-8050-47A6C82CC0E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599084F-C5D2-43AF-A0EE-FACD2A5A91B4}"/>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5476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B7D9-F00C-4D9A-AECB-83499FB71AE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DFCBA35-EFCE-4F1B-93DE-67DA2BD197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4FF7DB5D-C5C8-4976-80EF-A0D49A85E3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5D302A40-B2EF-4B14-A4E3-2E70653F8DFF}"/>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6" name="Footer Placeholder 5">
            <a:extLst>
              <a:ext uri="{FF2B5EF4-FFF2-40B4-BE49-F238E27FC236}">
                <a16:creationId xmlns:a16="http://schemas.microsoft.com/office/drawing/2014/main" id="{35600DC6-6739-4056-85E6-E597EDFD24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CC5F84DD-196D-4B42-B557-9CB7F9FFB719}"/>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38317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03D1-93C6-4381-B5CC-18D0CCD2980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F9E3157-881B-4A10-99C5-3E24A39AF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4DA55-36C0-4678-93DA-731B13893E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986F1670-03A4-4CC3-85CC-E30A0017E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62E7D4-C451-4902-9F65-7F8FE2F573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EC3BFA50-0BD4-4AA6-94F3-65DA72F805BA}"/>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8" name="Footer Placeholder 7">
            <a:extLst>
              <a:ext uri="{FF2B5EF4-FFF2-40B4-BE49-F238E27FC236}">
                <a16:creationId xmlns:a16="http://schemas.microsoft.com/office/drawing/2014/main" id="{56A3B27F-06F0-445C-AB0D-2D57D1D5507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702AF1A6-D1B2-462C-A1AC-48B055463517}"/>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157933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EA6D-1341-49B9-859E-F416C7FF8EF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29F1E6FB-4F7B-42AC-84EB-FE5D94FD97EE}"/>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4" name="Footer Placeholder 3">
            <a:extLst>
              <a:ext uri="{FF2B5EF4-FFF2-40B4-BE49-F238E27FC236}">
                <a16:creationId xmlns:a16="http://schemas.microsoft.com/office/drawing/2014/main" id="{B4B493B1-50B5-4D0D-9195-9BED08F3154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86A0F05-4086-4877-BE58-03E27865F931}"/>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78607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1C48B-FC1D-424B-A61C-05A967FC894F}"/>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3" name="Footer Placeholder 2">
            <a:extLst>
              <a:ext uri="{FF2B5EF4-FFF2-40B4-BE49-F238E27FC236}">
                <a16:creationId xmlns:a16="http://schemas.microsoft.com/office/drawing/2014/main" id="{5E247279-F78C-4020-A535-0E31A45F1EC0}"/>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75DDC11-B5D0-41FD-AC3A-C35BF07E72ED}"/>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145452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11E1-B8DD-4A8E-A41F-8BA9A87F1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8B16372-CAB7-4132-9752-03F33EA36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EE5D17C6-95E2-44D8-8A1B-E3EA9BD0C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EE32E-B101-4C08-B222-1AE995E631AC}"/>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6" name="Footer Placeholder 5">
            <a:extLst>
              <a:ext uri="{FF2B5EF4-FFF2-40B4-BE49-F238E27FC236}">
                <a16:creationId xmlns:a16="http://schemas.microsoft.com/office/drawing/2014/main" id="{F920EBBB-05D6-4C12-A06E-DC921D72CEC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5A0AB9A-DBC0-4BBF-8DF7-FAB312A3502D}"/>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206409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0817-EC72-42AC-94F6-514A3B780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6031A969-EEF6-4A66-A7E2-3D2578F04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D8B66458-78E0-435B-873D-AFC5C090F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66761-BB0F-4AD0-B944-2FD11D4FEDB5}"/>
              </a:ext>
            </a:extLst>
          </p:cNvPr>
          <p:cNvSpPr>
            <a:spLocks noGrp="1"/>
          </p:cNvSpPr>
          <p:nvPr>
            <p:ph type="dt" sz="half" idx="10"/>
          </p:nvPr>
        </p:nvSpPr>
        <p:spPr/>
        <p:txBody>
          <a:bodyPr/>
          <a:lstStyle/>
          <a:p>
            <a:fld id="{2EB9A14E-60AA-4D6F-BCA5-8B9C02466777}" type="datetimeFigureOut">
              <a:rPr lang="fr-FR" smtClean="0"/>
              <a:t>05/01/2025</a:t>
            </a:fld>
            <a:endParaRPr lang="fr-FR"/>
          </a:p>
        </p:txBody>
      </p:sp>
      <p:sp>
        <p:nvSpPr>
          <p:cNvPr id="6" name="Footer Placeholder 5">
            <a:extLst>
              <a:ext uri="{FF2B5EF4-FFF2-40B4-BE49-F238E27FC236}">
                <a16:creationId xmlns:a16="http://schemas.microsoft.com/office/drawing/2014/main" id="{F049471B-C3CA-4563-9B8D-5453F42933A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D2465AA-4A34-4C99-B3D3-958771127FC0}"/>
              </a:ext>
            </a:extLst>
          </p:cNvPr>
          <p:cNvSpPr>
            <a:spLocks noGrp="1"/>
          </p:cNvSpPr>
          <p:nvPr>
            <p:ph type="sldNum" sz="quarter" idx="12"/>
          </p:nvPr>
        </p:nvSpPr>
        <p:spPr/>
        <p:txBody>
          <a:bodyPr/>
          <a:lstStyle/>
          <a:p>
            <a:fld id="{9C5DE9E2-8AD0-47F8-AC84-E92E01FDE52B}" type="slidenum">
              <a:rPr lang="fr-FR" smtClean="0"/>
              <a:t>‹N°›</a:t>
            </a:fld>
            <a:endParaRPr lang="fr-FR"/>
          </a:p>
        </p:txBody>
      </p:sp>
    </p:spTree>
    <p:extLst>
      <p:ext uri="{BB962C8B-B14F-4D97-AF65-F5344CB8AC3E}">
        <p14:creationId xmlns:p14="http://schemas.microsoft.com/office/powerpoint/2010/main" val="266939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1FACB-2C6E-402B-916E-EA136D84F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F991A6F-8870-44EE-8B54-8B5F11EA6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0DE0B16-2586-4EC3-A674-FEC3306B9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9A14E-60AA-4D6F-BCA5-8B9C02466777}" type="datetimeFigureOut">
              <a:rPr lang="fr-FR" smtClean="0"/>
              <a:t>05/01/2025</a:t>
            </a:fld>
            <a:endParaRPr lang="fr-FR"/>
          </a:p>
        </p:txBody>
      </p:sp>
      <p:sp>
        <p:nvSpPr>
          <p:cNvPr id="5" name="Footer Placeholder 4">
            <a:extLst>
              <a:ext uri="{FF2B5EF4-FFF2-40B4-BE49-F238E27FC236}">
                <a16:creationId xmlns:a16="http://schemas.microsoft.com/office/drawing/2014/main" id="{6FED7B3F-9C36-4F23-ABC4-BB05205A2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08F625D1-D950-4023-9251-DACEF4A4F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DE9E2-8AD0-47F8-AC84-E92E01FDE52B}" type="slidenum">
              <a:rPr lang="fr-FR" smtClean="0"/>
              <a:t>‹N°›</a:t>
            </a:fld>
            <a:endParaRPr lang="fr-FR"/>
          </a:p>
        </p:txBody>
      </p:sp>
    </p:spTree>
    <p:extLst>
      <p:ext uri="{BB962C8B-B14F-4D97-AF65-F5344CB8AC3E}">
        <p14:creationId xmlns:p14="http://schemas.microsoft.com/office/powerpoint/2010/main" val="96559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00D8-6A8D-498E-ABDC-17B748F775F9}"/>
              </a:ext>
            </a:extLst>
          </p:cNvPr>
          <p:cNvSpPr>
            <a:spLocks noGrp="1"/>
          </p:cNvSpPr>
          <p:nvPr>
            <p:ph type="ctrTitle"/>
          </p:nvPr>
        </p:nvSpPr>
        <p:spPr>
          <a:xfrm>
            <a:off x="-80010" y="0"/>
            <a:ext cx="12272010" cy="6858000"/>
          </a:xfrm>
        </p:spPr>
        <p:txBody>
          <a:bodyPr/>
          <a:lstStyle/>
          <a:p>
            <a:pPr rtl="1"/>
            <a:endParaRPr lang="fr-FR" dirty="0"/>
          </a:p>
        </p:txBody>
      </p:sp>
      <p:pic>
        <p:nvPicPr>
          <p:cNvPr id="5" name="Picture 4">
            <a:extLst>
              <a:ext uri="{FF2B5EF4-FFF2-40B4-BE49-F238E27FC236}">
                <a16:creationId xmlns:a16="http://schemas.microsoft.com/office/drawing/2014/main" id="{192276F4-734B-49F4-B70D-B99B4FEF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8111"/>
            <a:ext cx="9753600" cy="6615589"/>
          </a:xfrm>
          <a:prstGeom prst="rect">
            <a:avLst/>
          </a:prstGeom>
          <a:ln>
            <a:noFill/>
          </a:ln>
          <a:effectLst>
            <a:softEdge rad="112500"/>
          </a:effectLst>
        </p:spPr>
      </p:pic>
      <p:sp>
        <p:nvSpPr>
          <p:cNvPr id="7" name="TextBox 6">
            <a:extLst>
              <a:ext uri="{FF2B5EF4-FFF2-40B4-BE49-F238E27FC236}">
                <a16:creationId xmlns:a16="http://schemas.microsoft.com/office/drawing/2014/main" id="{2D51B44F-4587-4E7C-8F08-51838ADB8125}"/>
              </a:ext>
            </a:extLst>
          </p:cNvPr>
          <p:cNvSpPr txBox="1"/>
          <p:nvPr/>
        </p:nvSpPr>
        <p:spPr>
          <a:xfrm>
            <a:off x="262890" y="1191310"/>
            <a:ext cx="6812280" cy="1200329"/>
          </a:xfrm>
          <a:prstGeom prst="rect">
            <a:avLst/>
          </a:prstGeom>
          <a:noFill/>
        </p:spPr>
        <p:txBody>
          <a:bodyPr wrap="square">
            <a:spAutoFit/>
          </a:bodyPr>
          <a:lstStyle/>
          <a:p>
            <a:pPr algn="ctr" rtl="1"/>
            <a:r>
              <a:rPr lang="ar-DZ" sz="3600" b="1" dirty="0" smtClean="0"/>
              <a:t>الإبدال </a:t>
            </a:r>
            <a:r>
              <a:rPr lang="ar-DZ" sz="3600" b="1" dirty="0"/>
              <a:t/>
            </a:r>
            <a:br>
              <a:rPr lang="ar-DZ" sz="3600" b="1" dirty="0"/>
            </a:br>
            <a:r>
              <a:rPr lang="ar-DZ" sz="3600" b="1" dirty="0"/>
              <a:t>دراسة حالات و الحلول العلاجية المقترحة</a:t>
            </a:r>
            <a:endParaRPr lang="fr-FR" sz="3600" b="1" dirty="0"/>
          </a:p>
        </p:txBody>
      </p:sp>
    </p:spTree>
    <p:extLst>
      <p:ext uri="{BB962C8B-B14F-4D97-AF65-F5344CB8AC3E}">
        <p14:creationId xmlns:p14="http://schemas.microsoft.com/office/powerpoint/2010/main" val="10601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C657-9E28-43E9-BF11-F748991EFE47}"/>
              </a:ext>
            </a:extLst>
          </p:cNvPr>
          <p:cNvSpPr>
            <a:spLocks noGrp="1"/>
          </p:cNvSpPr>
          <p:nvPr>
            <p:ph type="title"/>
          </p:nvPr>
        </p:nvSpPr>
        <p:spPr>
          <a:xfrm>
            <a:off x="838200" y="1"/>
            <a:ext cx="10515600" cy="960119"/>
          </a:xfrm>
        </p:spPr>
        <p:txBody>
          <a:bodyPr/>
          <a:lstStyle/>
          <a:p>
            <a:pPr algn="ctr" rtl="1"/>
            <a:r>
              <a:rPr lang="ar-DZ" b="1" dirty="0">
                <a:solidFill>
                  <a:srgbClr val="FF0000"/>
                </a:solidFill>
              </a:rPr>
              <a:t>دراسة حالات وطرق علاجها</a:t>
            </a:r>
            <a:endParaRPr lang="fr-FR" b="1" dirty="0">
              <a:solidFill>
                <a:srgbClr val="FF0000"/>
              </a:solidFill>
            </a:endParaRPr>
          </a:p>
        </p:txBody>
      </p:sp>
      <p:pic>
        <p:nvPicPr>
          <p:cNvPr id="5" name="Content Placeholder 4">
            <a:extLst>
              <a:ext uri="{FF2B5EF4-FFF2-40B4-BE49-F238E27FC236}">
                <a16:creationId xmlns:a16="http://schemas.microsoft.com/office/drawing/2014/main" id="{7EA3AEC3-B44B-4D77-A90A-358975B081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5130" y="960120"/>
            <a:ext cx="4813934" cy="2594610"/>
          </a:xfrm>
          <a:prstGeom prst="rect">
            <a:avLst/>
          </a:prstGeom>
          <a:ln>
            <a:noFill/>
          </a:ln>
          <a:effectLst>
            <a:softEdge rad="112500"/>
          </a:effectLst>
        </p:spPr>
      </p:pic>
      <p:pic>
        <p:nvPicPr>
          <p:cNvPr id="7" name="Picture 6">
            <a:extLst>
              <a:ext uri="{FF2B5EF4-FFF2-40B4-BE49-F238E27FC236}">
                <a16:creationId xmlns:a16="http://schemas.microsoft.com/office/drawing/2014/main" id="{A8FB48A7-2002-4829-AB73-4B26BFE55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1" y="960120"/>
            <a:ext cx="4617720" cy="2468880"/>
          </a:xfrm>
          <a:prstGeom prst="rect">
            <a:avLst/>
          </a:prstGeom>
          <a:ln>
            <a:noFill/>
          </a:ln>
          <a:effectLst>
            <a:softEdge rad="112500"/>
          </a:effectLst>
        </p:spPr>
      </p:pic>
      <p:pic>
        <p:nvPicPr>
          <p:cNvPr id="9" name="Picture 8">
            <a:extLst>
              <a:ext uri="{FF2B5EF4-FFF2-40B4-BE49-F238E27FC236}">
                <a16:creationId xmlns:a16="http://schemas.microsoft.com/office/drawing/2014/main" id="{C169E0E9-0DC5-4D0B-A233-B56787918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131" y="3922395"/>
            <a:ext cx="4813934" cy="2559931"/>
          </a:xfrm>
          <a:prstGeom prst="rect">
            <a:avLst/>
          </a:prstGeom>
          <a:ln>
            <a:noFill/>
          </a:ln>
          <a:effectLst>
            <a:softEdge rad="112500"/>
          </a:effectLst>
        </p:spPr>
      </p:pic>
      <p:pic>
        <p:nvPicPr>
          <p:cNvPr id="11" name="Picture 10">
            <a:extLst>
              <a:ext uri="{FF2B5EF4-FFF2-40B4-BE49-F238E27FC236}">
                <a16:creationId xmlns:a16="http://schemas.microsoft.com/office/drawing/2014/main" id="{71130887-0BFE-4C0B-821C-950A74E3A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91" y="3922394"/>
            <a:ext cx="4617720" cy="2468880"/>
          </a:xfrm>
          <a:prstGeom prst="rect">
            <a:avLst/>
          </a:prstGeom>
          <a:ln>
            <a:noFill/>
          </a:ln>
          <a:effectLst>
            <a:softEdge rad="112500"/>
          </a:effectLst>
        </p:spPr>
      </p:pic>
    </p:spTree>
    <p:extLst>
      <p:ext uri="{BB962C8B-B14F-4D97-AF65-F5344CB8AC3E}">
        <p14:creationId xmlns:p14="http://schemas.microsoft.com/office/powerpoint/2010/main" val="344276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FB8301-5897-45CA-A34B-898E13D743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0010"/>
            <a:ext cx="12287250" cy="6777990"/>
          </a:xfrm>
        </p:spPr>
      </p:pic>
      <p:sp>
        <p:nvSpPr>
          <p:cNvPr id="7" name="TextBox 6">
            <a:extLst>
              <a:ext uri="{FF2B5EF4-FFF2-40B4-BE49-F238E27FC236}">
                <a16:creationId xmlns:a16="http://schemas.microsoft.com/office/drawing/2014/main" id="{C1FE1B26-4DAC-4032-8EA1-AA215D23F41B}"/>
              </a:ext>
            </a:extLst>
          </p:cNvPr>
          <p:cNvSpPr txBox="1"/>
          <p:nvPr/>
        </p:nvSpPr>
        <p:spPr>
          <a:xfrm>
            <a:off x="2709863" y="222349"/>
            <a:ext cx="6068378" cy="6555641"/>
          </a:xfrm>
          <a:prstGeom prst="rect">
            <a:avLst/>
          </a:prstGeom>
          <a:noFill/>
        </p:spPr>
        <p:txBody>
          <a:bodyPr wrap="square">
            <a:spAutoFit/>
          </a:bodyPr>
          <a:lstStyle/>
          <a:p>
            <a:pPr algn="ctr" rtl="1"/>
            <a:r>
              <a:rPr lang="ar-DZ" sz="2000" b="1" dirty="0">
                <a:solidFill>
                  <a:srgbClr val="FF0000"/>
                </a:solidFill>
                <a:highlight>
                  <a:srgbClr val="C0C0C0"/>
                </a:highlight>
              </a:rPr>
              <a:t>دراسة حالة </a:t>
            </a:r>
          </a:p>
          <a:p>
            <a:pPr algn="ctr"/>
            <a:r>
              <a:rPr lang="ar-DZ" sz="2000" b="1" dirty="0">
                <a:highlight>
                  <a:srgbClr val="C0C0C0"/>
                </a:highlight>
              </a:rPr>
              <a:t>تلميذ السنة الثانية ابتدائي يبلغ من العمر 7سنوات يعاني من حالة مرضية او ما يسمى ب اضطراب في النطق او في الكلام،  عند قراءته للنصوص يقوم بإبدال حروف... او حتى يخلط بين الحروف مثال حرف السين(س) يقول </a:t>
            </a:r>
            <a:r>
              <a:rPr lang="ar-DZ" sz="2000" b="1" dirty="0" err="1">
                <a:highlight>
                  <a:srgbClr val="C0C0C0"/>
                </a:highlight>
              </a:rPr>
              <a:t>ثين</a:t>
            </a:r>
            <a:r>
              <a:rPr lang="ar-DZ" sz="2000" b="1" dirty="0">
                <a:highlight>
                  <a:srgbClr val="C0C0C0"/>
                </a:highlight>
              </a:rPr>
              <a:t> و عندما تطلبين منه كتابته يكتب الثاء.. هذا لفت انتباهي.. فطلبت من الاخصائية النفسية معرفة ماهي الاسباب التي جعلته يبدل الحروف حتى في رسمها.. ول هذا مرض او اضطراب فكان تشخصي الحالة التالي.. </a:t>
            </a:r>
          </a:p>
          <a:p>
            <a:pPr algn="ctr"/>
            <a:r>
              <a:rPr lang="ar-DZ" sz="2000" b="1" dirty="0">
                <a:highlight>
                  <a:srgbClr val="C0C0C0"/>
                </a:highlight>
              </a:rPr>
              <a:t>اولا معرفة الاسباب..</a:t>
            </a:r>
          </a:p>
          <a:p>
            <a:pPr algn="ctr"/>
            <a:r>
              <a:rPr lang="ar-DZ" sz="2000" b="1" dirty="0">
                <a:highlight>
                  <a:srgbClr val="C0C0C0"/>
                </a:highlight>
              </a:rPr>
              <a:t>السبب الاول من الناحية الجسمية (اسنان) لديه انياب اكبر في قواطعه </a:t>
            </a:r>
            <a:r>
              <a:rPr lang="ar-DZ" sz="2000" b="1" dirty="0" err="1">
                <a:highlight>
                  <a:srgbClr val="C0C0C0"/>
                </a:highlight>
              </a:rPr>
              <a:t>لانه</a:t>
            </a:r>
            <a:r>
              <a:rPr lang="ar-DZ" sz="2000" b="1" dirty="0">
                <a:highlight>
                  <a:srgbClr val="C0C0C0"/>
                </a:highlight>
              </a:rPr>
              <a:t> في مرحلة تغييرها هذا ما أدى الى عدم نطق الحروف بطريقة صحيحة وسليمة كما انه يعاني من خيط زائد في لسانه ولم يتم ملاحظته من طرف امه.. </a:t>
            </a:r>
          </a:p>
          <a:p>
            <a:pPr algn="ctr"/>
            <a:r>
              <a:rPr lang="ar-DZ" sz="2000" b="1" dirty="0">
                <a:highlight>
                  <a:srgbClr val="C0C0C0"/>
                </a:highlight>
              </a:rPr>
              <a:t>اما السبب النفسي.. يعاني من الخوف بسبب فقدان والده وكان صغير فقط يتذكر لقطات من وفاته..(هذا ما قاله لي عند الجلسة) وانه يعاني من الحرمان العاطفي..(قال لي انه يحتاج الى والده عندما يلعب او عندما يدرس ولا يجده..) بالإضافة الى ان والدته عاملة في القطاع الامن.. يعني غير متفرغة الى تعليم ابنها.. او ملاحظة هل هو يعاني من اضطراب نطقي او </a:t>
            </a:r>
            <a:r>
              <a:rPr lang="ar-DZ" sz="2000" b="1" dirty="0" err="1">
                <a:highlight>
                  <a:srgbClr val="C0C0C0"/>
                </a:highlight>
              </a:rPr>
              <a:t>لا..ووجود</a:t>
            </a:r>
            <a:r>
              <a:rPr lang="ar-DZ" sz="2000" b="1" dirty="0">
                <a:highlight>
                  <a:srgbClr val="C0C0C0"/>
                </a:highlight>
              </a:rPr>
              <a:t> بعض المشاكل في البيت مع اخوته (الصراخ اللامتناهي.. وتعرضه للضرب من طرف والدته..)</a:t>
            </a:r>
          </a:p>
          <a:p>
            <a:pPr algn="ctr"/>
            <a:r>
              <a:rPr lang="ar-DZ" sz="2000" b="1" dirty="0">
                <a:highlight>
                  <a:srgbClr val="C0C0C0"/>
                </a:highlight>
              </a:rPr>
              <a:t>علاج اضطراب النطق عند الأطفال يتطلب نهجًا متكاملًا من الخطوات</a:t>
            </a:r>
            <a:endParaRPr lang="fr-FR" sz="2000" b="1" dirty="0">
              <a:highlight>
                <a:srgbClr val="C0C0C0"/>
              </a:highlight>
            </a:endParaRPr>
          </a:p>
        </p:txBody>
      </p:sp>
    </p:spTree>
    <p:extLst>
      <p:ext uri="{BB962C8B-B14F-4D97-AF65-F5344CB8AC3E}">
        <p14:creationId xmlns:p14="http://schemas.microsoft.com/office/powerpoint/2010/main" val="165487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F589174-0C8A-4DF6-B356-2925E7A04B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1" name="TextBox 10">
            <a:extLst>
              <a:ext uri="{FF2B5EF4-FFF2-40B4-BE49-F238E27FC236}">
                <a16:creationId xmlns:a16="http://schemas.microsoft.com/office/drawing/2014/main" id="{B8889B3C-7E20-4675-9B5E-CF47C805B0A8}"/>
              </a:ext>
            </a:extLst>
          </p:cNvPr>
          <p:cNvSpPr txBox="1"/>
          <p:nvPr/>
        </p:nvSpPr>
        <p:spPr>
          <a:xfrm>
            <a:off x="2618423" y="0"/>
            <a:ext cx="6177914" cy="5447645"/>
          </a:xfrm>
          <a:prstGeom prst="rect">
            <a:avLst/>
          </a:prstGeom>
          <a:noFill/>
        </p:spPr>
        <p:txBody>
          <a:bodyPr wrap="square">
            <a:spAutoFit/>
          </a:bodyPr>
          <a:lstStyle/>
          <a:p>
            <a:pPr algn="ctr" rtl="1"/>
            <a:r>
              <a:rPr lang="ar-DZ" sz="2000" b="1" dirty="0">
                <a:solidFill>
                  <a:srgbClr val="FF0000"/>
                </a:solidFill>
              </a:rPr>
              <a:t>علاج الابدال</a:t>
            </a:r>
          </a:p>
          <a:p>
            <a:pPr algn="r" rtl="1"/>
            <a:r>
              <a:rPr lang="ar-DZ" sz="2000" b="1" dirty="0">
                <a:solidFill>
                  <a:srgbClr val="FF0000"/>
                </a:solidFill>
              </a:rPr>
              <a:t>1. تقييم مختص: </a:t>
            </a:r>
            <a:r>
              <a:rPr lang="ar-DZ" sz="2000" b="1" dirty="0"/>
              <a:t>من المهم أن يقوم مختص في علوم اللغة والنطق بتقييم حالة الطفل لتحديد مدى الاضطراب واحتياجاته.</a:t>
            </a:r>
          </a:p>
          <a:p>
            <a:endParaRPr lang="ar-DZ" dirty="0"/>
          </a:p>
          <a:p>
            <a:pPr algn="r" rtl="1"/>
            <a:r>
              <a:rPr lang="ar-DZ" sz="2000" b="1" dirty="0">
                <a:solidFill>
                  <a:srgbClr val="FF0000"/>
                </a:solidFill>
              </a:rPr>
              <a:t>2. العلاج اللغوي: </a:t>
            </a:r>
            <a:r>
              <a:rPr lang="ar-DZ" sz="2000" b="1" dirty="0"/>
              <a:t>يشمل جلسات مع أخصائي علاج النطق، حيث يتم العمل على تحسين مهارات النطق والتواصل من خلال تمارين مخصصة.</a:t>
            </a:r>
          </a:p>
          <a:p>
            <a:endParaRPr lang="ar-DZ" dirty="0"/>
          </a:p>
          <a:p>
            <a:pPr algn="r" rtl="1"/>
            <a:r>
              <a:rPr lang="ar-DZ" sz="2000" b="1" dirty="0">
                <a:solidFill>
                  <a:srgbClr val="FF0000"/>
                </a:solidFill>
              </a:rPr>
              <a:t>3. تدريب الأسرة: </a:t>
            </a:r>
            <a:r>
              <a:rPr lang="ar-DZ" sz="2000" b="1" dirty="0"/>
              <a:t>إشراك الأهل في العملية العلاجية مهم جداً. يمكن للأهل ممارسة التمارين مع الطفل في المنزل.</a:t>
            </a:r>
          </a:p>
          <a:p>
            <a:endParaRPr lang="ar-DZ" dirty="0"/>
          </a:p>
          <a:p>
            <a:pPr algn="r" rtl="1"/>
            <a:r>
              <a:rPr lang="ar-DZ" sz="2000" b="1" dirty="0">
                <a:solidFill>
                  <a:srgbClr val="FF0000"/>
                </a:solidFill>
              </a:rPr>
              <a:t>4. أنشطة تفاعلية: </a:t>
            </a:r>
            <a:r>
              <a:rPr lang="ar-DZ" sz="2000" b="1" dirty="0"/>
              <a:t>استخدام الألعاب والأنشطة التفاعلية لتحفيز الطفل على ممارسة النطق بطريقة ممتعة.</a:t>
            </a:r>
          </a:p>
          <a:p>
            <a:endParaRPr lang="ar-DZ" dirty="0"/>
          </a:p>
          <a:p>
            <a:pPr algn="r" rtl="1"/>
            <a:r>
              <a:rPr lang="ar-DZ" sz="2000" b="1" dirty="0">
                <a:solidFill>
                  <a:srgbClr val="FF0000"/>
                </a:solidFill>
              </a:rPr>
              <a:t>5. الصبر والدعم: </a:t>
            </a:r>
            <a:r>
              <a:rPr lang="ar-DZ" sz="2000" b="1" dirty="0"/>
              <a:t>توفير بيئة داعمة وصبورة، حيث يشعر الطفل بالأمان عند التعبير عن نفسه.</a:t>
            </a:r>
          </a:p>
          <a:p>
            <a:endParaRPr lang="ar-DZ" dirty="0"/>
          </a:p>
          <a:p>
            <a:pPr algn="r" rtl="1"/>
            <a:r>
              <a:rPr lang="ar-DZ" sz="2000" b="1" dirty="0">
                <a:solidFill>
                  <a:srgbClr val="FF0000"/>
                </a:solidFill>
              </a:rPr>
              <a:t>6. المراقبة والتقييم المستمر: </a:t>
            </a:r>
            <a:r>
              <a:rPr lang="ar-DZ" sz="2000" b="1" dirty="0"/>
              <a:t>متابعة تقدم الطفل وتعديل الخطط العلاجية حسب الحاجة.</a:t>
            </a:r>
            <a:endParaRPr lang="fr-FR" sz="2000" b="1" dirty="0"/>
          </a:p>
        </p:txBody>
      </p:sp>
    </p:spTree>
    <p:extLst>
      <p:ext uri="{BB962C8B-B14F-4D97-AF65-F5344CB8AC3E}">
        <p14:creationId xmlns:p14="http://schemas.microsoft.com/office/powerpoint/2010/main" val="309782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2AFC-7387-4D41-BDDA-45E29DDE7C9D}"/>
              </a:ext>
            </a:extLst>
          </p:cNvPr>
          <p:cNvSpPr>
            <a:spLocks noGrp="1"/>
          </p:cNvSpPr>
          <p:nvPr>
            <p:ph type="title"/>
          </p:nvPr>
        </p:nvSpPr>
        <p:spPr>
          <a:xfrm>
            <a:off x="838200" y="1"/>
            <a:ext cx="10515600" cy="880109"/>
          </a:xfrm>
        </p:spPr>
        <p:txBody>
          <a:bodyPr/>
          <a:lstStyle/>
          <a:p>
            <a:pPr algn="ctr" rtl="1"/>
            <a:r>
              <a:rPr lang="ar-DZ" b="1" dirty="0">
                <a:solidFill>
                  <a:srgbClr val="FF0000"/>
                </a:solidFill>
              </a:rPr>
              <a:t>المصادر والمراجع</a:t>
            </a:r>
            <a:endParaRPr lang="fr-FR" b="1" dirty="0">
              <a:solidFill>
                <a:srgbClr val="FF0000"/>
              </a:solidFill>
            </a:endParaRPr>
          </a:p>
        </p:txBody>
      </p:sp>
      <p:pic>
        <p:nvPicPr>
          <p:cNvPr id="5" name="Content Placeholder 4">
            <a:extLst>
              <a:ext uri="{FF2B5EF4-FFF2-40B4-BE49-F238E27FC236}">
                <a16:creationId xmlns:a16="http://schemas.microsoft.com/office/drawing/2014/main" id="{1FC6894B-5A54-4CD6-A7F4-6C67B4A4B5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3990" y="1128133"/>
            <a:ext cx="2893510" cy="5081158"/>
          </a:xfrm>
          <a:prstGeom prst="rect">
            <a:avLst/>
          </a:prstGeom>
          <a:ln>
            <a:noFill/>
          </a:ln>
          <a:effectLst>
            <a:softEdge rad="112500"/>
          </a:effectLst>
        </p:spPr>
      </p:pic>
      <p:pic>
        <p:nvPicPr>
          <p:cNvPr id="7" name="Picture 6">
            <a:extLst>
              <a:ext uri="{FF2B5EF4-FFF2-40B4-BE49-F238E27FC236}">
                <a16:creationId xmlns:a16="http://schemas.microsoft.com/office/drawing/2014/main" id="{9788C9C5-5C30-4B9D-80FD-8D5CC825F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128133"/>
            <a:ext cx="2442210" cy="5081158"/>
          </a:xfrm>
          <a:prstGeom prst="rect">
            <a:avLst/>
          </a:prstGeom>
          <a:ln>
            <a:noFill/>
          </a:ln>
          <a:effectLst>
            <a:softEdge rad="112500"/>
          </a:effectLst>
        </p:spPr>
      </p:pic>
      <p:pic>
        <p:nvPicPr>
          <p:cNvPr id="9" name="Picture 8">
            <a:extLst>
              <a:ext uri="{FF2B5EF4-FFF2-40B4-BE49-F238E27FC236}">
                <a16:creationId xmlns:a16="http://schemas.microsoft.com/office/drawing/2014/main" id="{FDBBC227-C33D-45E1-8054-E8DE9C030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012" y="1265611"/>
            <a:ext cx="2442210" cy="4943680"/>
          </a:xfrm>
          <a:prstGeom prst="rect">
            <a:avLst/>
          </a:prstGeom>
          <a:ln>
            <a:noFill/>
          </a:ln>
          <a:effectLst>
            <a:softEdge rad="112500"/>
          </a:effectLst>
        </p:spPr>
      </p:pic>
      <p:pic>
        <p:nvPicPr>
          <p:cNvPr id="11" name="Picture 10">
            <a:extLst>
              <a:ext uri="{FF2B5EF4-FFF2-40B4-BE49-F238E27FC236}">
                <a16:creationId xmlns:a16="http://schemas.microsoft.com/office/drawing/2014/main" id="{6AECBFC1-6CA5-48FF-B6F3-86776DD5520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4500" y="1342502"/>
            <a:ext cx="2442210" cy="4866789"/>
          </a:xfrm>
          <a:prstGeom prst="rect">
            <a:avLst/>
          </a:prstGeom>
          <a:ln>
            <a:noFill/>
          </a:ln>
          <a:effectLst>
            <a:softEdge rad="112500"/>
          </a:effectLst>
        </p:spPr>
      </p:pic>
    </p:spTree>
    <p:extLst>
      <p:ext uri="{BB962C8B-B14F-4D97-AF65-F5344CB8AC3E}">
        <p14:creationId xmlns:p14="http://schemas.microsoft.com/office/powerpoint/2010/main" val="232801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F34857-F6FB-43C8-8D71-31E8B167BE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9187" y="1017270"/>
            <a:ext cx="2279333" cy="4569619"/>
          </a:xfrm>
          <a:prstGeom prst="rect">
            <a:avLst/>
          </a:prstGeom>
          <a:ln>
            <a:noFill/>
          </a:ln>
          <a:effectLst>
            <a:softEdge rad="112500"/>
          </a:effectLst>
        </p:spPr>
      </p:pic>
      <p:pic>
        <p:nvPicPr>
          <p:cNvPr id="7" name="Picture 6">
            <a:extLst>
              <a:ext uri="{FF2B5EF4-FFF2-40B4-BE49-F238E27FC236}">
                <a16:creationId xmlns:a16="http://schemas.microsoft.com/office/drawing/2014/main" id="{856E2CBE-0A71-402F-BD9D-B82EAB3EA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065" y="1017270"/>
            <a:ext cx="2279333" cy="4569618"/>
          </a:xfrm>
          <a:prstGeom prst="rect">
            <a:avLst/>
          </a:prstGeom>
          <a:ln>
            <a:noFill/>
          </a:ln>
          <a:effectLst>
            <a:softEdge rad="112500"/>
          </a:effectLst>
        </p:spPr>
      </p:pic>
      <p:pic>
        <p:nvPicPr>
          <p:cNvPr id="9" name="Picture 8">
            <a:extLst>
              <a:ext uri="{FF2B5EF4-FFF2-40B4-BE49-F238E27FC236}">
                <a16:creationId xmlns:a16="http://schemas.microsoft.com/office/drawing/2014/main" id="{D83F0199-4F36-433D-8030-84B3A2157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945" y="1017269"/>
            <a:ext cx="2279332" cy="4569619"/>
          </a:xfrm>
          <a:prstGeom prst="rect">
            <a:avLst/>
          </a:prstGeom>
          <a:ln>
            <a:noFill/>
          </a:ln>
          <a:effectLst>
            <a:softEdge rad="112500"/>
          </a:effectLst>
        </p:spPr>
      </p:pic>
    </p:spTree>
    <p:extLst>
      <p:ext uri="{BB962C8B-B14F-4D97-AF65-F5344CB8AC3E}">
        <p14:creationId xmlns:p14="http://schemas.microsoft.com/office/powerpoint/2010/main" val="226351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9C4E-BD4D-46E6-8661-A8169FDA567A}"/>
              </a:ext>
            </a:extLst>
          </p:cNvPr>
          <p:cNvSpPr>
            <a:spLocks noGrp="1"/>
          </p:cNvSpPr>
          <p:nvPr>
            <p:ph type="title"/>
          </p:nvPr>
        </p:nvSpPr>
        <p:spPr>
          <a:xfrm>
            <a:off x="838200" y="365125"/>
            <a:ext cx="10515600" cy="743585"/>
          </a:xfrm>
        </p:spPr>
        <p:txBody>
          <a:bodyPr>
            <a:normAutofit/>
          </a:bodyPr>
          <a:lstStyle/>
          <a:p>
            <a:pPr algn="ctr" rtl="1"/>
            <a:r>
              <a:rPr lang="ar-DZ" sz="3200" b="1" dirty="0"/>
              <a:t>خطة  البحث </a:t>
            </a:r>
            <a:endParaRPr lang="fr-FR" sz="3200" b="1" dirty="0"/>
          </a:p>
        </p:txBody>
      </p:sp>
      <p:sp>
        <p:nvSpPr>
          <p:cNvPr id="3" name="Content Placeholder 2">
            <a:extLst>
              <a:ext uri="{FF2B5EF4-FFF2-40B4-BE49-F238E27FC236}">
                <a16:creationId xmlns:a16="http://schemas.microsoft.com/office/drawing/2014/main" id="{E1BEEEFA-3719-4340-9AB5-A0C58327BF9E}"/>
              </a:ext>
            </a:extLst>
          </p:cNvPr>
          <p:cNvSpPr>
            <a:spLocks noGrp="1"/>
          </p:cNvSpPr>
          <p:nvPr>
            <p:ph idx="1"/>
          </p:nvPr>
        </p:nvSpPr>
        <p:spPr>
          <a:xfrm>
            <a:off x="0" y="1108710"/>
            <a:ext cx="11353800" cy="5749290"/>
          </a:xfrm>
        </p:spPr>
        <p:txBody>
          <a:bodyPr>
            <a:normAutofit/>
          </a:bodyPr>
          <a:lstStyle/>
          <a:p>
            <a:pPr algn="ctr" rtl="1"/>
            <a:r>
              <a:rPr lang="ar-DZ" dirty="0"/>
              <a:t>مقدمة </a:t>
            </a:r>
          </a:p>
          <a:p>
            <a:pPr algn="ctr" rtl="1"/>
            <a:r>
              <a:rPr lang="ar-DZ" dirty="0"/>
              <a:t>تعريف الابدال (لغة / اصطلاحا / مرضاً)</a:t>
            </a:r>
          </a:p>
          <a:p>
            <a:pPr algn="ctr" rtl="1"/>
            <a:r>
              <a:rPr lang="ar-DZ" dirty="0"/>
              <a:t>حروف الابدال وأنواعه</a:t>
            </a:r>
          </a:p>
          <a:p>
            <a:pPr algn="ctr" rtl="1"/>
            <a:r>
              <a:rPr lang="ar-DZ" dirty="0"/>
              <a:t>عوامل الابدال الصوتي وشروطه</a:t>
            </a:r>
          </a:p>
          <a:p>
            <a:pPr algn="ctr" rtl="1"/>
            <a:r>
              <a:rPr lang="ar-DZ" dirty="0"/>
              <a:t>حالات مرضية والحلول المقترحة</a:t>
            </a:r>
          </a:p>
          <a:p>
            <a:pPr algn="ctr" rtl="1"/>
            <a:r>
              <a:rPr lang="ar-DZ" dirty="0"/>
              <a:t>خاتمة</a:t>
            </a:r>
          </a:p>
          <a:p>
            <a:pPr marL="0" indent="0" algn="r" rtl="1">
              <a:buNone/>
            </a:pPr>
            <a:r>
              <a:rPr lang="ar-DZ" b="1" dirty="0">
                <a:solidFill>
                  <a:srgbClr val="FF0000"/>
                </a:solidFill>
              </a:rPr>
              <a:t>من اعداد الطالبات                                       اشراف الاستاذة</a:t>
            </a:r>
          </a:p>
          <a:p>
            <a:pPr marL="0" indent="0" algn="r" rtl="1">
              <a:buNone/>
            </a:pPr>
            <a:r>
              <a:rPr lang="ar-DZ" dirty="0"/>
              <a:t> </a:t>
            </a:r>
            <a:r>
              <a:rPr lang="ar-DZ" dirty="0" err="1"/>
              <a:t>بورزام</a:t>
            </a:r>
            <a:r>
              <a:rPr lang="ar-DZ" dirty="0"/>
              <a:t> اكرام                                                د. مصباح</a:t>
            </a:r>
          </a:p>
          <a:p>
            <a:pPr marL="0" indent="0" algn="r" rtl="1">
              <a:buNone/>
            </a:pPr>
            <a:r>
              <a:rPr lang="ar-DZ" dirty="0" err="1"/>
              <a:t>محمادي</a:t>
            </a:r>
            <a:r>
              <a:rPr lang="ar-DZ" dirty="0"/>
              <a:t> عفاف</a:t>
            </a:r>
          </a:p>
          <a:p>
            <a:pPr marL="0" indent="0" algn="r" rtl="1">
              <a:buNone/>
            </a:pPr>
            <a:r>
              <a:rPr lang="ar-DZ" dirty="0"/>
              <a:t>صوفيا </a:t>
            </a:r>
            <a:r>
              <a:rPr lang="ar-DZ" dirty="0" err="1"/>
              <a:t>بورقعة</a:t>
            </a:r>
            <a:r>
              <a:rPr lang="ar-DZ" dirty="0"/>
              <a:t>                                                  </a:t>
            </a:r>
          </a:p>
          <a:p>
            <a:pPr marL="0" indent="0" algn="ctr" rtl="1">
              <a:buNone/>
            </a:pPr>
            <a:r>
              <a:rPr lang="ar-DZ" sz="2000" dirty="0"/>
              <a:t> السنة الجامعية 2024/2025</a:t>
            </a:r>
          </a:p>
          <a:p>
            <a:pPr marL="0" indent="0" algn="r" rtl="1">
              <a:buNone/>
            </a:pPr>
            <a:endParaRPr lang="ar-DZ" dirty="0"/>
          </a:p>
          <a:p>
            <a:pPr algn="ctr" rtl="1"/>
            <a:endParaRPr lang="ar-DZ" dirty="0"/>
          </a:p>
        </p:txBody>
      </p:sp>
      <p:pic>
        <p:nvPicPr>
          <p:cNvPr id="5" name="Picture 4">
            <a:extLst>
              <a:ext uri="{FF2B5EF4-FFF2-40B4-BE49-F238E27FC236}">
                <a16:creationId xmlns:a16="http://schemas.microsoft.com/office/drawing/2014/main" id="{8C104759-7C67-410B-8078-1D184B741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320540"/>
            <a:ext cx="3322320" cy="2537460"/>
          </a:xfrm>
          <a:prstGeom prst="rect">
            <a:avLst/>
          </a:prstGeom>
        </p:spPr>
      </p:pic>
    </p:spTree>
    <p:extLst>
      <p:ext uri="{BB962C8B-B14F-4D97-AF65-F5344CB8AC3E}">
        <p14:creationId xmlns:p14="http://schemas.microsoft.com/office/powerpoint/2010/main" val="210291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1024-2EB1-4B0F-9975-8055055D2DAC}"/>
              </a:ext>
            </a:extLst>
          </p:cNvPr>
          <p:cNvSpPr>
            <a:spLocks noGrp="1"/>
          </p:cNvSpPr>
          <p:nvPr>
            <p:ph type="title"/>
          </p:nvPr>
        </p:nvSpPr>
        <p:spPr>
          <a:xfrm>
            <a:off x="838200" y="365125"/>
            <a:ext cx="10515600" cy="720725"/>
          </a:xfrm>
        </p:spPr>
        <p:txBody>
          <a:bodyPr/>
          <a:lstStyle/>
          <a:p>
            <a:pPr algn="ctr" rtl="1"/>
            <a:r>
              <a:rPr lang="ar-DZ" b="1" dirty="0"/>
              <a:t>طرح الاشكالية</a:t>
            </a:r>
            <a:endParaRPr lang="fr-FR" b="1" dirty="0"/>
          </a:p>
        </p:txBody>
      </p:sp>
      <p:sp>
        <p:nvSpPr>
          <p:cNvPr id="3" name="Content Placeholder 2">
            <a:extLst>
              <a:ext uri="{FF2B5EF4-FFF2-40B4-BE49-F238E27FC236}">
                <a16:creationId xmlns:a16="http://schemas.microsoft.com/office/drawing/2014/main" id="{0EF81F26-92B1-4803-9202-93187B77DE6D}"/>
              </a:ext>
            </a:extLst>
          </p:cNvPr>
          <p:cNvSpPr>
            <a:spLocks noGrp="1"/>
          </p:cNvSpPr>
          <p:nvPr>
            <p:ph idx="1"/>
          </p:nvPr>
        </p:nvSpPr>
        <p:spPr>
          <a:xfrm>
            <a:off x="838200" y="1268730"/>
            <a:ext cx="10515600" cy="4908233"/>
          </a:xfrm>
        </p:spPr>
        <p:txBody>
          <a:bodyPr/>
          <a:lstStyle/>
          <a:p>
            <a:pPr marL="0" indent="0" algn="ctr" rtl="1">
              <a:buNone/>
            </a:pPr>
            <a:r>
              <a:rPr lang="ar-DZ" dirty="0"/>
              <a:t>       كنت في قسم السنة الثانية ابتدائي؛ حصة فهم المكتوب طلبت من التلاميذ قراءة النص من الكتاب المدرسي، فعندما بدأ احد التلاميذ بالقراءة  اول شيء لفت انتباهي هناك </a:t>
            </a:r>
            <a:r>
              <a:rPr lang="ar-DZ" dirty="0" smtClean="0"/>
              <a:t>ابدال </a:t>
            </a:r>
            <a:r>
              <a:rPr lang="ar-DZ" dirty="0"/>
              <a:t>في الحروف عند القراءة  خاصة اذا كانت متقاربة في المخرج واقوم بتصحيحها له.. ثم يعيد الكرة مرة اخرى.. واعيد تصحيحها مرة ثانية حتى انهى قراءة الفقرة مع وجود بعض اضافة الكلمات و حذف اخرى.. و هذا الامر لم اجده عند تلميذ واحد  فقط بل وجدته عند 3تلاميذ.. هذا الامر شغل تفكيري فتوجهت الى اخصائي في هذا المجال  وأردت معرفة ما هذه الحالة        </a:t>
            </a:r>
            <a:r>
              <a:rPr lang="ar-DZ" dirty="0">
                <a:solidFill>
                  <a:srgbClr val="FF0000"/>
                </a:solidFill>
              </a:rPr>
              <a:t>هل مرض نطقي او كلامي؟ وكيف يتم التعرف عليها؟  وفيما تكمل طرق علاجها؟</a:t>
            </a:r>
          </a:p>
          <a:p>
            <a:pPr marL="0" indent="0" algn="ctr" rtl="1">
              <a:buNone/>
            </a:pPr>
            <a:endParaRPr lang="fr-FR" dirty="0">
              <a:solidFill>
                <a:srgbClr val="FF0000"/>
              </a:solidFill>
            </a:endParaRPr>
          </a:p>
        </p:txBody>
      </p:sp>
      <p:pic>
        <p:nvPicPr>
          <p:cNvPr id="5" name="Picture 4">
            <a:extLst>
              <a:ext uri="{FF2B5EF4-FFF2-40B4-BE49-F238E27FC236}">
                <a16:creationId xmlns:a16="http://schemas.microsoft.com/office/drawing/2014/main" id="{E9693364-B66E-46D1-AF42-A11C38E3A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4337685"/>
            <a:ext cx="3401378" cy="2503170"/>
          </a:xfrm>
          <a:prstGeom prst="rect">
            <a:avLst/>
          </a:prstGeom>
        </p:spPr>
      </p:pic>
      <p:pic>
        <p:nvPicPr>
          <p:cNvPr id="7" name="Picture 6">
            <a:extLst>
              <a:ext uri="{FF2B5EF4-FFF2-40B4-BE49-F238E27FC236}">
                <a16:creationId xmlns:a16="http://schemas.microsoft.com/office/drawing/2014/main" id="{DB5F6CEF-590B-4C7A-84EE-BE4F25770E4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78090" y="33337"/>
            <a:ext cx="1135380" cy="1135380"/>
          </a:xfrm>
          <a:prstGeom prst="rect">
            <a:avLst/>
          </a:prstGeom>
        </p:spPr>
      </p:pic>
      <p:pic>
        <p:nvPicPr>
          <p:cNvPr id="9" name="Picture 8">
            <a:extLst>
              <a:ext uri="{FF2B5EF4-FFF2-40B4-BE49-F238E27FC236}">
                <a16:creationId xmlns:a16="http://schemas.microsoft.com/office/drawing/2014/main" id="{CB66C477-029D-4F10-9052-62AE7DCAAA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34251" y="17145"/>
            <a:ext cx="1135380" cy="1135380"/>
          </a:xfrm>
          <a:prstGeom prst="rect">
            <a:avLst/>
          </a:prstGeom>
        </p:spPr>
      </p:pic>
    </p:spTree>
    <p:extLst>
      <p:ext uri="{BB962C8B-B14F-4D97-AF65-F5344CB8AC3E}">
        <p14:creationId xmlns:p14="http://schemas.microsoft.com/office/powerpoint/2010/main" val="381565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3988-E856-4A6E-95E1-EC034AA644A1}"/>
              </a:ext>
            </a:extLst>
          </p:cNvPr>
          <p:cNvSpPr>
            <a:spLocks noGrp="1"/>
          </p:cNvSpPr>
          <p:nvPr>
            <p:ph type="title"/>
          </p:nvPr>
        </p:nvSpPr>
        <p:spPr>
          <a:xfrm>
            <a:off x="3817620" y="96201"/>
            <a:ext cx="7536180" cy="1252540"/>
          </a:xfrm>
        </p:spPr>
        <p:txBody>
          <a:bodyPr>
            <a:normAutofit fontScale="90000"/>
          </a:bodyPr>
          <a:lstStyle/>
          <a:p>
            <a:pPr algn="ctr"/>
            <a:r>
              <a:rPr lang="ar-DZ" b="1" dirty="0">
                <a:solidFill>
                  <a:srgbClr val="FF0000"/>
                </a:solidFill>
              </a:rPr>
              <a:t>أولا تعريف الابدال</a:t>
            </a:r>
            <a:r>
              <a:rPr lang="fr-FR" b="1" dirty="0">
                <a:solidFill>
                  <a:srgbClr val="FF0000"/>
                </a:solidFill>
              </a:rPr>
              <a:t/>
            </a:r>
            <a:br>
              <a:rPr lang="fr-FR" b="1" dirty="0">
                <a:solidFill>
                  <a:srgbClr val="FF0000"/>
                </a:solidFill>
              </a:rPr>
            </a:br>
            <a:endParaRPr lang="fr-FR" b="1" dirty="0">
              <a:solidFill>
                <a:srgbClr val="FF0000"/>
              </a:solidFill>
            </a:endParaRPr>
          </a:p>
        </p:txBody>
      </p:sp>
      <p:sp>
        <p:nvSpPr>
          <p:cNvPr id="3" name="Content Placeholder 2">
            <a:extLst>
              <a:ext uri="{FF2B5EF4-FFF2-40B4-BE49-F238E27FC236}">
                <a16:creationId xmlns:a16="http://schemas.microsoft.com/office/drawing/2014/main" id="{493E6FB1-AB58-4DCF-AC8E-95989B7FD217}"/>
              </a:ext>
            </a:extLst>
          </p:cNvPr>
          <p:cNvSpPr>
            <a:spLocks noGrp="1"/>
          </p:cNvSpPr>
          <p:nvPr>
            <p:ph idx="1"/>
          </p:nvPr>
        </p:nvSpPr>
        <p:spPr>
          <a:xfrm>
            <a:off x="3817620" y="834389"/>
            <a:ext cx="7616190" cy="5285423"/>
          </a:xfrm>
        </p:spPr>
        <p:txBody>
          <a:bodyPr/>
          <a:lstStyle/>
          <a:p>
            <a:pPr algn="r" rtl="1"/>
            <a:r>
              <a:rPr lang="ar-DZ" u="sng" dirty="0">
                <a:solidFill>
                  <a:srgbClr val="FF0000"/>
                </a:solidFill>
              </a:rPr>
              <a:t>الابدال</a:t>
            </a:r>
            <a:r>
              <a:rPr lang="ar-DZ" dirty="0"/>
              <a:t> </a:t>
            </a:r>
            <a:r>
              <a:rPr lang="fr-FR" b="1" u="sng" dirty="0">
                <a:solidFill>
                  <a:srgbClr val="FF0000"/>
                </a:solidFill>
              </a:rPr>
              <a:t>Substitution</a:t>
            </a:r>
            <a:r>
              <a:rPr lang="ar-DZ" dirty="0"/>
              <a:t>:</a:t>
            </a:r>
          </a:p>
          <a:p>
            <a:pPr algn="r" rtl="1"/>
            <a:r>
              <a:rPr lang="ar-DZ" dirty="0"/>
              <a:t>       </a:t>
            </a:r>
            <a:r>
              <a:rPr lang="ar-DZ" dirty="0">
                <a:solidFill>
                  <a:srgbClr val="00B050"/>
                </a:solidFill>
              </a:rPr>
              <a:t>لغة: </a:t>
            </a:r>
            <a:r>
              <a:rPr lang="ar-DZ" dirty="0"/>
              <a:t>هو ان يجعل حرف موضع حرف اخر لدفع الثقل، البدل( البديل) بدل الشيء غيره. ومنه الابدال هو التغيير.</a:t>
            </a:r>
          </a:p>
          <a:p>
            <a:pPr algn="r" rtl="1"/>
            <a:r>
              <a:rPr lang="ar-DZ" dirty="0">
                <a:solidFill>
                  <a:srgbClr val="00B050"/>
                </a:solidFill>
              </a:rPr>
              <a:t>     اصطلاحا: </a:t>
            </a:r>
            <a:r>
              <a:rPr lang="ar-DZ" dirty="0">
                <a:solidFill>
                  <a:schemeClr val="tx1">
                    <a:lumMod val="95000"/>
                    <a:lumOff val="5000"/>
                  </a:schemeClr>
                </a:solidFill>
              </a:rPr>
              <a:t>هو تعويض صوت بصوت اخر تاركه في المخرج او في الصفات ويقترب منهما. </a:t>
            </a:r>
          </a:p>
          <a:p>
            <a:pPr algn="r" rtl="1"/>
            <a:r>
              <a:rPr lang="ar-DZ" dirty="0">
                <a:solidFill>
                  <a:srgbClr val="00B050"/>
                </a:solidFill>
              </a:rPr>
              <a:t>الابدال مرضا: </a:t>
            </a:r>
            <a:r>
              <a:rPr lang="ar-DZ" dirty="0"/>
              <a:t>اضطراب نطق الإبدال هو نوع من اضطرابات النطق حيث يُستبدل صوت معين بآخر في الكلام. قد يحدث ذلك بسبب صعوبات في إنتاج الأصوات أو بسبب عوامل نفسية أو بيئية. يمكن أن يؤثر على وضوح الكلام وفهمه، وغالبًا ما يحتاج الأطفال الذين يعانون من هذا الاضطراب إلى تدخل من أخصائيين النطق واللغة لتحسين مهاراتهم.</a:t>
            </a:r>
          </a:p>
          <a:p>
            <a:pPr algn="r" rtl="1"/>
            <a:endParaRPr lang="fr-FR" dirty="0"/>
          </a:p>
        </p:txBody>
      </p:sp>
      <p:pic>
        <p:nvPicPr>
          <p:cNvPr id="5" name="Picture 4">
            <a:extLst>
              <a:ext uri="{FF2B5EF4-FFF2-40B4-BE49-F238E27FC236}">
                <a16:creationId xmlns:a16="http://schemas.microsoft.com/office/drawing/2014/main" id="{ADDCBBBD-418F-46C2-9BFD-E39E7A221F26}"/>
              </a:ext>
            </a:extLst>
          </p:cNvPr>
          <p:cNvPicPr>
            <a:picLocks noChangeAspect="1"/>
          </p:cNvPicPr>
          <p:nvPr/>
        </p:nvPicPr>
        <p:blipFill>
          <a:blip r:embed="rId2"/>
          <a:stretch>
            <a:fillRect/>
          </a:stretch>
        </p:blipFill>
        <p:spPr>
          <a:xfrm>
            <a:off x="0" y="1"/>
            <a:ext cx="3817620" cy="6858000"/>
          </a:xfrm>
          <a:prstGeom prst="rect">
            <a:avLst/>
          </a:prstGeom>
        </p:spPr>
      </p:pic>
      <p:pic>
        <p:nvPicPr>
          <p:cNvPr id="7" name="Picture 6">
            <a:extLst>
              <a:ext uri="{FF2B5EF4-FFF2-40B4-BE49-F238E27FC236}">
                <a16:creationId xmlns:a16="http://schemas.microsoft.com/office/drawing/2014/main" id="{3E57A3FF-5345-42D8-A2EA-3183E8105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90" y="4734666"/>
            <a:ext cx="2819400" cy="1586124"/>
          </a:xfrm>
          <a:prstGeom prst="rect">
            <a:avLst/>
          </a:prstGeom>
        </p:spPr>
      </p:pic>
    </p:spTree>
    <p:extLst>
      <p:ext uri="{BB962C8B-B14F-4D97-AF65-F5344CB8AC3E}">
        <p14:creationId xmlns:p14="http://schemas.microsoft.com/office/powerpoint/2010/main" val="327531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736EEBBC-ECCD-4FBC-B936-9C108169C503}"/>
              </a:ext>
            </a:extLst>
          </p:cNvPr>
          <p:cNvSpPr/>
          <p:nvPr/>
        </p:nvSpPr>
        <p:spPr>
          <a:xfrm>
            <a:off x="8355330" y="314324"/>
            <a:ext cx="3520440" cy="2503169"/>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400" b="1" dirty="0">
                <a:solidFill>
                  <a:srgbClr val="FF0000"/>
                </a:solidFill>
              </a:rPr>
              <a:t>الابدال اللغوي</a:t>
            </a:r>
            <a:r>
              <a:rPr lang="ar-DZ" sz="2400" b="1" dirty="0"/>
              <a:t>: هو انتزاع كلمة من كلمة أخرى بتغير حرف من حروفها. مثل </a:t>
            </a:r>
            <a:r>
              <a:rPr lang="ar-DZ" sz="2400" b="1" dirty="0">
                <a:solidFill>
                  <a:srgbClr val="FF0000"/>
                </a:solidFill>
              </a:rPr>
              <a:t>ق</a:t>
            </a:r>
            <a:r>
              <a:rPr lang="ar-DZ" sz="2400" b="1" dirty="0"/>
              <a:t>ضم / </a:t>
            </a:r>
            <a:r>
              <a:rPr lang="ar-DZ" sz="2400" b="1" dirty="0">
                <a:solidFill>
                  <a:srgbClr val="FF0000"/>
                </a:solidFill>
              </a:rPr>
              <a:t>خ</a:t>
            </a:r>
            <a:r>
              <a:rPr lang="ar-DZ" sz="2400" b="1" dirty="0"/>
              <a:t>ضم</a:t>
            </a:r>
            <a:endParaRPr lang="fr-FR" sz="2400" b="1" dirty="0"/>
          </a:p>
        </p:txBody>
      </p:sp>
      <p:sp>
        <p:nvSpPr>
          <p:cNvPr id="8" name="Thought Bubble: Cloud 7">
            <a:extLst>
              <a:ext uri="{FF2B5EF4-FFF2-40B4-BE49-F238E27FC236}">
                <a16:creationId xmlns:a16="http://schemas.microsoft.com/office/drawing/2014/main" id="{7D52402E-6B6B-40FE-8D5C-4D84A9B6D58A}"/>
              </a:ext>
            </a:extLst>
          </p:cNvPr>
          <p:cNvSpPr/>
          <p:nvPr/>
        </p:nvSpPr>
        <p:spPr>
          <a:xfrm>
            <a:off x="605790" y="314324"/>
            <a:ext cx="3166110" cy="266890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400" b="1" dirty="0">
                <a:solidFill>
                  <a:srgbClr val="FF0000"/>
                </a:solidFill>
              </a:rPr>
              <a:t>الابدال الصرفي</a:t>
            </a:r>
            <a:r>
              <a:rPr lang="ar-DZ" sz="2400" b="1" dirty="0"/>
              <a:t>: هو جعل حرف مكان اخر في الكلمة الواحدة مثل خ</a:t>
            </a:r>
            <a:r>
              <a:rPr lang="ar-DZ" sz="2400" b="1" dirty="0">
                <a:solidFill>
                  <a:srgbClr val="FF0000"/>
                </a:solidFill>
              </a:rPr>
              <a:t>ا</a:t>
            </a:r>
            <a:r>
              <a:rPr lang="ar-DZ" sz="2400" b="1" dirty="0"/>
              <a:t>ف اصلها خ</a:t>
            </a:r>
            <a:r>
              <a:rPr lang="ar-DZ" sz="2400" b="1" dirty="0">
                <a:solidFill>
                  <a:srgbClr val="FF0000"/>
                </a:solidFill>
              </a:rPr>
              <a:t>و</a:t>
            </a:r>
            <a:r>
              <a:rPr lang="ar-DZ" sz="2400" b="1" dirty="0"/>
              <a:t>ف</a:t>
            </a:r>
            <a:endParaRPr lang="fr-FR" sz="2400" b="1" dirty="0"/>
          </a:p>
        </p:txBody>
      </p:sp>
      <p:sp>
        <p:nvSpPr>
          <p:cNvPr id="9" name="Thought Bubble: Cloud 8">
            <a:extLst>
              <a:ext uri="{FF2B5EF4-FFF2-40B4-BE49-F238E27FC236}">
                <a16:creationId xmlns:a16="http://schemas.microsoft.com/office/drawing/2014/main" id="{C48DCE54-B1BF-458C-8A18-18407094A3F0}"/>
              </a:ext>
            </a:extLst>
          </p:cNvPr>
          <p:cNvSpPr/>
          <p:nvPr/>
        </p:nvSpPr>
        <p:spPr>
          <a:xfrm>
            <a:off x="817246" y="4229100"/>
            <a:ext cx="3091814" cy="2314576"/>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000" b="1" dirty="0">
                <a:solidFill>
                  <a:srgbClr val="FF0000"/>
                </a:solidFill>
              </a:rPr>
              <a:t>الابدال الصوتي </a:t>
            </a:r>
            <a:r>
              <a:rPr lang="ar-DZ" sz="2000" b="1" dirty="0"/>
              <a:t>هو وضع مقطع صوتي مكان اخر في الكلمة مما يؤدي الى تغير دلالتها مثل </a:t>
            </a:r>
            <a:r>
              <a:rPr lang="ar-DZ" sz="2000" b="1" dirty="0" err="1">
                <a:solidFill>
                  <a:srgbClr val="FF0000"/>
                </a:solidFill>
              </a:rPr>
              <a:t>ث</a:t>
            </a:r>
            <a:r>
              <a:rPr lang="ar-DZ" sz="2000" b="1" dirty="0" err="1"/>
              <a:t>اعة</a:t>
            </a:r>
            <a:r>
              <a:rPr lang="ar-DZ" sz="2000" b="1" dirty="0"/>
              <a:t> اصلها </a:t>
            </a:r>
            <a:r>
              <a:rPr lang="ar-DZ" sz="2000" b="1" dirty="0">
                <a:solidFill>
                  <a:srgbClr val="FF0000"/>
                </a:solidFill>
              </a:rPr>
              <a:t>س</a:t>
            </a:r>
            <a:r>
              <a:rPr lang="ar-DZ" sz="2000" b="1" dirty="0"/>
              <a:t>اعة</a:t>
            </a:r>
            <a:endParaRPr lang="fr-FR" sz="2000" b="1" dirty="0"/>
          </a:p>
        </p:txBody>
      </p:sp>
      <p:pic>
        <p:nvPicPr>
          <p:cNvPr id="11" name="Picture 10">
            <a:extLst>
              <a:ext uri="{FF2B5EF4-FFF2-40B4-BE49-F238E27FC236}">
                <a16:creationId xmlns:a16="http://schemas.microsoft.com/office/drawing/2014/main" id="{C17F9037-2BD3-4C4D-803B-A18B8F10F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166" y="3782375"/>
            <a:ext cx="3869054" cy="30756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Oval 3">
            <a:extLst>
              <a:ext uri="{FF2B5EF4-FFF2-40B4-BE49-F238E27FC236}">
                <a16:creationId xmlns:a16="http://schemas.microsoft.com/office/drawing/2014/main" id="{ADF22412-2646-4DAD-990E-FCFBF18CDF6C}"/>
              </a:ext>
            </a:extLst>
          </p:cNvPr>
          <p:cNvSpPr>
            <a:spLocks noGrp="1"/>
          </p:cNvSpPr>
          <p:nvPr>
            <p:ph type="title"/>
          </p:nvPr>
        </p:nvSpPr>
        <p:spPr>
          <a:xfrm>
            <a:off x="2875053" y="2294779"/>
            <a:ext cx="5480277" cy="16533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4000" b="1" dirty="0">
                <a:solidFill>
                  <a:srgbClr val="FF0000"/>
                </a:solidFill>
              </a:rPr>
              <a:t>أنواع الابدال</a:t>
            </a:r>
            <a:endParaRPr lang="fr-FR" sz="4000" b="1" dirty="0">
              <a:solidFill>
                <a:srgbClr val="FF0000"/>
              </a:solidFill>
            </a:endParaRPr>
          </a:p>
        </p:txBody>
      </p:sp>
    </p:spTree>
    <p:extLst>
      <p:ext uri="{BB962C8B-B14F-4D97-AF65-F5344CB8AC3E}">
        <p14:creationId xmlns:p14="http://schemas.microsoft.com/office/powerpoint/2010/main" val="59443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018B-E6DF-4908-8ABE-EB9187777DF4}"/>
              </a:ext>
            </a:extLst>
          </p:cNvPr>
          <p:cNvSpPr>
            <a:spLocks noGrp="1"/>
          </p:cNvSpPr>
          <p:nvPr>
            <p:ph type="title"/>
          </p:nvPr>
        </p:nvSpPr>
        <p:spPr>
          <a:xfrm>
            <a:off x="1577340" y="-80009"/>
            <a:ext cx="7829550" cy="1108709"/>
          </a:xfrm>
        </p:spPr>
        <p:txBody>
          <a:bodyPr/>
          <a:lstStyle/>
          <a:p>
            <a:pPr algn="ctr" rtl="1"/>
            <a:r>
              <a:rPr lang="ar-DZ" b="1" dirty="0">
                <a:solidFill>
                  <a:srgbClr val="FF0000"/>
                </a:solidFill>
              </a:rPr>
              <a:t>حروف الابدال</a:t>
            </a:r>
            <a:endParaRPr lang="fr-FR" b="1" dirty="0">
              <a:solidFill>
                <a:srgbClr val="FF0000"/>
              </a:solidFill>
            </a:endParaRPr>
          </a:p>
        </p:txBody>
      </p:sp>
      <p:pic>
        <p:nvPicPr>
          <p:cNvPr id="5" name="Content Placeholder 4">
            <a:extLst>
              <a:ext uri="{FF2B5EF4-FFF2-40B4-BE49-F238E27FC236}">
                <a16:creationId xmlns:a16="http://schemas.microsoft.com/office/drawing/2014/main" id="{76A36755-F639-4451-9051-5C35407C66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676" y="1447641"/>
            <a:ext cx="5299084" cy="3627279"/>
          </a:xfrm>
          <a:prstGeom prst="ellipse">
            <a:avLst/>
          </a:prstGeom>
          <a:ln>
            <a:noFill/>
          </a:ln>
          <a:effectLst>
            <a:softEdge rad="112500"/>
          </a:effectLst>
        </p:spPr>
      </p:pic>
      <p:sp>
        <p:nvSpPr>
          <p:cNvPr id="6" name="Rectangle: Folded Corner 5">
            <a:extLst>
              <a:ext uri="{FF2B5EF4-FFF2-40B4-BE49-F238E27FC236}">
                <a16:creationId xmlns:a16="http://schemas.microsoft.com/office/drawing/2014/main" id="{FFFE36EF-1883-40EB-A0EC-A449EF555457}"/>
              </a:ext>
            </a:extLst>
          </p:cNvPr>
          <p:cNvSpPr/>
          <p:nvPr/>
        </p:nvSpPr>
        <p:spPr>
          <a:xfrm>
            <a:off x="7520940" y="224873"/>
            <a:ext cx="2674620" cy="153162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DZ" sz="2000" b="1" dirty="0">
                <a:solidFill>
                  <a:srgbClr val="002060"/>
                </a:solidFill>
              </a:rPr>
              <a:t>جمعها السيوطي </a:t>
            </a:r>
          </a:p>
          <a:p>
            <a:pPr algn="ctr" rtl="1"/>
            <a:r>
              <a:rPr lang="ar-DZ" sz="2000" b="1" dirty="0">
                <a:solidFill>
                  <a:srgbClr val="002060"/>
                </a:solidFill>
              </a:rPr>
              <a:t>طويت دائما</a:t>
            </a:r>
          </a:p>
          <a:p>
            <a:pPr algn="ctr" rtl="1"/>
            <a:r>
              <a:rPr lang="ar-DZ" sz="2000" b="1" dirty="0">
                <a:solidFill>
                  <a:srgbClr val="00B0F0"/>
                </a:solidFill>
              </a:rPr>
              <a:t>ثم ابن مالك </a:t>
            </a:r>
          </a:p>
          <a:p>
            <a:pPr algn="ctr" rtl="1"/>
            <a:r>
              <a:rPr lang="ar-DZ" sz="2000" b="1" dirty="0">
                <a:solidFill>
                  <a:srgbClr val="00B0F0"/>
                </a:solidFill>
              </a:rPr>
              <a:t>اصطدته يوما </a:t>
            </a:r>
            <a:endParaRPr lang="fr-FR" sz="2000" b="1" dirty="0">
              <a:solidFill>
                <a:srgbClr val="00B0F0"/>
              </a:solidFill>
            </a:endParaRPr>
          </a:p>
        </p:txBody>
      </p:sp>
      <p:sp>
        <p:nvSpPr>
          <p:cNvPr id="7" name="Wave 6">
            <a:extLst>
              <a:ext uri="{FF2B5EF4-FFF2-40B4-BE49-F238E27FC236}">
                <a16:creationId xmlns:a16="http://schemas.microsoft.com/office/drawing/2014/main" id="{13849352-556F-4C30-ADE1-3E8B06F2CCD9}"/>
              </a:ext>
            </a:extLst>
          </p:cNvPr>
          <p:cNvSpPr/>
          <p:nvPr/>
        </p:nvSpPr>
        <p:spPr>
          <a:xfrm>
            <a:off x="9827269" y="2175431"/>
            <a:ext cx="1930391" cy="1085849"/>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err="1">
                <a:solidFill>
                  <a:schemeClr val="tx1">
                    <a:lumMod val="95000"/>
                    <a:lumOff val="5000"/>
                  </a:schemeClr>
                </a:solidFill>
              </a:rPr>
              <a:t>مثباح</a:t>
            </a:r>
            <a:r>
              <a:rPr lang="ar-DZ" sz="2000" b="1" dirty="0">
                <a:solidFill>
                  <a:schemeClr val="tx1">
                    <a:lumMod val="95000"/>
                    <a:lumOff val="5000"/>
                  </a:schemeClr>
                </a:solidFill>
              </a:rPr>
              <a:t>=مصباح</a:t>
            </a:r>
            <a:endParaRPr lang="fr-FR" sz="2000" b="1" dirty="0">
              <a:solidFill>
                <a:schemeClr val="tx1">
                  <a:lumMod val="95000"/>
                  <a:lumOff val="5000"/>
                </a:schemeClr>
              </a:solidFill>
            </a:endParaRPr>
          </a:p>
        </p:txBody>
      </p:sp>
      <p:sp>
        <p:nvSpPr>
          <p:cNvPr id="8" name="Wave 7">
            <a:extLst>
              <a:ext uri="{FF2B5EF4-FFF2-40B4-BE49-F238E27FC236}">
                <a16:creationId xmlns:a16="http://schemas.microsoft.com/office/drawing/2014/main" id="{50075402-EDE5-4590-A379-223AFFBFDBE2}"/>
              </a:ext>
            </a:extLst>
          </p:cNvPr>
          <p:cNvSpPr/>
          <p:nvPr/>
        </p:nvSpPr>
        <p:spPr>
          <a:xfrm>
            <a:off x="8293403" y="3714507"/>
            <a:ext cx="1577340" cy="1108709"/>
          </a:xfrm>
          <a:prstGeom prst="wav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000" b="1" dirty="0" err="1"/>
              <a:t>تاولة</a:t>
            </a:r>
            <a:r>
              <a:rPr lang="ar-DZ" sz="2000" b="1" dirty="0"/>
              <a:t>=طاولة</a:t>
            </a:r>
            <a:endParaRPr lang="fr-FR" sz="2000" b="1" dirty="0"/>
          </a:p>
        </p:txBody>
      </p:sp>
      <p:sp>
        <p:nvSpPr>
          <p:cNvPr id="9" name="Wave 8">
            <a:extLst>
              <a:ext uri="{FF2B5EF4-FFF2-40B4-BE49-F238E27FC236}">
                <a16:creationId xmlns:a16="http://schemas.microsoft.com/office/drawing/2014/main" id="{D654CF40-7C43-435F-ABBA-FED145C22185}"/>
              </a:ext>
            </a:extLst>
          </p:cNvPr>
          <p:cNvSpPr/>
          <p:nvPr/>
        </p:nvSpPr>
        <p:spPr>
          <a:xfrm>
            <a:off x="400050" y="1028700"/>
            <a:ext cx="1737360" cy="1531620"/>
          </a:xfrm>
          <a:prstGeom prst="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2000" b="1" dirty="0" err="1"/>
              <a:t>صيارة</a:t>
            </a:r>
            <a:r>
              <a:rPr lang="ar-DZ" sz="2000" b="1" dirty="0"/>
              <a:t>=سيارة</a:t>
            </a:r>
            <a:endParaRPr lang="fr-FR" sz="2000" b="1" dirty="0"/>
          </a:p>
        </p:txBody>
      </p:sp>
      <p:sp>
        <p:nvSpPr>
          <p:cNvPr id="10" name="Wave 9">
            <a:extLst>
              <a:ext uri="{FF2B5EF4-FFF2-40B4-BE49-F238E27FC236}">
                <a16:creationId xmlns:a16="http://schemas.microsoft.com/office/drawing/2014/main" id="{3769504F-B1F1-4358-BB86-85710A231876}"/>
              </a:ext>
            </a:extLst>
          </p:cNvPr>
          <p:cNvSpPr/>
          <p:nvPr/>
        </p:nvSpPr>
        <p:spPr>
          <a:xfrm>
            <a:off x="1039491" y="3261280"/>
            <a:ext cx="1451610" cy="1036401"/>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000" b="1" dirty="0"/>
              <a:t>ألم=علم</a:t>
            </a:r>
            <a:endParaRPr lang="fr-FR" sz="2000" b="1" dirty="0"/>
          </a:p>
        </p:txBody>
      </p:sp>
      <p:sp>
        <p:nvSpPr>
          <p:cNvPr id="11" name="Wave 10">
            <a:extLst>
              <a:ext uri="{FF2B5EF4-FFF2-40B4-BE49-F238E27FC236}">
                <a16:creationId xmlns:a16="http://schemas.microsoft.com/office/drawing/2014/main" id="{890E7FC3-D765-4278-98EF-103821DA7DD3}"/>
              </a:ext>
            </a:extLst>
          </p:cNvPr>
          <p:cNvSpPr/>
          <p:nvPr/>
        </p:nvSpPr>
        <p:spPr>
          <a:xfrm>
            <a:off x="237812" y="4857750"/>
            <a:ext cx="1325880" cy="132588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000" b="1" dirty="0" err="1"/>
              <a:t>محدة</a:t>
            </a:r>
            <a:r>
              <a:rPr lang="ar-DZ" sz="2000" b="1" dirty="0"/>
              <a:t>=مخدة</a:t>
            </a:r>
            <a:endParaRPr lang="fr-FR" sz="2000" b="1" dirty="0"/>
          </a:p>
        </p:txBody>
      </p:sp>
      <p:sp>
        <p:nvSpPr>
          <p:cNvPr id="12" name="Wave 11">
            <a:extLst>
              <a:ext uri="{FF2B5EF4-FFF2-40B4-BE49-F238E27FC236}">
                <a16:creationId xmlns:a16="http://schemas.microsoft.com/office/drawing/2014/main" id="{57CF4D9A-9A5D-438A-B29F-51B81186EF5D}"/>
              </a:ext>
            </a:extLst>
          </p:cNvPr>
          <p:cNvSpPr/>
          <p:nvPr/>
        </p:nvSpPr>
        <p:spPr>
          <a:xfrm>
            <a:off x="2708910" y="4857750"/>
            <a:ext cx="1428750" cy="1325880"/>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b="1" dirty="0" err="1"/>
              <a:t>ذمذم</a:t>
            </a:r>
            <a:r>
              <a:rPr lang="ar-DZ" sz="2000" b="1" dirty="0"/>
              <a:t>=زمزم</a:t>
            </a:r>
            <a:endParaRPr lang="fr-FR" sz="2000" b="1" dirty="0"/>
          </a:p>
        </p:txBody>
      </p:sp>
      <p:sp>
        <p:nvSpPr>
          <p:cNvPr id="13" name="Wave 12">
            <a:extLst>
              <a:ext uri="{FF2B5EF4-FFF2-40B4-BE49-F238E27FC236}">
                <a16:creationId xmlns:a16="http://schemas.microsoft.com/office/drawing/2014/main" id="{C974EF94-90AD-4DE7-AA47-038E55F8B717}"/>
              </a:ext>
            </a:extLst>
          </p:cNvPr>
          <p:cNvSpPr/>
          <p:nvPr/>
        </p:nvSpPr>
        <p:spPr>
          <a:xfrm>
            <a:off x="5966460" y="5520690"/>
            <a:ext cx="2068830" cy="1040130"/>
          </a:xfrm>
          <a:prstGeom prst="wav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DZ" sz="2000" b="1" dirty="0" err="1"/>
              <a:t>ثوفي</a:t>
            </a:r>
            <a:r>
              <a:rPr lang="ar-DZ" sz="2000" b="1" dirty="0"/>
              <a:t>=شوفي</a:t>
            </a:r>
            <a:endParaRPr lang="fr-FR" sz="2000" b="1" dirty="0"/>
          </a:p>
        </p:txBody>
      </p:sp>
      <p:sp>
        <p:nvSpPr>
          <p:cNvPr id="14" name="Wave 13">
            <a:extLst>
              <a:ext uri="{FF2B5EF4-FFF2-40B4-BE49-F238E27FC236}">
                <a16:creationId xmlns:a16="http://schemas.microsoft.com/office/drawing/2014/main" id="{09F3100B-0A61-4A76-B5BE-1214E1851EC8}"/>
              </a:ext>
            </a:extLst>
          </p:cNvPr>
          <p:cNvSpPr/>
          <p:nvPr/>
        </p:nvSpPr>
        <p:spPr>
          <a:xfrm>
            <a:off x="10024110" y="5166359"/>
            <a:ext cx="1817370" cy="1394461"/>
          </a:xfrm>
          <a:prstGeom prst="wav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2000" b="1" dirty="0" err="1">
                <a:solidFill>
                  <a:schemeClr val="tx1">
                    <a:lumMod val="95000"/>
                    <a:lumOff val="5000"/>
                  </a:schemeClr>
                </a:solidFill>
              </a:rPr>
              <a:t>ساروح</a:t>
            </a:r>
            <a:r>
              <a:rPr lang="ar-DZ" sz="2000" b="1" dirty="0">
                <a:solidFill>
                  <a:schemeClr val="tx1">
                    <a:lumMod val="95000"/>
                    <a:lumOff val="5000"/>
                  </a:schemeClr>
                </a:solidFill>
              </a:rPr>
              <a:t>=صاروخ</a:t>
            </a:r>
            <a:endParaRPr lang="fr-FR" sz="2000" b="1" dirty="0">
              <a:solidFill>
                <a:schemeClr val="tx1">
                  <a:lumMod val="95000"/>
                  <a:lumOff val="5000"/>
                </a:schemeClr>
              </a:solidFill>
            </a:endParaRPr>
          </a:p>
        </p:txBody>
      </p:sp>
      <p:sp>
        <p:nvSpPr>
          <p:cNvPr id="15" name="Wave 14">
            <a:extLst>
              <a:ext uri="{FF2B5EF4-FFF2-40B4-BE49-F238E27FC236}">
                <a16:creationId xmlns:a16="http://schemas.microsoft.com/office/drawing/2014/main" id="{0B75CFA2-812D-4341-938F-4D6593C95145}"/>
              </a:ext>
            </a:extLst>
          </p:cNvPr>
          <p:cNvSpPr/>
          <p:nvPr/>
        </p:nvSpPr>
        <p:spPr>
          <a:xfrm>
            <a:off x="2370766" y="167719"/>
            <a:ext cx="1360809" cy="853281"/>
          </a:xfrm>
          <a:prstGeom prst="wav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lumMod val="95000"/>
                    <a:lumOff val="5000"/>
                  </a:schemeClr>
                </a:solidFill>
              </a:rPr>
              <a:t>مكلمة=مقلمة</a:t>
            </a:r>
            <a:endParaRPr lang="fr-FR" sz="2000" b="1" dirty="0">
              <a:solidFill>
                <a:schemeClr val="tx1">
                  <a:lumMod val="95000"/>
                  <a:lumOff val="5000"/>
                </a:schemeClr>
              </a:solidFill>
            </a:endParaRPr>
          </a:p>
        </p:txBody>
      </p:sp>
    </p:spTree>
    <p:extLst>
      <p:ext uri="{BB962C8B-B14F-4D97-AF65-F5344CB8AC3E}">
        <p14:creationId xmlns:p14="http://schemas.microsoft.com/office/powerpoint/2010/main" val="217659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9C2786-6748-4147-9898-A709CADBC640}"/>
              </a:ext>
            </a:extLst>
          </p:cNvPr>
          <p:cNvPicPr>
            <a:picLocks noGrp="1" noChangeAspect="1"/>
          </p:cNvPicPr>
          <p:nvPr>
            <p:ph idx="1"/>
          </p:nvPr>
        </p:nvPicPr>
        <p:blipFill>
          <a:blip r:embed="rId2"/>
          <a:stretch>
            <a:fillRect/>
          </a:stretch>
        </p:blipFill>
        <p:spPr>
          <a:xfrm>
            <a:off x="0" y="91440"/>
            <a:ext cx="5223510" cy="6766560"/>
          </a:xfrm>
          <a:prstGeom prst="rect">
            <a:avLst/>
          </a:prstGeom>
          <a:ln>
            <a:noFill/>
          </a:ln>
          <a:effectLst>
            <a:softEdge rad="112500"/>
          </a:effectLst>
        </p:spPr>
      </p:pic>
      <p:pic>
        <p:nvPicPr>
          <p:cNvPr id="7" name="Picture 6">
            <a:extLst>
              <a:ext uri="{FF2B5EF4-FFF2-40B4-BE49-F238E27FC236}">
                <a16:creationId xmlns:a16="http://schemas.microsoft.com/office/drawing/2014/main" id="{E6E73330-1CD3-4B1F-9FBF-2485C674FA75}"/>
              </a:ext>
            </a:extLst>
          </p:cNvPr>
          <p:cNvPicPr>
            <a:picLocks noChangeAspect="1"/>
          </p:cNvPicPr>
          <p:nvPr/>
        </p:nvPicPr>
        <p:blipFill>
          <a:blip r:embed="rId3"/>
          <a:stretch>
            <a:fillRect/>
          </a:stretch>
        </p:blipFill>
        <p:spPr>
          <a:xfrm>
            <a:off x="5989320" y="45720"/>
            <a:ext cx="6202679" cy="6766560"/>
          </a:xfrm>
          <a:prstGeom prst="rect">
            <a:avLst/>
          </a:prstGeom>
          <a:ln>
            <a:noFill/>
          </a:ln>
          <a:effectLst>
            <a:softEdge rad="112500"/>
          </a:effectLst>
        </p:spPr>
      </p:pic>
    </p:spTree>
    <p:extLst>
      <p:ext uri="{BB962C8B-B14F-4D97-AF65-F5344CB8AC3E}">
        <p14:creationId xmlns:p14="http://schemas.microsoft.com/office/powerpoint/2010/main" val="83962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B5D38F-5FA1-4942-9BC3-E1955FC72C34}"/>
              </a:ext>
            </a:extLst>
          </p:cNvPr>
          <p:cNvPicPr>
            <a:picLocks noGrp="1" noChangeAspect="1"/>
          </p:cNvPicPr>
          <p:nvPr>
            <p:ph idx="1"/>
          </p:nvPr>
        </p:nvPicPr>
        <p:blipFill>
          <a:blip r:embed="rId2"/>
          <a:stretch>
            <a:fillRect/>
          </a:stretch>
        </p:blipFill>
        <p:spPr>
          <a:xfrm>
            <a:off x="160305" y="1472718"/>
            <a:ext cx="6096000" cy="39125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a:extLst>
              <a:ext uri="{FF2B5EF4-FFF2-40B4-BE49-F238E27FC236}">
                <a16:creationId xmlns:a16="http://schemas.microsoft.com/office/drawing/2014/main" id="{287DBB49-B906-4278-BE78-FE66F81E34E2}"/>
              </a:ext>
            </a:extLst>
          </p:cNvPr>
          <p:cNvPicPr>
            <a:picLocks noChangeAspect="1"/>
          </p:cNvPicPr>
          <p:nvPr/>
        </p:nvPicPr>
        <p:blipFill>
          <a:blip r:embed="rId3"/>
          <a:stretch>
            <a:fillRect/>
          </a:stretch>
        </p:blipFill>
        <p:spPr>
          <a:xfrm>
            <a:off x="6256305" y="1154430"/>
            <a:ext cx="6270975" cy="42203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4361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6177-F238-46A7-81C4-73400EEFBF7B}"/>
              </a:ext>
            </a:extLst>
          </p:cNvPr>
          <p:cNvSpPr>
            <a:spLocks noGrp="1"/>
          </p:cNvSpPr>
          <p:nvPr>
            <p:ph type="title"/>
          </p:nvPr>
        </p:nvSpPr>
        <p:spPr>
          <a:xfrm>
            <a:off x="838200" y="-114299"/>
            <a:ext cx="10515600" cy="1085849"/>
          </a:xfrm>
        </p:spPr>
        <p:txBody>
          <a:bodyPr/>
          <a:lstStyle/>
          <a:p>
            <a:pPr algn="ctr" rtl="1"/>
            <a:r>
              <a:rPr lang="ar-DZ" b="1" dirty="0">
                <a:solidFill>
                  <a:srgbClr val="FF0000"/>
                </a:solidFill>
              </a:rPr>
              <a:t>ثالثا عوامل الابدال الصوتي</a:t>
            </a:r>
            <a:endParaRPr lang="fr-FR" b="1" dirty="0">
              <a:solidFill>
                <a:srgbClr val="FF0000"/>
              </a:solidFill>
            </a:endParaRPr>
          </a:p>
        </p:txBody>
      </p:sp>
      <p:sp>
        <p:nvSpPr>
          <p:cNvPr id="3" name="Content Placeholder 2">
            <a:extLst>
              <a:ext uri="{FF2B5EF4-FFF2-40B4-BE49-F238E27FC236}">
                <a16:creationId xmlns:a16="http://schemas.microsoft.com/office/drawing/2014/main" id="{37272D68-67DD-4A19-9338-CA94F8665B76}"/>
              </a:ext>
            </a:extLst>
          </p:cNvPr>
          <p:cNvSpPr>
            <a:spLocks noGrp="1"/>
          </p:cNvSpPr>
          <p:nvPr>
            <p:ph idx="1"/>
          </p:nvPr>
        </p:nvSpPr>
        <p:spPr>
          <a:xfrm>
            <a:off x="838200" y="777240"/>
            <a:ext cx="10515600" cy="5399723"/>
          </a:xfrm>
        </p:spPr>
        <p:txBody>
          <a:bodyPr/>
          <a:lstStyle/>
          <a:p>
            <a:pPr algn="r" rtl="1"/>
            <a:endParaRPr lang="fr-FR" dirty="0"/>
          </a:p>
        </p:txBody>
      </p:sp>
      <p:sp>
        <p:nvSpPr>
          <p:cNvPr id="4" name="Rectangle: Rounded Corners 3">
            <a:extLst>
              <a:ext uri="{FF2B5EF4-FFF2-40B4-BE49-F238E27FC236}">
                <a16:creationId xmlns:a16="http://schemas.microsoft.com/office/drawing/2014/main" id="{E0CE9EC8-A33B-45B1-BA81-62C16FB2C4E9}"/>
              </a:ext>
            </a:extLst>
          </p:cNvPr>
          <p:cNvSpPr/>
          <p:nvPr/>
        </p:nvSpPr>
        <p:spPr>
          <a:xfrm>
            <a:off x="8126730" y="971551"/>
            <a:ext cx="2781300" cy="16573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b="1" dirty="0">
                <a:solidFill>
                  <a:srgbClr val="C00000"/>
                </a:solidFill>
              </a:rPr>
              <a:t>1. عوامل فسيولوجية</a:t>
            </a:r>
            <a:r>
              <a:rPr lang="ar-DZ" b="1" dirty="0"/>
              <a:t>: مثل مشاكل في الجهاز الصوتي (الحبال الصوتية، الفم، اللسان) أو ضعف العضلات.</a:t>
            </a:r>
            <a:endParaRPr lang="fr-FR" b="1" dirty="0"/>
          </a:p>
        </p:txBody>
      </p:sp>
      <p:sp>
        <p:nvSpPr>
          <p:cNvPr id="5" name="Rectangle: Rounded Corners 4">
            <a:extLst>
              <a:ext uri="{FF2B5EF4-FFF2-40B4-BE49-F238E27FC236}">
                <a16:creationId xmlns:a16="http://schemas.microsoft.com/office/drawing/2014/main" id="{87165DAA-14DB-43A4-84E0-B84A164BD343}"/>
              </a:ext>
            </a:extLst>
          </p:cNvPr>
          <p:cNvSpPr/>
          <p:nvPr/>
        </p:nvSpPr>
        <p:spPr>
          <a:xfrm>
            <a:off x="4488180" y="2494121"/>
            <a:ext cx="2632709" cy="21602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DZ" sz="2000" b="1" dirty="0">
                <a:solidFill>
                  <a:srgbClr val="C00000"/>
                </a:solidFill>
              </a:rPr>
              <a:t>2. عوامل نفسية</a:t>
            </a:r>
            <a:r>
              <a:rPr lang="ar-DZ" sz="2000" b="1" dirty="0"/>
              <a:t>: التوتر أو القلق يمكن أن يؤثر على القدرة على النطق.</a:t>
            </a:r>
            <a:endParaRPr lang="fr-FR" sz="2000" b="1" dirty="0"/>
          </a:p>
        </p:txBody>
      </p:sp>
      <p:sp>
        <p:nvSpPr>
          <p:cNvPr id="6" name="Rectangle: Rounded Corners 5">
            <a:extLst>
              <a:ext uri="{FF2B5EF4-FFF2-40B4-BE49-F238E27FC236}">
                <a16:creationId xmlns:a16="http://schemas.microsoft.com/office/drawing/2014/main" id="{6F1FB4A7-ABA0-40D0-93A0-40AED274CC33}"/>
              </a:ext>
            </a:extLst>
          </p:cNvPr>
          <p:cNvSpPr/>
          <p:nvPr/>
        </p:nvSpPr>
        <p:spPr>
          <a:xfrm>
            <a:off x="1051560" y="971550"/>
            <a:ext cx="2423160" cy="1760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DZ" b="1" dirty="0">
                <a:solidFill>
                  <a:srgbClr val="C00000"/>
                </a:solidFill>
              </a:rPr>
              <a:t>3</a:t>
            </a:r>
            <a:r>
              <a:rPr lang="ar-DZ" sz="2000" b="1" dirty="0">
                <a:solidFill>
                  <a:srgbClr val="C00000"/>
                </a:solidFill>
              </a:rPr>
              <a:t>. عوامل بيئية: </a:t>
            </a:r>
            <a:r>
              <a:rPr lang="ar-DZ" b="1" dirty="0"/>
              <a:t>مثل تعرض الطفل لأجواء غير مشجعة أو ضغط اجتماعي.</a:t>
            </a:r>
            <a:endParaRPr lang="fr-FR" b="1" dirty="0"/>
          </a:p>
        </p:txBody>
      </p:sp>
      <p:sp>
        <p:nvSpPr>
          <p:cNvPr id="7" name="Rectangle: Rounded Corners 6">
            <a:extLst>
              <a:ext uri="{FF2B5EF4-FFF2-40B4-BE49-F238E27FC236}">
                <a16:creationId xmlns:a16="http://schemas.microsoft.com/office/drawing/2014/main" id="{1001B55C-ED91-42D0-A0B0-F67BB5BF8214}"/>
              </a:ext>
            </a:extLst>
          </p:cNvPr>
          <p:cNvSpPr/>
          <p:nvPr/>
        </p:nvSpPr>
        <p:spPr>
          <a:xfrm>
            <a:off x="8275321" y="4331970"/>
            <a:ext cx="2632709" cy="16573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2000" b="1" dirty="0">
                <a:solidFill>
                  <a:srgbClr val="C00000"/>
                </a:solidFill>
              </a:rPr>
              <a:t>4. عوامل تعليمية: </a:t>
            </a:r>
            <a:r>
              <a:rPr lang="ar-DZ" sz="2000" b="1" dirty="0"/>
              <a:t>نقص التعليم أو الوعي بأساليب النطق الصحيحة.</a:t>
            </a:r>
            <a:endParaRPr lang="fr-FR" sz="2000" b="1" dirty="0"/>
          </a:p>
        </p:txBody>
      </p:sp>
      <p:sp>
        <p:nvSpPr>
          <p:cNvPr id="8" name="Rectangle: Rounded Corners 7">
            <a:extLst>
              <a:ext uri="{FF2B5EF4-FFF2-40B4-BE49-F238E27FC236}">
                <a16:creationId xmlns:a16="http://schemas.microsoft.com/office/drawing/2014/main" id="{A4EB2E63-214F-44DD-B108-73F16C3DEE81}"/>
              </a:ext>
            </a:extLst>
          </p:cNvPr>
          <p:cNvSpPr/>
          <p:nvPr/>
        </p:nvSpPr>
        <p:spPr>
          <a:xfrm>
            <a:off x="1051560" y="4331970"/>
            <a:ext cx="242316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000" b="1" dirty="0">
                <a:solidFill>
                  <a:srgbClr val="C00000"/>
                </a:solidFill>
              </a:rPr>
              <a:t>5. عوامل وراثية: </a:t>
            </a:r>
            <a:r>
              <a:rPr lang="ar-DZ" sz="2000" b="1" dirty="0"/>
              <a:t>بعض الاضطرابات قد تكون مرتبطة بتاريخ عائلي.</a:t>
            </a:r>
            <a:endParaRPr lang="fr-FR" sz="2000" b="1" dirty="0"/>
          </a:p>
        </p:txBody>
      </p:sp>
    </p:spTree>
    <p:extLst>
      <p:ext uri="{BB962C8B-B14F-4D97-AF65-F5344CB8AC3E}">
        <p14:creationId xmlns:p14="http://schemas.microsoft.com/office/powerpoint/2010/main" val="2852351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786</Words>
  <Application>Microsoft Office PowerPoint</Application>
  <PresentationFormat>Grand écran</PresentationFormat>
  <Paragraphs>64</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Times New Roman</vt:lpstr>
      <vt:lpstr>Office Theme</vt:lpstr>
      <vt:lpstr>Présentation PowerPoint</vt:lpstr>
      <vt:lpstr>خطة  البحث </vt:lpstr>
      <vt:lpstr>طرح الاشكالية</vt:lpstr>
      <vt:lpstr>أولا تعريف الابدال </vt:lpstr>
      <vt:lpstr>أنواع الابدال</vt:lpstr>
      <vt:lpstr>حروف الابدال</vt:lpstr>
      <vt:lpstr>Présentation PowerPoint</vt:lpstr>
      <vt:lpstr>Présentation PowerPoint</vt:lpstr>
      <vt:lpstr>ثالثا عوامل الابدال الصوتي</vt:lpstr>
      <vt:lpstr>دراسة حالات وطرق علاجها</vt:lpstr>
      <vt:lpstr>Présentation PowerPoint</vt:lpstr>
      <vt:lpstr>Présentation PowerPoint</vt:lpstr>
      <vt:lpstr>المصادر والمراجع</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wahidodz19@outlook.fr</dc:creator>
  <cp:lastModifiedBy>HP PRO</cp:lastModifiedBy>
  <cp:revision>18</cp:revision>
  <dcterms:created xsi:type="dcterms:W3CDTF">2024-11-02T14:02:37Z</dcterms:created>
  <dcterms:modified xsi:type="dcterms:W3CDTF">2025-01-05T12:54:27Z</dcterms:modified>
</cp:coreProperties>
</file>