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76" r:id="rId2"/>
    <p:sldId id="257" r:id="rId3"/>
    <p:sldId id="261"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110" autoAdjust="0"/>
    <p:restoredTop sz="94660"/>
  </p:normalViewPr>
  <p:slideViewPr>
    <p:cSldViewPr>
      <p:cViewPr varScale="1">
        <p:scale>
          <a:sx n="74" d="100"/>
          <a:sy n="74" d="100"/>
        </p:scale>
        <p:origin x="-171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4" name="Espace réservé de la date 29"/>
          <p:cNvSpPr>
            <a:spLocks noGrp="1"/>
          </p:cNvSpPr>
          <p:nvPr>
            <p:ph type="dt" sz="half" idx="10"/>
          </p:nvPr>
        </p:nvSpPr>
        <p:spPr/>
        <p:txBody>
          <a:bodyPr/>
          <a:lstStyle>
            <a:lvl1pPr>
              <a:defRPr/>
            </a:lvl1pPr>
          </a:lstStyle>
          <a:p>
            <a:pPr>
              <a:defRPr/>
            </a:pPr>
            <a:fld id="{2A6FD45C-AC31-4F26-A7E4-83DC074E125D}" type="datetimeFigureOut">
              <a:rPr lang="fr-FR"/>
              <a:pPr>
                <a:defRPr/>
              </a:pPr>
              <a:t>05/07/2016</a:t>
            </a:fld>
            <a:endParaRPr lang="fr-FR"/>
          </a:p>
        </p:txBody>
      </p:sp>
      <p:sp>
        <p:nvSpPr>
          <p:cNvPr id="5" name="Espace réservé du pied de page 18"/>
          <p:cNvSpPr>
            <a:spLocks noGrp="1"/>
          </p:cNvSpPr>
          <p:nvPr>
            <p:ph type="ftr" sz="quarter" idx="11"/>
          </p:nvPr>
        </p:nvSpPr>
        <p:spPr/>
        <p:txBody>
          <a:bodyPr/>
          <a:lstStyle>
            <a:lvl1pPr>
              <a:defRPr/>
            </a:lvl1pPr>
          </a:lstStyle>
          <a:p>
            <a:pPr>
              <a:defRPr/>
            </a:pPr>
            <a:endParaRPr lang="fr-FR"/>
          </a:p>
        </p:txBody>
      </p:sp>
      <p:sp>
        <p:nvSpPr>
          <p:cNvPr id="6" name="Espace réservé du numéro de diapositive 26"/>
          <p:cNvSpPr>
            <a:spLocks noGrp="1"/>
          </p:cNvSpPr>
          <p:nvPr>
            <p:ph type="sldNum" sz="quarter" idx="12"/>
          </p:nvPr>
        </p:nvSpPr>
        <p:spPr/>
        <p:txBody>
          <a:bodyPr/>
          <a:lstStyle>
            <a:lvl1pPr>
              <a:defRPr/>
            </a:lvl1pPr>
          </a:lstStyle>
          <a:p>
            <a:pPr>
              <a:defRPr/>
            </a:pPr>
            <a:fld id="{889DDF6B-2DC7-49D2-908B-A79446885441}"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4605D266-DB7C-4788-9A80-59844416CC85}" type="datetimeFigureOut">
              <a:rPr lang="fr-FR"/>
              <a:pPr>
                <a:defRPr/>
              </a:pPr>
              <a:t>05/07/2016</a:t>
            </a:fld>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77065DE6-2724-4527-A04B-B1B51E210330}" type="slidenum">
              <a:rPr lang="fr-FR"/>
              <a:pPr>
                <a:defRPr/>
              </a:pPr>
              <a:t>‹N°›</a:t>
            </a:fld>
            <a:endParaRPr lang="fr-FR"/>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692084E9-5DB9-47AF-889B-03C81676FE40}" type="datetimeFigureOut">
              <a:rPr lang="fr-FR"/>
              <a:pPr>
                <a:defRPr/>
              </a:pPr>
              <a:t>05/07/2016</a:t>
            </a:fld>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16424BB4-1C0B-4524-8B8E-0ECF26204095}" type="slidenum">
              <a:rPr lang="fr-FR"/>
              <a:pPr>
                <a:defRPr/>
              </a:pPr>
              <a:t>‹N°›</a:t>
            </a:fld>
            <a:endParaRPr lang="fr-FR"/>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833D1901-3C7D-4B2A-96B6-B470AD355919}" type="datetimeFigureOut">
              <a:rPr lang="fr-FR"/>
              <a:pPr>
                <a:defRPr/>
              </a:pPr>
              <a:t>05/07/2016</a:t>
            </a:fld>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42325C51-60DB-4BCE-9A55-63224EFF9EB3}" type="slidenum">
              <a:rPr lang="fr-FR"/>
              <a:pPr>
                <a:defRPr/>
              </a:pPr>
              <a:t>‹N°›</a:t>
            </a:fld>
            <a:endParaRPr lang="fr-FR"/>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2F2A3900-E345-41E2-A944-4BBA7FC176DB}" type="datetimeFigureOut">
              <a:rPr lang="fr-FR"/>
              <a:pPr>
                <a:defRPr/>
              </a:pPr>
              <a:t>05/07/2016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FBA9412-93F2-494C-AF88-ECC0451D78B5}"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fld id="{D5965AB9-7593-48D2-AC4D-3D939496205A}" type="datetimeFigureOut">
              <a:rPr lang="fr-FR"/>
              <a:pPr>
                <a:defRPr/>
              </a:pPr>
              <a:t>05/07/2016</a:t>
            </a:fld>
            <a:endParaRPr lang="fr-FR"/>
          </a:p>
        </p:txBody>
      </p:sp>
      <p:sp>
        <p:nvSpPr>
          <p:cNvPr id="6" name="Espace réservé du pied de page 2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0325E750-1DA8-4BDC-A7B6-F729B7E5056A}" type="slidenum">
              <a:rPr lang="fr-FR"/>
              <a:pPr>
                <a:defRPr/>
              </a:pPr>
              <a:t>‹N°›</a:t>
            </a:fld>
            <a:endParaRPr lang="fr-FR"/>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9"/>
          <p:cNvSpPr>
            <a:spLocks noGrp="1"/>
          </p:cNvSpPr>
          <p:nvPr>
            <p:ph type="dt" sz="half" idx="10"/>
          </p:nvPr>
        </p:nvSpPr>
        <p:spPr/>
        <p:txBody>
          <a:bodyPr/>
          <a:lstStyle>
            <a:lvl1pPr>
              <a:defRPr/>
            </a:lvl1pPr>
          </a:lstStyle>
          <a:p>
            <a:pPr>
              <a:defRPr/>
            </a:pPr>
            <a:fld id="{C3C5E483-14D8-4916-B893-07B5D06FF156}" type="datetimeFigureOut">
              <a:rPr lang="fr-FR"/>
              <a:pPr>
                <a:defRPr/>
              </a:pPr>
              <a:t>05/07/2016</a:t>
            </a:fld>
            <a:endParaRPr lang="fr-FR"/>
          </a:p>
        </p:txBody>
      </p:sp>
      <p:sp>
        <p:nvSpPr>
          <p:cNvPr id="8" name="Espace réservé du pied de page 21"/>
          <p:cNvSpPr>
            <a:spLocks noGrp="1"/>
          </p:cNvSpPr>
          <p:nvPr>
            <p:ph type="ftr" sz="quarter" idx="11"/>
          </p:nvPr>
        </p:nvSpPr>
        <p:spPr/>
        <p:txBody>
          <a:bodyPr/>
          <a:lstStyle>
            <a:lvl1pPr>
              <a:defRPr/>
            </a:lvl1pPr>
          </a:lstStyle>
          <a:p>
            <a:pPr>
              <a:defRPr/>
            </a:pPr>
            <a:endParaRPr lang="fr-FR"/>
          </a:p>
        </p:txBody>
      </p:sp>
      <p:sp>
        <p:nvSpPr>
          <p:cNvPr id="9" name="Espace réservé du numéro de diapositive 17"/>
          <p:cNvSpPr>
            <a:spLocks noGrp="1"/>
          </p:cNvSpPr>
          <p:nvPr>
            <p:ph type="sldNum" sz="quarter" idx="12"/>
          </p:nvPr>
        </p:nvSpPr>
        <p:spPr/>
        <p:txBody>
          <a:bodyPr/>
          <a:lstStyle>
            <a:lvl1pPr>
              <a:defRPr/>
            </a:lvl1pPr>
          </a:lstStyle>
          <a:p>
            <a:pPr>
              <a:defRPr/>
            </a:pPr>
            <a:fld id="{9F8971DA-89B6-4EA6-B1AA-AFF8D7EE6FB9}" type="slidenum">
              <a:rPr lang="fr-FR"/>
              <a:pPr>
                <a:defRPr/>
              </a:pPr>
              <a:t>‹N°›</a:t>
            </a:fld>
            <a:endParaRPr lang="fr-FR"/>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e la date 9"/>
          <p:cNvSpPr>
            <a:spLocks noGrp="1"/>
          </p:cNvSpPr>
          <p:nvPr>
            <p:ph type="dt" sz="half" idx="10"/>
          </p:nvPr>
        </p:nvSpPr>
        <p:spPr/>
        <p:txBody>
          <a:bodyPr/>
          <a:lstStyle>
            <a:lvl1pPr>
              <a:defRPr/>
            </a:lvl1pPr>
          </a:lstStyle>
          <a:p>
            <a:pPr>
              <a:defRPr/>
            </a:pPr>
            <a:fld id="{72DA7BC8-495B-4ACD-95A0-37B956DB9B0C}" type="datetimeFigureOut">
              <a:rPr lang="fr-FR"/>
              <a:pPr>
                <a:defRPr/>
              </a:pPr>
              <a:t>05/07/2016</a:t>
            </a:fld>
            <a:endParaRPr lang="fr-FR"/>
          </a:p>
        </p:txBody>
      </p:sp>
      <p:sp>
        <p:nvSpPr>
          <p:cNvPr id="4" name="Espace réservé du pied de page 21"/>
          <p:cNvSpPr>
            <a:spLocks noGrp="1"/>
          </p:cNvSpPr>
          <p:nvPr>
            <p:ph type="ftr" sz="quarter" idx="11"/>
          </p:nvPr>
        </p:nvSpPr>
        <p:spPr/>
        <p:txBody>
          <a:bodyPr/>
          <a:lstStyle>
            <a:lvl1pPr>
              <a:defRPr/>
            </a:lvl1pPr>
          </a:lstStyle>
          <a:p>
            <a:pPr>
              <a:defRPr/>
            </a:pPr>
            <a:endParaRPr lang="fr-FR"/>
          </a:p>
        </p:txBody>
      </p:sp>
      <p:sp>
        <p:nvSpPr>
          <p:cNvPr id="5" name="Espace réservé du numéro de diapositive 17"/>
          <p:cNvSpPr>
            <a:spLocks noGrp="1"/>
          </p:cNvSpPr>
          <p:nvPr>
            <p:ph type="sldNum" sz="quarter" idx="12"/>
          </p:nvPr>
        </p:nvSpPr>
        <p:spPr/>
        <p:txBody>
          <a:bodyPr/>
          <a:lstStyle>
            <a:lvl1pPr>
              <a:defRPr/>
            </a:lvl1pPr>
          </a:lstStyle>
          <a:p>
            <a:pPr>
              <a:defRPr/>
            </a:pPr>
            <a:fld id="{12B2B709-D45C-4449-8F5C-DCD8AAC49ECB}" type="slidenum">
              <a:rPr lang="fr-FR"/>
              <a:pPr>
                <a:defRPr/>
              </a:pPr>
              <a:t>‹N°›</a:t>
            </a:fld>
            <a:endParaRPr lang="fr-FR"/>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fld id="{8A04BCF8-A358-4114-920F-6F5CD2AF1832}" type="datetimeFigureOut">
              <a:rPr lang="fr-FR"/>
              <a:pPr>
                <a:defRPr/>
              </a:pPr>
              <a:t>05/07/2016</a:t>
            </a:fld>
            <a:endParaRPr lang="fr-FR"/>
          </a:p>
        </p:txBody>
      </p:sp>
      <p:sp>
        <p:nvSpPr>
          <p:cNvPr id="3" name="Espace réservé du pied de page 21"/>
          <p:cNvSpPr>
            <a:spLocks noGrp="1"/>
          </p:cNvSpPr>
          <p:nvPr>
            <p:ph type="ftr" sz="quarter" idx="11"/>
          </p:nvPr>
        </p:nvSpPr>
        <p:spPr/>
        <p:txBody>
          <a:bodyPr/>
          <a:lstStyle>
            <a:lvl1pPr>
              <a:defRPr/>
            </a:lvl1pPr>
          </a:lstStyle>
          <a:p>
            <a:pPr>
              <a:defRPr/>
            </a:pPr>
            <a:endParaRPr lang="fr-FR"/>
          </a:p>
        </p:txBody>
      </p:sp>
      <p:sp>
        <p:nvSpPr>
          <p:cNvPr id="4" name="Espace réservé du numéro de diapositive 17"/>
          <p:cNvSpPr>
            <a:spLocks noGrp="1"/>
          </p:cNvSpPr>
          <p:nvPr>
            <p:ph type="sldNum" sz="quarter" idx="12"/>
          </p:nvPr>
        </p:nvSpPr>
        <p:spPr/>
        <p:txBody>
          <a:bodyPr/>
          <a:lstStyle>
            <a:lvl1pPr>
              <a:defRPr/>
            </a:lvl1pPr>
          </a:lstStyle>
          <a:p>
            <a:pPr>
              <a:defRPr/>
            </a:pPr>
            <a:fld id="{715211B4-7F90-42FC-BC01-E41E3044B778}" type="slidenum">
              <a:rPr lang="fr-FR"/>
              <a:pPr>
                <a:defRPr/>
              </a:pPr>
              <a:t>‹N°›</a:t>
            </a:fld>
            <a:endParaRPr lang="fr-FR"/>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fld id="{E25B52E2-1EEE-4899-82CD-C0166F24285D}" type="datetimeFigureOut">
              <a:rPr lang="fr-FR"/>
              <a:pPr>
                <a:defRPr/>
              </a:pPr>
              <a:t>05/07/2016</a:t>
            </a:fld>
            <a:endParaRPr lang="fr-FR"/>
          </a:p>
        </p:txBody>
      </p:sp>
      <p:sp>
        <p:nvSpPr>
          <p:cNvPr id="6" name="Espace réservé du pied de page 2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CD51E1BE-BEFB-46ED-8C56-1BE4CF96497A}" type="slidenum">
              <a:rPr lang="fr-FR"/>
              <a:pPr>
                <a:defRPr/>
              </a:pPr>
              <a:t>‹N°›</a:t>
            </a:fld>
            <a:endParaRPr lang="fr-FR"/>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ogner et arrondir un rectangle à un seul coin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riangle rect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orme libre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orme libre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r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fr-FR" smtClean="0"/>
              <a:t>Cliquez pour modifier le style du titre</a:t>
            </a:r>
            <a:endParaRPr lang="en-US"/>
          </a:p>
        </p:txBody>
      </p:sp>
      <p:sp>
        <p:nvSpPr>
          <p:cNvPr id="4" name="Espace réservé du texte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9" name="Espace réservé de la date 4"/>
          <p:cNvSpPr>
            <a:spLocks noGrp="1"/>
          </p:cNvSpPr>
          <p:nvPr>
            <p:ph type="dt" sz="half" idx="10"/>
          </p:nvPr>
        </p:nvSpPr>
        <p:spPr/>
        <p:txBody>
          <a:bodyPr/>
          <a:lstStyle>
            <a:lvl1pPr>
              <a:defRPr/>
            </a:lvl1pPr>
          </a:lstStyle>
          <a:p>
            <a:pPr>
              <a:defRPr/>
            </a:pPr>
            <a:fld id="{EEEAB7A9-B767-4EB0-BFCE-12F969C04E75}" type="datetimeFigureOut">
              <a:rPr lang="fr-FR"/>
              <a:pPr>
                <a:defRPr/>
              </a:pPr>
              <a:t>05/07/2016</a:t>
            </a:fld>
            <a:endParaRPr lang="fr-FR"/>
          </a:p>
        </p:txBody>
      </p:sp>
      <p:sp>
        <p:nvSpPr>
          <p:cNvPr id="10" name="Espace réservé du pied de page 5"/>
          <p:cNvSpPr>
            <a:spLocks noGrp="1"/>
          </p:cNvSpPr>
          <p:nvPr>
            <p:ph type="ftr" sz="quarter" idx="11"/>
          </p:nvPr>
        </p:nvSpPr>
        <p:spPr/>
        <p:txBody>
          <a:bodyPr/>
          <a:lstStyle>
            <a:lvl1pPr>
              <a:defRPr/>
            </a:lvl1pPr>
          </a:lstStyle>
          <a:p>
            <a:pPr>
              <a:defRPr/>
            </a:pPr>
            <a:endParaRPr lang="fr-FR"/>
          </a:p>
        </p:txBody>
      </p:sp>
      <p:sp>
        <p:nvSpPr>
          <p:cNvPr id="11" name="Espace réservé du numéro de diapositive 6"/>
          <p:cNvSpPr>
            <a:spLocks noGrp="1"/>
          </p:cNvSpPr>
          <p:nvPr>
            <p:ph type="sldNum" sz="quarter" idx="12"/>
          </p:nvPr>
        </p:nvSpPr>
        <p:spPr>
          <a:xfrm>
            <a:off x="8077200" y="6356350"/>
            <a:ext cx="609600" cy="365125"/>
          </a:xfrm>
        </p:spPr>
        <p:txBody>
          <a:bodyPr/>
          <a:lstStyle>
            <a:lvl1pPr>
              <a:defRPr/>
            </a:lvl1pPr>
          </a:lstStyle>
          <a:p>
            <a:pPr>
              <a:defRPr/>
            </a:pPr>
            <a:fld id="{3041975F-1CED-4608-AE21-1685D9E89639}" type="slidenum">
              <a:rPr lang="fr-FR"/>
              <a:pPr>
                <a:defRPr/>
              </a:pPr>
              <a:t>‹N°›</a:t>
            </a:fld>
            <a:endParaRPr lang="fr-FR"/>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orme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Espace réservé du titr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smtClean="0"/>
              <a:t>Cliquez pour modifier le style du titre</a:t>
            </a:r>
            <a:endParaRPr lang="en-US" smtClean="0"/>
          </a:p>
        </p:txBody>
      </p:sp>
      <p:sp>
        <p:nvSpPr>
          <p:cNvPr id="1029" name="Espace réservé du text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CAEF5F7B-6D6C-45EF-B471-D554B770635D}" type="datetimeFigureOut">
              <a:rPr lang="fr-FR"/>
              <a:pPr>
                <a:defRPr/>
              </a:pPr>
              <a:t>05/07/2016</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0B1544F7-C6E9-4761-9598-38C7B2ED7C50}" type="slidenum">
              <a:rPr lang="fr-FR"/>
              <a:pPr>
                <a:defRPr/>
              </a:pPr>
              <a:t>‹N°›</a:t>
            </a:fld>
            <a:endParaRPr lang="fr-FR"/>
          </a:p>
        </p:txBody>
      </p:sp>
      <p:grpSp>
        <p:nvGrpSpPr>
          <p:cNvPr id="1033" name="Groupe 1"/>
          <p:cNvGrpSpPr>
            <a:grpSpLocks/>
          </p:cNvGrpSpPr>
          <p:nvPr/>
        </p:nvGrpSpPr>
        <p:grpSpPr bwMode="auto">
          <a:xfrm>
            <a:off x="-19050" y="203200"/>
            <a:ext cx="9180513" cy="647700"/>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13" r:id="rId1"/>
    <p:sldLayoutId id="2147483805" r:id="rId2"/>
    <p:sldLayoutId id="2147483814" r:id="rId3"/>
    <p:sldLayoutId id="2147483806" r:id="rId4"/>
    <p:sldLayoutId id="2147483807" r:id="rId5"/>
    <p:sldLayoutId id="2147483808" r:id="rId6"/>
    <p:sldLayoutId id="2147483809" r:id="rId7"/>
    <p:sldLayoutId id="2147483810" r:id="rId8"/>
    <p:sldLayoutId id="2147483815" r:id="rId9"/>
    <p:sldLayoutId id="2147483811" r:id="rId10"/>
    <p:sldLayoutId id="2147483812" r:id="rId11"/>
  </p:sldLayoutIdLst>
  <p:transition spd="med">
    <p:fade thruBlk="1"/>
  </p:transition>
  <p:timing>
    <p:tnLst>
      <p:par>
        <p:cTn id="1" dur="indefinite" restart="never" nodeType="tmRoot"/>
      </p:par>
    </p:tn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Arial" charset="0"/>
        </a:defRPr>
      </a:lvl2pPr>
      <a:lvl3pPr algn="l" rtl="0" eaLnBrk="0" fontAlgn="base" hangingPunct="0">
        <a:spcBef>
          <a:spcPct val="0"/>
        </a:spcBef>
        <a:spcAft>
          <a:spcPct val="0"/>
        </a:spcAft>
        <a:defRPr sz="5000">
          <a:solidFill>
            <a:schemeClr val="tx2"/>
          </a:solidFill>
          <a:latin typeface="Arial" charset="0"/>
        </a:defRPr>
      </a:lvl3pPr>
      <a:lvl4pPr algn="l" rtl="0" eaLnBrk="0" fontAlgn="base" hangingPunct="0">
        <a:spcBef>
          <a:spcPct val="0"/>
        </a:spcBef>
        <a:spcAft>
          <a:spcPct val="0"/>
        </a:spcAft>
        <a:defRPr sz="5000">
          <a:solidFill>
            <a:schemeClr val="tx2"/>
          </a:solidFill>
          <a:latin typeface="Arial" charset="0"/>
        </a:defRPr>
      </a:lvl4pPr>
      <a:lvl5pPr algn="l" rtl="0" eaLnBrk="0" fontAlgn="base" hangingPunct="0">
        <a:spcBef>
          <a:spcPct val="0"/>
        </a:spcBef>
        <a:spcAft>
          <a:spcPct val="0"/>
        </a:spcAft>
        <a:defRPr sz="5000">
          <a:solidFill>
            <a:schemeClr val="tx2"/>
          </a:solidFill>
          <a:latin typeface="Arial" charset="0"/>
        </a:defRPr>
      </a:lvl5pPr>
      <a:lvl6pPr marL="457200" algn="l" rtl="0" fontAlgn="base">
        <a:spcBef>
          <a:spcPct val="0"/>
        </a:spcBef>
        <a:spcAft>
          <a:spcPct val="0"/>
        </a:spcAft>
        <a:defRPr sz="5000">
          <a:solidFill>
            <a:schemeClr val="tx2"/>
          </a:solidFill>
          <a:latin typeface="Arial" charset="0"/>
        </a:defRPr>
      </a:lvl6pPr>
      <a:lvl7pPr marL="914400" algn="l" rtl="0" fontAlgn="base">
        <a:spcBef>
          <a:spcPct val="0"/>
        </a:spcBef>
        <a:spcAft>
          <a:spcPct val="0"/>
        </a:spcAft>
        <a:defRPr sz="5000">
          <a:solidFill>
            <a:schemeClr val="tx2"/>
          </a:solidFill>
          <a:latin typeface="Arial" charset="0"/>
        </a:defRPr>
      </a:lvl7pPr>
      <a:lvl8pPr marL="1371600" algn="l" rtl="0" fontAlgn="base">
        <a:spcBef>
          <a:spcPct val="0"/>
        </a:spcBef>
        <a:spcAft>
          <a:spcPct val="0"/>
        </a:spcAft>
        <a:defRPr sz="5000">
          <a:solidFill>
            <a:schemeClr val="tx2"/>
          </a:solidFill>
          <a:latin typeface="Arial" charset="0"/>
        </a:defRPr>
      </a:lvl8pPr>
      <a:lvl9pPr marL="1828800" algn="l" rtl="0" fontAlgn="base">
        <a:spcBef>
          <a:spcPct val="0"/>
        </a:spcBef>
        <a:spcAft>
          <a:spcPct val="0"/>
        </a:spcAft>
        <a:defRPr sz="5000">
          <a:solidFill>
            <a:schemeClr val="tx2"/>
          </a:solidFill>
          <a:latin typeface="Arial"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285860"/>
            <a:ext cx="8229600" cy="4960941"/>
          </a:xfrm>
        </p:spPr>
        <p:txBody>
          <a:bodyPr>
            <a:normAutofit/>
          </a:bodyPr>
          <a:lstStyle/>
          <a:p>
            <a:pPr marL="274320" indent="-274320" algn="ctr" rtl="1" eaLnBrk="1" fontAlgn="auto" hangingPunct="1">
              <a:spcAft>
                <a:spcPts val="0"/>
              </a:spcAft>
              <a:buClr>
                <a:schemeClr val="accent3"/>
              </a:buClr>
              <a:buFont typeface="Wingdings 2"/>
              <a:buNone/>
              <a:defRPr/>
            </a:pPr>
            <a:endParaRPr lang="ar-DZ" sz="3200" b="1" dirty="0" smtClean="0">
              <a:solidFill>
                <a:srgbClr val="C00000"/>
              </a:solidFill>
            </a:endParaRPr>
          </a:p>
          <a:p>
            <a:pPr algn="ctr">
              <a:buNone/>
            </a:pPr>
            <a:r>
              <a:rPr lang="fr-FR" sz="4800" b="1" dirty="0" smtClean="0">
                <a:solidFill>
                  <a:srgbClr val="FF0000"/>
                </a:solidFill>
              </a:rPr>
              <a:t>Les cinq casquettes d’un chargé de communication</a:t>
            </a:r>
            <a:endParaRPr lang="fr-FR" sz="4800" dirty="0" smtClean="0">
              <a:solidFill>
                <a:srgbClr val="FF0000"/>
              </a:solidFill>
            </a:endParaRPr>
          </a:p>
          <a:p>
            <a:pPr marL="274320" indent="-274320" rtl="1" eaLnBrk="1" fontAlgn="auto" hangingPunct="1">
              <a:spcAft>
                <a:spcPts val="0"/>
              </a:spcAft>
              <a:buClr>
                <a:schemeClr val="accent3"/>
              </a:buClr>
              <a:buNone/>
              <a:defRPr/>
            </a:pPr>
            <a:endParaRPr lang="ar-DZ" sz="2400" b="1" dirty="0" smtClean="0">
              <a:solidFill>
                <a:schemeClr val="tx1">
                  <a:lumMod val="95000"/>
                  <a:lumOff val="5000"/>
                </a:schemeClr>
              </a:solidFill>
            </a:endParaRPr>
          </a:p>
          <a:p>
            <a:pPr marL="274320" indent="-274320" rtl="1" eaLnBrk="1" fontAlgn="auto" hangingPunct="1">
              <a:spcAft>
                <a:spcPts val="0"/>
              </a:spcAft>
              <a:buClr>
                <a:schemeClr val="accent3"/>
              </a:buClr>
              <a:buFont typeface="Wingdings 2"/>
              <a:buNone/>
              <a:defRPr/>
            </a:pPr>
            <a:endParaRPr lang="ar-DZ" sz="2400" b="1" spc="50" dirty="0" smtClean="0">
              <a:ln w="12700" cmpd="sng">
                <a:solidFill>
                  <a:schemeClr val="bg2">
                    <a:lumMod val="90000"/>
                  </a:schemeClr>
                </a:solidFill>
                <a:prstDash val="solid"/>
              </a:ln>
              <a:effectLst>
                <a:glow rad="53100">
                  <a:schemeClr val="accent6">
                    <a:satMod val="180000"/>
                    <a:alpha val="30000"/>
                  </a:schemeClr>
                </a:glow>
              </a:effectLst>
              <a:latin typeface="Splash" pitchFamily="2" charset="0"/>
            </a:endParaRPr>
          </a:p>
          <a:p>
            <a:pPr marL="274320" indent="-274320" rtl="1" eaLnBrk="1" fontAlgn="auto" hangingPunct="1">
              <a:spcAft>
                <a:spcPts val="0"/>
              </a:spcAft>
              <a:buClr>
                <a:schemeClr val="accent3"/>
              </a:buClr>
              <a:buFont typeface="Wingdings 2"/>
              <a:buNone/>
              <a:defRPr/>
            </a:pPr>
            <a:endParaRPr lang="ar-DZ" sz="2400" b="1" dirty="0" smtClean="0">
              <a:solidFill>
                <a:schemeClr val="tx1">
                  <a:lumMod val="95000"/>
                  <a:lumOff val="5000"/>
                </a:schemeClr>
              </a:solidFill>
            </a:endParaRPr>
          </a:p>
          <a:p>
            <a:pPr marL="274320" indent="-274320" algn="ctr" rtl="1" eaLnBrk="1" fontAlgn="auto" hangingPunct="1">
              <a:spcAft>
                <a:spcPts val="0"/>
              </a:spcAft>
              <a:buClr>
                <a:schemeClr val="accent3"/>
              </a:buClr>
              <a:buFont typeface="Wingdings 2"/>
              <a:buNone/>
              <a:defRPr/>
            </a:pPr>
            <a:r>
              <a:rPr lang="fr-FR" sz="2800" b="1" spc="50" dirty="0" err="1" smtClean="0">
                <a:ln w="12700" cmpd="sng">
                  <a:solidFill>
                    <a:schemeClr val="bg2">
                      <a:lumMod val="90000"/>
                    </a:schemeClr>
                  </a:solidFill>
                  <a:prstDash val="solid"/>
                </a:ln>
                <a:effectLst>
                  <a:glow rad="53100">
                    <a:schemeClr val="accent6">
                      <a:satMod val="180000"/>
                      <a:alpha val="30000"/>
                    </a:schemeClr>
                  </a:glow>
                </a:effectLst>
                <a:latin typeface="Splash" pitchFamily="2" charset="0"/>
              </a:rPr>
              <a:t>Fouzi</a:t>
            </a:r>
            <a:r>
              <a:rPr lang="fr-FR" sz="2800" b="1" spc="50" dirty="0" smtClean="0">
                <a:ln w="12700" cmpd="sng">
                  <a:solidFill>
                    <a:schemeClr val="bg2">
                      <a:lumMod val="90000"/>
                    </a:schemeClr>
                  </a:solidFill>
                  <a:prstDash val="solid"/>
                </a:ln>
                <a:effectLst>
                  <a:glow rad="53100">
                    <a:schemeClr val="accent6">
                      <a:satMod val="180000"/>
                      <a:alpha val="30000"/>
                    </a:schemeClr>
                  </a:glow>
                </a:effectLst>
                <a:latin typeface="Splash" pitchFamily="2" charset="0"/>
              </a:rPr>
              <a:t> Ben </a:t>
            </a:r>
            <a:r>
              <a:rPr lang="fr-FR" sz="2800" b="1" spc="50" dirty="0" err="1" smtClean="0">
                <a:ln w="12700" cmpd="sng">
                  <a:solidFill>
                    <a:schemeClr val="bg2">
                      <a:lumMod val="90000"/>
                    </a:schemeClr>
                  </a:solidFill>
                  <a:prstDash val="solid"/>
                </a:ln>
                <a:effectLst>
                  <a:glow rad="53100">
                    <a:schemeClr val="accent6">
                      <a:satMod val="180000"/>
                      <a:alpha val="30000"/>
                    </a:schemeClr>
                  </a:glow>
                </a:effectLst>
                <a:latin typeface="Splash" pitchFamily="2" charset="0"/>
              </a:rPr>
              <a:t>Kari</a:t>
            </a:r>
            <a:endParaRPr lang="fr-FR" sz="2800" b="1" spc="50" dirty="0" smtClean="0">
              <a:ln w="12700" cmpd="sng">
                <a:solidFill>
                  <a:schemeClr val="bg2">
                    <a:lumMod val="90000"/>
                  </a:schemeClr>
                </a:solidFill>
                <a:prstDash val="solid"/>
              </a:ln>
              <a:effectLst>
                <a:glow rad="53100">
                  <a:schemeClr val="accent6">
                    <a:satMod val="180000"/>
                    <a:alpha val="30000"/>
                  </a:schemeClr>
                </a:glow>
              </a:effectLst>
              <a:latin typeface="Splash" pitchFamily="2" charset="0"/>
            </a:endParaRPr>
          </a:p>
          <a:p>
            <a:pPr marL="274320" indent="-274320" algn="ctr" rtl="1" eaLnBrk="1" fontAlgn="auto" hangingPunct="1">
              <a:spcAft>
                <a:spcPts val="0"/>
              </a:spcAft>
              <a:buClr>
                <a:schemeClr val="accent3"/>
              </a:buClr>
              <a:buFont typeface="Wingdings 2"/>
              <a:buNone/>
              <a:defRPr/>
            </a:pPr>
            <a:r>
              <a:rPr lang="fr-FR" sz="2800" b="1" spc="50" dirty="0" smtClean="0">
                <a:ln w="12700" cmpd="sng">
                  <a:solidFill>
                    <a:schemeClr val="bg2">
                      <a:lumMod val="90000"/>
                    </a:schemeClr>
                  </a:solidFill>
                  <a:prstDash val="solid"/>
                </a:ln>
                <a:effectLst>
                  <a:glow rad="53100">
                    <a:schemeClr val="accent6">
                      <a:satMod val="180000"/>
                      <a:alpha val="30000"/>
                    </a:schemeClr>
                  </a:glow>
                </a:effectLst>
                <a:latin typeface="Splash" pitchFamily="2" charset="0"/>
              </a:rPr>
              <a:t>Yamine </a:t>
            </a:r>
            <a:r>
              <a:rPr lang="fr-FR" sz="2800" b="1" spc="50" dirty="0" err="1" smtClean="0">
                <a:ln w="12700" cmpd="sng">
                  <a:solidFill>
                    <a:schemeClr val="bg2">
                      <a:lumMod val="90000"/>
                    </a:schemeClr>
                  </a:solidFill>
                  <a:prstDash val="solid"/>
                </a:ln>
                <a:effectLst>
                  <a:glow rad="53100">
                    <a:schemeClr val="accent6">
                      <a:satMod val="180000"/>
                      <a:alpha val="30000"/>
                    </a:schemeClr>
                  </a:glow>
                </a:effectLst>
                <a:latin typeface="Splash" pitchFamily="2" charset="0"/>
              </a:rPr>
              <a:t>Boudhane</a:t>
            </a:r>
            <a:endParaRPr lang="fr-FR" sz="2800" b="1" spc="50" dirty="0" smtClean="0">
              <a:ln w="12700" cmpd="sng">
                <a:solidFill>
                  <a:schemeClr val="bg2">
                    <a:lumMod val="90000"/>
                  </a:schemeClr>
                </a:solidFill>
                <a:prstDash val="solid"/>
              </a:ln>
              <a:effectLst>
                <a:glow rad="53100">
                  <a:schemeClr val="accent6">
                    <a:satMod val="180000"/>
                    <a:alpha val="30000"/>
                  </a:schemeClr>
                </a:glow>
              </a:effectLst>
              <a:latin typeface="Splash" pitchFamily="2" charset="0"/>
            </a:endParaRPr>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contenu 2"/>
          <p:cNvSpPr>
            <a:spLocks noGrp="1"/>
          </p:cNvSpPr>
          <p:nvPr>
            <p:ph idx="1"/>
          </p:nvPr>
        </p:nvSpPr>
        <p:spPr>
          <a:xfrm>
            <a:off x="500063" y="928671"/>
            <a:ext cx="8358217" cy="5715040"/>
          </a:xfrm>
        </p:spPr>
        <p:txBody>
          <a:bodyPr/>
          <a:lstStyle/>
          <a:p>
            <a:pPr algn="just" eaLnBrk="1" hangingPunct="1">
              <a:buNone/>
            </a:pPr>
            <a:r>
              <a:rPr lang="fr-FR" sz="3200" b="1" dirty="0" smtClean="0">
                <a:solidFill>
                  <a:schemeClr val="accent3">
                    <a:lumMod val="75000"/>
                  </a:schemeClr>
                </a:solidFill>
              </a:rPr>
              <a:t> 5- Animateur</a:t>
            </a:r>
          </a:p>
          <a:p>
            <a:pPr algn="just" eaLnBrk="1" hangingPunct="1">
              <a:buNone/>
            </a:pPr>
            <a:endParaRPr lang="fr-FR" sz="3200" b="1" dirty="0" smtClean="0">
              <a:solidFill>
                <a:schemeClr val="accent3">
                  <a:lumMod val="75000"/>
                </a:schemeClr>
              </a:solidFill>
            </a:endParaRPr>
          </a:p>
          <a:p>
            <a:pPr algn="just" eaLnBrk="1" hangingPunct="1">
              <a:buFont typeface="Wingdings" pitchFamily="2" charset="2"/>
              <a:buChar char="Ø"/>
            </a:pPr>
            <a:r>
              <a:rPr lang="fr-FR" b="1" dirty="0" smtClean="0"/>
              <a:t>Son rôle à l’intérieur de l’entreprise est fondamental: au nom de la direction générale, il est chargé de transmettre les valeurs, les objectifs, l’esprit de l’entreprise. Il doit se mettre à la disposition des différents services de l’entreprise. La plupart d’entre eux se méfieront, ne comprendront pas les enjeux de la communication : à lui de les familiariser, de les rassurer, de les former. Suivant le temps disponible, le degré de compétence, le niveau d’implication des interlocuteurs internes, il les conseillera ou se substituera à eux.</a:t>
            </a:r>
          </a:p>
          <a:p>
            <a:pPr algn="just" eaLnBrk="1" hangingPunct="1">
              <a:buFont typeface="Wingdings" pitchFamily="2" charset="2"/>
              <a:buChar char="Ø"/>
            </a:pPr>
            <a:endParaRPr lang="fr-FR" b="1" dirty="0" smtClean="0"/>
          </a:p>
          <a:p>
            <a:pPr algn="just" eaLnBrk="1" hangingPunct="1">
              <a:buFont typeface="Wingdings" pitchFamily="2" charset="2"/>
              <a:buChar char="Ø"/>
            </a:pPr>
            <a:endParaRPr lang="fr-FR" b="1" dirty="0" smtClean="0"/>
          </a:p>
          <a:p>
            <a:pPr algn="just" eaLnBrk="1" hangingPunct="1">
              <a:buFont typeface="Wingdings" pitchFamily="2" charset="2"/>
              <a:buChar char="Ø"/>
            </a:pPr>
            <a:endParaRPr lang="ar-DZ" b="1" dirty="0" smtClean="0"/>
          </a:p>
          <a:p>
            <a:pPr algn="just" eaLnBrk="1" hangingPunct="1">
              <a:buFont typeface="Wingdings" pitchFamily="2" charset="2"/>
              <a:buChar char="Ø"/>
            </a:pPr>
            <a:endParaRPr lang="ar-DZ" b="1" dirty="0" smtClean="0"/>
          </a:p>
        </p:txBody>
      </p: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contenu 2"/>
          <p:cNvSpPr>
            <a:spLocks noGrp="1"/>
          </p:cNvSpPr>
          <p:nvPr>
            <p:ph idx="1"/>
          </p:nvPr>
        </p:nvSpPr>
        <p:spPr>
          <a:xfrm>
            <a:off x="357188" y="857231"/>
            <a:ext cx="8258175" cy="5805507"/>
          </a:xfrm>
        </p:spPr>
        <p:txBody>
          <a:bodyPr>
            <a:normAutofit fontScale="92500"/>
          </a:bodyPr>
          <a:lstStyle/>
          <a:p>
            <a:pPr algn="just">
              <a:buFont typeface="Wingdings" pitchFamily="2" charset="2"/>
              <a:buChar char="Ø"/>
            </a:pPr>
            <a:r>
              <a:rPr lang="ar-DZ" sz="3600" dirty="0" smtClean="0">
                <a:solidFill>
                  <a:srgbClr val="C00000"/>
                </a:solidFill>
              </a:rPr>
              <a:t> </a:t>
            </a:r>
            <a:r>
              <a:rPr lang="fr-FR" sz="3000" b="1" dirty="0" smtClean="0"/>
              <a:t>La plus célèbre des revues de communication organisationnelle , Public relations </a:t>
            </a:r>
            <a:r>
              <a:rPr lang="fr-FR" sz="3000" b="1" dirty="0" err="1" smtClean="0"/>
              <a:t>quaterly</a:t>
            </a:r>
            <a:r>
              <a:rPr lang="fr-FR" sz="3000" b="1" dirty="0" smtClean="0"/>
              <a:t> , publiée aux USA par Mrs Benny </a:t>
            </a:r>
            <a:r>
              <a:rPr lang="fr-FR" sz="3000" b="1" dirty="0" err="1" smtClean="0"/>
              <a:t>Griswold</a:t>
            </a:r>
            <a:r>
              <a:rPr lang="fr-FR" sz="3000" b="1" dirty="0" smtClean="0"/>
              <a:t> , a proposé une série de tests portant sur le caractère , les connaissances générales et sur l’expérience professionnelle . </a:t>
            </a:r>
          </a:p>
          <a:p>
            <a:pPr algn="just">
              <a:buFont typeface="Wingdings" pitchFamily="2" charset="2"/>
              <a:buChar char="Ø"/>
            </a:pPr>
            <a:r>
              <a:rPr lang="fr-FR" sz="3000" b="1" dirty="0" smtClean="0"/>
              <a:t>En attribuant aux réponses affirmatives , dans la rubrique 2, 1point et dans les rubriques 1 et 3 , 2 points , les auteurs du test américains ajoutent : «  Si vous en avez de soixante et onze à soixante quinze , ce serait exceptionnel . Au-delà , méfiez-vous , au-dessous de trente-cinq , dites vous que vous êtes fait pour un autre   métier » .</a:t>
            </a:r>
            <a:endParaRPr lang="fr-FR" sz="3100" b="1" dirty="0" smtClean="0"/>
          </a:p>
          <a:p>
            <a:endParaRPr lang="fr-FR" sz="3600" dirty="0" smtClean="0"/>
          </a:p>
          <a:p>
            <a:pPr marL="274320" indent="-274320" algn="just" rtl="1" eaLnBrk="1" fontAlgn="auto" hangingPunct="1">
              <a:spcAft>
                <a:spcPts val="0"/>
              </a:spcAft>
              <a:buClr>
                <a:schemeClr val="accent3"/>
              </a:buClr>
              <a:buFont typeface="Wingdings 2" pitchFamily="18" charset="2"/>
              <a:buNone/>
              <a:defRPr/>
            </a:pPr>
            <a:endParaRPr lang="ar-DZ" b="1" dirty="0" smtClean="0"/>
          </a:p>
          <a:p>
            <a:pPr marL="274320" indent="-274320" algn="just" rtl="1" eaLnBrk="1" fontAlgn="auto" hangingPunct="1">
              <a:spcAft>
                <a:spcPts val="0"/>
              </a:spcAft>
              <a:buClr>
                <a:schemeClr val="accent3"/>
              </a:buClr>
              <a:buNone/>
              <a:defRPr/>
            </a:pPr>
            <a:endParaRPr lang="fr-FR" b="1" dirty="0" smtClean="0"/>
          </a:p>
        </p:txBody>
      </p: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contenu 2"/>
          <p:cNvSpPr>
            <a:spLocks noGrp="1"/>
          </p:cNvSpPr>
          <p:nvPr>
            <p:ph idx="1"/>
          </p:nvPr>
        </p:nvSpPr>
        <p:spPr>
          <a:xfrm>
            <a:off x="428625" y="928688"/>
            <a:ext cx="8715375" cy="5591175"/>
          </a:xfrm>
        </p:spPr>
        <p:txBody>
          <a:bodyPr/>
          <a:lstStyle/>
          <a:p>
            <a:pPr>
              <a:buNone/>
            </a:pPr>
            <a:r>
              <a:rPr lang="fr-FR" sz="3200" b="1" dirty="0" smtClean="0">
                <a:solidFill>
                  <a:srgbClr val="FF0000"/>
                </a:solidFill>
                <a:latin typeface="Baskerville Old Face" pitchFamily="18" charset="0"/>
                <a:cs typeface="Arial" pitchFamily="34" charset="0"/>
              </a:rPr>
              <a:t>Voici les trois tableaux :</a:t>
            </a:r>
          </a:p>
          <a:p>
            <a:pPr lvl="0">
              <a:buNone/>
            </a:pPr>
            <a:r>
              <a:rPr lang="fr-FR" sz="3200" b="1" i="1" dirty="0" smtClean="0"/>
              <a:t>1-Caractéristiques personnelles :</a:t>
            </a:r>
            <a:endParaRPr lang="fr-FR" sz="3200" b="1" dirty="0" smtClean="0">
              <a:solidFill>
                <a:srgbClr val="FF0000"/>
              </a:solidFill>
              <a:latin typeface="Baskerville Old Face" pitchFamily="18" charset="0"/>
              <a:cs typeface="Arial" pitchFamily="34" charset="0"/>
            </a:endParaRPr>
          </a:p>
          <a:p>
            <a:r>
              <a:rPr lang="fr-FR" sz="3200" dirty="0" smtClean="0"/>
              <a:t>Aptitude à diriger…..…………………..2</a:t>
            </a:r>
          </a:p>
          <a:p>
            <a:r>
              <a:rPr lang="fr-FR" sz="3200" dirty="0" smtClean="0"/>
              <a:t>Courage moral…  ………………….…..2</a:t>
            </a:r>
          </a:p>
          <a:p>
            <a:r>
              <a:rPr lang="fr-FR" sz="3200" dirty="0" smtClean="0"/>
              <a:t>Honnêteté intellectuelle……………..…2</a:t>
            </a:r>
          </a:p>
          <a:p>
            <a:r>
              <a:rPr lang="fr-FR" sz="3200" dirty="0" smtClean="0"/>
              <a:t>Caractère démonstratif…………..……..2</a:t>
            </a:r>
          </a:p>
          <a:p>
            <a:r>
              <a:rPr lang="fr-FR" sz="3200" dirty="0" smtClean="0"/>
              <a:t>Caractère peu émotif……………..…….2</a:t>
            </a:r>
          </a:p>
          <a:p>
            <a:r>
              <a:rPr lang="fr-FR" sz="3200" dirty="0" smtClean="0"/>
              <a:t>Esprit créateur……………………..……2</a:t>
            </a:r>
          </a:p>
          <a:p>
            <a:r>
              <a:rPr lang="fr-FR" sz="3200" dirty="0" smtClean="0"/>
              <a:t>Esprit vif…………………………..…….2</a:t>
            </a:r>
          </a:p>
          <a:p>
            <a:pPr>
              <a:buNone/>
            </a:pPr>
            <a:endParaRPr lang="fr-FR" sz="3200" b="1" dirty="0" smtClean="0">
              <a:solidFill>
                <a:srgbClr val="FF0000"/>
              </a:solidFill>
              <a:latin typeface="Baskerville Old Face" pitchFamily="18" charset="0"/>
              <a:cs typeface="Arial" pitchFamily="34" charset="0"/>
            </a:endParaRPr>
          </a:p>
        </p:txBody>
      </p:sp>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313" y="928670"/>
            <a:ext cx="8786812" cy="5715018"/>
          </a:xfrm>
        </p:spPr>
        <p:txBody>
          <a:bodyPr>
            <a:normAutofit/>
          </a:bodyPr>
          <a:lstStyle/>
          <a:p>
            <a:r>
              <a:rPr lang="fr-FR" dirty="0" smtClean="0"/>
              <a:t>Jugement sur……………………………….………2</a:t>
            </a:r>
          </a:p>
          <a:p>
            <a:r>
              <a:rPr lang="fr-FR" dirty="0" smtClean="0"/>
              <a:t>Maturité intellectuelle…………………..….……...2</a:t>
            </a:r>
          </a:p>
          <a:p>
            <a:r>
              <a:rPr lang="fr-FR" dirty="0" smtClean="0"/>
              <a:t>Sociabilité………………………………………….2</a:t>
            </a:r>
          </a:p>
          <a:p>
            <a:r>
              <a:rPr lang="fr-FR" dirty="0" smtClean="0"/>
              <a:t>Application……………………………….………..2</a:t>
            </a:r>
          </a:p>
          <a:p>
            <a:r>
              <a:rPr lang="fr-FR" dirty="0" smtClean="0"/>
              <a:t>Aptitude à inspirer confiance……………………...2</a:t>
            </a:r>
          </a:p>
          <a:p>
            <a:r>
              <a:rPr lang="fr-FR" dirty="0" smtClean="0"/>
              <a:t>Esprit d’organisation……………………………….2</a:t>
            </a:r>
          </a:p>
          <a:p>
            <a:r>
              <a:rPr lang="fr-FR" dirty="0" smtClean="0"/>
              <a:t>Culture étendue……………………….……………2</a:t>
            </a:r>
          </a:p>
          <a:p>
            <a:r>
              <a:rPr lang="fr-FR" dirty="0" smtClean="0"/>
              <a:t>Affabilité……………………………………………2</a:t>
            </a:r>
          </a:p>
          <a:p>
            <a:pPr>
              <a:buNone/>
            </a:pPr>
            <a:r>
              <a:rPr lang="fr-FR" dirty="0" smtClean="0"/>
              <a:t>                                                                  --------------------</a:t>
            </a:r>
          </a:p>
          <a:p>
            <a:pPr>
              <a:buNone/>
            </a:pPr>
            <a:r>
              <a:rPr lang="fr-FR" dirty="0" smtClean="0"/>
              <a:t>                                                                                   </a:t>
            </a:r>
            <a:r>
              <a:rPr lang="fr-FR" b="1" dirty="0" smtClean="0"/>
              <a:t>30 </a:t>
            </a:r>
            <a:endParaRPr lang="fr-FR" dirty="0"/>
          </a:p>
        </p:txBody>
      </p:sp>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50" y="857250"/>
            <a:ext cx="8643938" cy="6000750"/>
          </a:xfrm>
        </p:spPr>
        <p:txBody>
          <a:bodyPr>
            <a:normAutofit/>
          </a:bodyPr>
          <a:lstStyle/>
          <a:p>
            <a:pPr lvl="0">
              <a:buNone/>
            </a:pPr>
            <a:r>
              <a:rPr lang="fr-FR" sz="3200" b="1" i="1" dirty="0" smtClean="0"/>
              <a:t>2-Degré</a:t>
            </a:r>
            <a:r>
              <a:rPr lang="fr-FR" b="1" i="1" dirty="0" smtClean="0">
                <a:solidFill>
                  <a:srgbClr val="FF0000"/>
                </a:solidFill>
              </a:rPr>
              <a:t> </a:t>
            </a:r>
            <a:r>
              <a:rPr lang="fr-FR" sz="3200" b="1" i="1" dirty="0" smtClean="0"/>
              <a:t>d’instruction </a:t>
            </a:r>
          </a:p>
          <a:p>
            <a:pPr>
              <a:buNone/>
            </a:pPr>
            <a:r>
              <a:rPr lang="fr-FR" dirty="0" smtClean="0"/>
              <a:t>       Diplômes ou connaissances équivalentes dans les domaines suivant :</a:t>
            </a:r>
          </a:p>
          <a:p>
            <a:r>
              <a:rPr lang="fr-FR" dirty="0" smtClean="0"/>
              <a:t>Relations publiques………………………………………..1</a:t>
            </a:r>
          </a:p>
          <a:p>
            <a:r>
              <a:rPr lang="fr-FR" dirty="0" smtClean="0"/>
              <a:t>Economie…………………………………………………..1</a:t>
            </a:r>
          </a:p>
          <a:p>
            <a:r>
              <a:rPr lang="fr-FR" dirty="0" smtClean="0"/>
              <a:t>Journalisme…………………………………….…………..1</a:t>
            </a:r>
          </a:p>
          <a:p>
            <a:r>
              <a:rPr lang="fr-FR" dirty="0" smtClean="0"/>
              <a:t>Philosophie…………………………………………………1</a:t>
            </a:r>
          </a:p>
          <a:p>
            <a:r>
              <a:rPr lang="fr-FR" dirty="0" smtClean="0"/>
              <a:t>Art oratoire…………………………………………………1</a:t>
            </a:r>
          </a:p>
          <a:p>
            <a:r>
              <a:rPr lang="fr-FR" dirty="0" smtClean="0"/>
              <a:t>Littérature ………………………………………………….1</a:t>
            </a:r>
          </a:p>
          <a:p>
            <a:r>
              <a:rPr lang="fr-FR" dirty="0" smtClean="0"/>
              <a:t>Psychologie…………………………………………..…….1</a:t>
            </a:r>
          </a:p>
          <a:p>
            <a:r>
              <a:rPr lang="fr-FR" dirty="0" smtClean="0"/>
              <a:t>Sciences sociales…………………………………………...1</a:t>
            </a:r>
          </a:p>
          <a:p>
            <a:endParaRPr lang="fr-FR" dirty="0" smtClean="0"/>
          </a:p>
          <a:p>
            <a:pPr marL="274320" indent="-274320" algn="just" rtl="1" eaLnBrk="1" fontAlgn="auto" hangingPunct="1">
              <a:spcAft>
                <a:spcPts val="0"/>
              </a:spcAft>
              <a:buClr>
                <a:schemeClr val="accent3"/>
              </a:buClr>
              <a:buFont typeface="Wingdings 2"/>
              <a:buChar char=""/>
              <a:defRPr/>
            </a:pPr>
            <a:endParaRPr lang="fr-FR" b="1" dirty="0"/>
          </a:p>
        </p:txBody>
      </p: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contenu 2"/>
          <p:cNvSpPr>
            <a:spLocks noGrp="1"/>
          </p:cNvSpPr>
          <p:nvPr>
            <p:ph idx="1"/>
          </p:nvPr>
        </p:nvSpPr>
        <p:spPr>
          <a:xfrm>
            <a:off x="214313" y="857250"/>
            <a:ext cx="8929687" cy="6000750"/>
          </a:xfrm>
        </p:spPr>
        <p:txBody>
          <a:bodyPr/>
          <a:lstStyle/>
          <a:p>
            <a:r>
              <a:rPr lang="fr-FR" sz="2400" dirty="0" smtClean="0"/>
              <a:t>Economie politique………………………………….…….1</a:t>
            </a:r>
          </a:p>
          <a:p>
            <a:r>
              <a:rPr lang="fr-FR" sz="2400" dirty="0" smtClean="0"/>
              <a:t>Publicité……………………………………………..……..1</a:t>
            </a:r>
          </a:p>
          <a:p>
            <a:r>
              <a:rPr lang="fr-FR" sz="2400" dirty="0" smtClean="0"/>
              <a:t>Recherche……………………………………….…………1</a:t>
            </a:r>
          </a:p>
          <a:p>
            <a:r>
              <a:rPr lang="fr-FR" sz="2400" dirty="0" smtClean="0"/>
              <a:t>Radio……………………………………………….………1</a:t>
            </a:r>
          </a:p>
          <a:p>
            <a:r>
              <a:rPr lang="fr-FR" sz="2400" dirty="0" smtClean="0"/>
              <a:t>Législations commerciales………………….…..…………1</a:t>
            </a:r>
          </a:p>
          <a:p>
            <a:r>
              <a:rPr lang="fr-FR" sz="2400" dirty="0" smtClean="0"/>
              <a:t>Relations industrielles……………………..………………1</a:t>
            </a:r>
          </a:p>
          <a:p>
            <a:r>
              <a:rPr lang="fr-FR" sz="2400" dirty="0" smtClean="0"/>
              <a:t>Histoire………………………………..…………..………1</a:t>
            </a:r>
          </a:p>
          <a:p>
            <a:r>
              <a:rPr lang="fr-FR" sz="2400" dirty="0" smtClean="0"/>
              <a:t>Géographie économique………….……………………….1</a:t>
            </a:r>
          </a:p>
          <a:p>
            <a:r>
              <a:rPr lang="fr-FR" sz="2400" dirty="0" smtClean="0"/>
              <a:t>Sémantique………………………….……………………..1</a:t>
            </a:r>
          </a:p>
          <a:p>
            <a:r>
              <a:rPr lang="fr-FR" sz="2400" dirty="0" smtClean="0"/>
              <a:t>Administration…………………….……………………….1</a:t>
            </a:r>
          </a:p>
          <a:p>
            <a:r>
              <a:rPr lang="fr-FR" sz="2400" dirty="0" smtClean="0"/>
              <a:t>Arts plastiques……………………………………………..1</a:t>
            </a:r>
          </a:p>
          <a:p>
            <a:pPr>
              <a:buNone/>
            </a:pPr>
            <a:r>
              <a:rPr lang="fr-FR" sz="2400" dirty="0" smtClean="0"/>
              <a:t>                                                                                      ---------------</a:t>
            </a:r>
          </a:p>
          <a:p>
            <a:pPr>
              <a:buNone/>
            </a:pPr>
            <a:r>
              <a:rPr lang="fr-FR" sz="2400" b="1" dirty="0" smtClean="0"/>
              <a:t>                                                                                            19</a:t>
            </a:r>
            <a:endParaRPr lang="fr-FR" sz="2400" dirty="0"/>
          </a:p>
        </p:txBody>
      </p:sp>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u contenu 2"/>
          <p:cNvSpPr>
            <a:spLocks noGrp="1"/>
          </p:cNvSpPr>
          <p:nvPr>
            <p:ph idx="1"/>
          </p:nvPr>
        </p:nvSpPr>
        <p:spPr>
          <a:xfrm>
            <a:off x="214313" y="857250"/>
            <a:ext cx="8472487" cy="5643584"/>
          </a:xfrm>
        </p:spPr>
        <p:txBody>
          <a:bodyPr/>
          <a:lstStyle/>
          <a:p>
            <a:pPr lvl="0">
              <a:buNone/>
            </a:pPr>
            <a:r>
              <a:rPr lang="fr-FR" sz="3200" b="1" i="1" dirty="0" smtClean="0"/>
              <a:t>3-Expérience</a:t>
            </a:r>
            <a:r>
              <a:rPr lang="fr-FR" b="1" i="1" dirty="0" smtClean="0"/>
              <a:t> </a:t>
            </a:r>
            <a:r>
              <a:rPr lang="fr-FR" sz="3200" b="1" i="1" dirty="0" smtClean="0"/>
              <a:t>professionnelle</a:t>
            </a:r>
          </a:p>
          <a:p>
            <a:pPr lvl="0">
              <a:buNone/>
            </a:pPr>
            <a:endParaRPr lang="fr-FR" sz="2800" b="1" i="1" dirty="0" smtClean="0"/>
          </a:p>
          <a:p>
            <a:r>
              <a:rPr lang="fr-FR" sz="2800" dirty="0" smtClean="0"/>
              <a:t>Agence de communication……………………2</a:t>
            </a:r>
          </a:p>
          <a:p>
            <a:r>
              <a:rPr lang="fr-FR" sz="2800" dirty="0" smtClean="0"/>
              <a:t>Service de RP…………………………………2</a:t>
            </a:r>
          </a:p>
          <a:p>
            <a:r>
              <a:rPr lang="fr-FR" sz="2800" dirty="0" smtClean="0"/>
              <a:t>Journalisme………………………..………….2</a:t>
            </a:r>
          </a:p>
          <a:p>
            <a:r>
              <a:rPr lang="fr-FR" sz="2800" dirty="0" smtClean="0"/>
              <a:t>Edition……………..…………………………2</a:t>
            </a:r>
          </a:p>
          <a:p>
            <a:r>
              <a:rPr lang="fr-FR" sz="2800" dirty="0" smtClean="0"/>
              <a:t>Publicité écrite ………………………………..2</a:t>
            </a:r>
          </a:p>
          <a:p>
            <a:r>
              <a:rPr lang="fr-FR" sz="2800" dirty="0" smtClean="0"/>
              <a:t>TV……………………………………………..2</a:t>
            </a:r>
          </a:p>
          <a:p>
            <a:r>
              <a:rPr lang="fr-FR" sz="2800" dirty="0" smtClean="0"/>
              <a:t>Arts et métiers…………………..……………..2</a:t>
            </a:r>
          </a:p>
          <a:p>
            <a:r>
              <a:rPr lang="fr-FR" sz="2800" dirty="0" smtClean="0"/>
              <a:t>Arts plastiques ……….…….…………………2</a:t>
            </a:r>
            <a:endParaRPr lang="fr-FR" sz="2800" b="1" i="1" dirty="0" smtClean="0"/>
          </a:p>
          <a:p>
            <a:pPr eaLnBrk="1" hangingPunct="1"/>
            <a:r>
              <a:rPr lang="fr-FR" dirty="0" smtClean="0"/>
              <a:t>Publicité cinématographique………………………2</a:t>
            </a:r>
          </a:p>
          <a:p>
            <a:pPr eaLnBrk="1" hangingPunct="1"/>
            <a:endParaRPr lang="fr-FR" dirty="0" smtClean="0"/>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00108"/>
            <a:ext cx="8229600" cy="5467368"/>
          </a:xfrm>
        </p:spPr>
        <p:txBody>
          <a:bodyPr/>
          <a:lstStyle/>
          <a:p>
            <a:r>
              <a:rPr lang="fr-FR" dirty="0" smtClean="0"/>
              <a:t>Recherche………………………..………………..2</a:t>
            </a:r>
          </a:p>
          <a:p>
            <a:r>
              <a:rPr lang="fr-FR" dirty="0" smtClean="0"/>
              <a:t>Vente…………………………………..…………..2</a:t>
            </a:r>
          </a:p>
          <a:p>
            <a:r>
              <a:rPr lang="fr-FR" dirty="0" smtClean="0"/>
              <a:t>Enseignement……………………………………...2</a:t>
            </a:r>
          </a:p>
          <a:p>
            <a:r>
              <a:rPr lang="fr-FR" dirty="0" smtClean="0"/>
              <a:t>Administration………………………….………….2</a:t>
            </a:r>
          </a:p>
          <a:p>
            <a:r>
              <a:rPr lang="fr-FR" dirty="0" smtClean="0"/>
              <a:t>Service sociaux……………………….……………2</a:t>
            </a:r>
          </a:p>
          <a:p>
            <a:r>
              <a:rPr lang="fr-FR" dirty="0" smtClean="0"/>
              <a:t>Radio………………..…………………….……….2</a:t>
            </a:r>
          </a:p>
          <a:p>
            <a:r>
              <a:rPr lang="fr-FR" dirty="0" smtClean="0"/>
              <a:t>Sondage de l’opinion publique……………….……2</a:t>
            </a:r>
          </a:p>
          <a:p>
            <a:r>
              <a:rPr lang="fr-FR" dirty="0" smtClean="0"/>
              <a:t>Service de personnel………………………………..2</a:t>
            </a:r>
          </a:p>
          <a:p>
            <a:r>
              <a:rPr lang="fr-FR" dirty="0" smtClean="0"/>
              <a:t>Politique……..……………………………………..2</a:t>
            </a:r>
          </a:p>
          <a:p>
            <a:pPr>
              <a:buNone/>
            </a:pPr>
            <a:r>
              <a:rPr lang="fr-FR" dirty="0" smtClean="0"/>
              <a:t>                                                                                    --------</a:t>
            </a:r>
          </a:p>
          <a:p>
            <a:pPr>
              <a:buNone/>
            </a:pPr>
            <a:r>
              <a:rPr lang="fr-FR" b="1" dirty="0" smtClean="0"/>
              <a:t>                                                                                       36                                                                                        </a:t>
            </a:r>
            <a:endParaRPr lang="fr-FR" dirty="0" smtClean="0"/>
          </a:p>
          <a:p>
            <a:endParaRPr lang="fr-FR" dirty="0"/>
          </a:p>
        </p:txBody>
      </p:sp>
    </p:spTree>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928671"/>
            <a:ext cx="8643998" cy="5395930"/>
          </a:xfrm>
        </p:spPr>
        <p:txBody>
          <a:bodyPr/>
          <a:lstStyle/>
          <a:p>
            <a:pPr algn="just">
              <a:buFont typeface="Wingdings" pitchFamily="2" charset="2"/>
              <a:buChar char="Ø"/>
            </a:pPr>
            <a:r>
              <a:rPr lang="fr-FR" b="1" dirty="0" smtClean="0"/>
              <a:t>La revue française </a:t>
            </a:r>
            <a:r>
              <a:rPr lang="fr-FR" b="1" i="1" dirty="0" smtClean="0"/>
              <a:t>« Constellation »</a:t>
            </a:r>
            <a:r>
              <a:rPr lang="fr-FR" b="1" dirty="0" smtClean="0"/>
              <a:t> a publié un « jeu-test » dont l’Auteur était Daniel Mark , le titre en était : Avez-vous du « hum » ? Ce jeu était présenté comme suit :</a:t>
            </a:r>
          </a:p>
          <a:p>
            <a:pPr algn="ctr">
              <a:buNone/>
            </a:pPr>
            <a:r>
              <a:rPr lang="fr-FR" b="1" dirty="0" smtClean="0"/>
              <a:t>« Etes vous doué pour les métiers de communication? ».</a:t>
            </a:r>
            <a:endParaRPr lang="fr-FR" dirty="0" smtClean="0"/>
          </a:p>
          <a:p>
            <a:pPr algn="just">
              <a:buFont typeface="Wingdings" pitchFamily="2" charset="2"/>
              <a:buChar char="Ø"/>
            </a:pPr>
            <a:r>
              <a:rPr lang="fr-FR" b="1" dirty="0" smtClean="0"/>
              <a:t>Publicitaire, journaliste, attaché de presse, organisateur de loisir , chef de RP… Ces métiers sont à la mode . Tous demandent , d’abord et avant tout , une qualité qui est principalement un don , une qualité difficile à définir en un mot , que l’on peut appeler «  contact humain » , et que Constellation a baptisée le « hum » (humain)…Avez-vous le « hum » ? Dira-t-on de vous , Madame , Monsieur , il a du « hum » ? pouvez-vous envisager des carrières de communication ?</a:t>
            </a:r>
          </a:p>
          <a:p>
            <a:pPr rtl="1"/>
            <a:endParaRPr lang="fr-FR" dirty="0"/>
          </a:p>
        </p:txBody>
      </p: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928670"/>
            <a:ext cx="8229600" cy="5715040"/>
          </a:xfrm>
        </p:spPr>
        <p:txBody>
          <a:bodyPr/>
          <a:lstStyle/>
          <a:p>
            <a:pPr algn="just">
              <a:buFont typeface="Wingdings" pitchFamily="2" charset="2"/>
              <a:buChar char="Ø"/>
            </a:pPr>
            <a:r>
              <a:rPr lang="fr-FR" b="1" dirty="0" smtClean="0"/>
              <a:t>Que fallait-il donc, du point de vue de l’importance revue française , pour voir s’ouvrir devant soi une brillante carrière dans la communication organisationnelle ?</a:t>
            </a:r>
          </a:p>
          <a:p>
            <a:pPr algn="just">
              <a:buFont typeface="Wingdings" pitchFamily="2" charset="2"/>
              <a:buChar char="Ø"/>
            </a:pPr>
            <a:r>
              <a:rPr lang="fr-FR" b="1" dirty="0" smtClean="0"/>
              <a:t>La lecture des vingt questions auxquelles il fallait répondre est impressionnante . En voici quelques-unes :</a:t>
            </a:r>
          </a:p>
          <a:p>
            <a:pPr algn="just">
              <a:buNone/>
            </a:pPr>
            <a:endParaRPr lang="fr-FR" dirty="0" smtClean="0"/>
          </a:p>
          <a:p>
            <a:pPr lvl="0"/>
            <a:r>
              <a:rPr lang="fr-FR" b="1" dirty="0" smtClean="0"/>
              <a:t>Connaissez-vous dix tours de cartes différentes ?</a:t>
            </a:r>
          </a:p>
          <a:p>
            <a:pPr lvl="0"/>
            <a:r>
              <a:rPr lang="fr-FR" b="1" dirty="0" smtClean="0"/>
              <a:t>Etes-vous vraiment capable de manger un steak au sucre ?</a:t>
            </a:r>
          </a:p>
          <a:p>
            <a:pPr lvl="0"/>
            <a:r>
              <a:rPr lang="fr-FR" b="1" dirty="0" smtClean="0"/>
              <a:t>Conduisez-vous plus de dix marques différentes d’automobiles ?</a:t>
            </a:r>
          </a:p>
          <a:p>
            <a:pPr>
              <a:buNone/>
            </a:pPr>
            <a:endParaRPr lang="fr-FR" dirty="0"/>
          </a:p>
        </p:txBody>
      </p: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214438"/>
            <a:ext cx="8858280" cy="4911725"/>
          </a:xfrm>
        </p:spPr>
        <p:txBody>
          <a:bodyPr>
            <a:normAutofit/>
          </a:bodyPr>
          <a:lstStyle/>
          <a:p>
            <a:pPr algn="just">
              <a:buNone/>
            </a:pPr>
            <a:r>
              <a:rPr lang="fr-FR" b="1" dirty="0" smtClean="0"/>
              <a:t>           Le chargé de communication est l’un des hommes importants de l’entreprise. Le plus souvent rattaché à la Direction Générale, il coiffe une planète élargie de domaines : relations extérieures, relation internes, contactes-presse, publicité, sponsoring et mécénat, mise en place des outils multimédia .</a:t>
            </a:r>
          </a:p>
          <a:p>
            <a:pPr algn="just">
              <a:buFont typeface="Wingdings" pitchFamily="2" charset="2"/>
              <a:buChar char="Ø"/>
            </a:pPr>
            <a:r>
              <a:rPr lang="fr-FR" b="1" dirty="0" smtClean="0"/>
              <a:t>Il est néanmoins difficile de dresser un profile type de la fonction, des définitions de poste variant au gré de la taille et de la stratégie des entreprises.</a:t>
            </a:r>
            <a:endParaRPr lang="fr-FR" b="1" dirty="0"/>
          </a:p>
        </p:txBody>
      </p:sp>
    </p:spTree>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572163"/>
          </a:xfrm>
        </p:spPr>
        <p:txBody>
          <a:bodyPr/>
          <a:lstStyle/>
          <a:p>
            <a:pPr lvl="0"/>
            <a:r>
              <a:rPr lang="fr-FR" b="1" dirty="0" smtClean="0"/>
              <a:t>Vous arrive-t-il de pleurer en public ?</a:t>
            </a:r>
          </a:p>
          <a:p>
            <a:pPr lvl="0"/>
            <a:r>
              <a:rPr lang="fr-FR" b="1" dirty="0" smtClean="0"/>
              <a:t>Supportez-vous les enfants des autres durant un voyage par chemin de fer ?</a:t>
            </a:r>
          </a:p>
          <a:p>
            <a:pPr lvl="0"/>
            <a:r>
              <a:rPr lang="fr-FR" b="1" dirty="0" smtClean="0"/>
              <a:t>Appelez-vous rapidement les gent par leurs prénoms ?</a:t>
            </a:r>
          </a:p>
          <a:p>
            <a:pPr lvl="0"/>
            <a:r>
              <a:rPr lang="fr-FR" b="1" dirty="0" smtClean="0"/>
              <a:t>Avez-vous déjà lu un discours de réception à l’académie française ?</a:t>
            </a:r>
          </a:p>
          <a:p>
            <a:pPr lvl="0"/>
            <a:r>
              <a:rPr lang="fr-FR" b="1" dirty="0" smtClean="0"/>
              <a:t>L’astrologie est-elle pour vous une science ?</a:t>
            </a:r>
          </a:p>
          <a:p>
            <a:pPr lvl="0"/>
            <a:r>
              <a:rPr lang="fr-FR" b="1" dirty="0" smtClean="0"/>
              <a:t>Avez-vous l’habitude de vous regarder dans une glace ?</a:t>
            </a:r>
          </a:p>
          <a:p>
            <a:pPr lvl="0"/>
            <a:r>
              <a:rPr lang="fr-FR" b="1" dirty="0" smtClean="0"/>
              <a:t>Les crapauds vous répugnent-ils ?</a:t>
            </a:r>
          </a:p>
          <a:p>
            <a:pPr>
              <a:buNone/>
            </a:pPr>
            <a:endParaRPr lang="fr-FR" dirty="0"/>
          </a:p>
        </p:txBody>
      </p:sp>
    </p:spTree>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85794"/>
            <a:ext cx="9144000" cy="5538807"/>
          </a:xfrm>
        </p:spPr>
        <p:txBody>
          <a:bodyPr/>
          <a:lstStyle/>
          <a:p>
            <a:pPr>
              <a:buNone/>
            </a:pPr>
            <a:r>
              <a:rPr lang="fr-FR" sz="2800" b="1" dirty="0" smtClean="0">
                <a:solidFill>
                  <a:srgbClr val="FF0000"/>
                </a:solidFill>
              </a:rPr>
              <a:t>Mandat du Chargé de communication</a:t>
            </a:r>
          </a:p>
          <a:p>
            <a:pPr>
              <a:buNone/>
            </a:pPr>
            <a:endParaRPr lang="fr-FR" b="1" dirty="0" smtClean="0">
              <a:solidFill>
                <a:srgbClr val="FF0000"/>
              </a:solidFill>
            </a:endParaRPr>
          </a:p>
          <a:p>
            <a:pPr>
              <a:buNone/>
            </a:pPr>
            <a:r>
              <a:rPr lang="fr-FR" b="1" dirty="0" smtClean="0"/>
              <a:t> 1-  participe à la gestion des systèmes d'information interne et externe de l'entreprise et organise les activités de communication.</a:t>
            </a:r>
          </a:p>
          <a:p>
            <a:pPr>
              <a:buNone/>
            </a:pPr>
            <a:r>
              <a:rPr lang="fr-FR" b="1" dirty="0" smtClean="0"/>
              <a:t> 2- Il recueille, vérifie et sélectionne les informations actualisées relatives à la vie de l'entreprise, en vue d'une diffusion interne ou externe.</a:t>
            </a:r>
          </a:p>
          <a:p>
            <a:pPr>
              <a:buNone/>
            </a:pPr>
            <a:r>
              <a:rPr lang="fr-FR" b="1" dirty="0" smtClean="0"/>
              <a:t> 3- Il favorise la communication interne de l'entreprise, en fonction de la politique souhaitée par la direction; il imagine les produits d'information adaptés aux situations. </a:t>
            </a:r>
          </a:p>
          <a:p>
            <a:pPr>
              <a:buNone/>
            </a:pPr>
            <a:r>
              <a:rPr lang="fr-FR" b="1" dirty="0" smtClean="0"/>
              <a:t> 4- Il établit des relations privilégiées avec les responsables institutionnels.</a:t>
            </a:r>
          </a:p>
          <a:p>
            <a:endParaRPr lang="fr-FR" dirty="0"/>
          </a:p>
        </p:txBody>
      </p:sp>
    </p:spTree>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857232"/>
            <a:ext cx="8715436" cy="5467369"/>
          </a:xfrm>
        </p:spPr>
        <p:txBody>
          <a:bodyPr/>
          <a:lstStyle/>
          <a:p>
            <a:pPr algn="just">
              <a:buNone/>
            </a:pPr>
            <a:r>
              <a:rPr lang="fr-FR" dirty="0" smtClean="0"/>
              <a:t> </a:t>
            </a:r>
            <a:r>
              <a:rPr lang="fr-FR" b="1" dirty="0" smtClean="0"/>
              <a:t>5- Il rédige ou participe à la conception et à la rédaction de tout documents tels que communiqués ou articles de presse, brochures de présentation, et collabore efficacement à la réalisation de tout support audiovisuel ou multimédia.</a:t>
            </a:r>
          </a:p>
          <a:p>
            <a:pPr algn="just">
              <a:buNone/>
            </a:pPr>
            <a:r>
              <a:rPr lang="fr-FR" b="1" dirty="0" smtClean="0"/>
              <a:t> 6- Il reçoit les visiteurs de marque; il organise les visites, les réceptions et autres activités de représentation et promeut l'image de marque et les produits de l'entreprise;</a:t>
            </a:r>
          </a:p>
          <a:p>
            <a:pPr algn="just">
              <a:buFont typeface="Wingdings" pitchFamily="2" charset="2"/>
              <a:buChar char="Ø"/>
            </a:pPr>
            <a:r>
              <a:rPr lang="fr-FR" b="1" dirty="0" smtClean="0"/>
              <a:t>Dans ce cadre, il prend activement part et/ou gère les activités telles que le montage et l'animation de stands, l'organisation d'événements de type séminaires, congrès, voyages,... et négocie avec les fournisseurs et les prestataires de services.</a:t>
            </a:r>
          </a:p>
          <a:p>
            <a:pPr algn="just">
              <a:buNone/>
            </a:pPr>
            <a:endParaRPr lang="fr-FR" dirty="0" smtClean="0"/>
          </a:p>
          <a:p>
            <a:endParaRPr lang="fr-FR" dirty="0"/>
          </a:p>
        </p:txBody>
      </p:sp>
    </p:spTree>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9"/>
            <a:ext cx="8229600" cy="5324492"/>
          </a:xfrm>
        </p:spPr>
        <p:txBody>
          <a:bodyPr/>
          <a:lstStyle/>
          <a:p>
            <a:pPr algn="just">
              <a:buNone/>
            </a:pPr>
            <a:r>
              <a:rPr lang="fr-FR" dirty="0" smtClean="0"/>
              <a:t> </a:t>
            </a:r>
            <a:r>
              <a:rPr lang="fr-FR" b="1" dirty="0" smtClean="0"/>
              <a:t>7- Il conseille les dirigeants et cadres de l'entreprise au niveau des relations extérieures et peut lui- même les représenter auprès de tiers.</a:t>
            </a:r>
          </a:p>
          <a:p>
            <a:pPr algn="just">
              <a:buNone/>
            </a:pPr>
            <a:r>
              <a:rPr lang="fr-FR" b="1" dirty="0" smtClean="0"/>
              <a:t> 8- Il gère la communication interne et externe en période de crise.</a:t>
            </a:r>
          </a:p>
          <a:p>
            <a:endParaRPr lang="fr-FR" dirty="0" smtClean="0"/>
          </a:p>
          <a:p>
            <a:endParaRPr lang="fr-FR" dirty="0" smtClean="0"/>
          </a:p>
          <a:p>
            <a:pPr algn="ctr">
              <a:buNone/>
            </a:pPr>
            <a:r>
              <a:rPr lang="fr-FR" sz="3200" b="1" dirty="0" smtClean="0">
                <a:solidFill>
                  <a:srgbClr val="FF0000"/>
                </a:solidFill>
              </a:rPr>
              <a:t>Le métier de communication est très varié. Il est décliné ci-dessous en dix tâches spécifiques afin de favoriser sa compréhension.</a:t>
            </a:r>
          </a:p>
          <a:p>
            <a:pPr>
              <a:buNone/>
            </a:pPr>
            <a:endParaRPr lang="fr-FR" dirty="0" smtClean="0"/>
          </a:p>
          <a:p>
            <a:endParaRPr lang="fr-FR" dirty="0"/>
          </a:p>
        </p:txBody>
      </p:sp>
    </p:spTree>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14356"/>
            <a:ext cx="8929718" cy="5610245"/>
          </a:xfrm>
        </p:spPr>
        <p:txBody>
          <a:bodyPr/>
          <a:lstStyle/>
          <a:p>
            <a:pPr>
              <a:buNone/>
            </a:pPr>
            <a:r>
              <a:rPr lang="fr-FR" dirty="0" smtClean="0">
                <a:solidFill>
                  <a:srgbClr val="FF0000"/>
                </a:solidFill>
              </a:rPr>
              <a:t>1. </a:t>
            </a:r>
            <a:r>
              <a:rPr lang="fr-FR" b="1" dirty="0" smtClean="0">
                <a:solidFill>
                  <a:srgbClr val="FF0000"/>
                </a:solidFill>
              </a:rPr>
              <a:t>Communication institutionnelle</a:t>
            </a:r>
            <a:endParaRPr lang="fr-FR" dirty="0" smtClean="0">
              <a:solidFill>
                <a:srgbClr val="FF0000"/>
              </a:solidFill>
            </a:endParaRPr>
          </a:p>
          <a:p>
            <a:pPr>
              <a:buNone/>
            </a:pPr>
            <a:r>
              <a:rPr lang="fr-FR" b="1" dirty="0" smtClean="0">
                <a:solidFill>
                  <a:srgbClr val="FF0000"/>
                </a:solidFill>
              </a:rPr>
              <a:t>    (</a:t>
            </a:r>
            <a:r>
              <a:rPr lang="fr-FR" b="1" dirty="0" err="1" smtClean="0">
                <a:solidFill>
                  <a:srgbClr val="FF0000"/>
                </a:solidFill>
              </a:rPr>
              <a:t>corporate</a:t>
            </a:r>
            <a:r>
              <a:rPr lang="fr-FR" b="1" dirty="0" smtClean="0">
                <a:solidFill>
                  <a:srgbClr val="FF0000"/>
                </a:solidFill>
              </a:rPr>
              <a:t> communications)</a:t>
            </a:r>
            <a:endParaRPr lang="fr-FR" dirty="0" smtClean="0">
              <a:solidFill>
                <a:srgbClr val="FF0000"/>
              </a:solidFill>
            </a:endParaRPr>
          </a:p>
          <a:p>
            <a:pPr algn="just">
              <a:buFont typeface="Wingdings" pitchFamily="2" charset="2"/>
              <a:buChar char="Ø"/>
            </a:pPr>
            <a:r>
              <a:rPr lang="fr-FR" b="1" dirty="0" smtClean="0"/>
              <a:t> </a:t>
            </a:r>
            <a:r>
              <a:rPr lang="fr-FR" sz="2400" dirty="0" smtClean="0"/>
              <a:t>Ensemble des efforts déployés par une entreprise pour communiquer. Outre les relations publiques, la communication institutionnelle englobe également la publicité, le parrainage, le design, etc.</a:t>
            </a:r>
            <a:endParaRPr lang="fr-FR" b="1" dirty="0" smtClean="0"/>
          </a:p>
          <a:p>
            <a:pPr>
              <a:buNone/>
            </a:pPr>
            <a:r>
              <a:rPr lang="fr-FR" b="1" dirty="0" smtClean="0">
                <a:solidFill>
                  <a:srgbClr val="FF0000"/>
                </a:solidFill>
              </a:rPr>
              <a:t>2. Identité institutionnelle   (</a:t>
            </a:r>
            <a:r>
              <a:rPr lang="fr-FR" b="1" dirty="0" err="1" smtClean="0">
                <a:solidFill>
                  <a:srgbClr val="FF0000"/>
                </a:solidFill>
              </a:rPr>
              <a:t>corporate</a:t>
            </a:r>
            <a:r>
              <a:rPr lang="fr-FR" b="1" dirty="0" smtClean="0">
                <a:solidFill>
                  <a:srgbClr val="FF0000"/>
                </a:solidFill>
              </a:rPr>
              <a:t> </a:t>
            </a:r>
            <a:r>
              <a:rPr lang="fr-FR" b="1" dirty="0" err="1" smtClean="0">
                <a:solidFill>
                  <a:srgbClr val="FF0000"/>
                </a:solidFill>
              </a:rPr>
              <a:t>identity</a:t>
            </a:r>
            <a:r>
              <a:rPr lang="fr-FR" b="1" dirty="0" smtClean="0">
                <a:solidFill>
                  <a:srgbClr val="FF0000"/>
                </a:solidFill>
              </a:rPr>
              <a:t>)   </a:t>
            </a:r>
          </a:p>
          <a:p>
            <a:pPr>
              <a:buNone/>
            </a:pPr>
            <a:r>
              <a:rPr lang="fr-FR" b="1" dirty="0" smtClean="0">
                <a:solidFill>
                  <a:srgbClr val="FF0000"/>
                </a:solidFill>
              </a:rPr>
              <a:t> </a:t>
            </a:r>
          </a:p>
          <a:p>
            <a:pPr algn="just"/>
            <a:r>
              <a:rPr lang="fr-FR" sz="2400" dirty="0" smtClean="0"/>
              <a:t> Il s’agit de la personnalité d’une entreprise qui se reflète dans le comportement de ses collaborateurs. Sa présence dans son environnement, son apparence, ses produits, etc.</a:t>
            </a:r>
          </a:p>
          <a:p>
            <a:pPr algn="just"/>
            <a:r>
              <a:rPr lang="fr-FR" sz="2400" dirty="0" smtClean="0"/>
              <a:t>L’ensemble de ces éléments permet à l’observateur de se faire une opinion de l’entreprise. Celle-ci doit être la plus conforme possible à la réalité.</a:t>
            </a:r>
          </a:p>
          <a:p>
            <a:pPr algn="just">
              <a:buFont typeface="Wingdings" pitchFamily="2" charset="2"/>
              <a:buChar char="Ø"/>
            </a:pPr>
            <a:endParaRPr lang="fr-FR" b="1" dirty="0"/>
          </a:p>
        </p:txBody>
      </p:sp>
    </p:spTree>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857233"/>
            <a:ext cx="8472518" cy="5467368"/>
          </a:xfrm>
        </p:spPr>
        <p:txBody>
          <a:bodyPr/>
          <a:lstStyle/>
          <a:p>
            <a:pPr>
              <a:buNone/>
            </a:pPr>
            <a:r>
              <a:rPr lang="fr-FR" b="1" dirty="0" smtClean="0">
                <a:solidFill>
                  <a:srgbClr val="FF0000"/>
                </a:solidFill>
              </a:rPr>
              <a:t>3. Design institutionnel   (</a:t>
            </a:r>
            <a:r>
              <a:rPr lang="fr-FR" b="1" dirty="0" err="1" smtClean="0">
                <a:solidFill>
                  <a:srgbClr val="FF0000"/>
                </a:solidFill>
              </a:rPr>
              <a:t>corporate</a:t>
            </a:r>
            <a:r>
              <a:rPr lang="fr-FR" b="1" dirty="0" smtClean="0">
                <a:solidFill>
                  <a:srgbClr val="FF0000"/>
                </a:solidFill>
              </a:rPr>
              <a:t> design)</a:t>
            </a:r>
          </a:p>
          <a:p>
            <a:endParaRPr lang="fr-FR" b="1" dirty="0" smtClean="0">
              <a:solidFill>
                <a:srgbClr val="FF0000"/>
              </a:solidFill>
            </a:endParaRPr>
          </a:p>
          <a:p>
            <a:pPr algn="just">
              <a:buFont typeface="Wingdings" pitchFamily="2" charset="2"/>
              <a:buChar char="Ø"/>
            </a:pPr>
            <a:r>
              <a:rPr lang="fr-FR" b="1" dirty="0" smtClean="0"/>
              <a:t> </a:t>
            </a:r>
            <a:r>
              <a:rPr lang="fr-FR" dirty="0" smtClean="0"/>
              <a:t>Partie intégrante de l’identité institutionnelle, le design institutionnel s’emploie à véhiculer par des moyens visuels (logo, couleurs, architecture, </a:t>
            </a:r>
            <a:r>
              <a:rPr lang="fr-FR" dirty="0" err="1" smtClean="0"/>
              <a:t>etc</a:t>
            </a:r>
            <a:r>
              <a:rPr lang="fr-FR" dirty="0" smtClean="0"/>
              <a:t>…) l’image de l’entreprise.</a:t>
            </a:r>
          </a:p>
          <a:p>
            <a:pPr algn="just">
              <a:buNone/>
            </a:pPr>
            <a:r>
              <a:rPr lang="fr-FR" b="1" dirty="0" smtClean="0">
                <a:solidFill>
                  <a:srgbClr val="FF0000"/>
                </a:solidFill>
              </a:rPr>
              <a:t>4. Affaires publiques  (public </a:t>
            </a:r>
            <a:r>
              <a:rPr lang="fr-FR" b="1" dirty="0" err="1" smtClean="0">
                <a:solidFill>
                  <a:srgbClr val="FF0000"/>
                </a:solidFill>
              </a:rPr>
              <a:t>affairs</a:t>
            </a:r>
            <a:r>
              <a:rPr lang="fr-FR" b="1" dirty="0" smtClean="0">
                <a:solidFill>
                  <a:srgbClr val="FF0000"/>
                </a:solidFill>
              </a:rPr>
              <a:t>)</a:t>
            </a:r>
          </a:p>
          <a:p>
            <a:pPr algn="just">
              <a:buNone/>
            </a:pPr>
            <a:endParaRPr lang="fr-FR" b="1" dirty="0" smtClean="0">
              <a:solidFill>
                <a:srgbClr val="FF0000"/>
              </a:solidFill>
            </a:endParaRPr>
          </a:p>
          <a:p>
            <a:pPr algn="just">
              <a:buFont typeface="Wingdings" pitchFamily="2" charset="2"/>
              <a:buChar char="Ø"/>
            </a:pPr>
            <a:r>
              <a:rPr lang="fr-FR" dirty="0" smtClean="0"/>
              <a:t>Domaine d’activités qui englobe les relations institutionnelles, la surveillance des législations et l’évolution des tendances au sein de l’opinion publique. </a:t>
            </a:r>
          </a:p>
          <a:p>
            <a:pPr algn="just">
              <a:buFont typeface="Wingdings" pitchFamily="2" charset="2"/>
              <a:buChar char="Ø"/>
            </a:pPr>
            <a:r>
              <a:rPr lang="fr-FR" dirty="0" smtClean="0"/>
              <a:t>Il relève en principe de services spécialisés qui comprennent des juristes et travaillent en étroite liaison avec les services RP, chargés par exemple d’entretenir un réseau de contacts.</a:t>
            </a:r>
          </a:p>
          <a:p>
            <a:pPr algn="just"/>
            <a:endParaRPr lang="fr-FR" b="1" dirty="0" smtClean="0">
              <a:solidFill>
                <a:srgbClr val="FF0000"/>
              </a:solidFill>
            </a:endParaRPr>
          </a:p>
          <a:p>
            <a:endParaRPr lang="fr-FR" dirty="0"/>
          </a:p>
        </p:txBody>
      </p:sp>
    </p:spTree>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643601"/>
          </a:xfrm>
        </p:spPr>
        <p:txBody>
          <a:bodyPr/>
          <a:lstStyle/>
          <a:p>
            <a:pPr>
              <a:buNone/>
            </a:pPr>
            <a:r>
              <a:rPr lang="fr-FR" b="1" dirty="0" smtClean="0">
                <a:solidFill>
                  <a:srgbClr val="FF0000"/>
                </a:solidFill>
              </a:rPr>
              <a:t>5. Relations financières</a:t>
            </a:r>
          </a:p>
          <a:p>
            <a:pPr>
              <a:buNone/>
            </a:pPr>
            <a:endParaRPr lang="fr-FR" b="1" dirty="0" smtClean="0">
              <a:solidFill>
                <a:srgbClr val="FF0000"/>
              </a:solidFill>
            </a:endParaRPr>
          </a:p>
          <a:p>
            <a:pPr algn="just">
              <a:buFont typeface="Wingdings" pitchFamily="2" charset="2"/>
              <a:buChar char="Ø"/>
            </a:pPr>
            <a:r>
              <a:rPr lang="fr-FR" dirty="0" smtClean="0"/>
              <a:t>Organisation de la communication avec les groupes qui s’intéressent à l’entreprise, financièrement parlant surtout, tels qu’actionnaires, analystes, investisseurs et presse financière.</a:t>
            </a:r>
          </a:p>
          <a:p>
            <a:pPr>
              <a:buNone/>
            </a:pPr>
            <a:r>
              <a:rPr lang="fr-FR" b="1" dirty="0" smtClean="0">
                <a:solidFill>
                  <a:srgbClr val="FF0000"/>
                </a:solidFill>
              </a:rPr>
              <a:t>6.</a:t>
            </a:r>
            <a:r>
              <a:rPr lang="fr-FR" dirty="0" smtClean="0"/>
              <a:t> </a:t>
            </a:r>
            <a:r>
              <a:rPr lang="fr-FR" b="1" dirty="0" smtClean="0">
                <a:solidFill>
                  <a:srgbClr val="FF0000"/>
                </a:solidFill>
              </a:rPr>
              <a:t>Relations</a:t>
            </a:r>
            <a:r>
              <a:rPr lang="fr-FR" b="1" dirty="0" smtClean="0"/>
              <a:t> </a:t>
            </a:r>
            <a:r>
              <a:rPr lang="fr-FR" b="1" dirty="0" smtClean="0">
                <a:solidFill>
                  <a:srgbClr val="FF0000"/>
                </a:solidFill>
              </a:rPr>
              <a:t>humaines  (Communication interne)</a:t>
            </a:r>
          </a:p>
          <a:p>
            <a:pPr>
              <a:buNone/>
            </a:pPr>
            <a:endParaRPr lang="fr-FR" dirty="0" smtClean="0"/>
          </a:p>
          <a:p>
            <a:pPr algn="just">
              <a:buFont typeface="Wingdings" pitchFamily="2" charset="2"/>
              <a:buChar char="Ø"/>
            </a:pPr>
            <a:r>
              <a:rPr lang="fr-FR" dirty="0" smtClean="0"/>
              <a:t>Travail d’information auprès du personnel, c’est-à-dire l’organisation et l’entretien des relations entre les différents acteurs de l’entreprise. Les relations humaines, ou internes, visent à créer un climat de confiance propice à l’épanouissement personnel de chaque collaborateur.  </a:t>
            </a:r>
          </a:p>
          <a:p>
            <a:endParaRPr lang="fr-FR" dirty="0"/>
          </a:p>
        </p:txBody>
      </p:sp>
    </p:spTree>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9"/>
            <a:ext cx="8229600" cy="5324492"/>
          </a:xfrm>
        </p:spPr>
        <p:txBody>
          <a:bodyPr/>
          <a:lstStyle/>
          <a:p>
            <a:pPr>
              <a:buNone/>
            </a:pPr>
            <a:r>
              <a:rPr lang="fr-FR" b="1" dirty="0" smtClean="0">
                <a:solidFill>
                  <a:srgbClr val="FF0000"/>
                </a:solidFill>
              </a:rPr>
              <a:t>7. Information produits</a:t>
            </a:r>
          </a:p>
          <a:p>
            <a:pPr>
              <a:buNone/>
            </a:pPr>
            <a:endParaRPr lang="fr-FR" b="1" dirty="0" smtClean="0">
              <a:solidFill>
                <a:srgbClr val="FF0000"/>
              </a:solidFill>
            </a:endParaRPr>
          </a:p>
          <a:p>
            <a:pPr algn="just">
              <a:buFont typeface="Wingdings" pitchFamily="2" charset="2"/>
              <a:buChar char="Ø"/>
            </a:pPr>
            <a:r>
              <a:rPr lang="fr-FR" dirty="0" smtClean="0"/>
              <a:t>Information et promotion des produits de l’entreprise auprès de la presse ou des autres publics concernés (clients potentiels, notamment).</a:t>
            </a:r>
          </a:p>
          <a:p>
            <a:pPr algn="just">
              <a:buNone/>
            </a:pPr>
            <a:endParaRPr lang="fr-FR" dirty="0" smtClean="0"/>
          </a:p>
          <a:p>
            <a:pPr>
              <a:buNone/>
            </a:pPr>
            <a:r>
              <a:rPr lang="fr-FR" b="1" dirty="0" smtClean="0">
                <a:solidFill>
                  <a:srgbClr val="FF0000"/>
                </a:solidFill>
              </a:rPr>
              <a:t>8. Relations presse</a:t>
            </a:r>
          </a:p>
          <a:p>
            <a:pPr>
              <a:buNone/>
            </a:pPr>
            <a:endParaRPr lang="fr-FR" b="1" dirty="0" smtClean="0">
              <a:solidFill>
                <a:srgbClr val="FF0000"/>
              </a:solidFill>
            </a:endParaRPr>
          </a:p>
          <a:p>
            <a:pPr algn="just">
              <a:buFont typeface="Wingdings" pitchFamily="2" charset="2"/>
              <a:buChar char="Ø"/>
            </a:pPr>
            <a:r>
              <a:rPr lang="fr-FR" dirty="0" smtClean="0"/>
              <a:t>Domaine des relations avec les mass media et les journalistes. Englobe toutes les informations concernant les stratégies, les nouveaux produits, les nouveaux collaborateurs, etc.</a:t>
            </a:r>
          </a:p>
          <a:p>
            <a:endParaRPr lang="fr-FR" dirty="0" smtClean="0"/>
          </a:p>
          <a:p>
            <a:endParaRPr lang="fr-FR" dirty="0"/>
          </a:p>
        </p:txBody>
      </p:sp>
    </p:spTree>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85861"/>
            <a:ext cx="8229600" cy="5038740"/>
          </a:xfrm>
        </p:spPr>
        <p:txBody>
          <a:bodyPr/>
          <a:lstStyle/>
          <a:p>
            <a:pPr>
              <a:buNone/>
            </a:pPr>
            <a:r>
              <a:rPr lang="fr-FR" b="1" dirty="0" smtClean="0">
                <a:solidFill>
                  <a:srgbClr val="FF0000"/>
                </a:solidFill>
              </a:rPr>
              <a:t>9. Anticipation des problèmes  (issues management)</a:t>
            </a:r>
          </a:p>
          <a:p>
            <a:pPr>
              <a:buNone/>
            </a:pPr>
            <a:endParaRPr lang="fr-FR" b="1" dirty="0" smtClean="0">
              <a:solidFill>
                <a:srgbClr val="FF0000"/>
              </a:solidFill>
            </a:endParaRPr>
          </a:p>
          <a:p>
            <a:pPr algn="just">
              <a:buFont typeface="Wingdings" pitchFamily="2" charset="2"/>
              <a:buChar char="Ø"/>
            </a:pPr>
            <a:r>
              <a:rPr lang="fr-FR" dirty="0" smtClean="0"/>
              <a:t>Processus qui permet de suivre d’une manière systématique l’évolution – dès sa naissance – d’une question touchant la société (par exemple, en matière de protection de l’environnement), d’en tenir compte dans les décision internes et de la gérer efficacement.</a:t>
            </a:r>
          </a:p>
          <a:p>
            <a:pPr algn="just">
              <a:buFont typeface="Wingdings" pitchFamily="2" charset="2"/>
              <a:buChar char="Ø"/>
            </a:pPr>
            <a:endParaRPr lang="fr-FR" dirty="0" smtClean="0"/>
          </a:p>
          <a:p>
            <a:pPr>
              <a:buNone/>
            </a:pPr>
            <a:r>
              <a:rPr lang="fr-FR" b="1" dirty="0" smtClean="0">
                <a:solidFill>
                  <a:srgbClr val="FF0000"/>
                </a:solidFill>
              </a:rPr>
              <a:t>10. Gestion de crise</a:t>
            </a:r>
          </a:p>
          <a:p>
            <a:pPr>
              <a:buFont typeface="Wingdings" pitchFamily="2" charset="2"/>
              <a:buChar char="Ø"/>
            </a:pPr>
            <a:r>
              <a:rPr lang="fr-FR" dirty="0" smtClean="0"/>
              <a:t>Ensemble de mesures qui servent à maîtriser une situation soudaine et imprévue, comportant un danger ou un risque pour l’entreprise.  </a:t>
            </a:r>
          </a:p>
          <a:p>
            <a:endParaRPr lang="fr-FR" dirty="0"/>
          </a:p>
        </p:txBody>
      </p:sp>
    </p:spTree>
  </p:cSld>
  <p:clrMapOvr>
    <a:masterClrMapping/>
  </p:clrMapOvr>
  <p:transition spd="med">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69"/>
            <a:ext cx="8229600" cy="5395931"/>
          </a:xfrm>
        </p:spPr>
        <p:txBody>
          <a:bodyPr/>
          <a:lstStyle/>
          <a:p>
            <a:pPr algn="just" rtl="1"/>
            <a:r>
              <a:rPr lang="ar-DZ" b="1" dirty="0" smtClean="0"/>
              <a:t>المكلف بالاتصال </a:t>
            </a:r>
            <a:r>
              <a:rPr lang="ar-SA" b="1" dirty="0" smtClean="0"/>
              <a:t>هو المصدر الموثوق الذي يلجأ إليه الصحفي لتأكيد خبر ما أو نقله قصد تقديم عمل صحفي يعتمد الموضوعية في الطرح والمعالجة</a:t>
            </a:r>
            <a:r>
              <a:rPr lang="ar-DZ" b="1" dirty="0" smtClean="0"/>
              <a:t>.</a:t>
            </a:r>
          </a:p>
          <a:p>
            <a:pPr algn="just" rtl="1"/>
            <a:r>
              <a:rPr lang="ar-SA" b="1" dirty="0" smtClean="0"/>
              <a:t>رغم أهمية وخطورة هذا الدور، تحول أغلب المكلفين بالاتصال في مختلف المؤسسات </a:t>
            </a:r>
            <a:r>
              <a:rPr lang="ar-DZ" b="1" dirty="0" smtClean="0"/>
              <a:t>في الجزائر</a:t>
            </a:r>
            <a:r>
              <a:rPr lang="ar-SA" b="1" dirty="0" smtClean="0"/>
              <a:t> إلى عائق حقيقي يحول  دون الوصول إلى المعلومة·</a:t>
            </a:r>
            <a:endParaRPr lang="ar-DZ" b="1" dirty="0" smtClean="0"/>
          </a:p>
          <a:p>
            <a:pPr algn="just" rtl="1"/>
            <a:r>
              <a:rPr lang="ar-SA" b="1" dirty="0" smtClean="0"/>
              <a:t>تتلخص مهام المكلف في تسهيل مأمورية الصحفي وتزويده بمعلومات ضرورية حتى لا يقع في الخطأ </a:t>
            </a:r>
            <a:r>
              <a:rPr lang="ar-DZ" b="1" dirty="0" smtClean="0"/>
              <a:t>و الإشاعة </a:t>
            </a:r>
            <a:r>
              <a:rPr lang="ar-SA" b="1" dirty="0" smtClean="0"/>
              <a:t>، لكن للأسف فإن البعض من المكلفين بالإعلام لا يؤدون دورهم المتمثل في تسهيل مهمة الإعلاميين الذين كثيرا ما يتعرضون لانتقادات، ويتهمون باعتماد الأقاويل والشائعات، وهو أمر ليس في محله لأن الإعلاميين </a:t>
            </a:r>
            <a:r>
              <a:rPr lang="ar-DZ" b="1" dirty="0" smtClean="0"/>
              <a:t>يسعون</a:t>
            </a:r>
            <a:r>
              <a:rPr lang="ar-SA" b="1" dirty="0" smtClean="0"/>
              <a:t> وراء مصادر الخبر لإعلام الرأي العام بشكل يستجيب لمبدأ أخلاقيات المهنة</a:t>
            </a:r>
            <a:r>
              <a:rPr lang="ar-DZ" b="1" dirty="0" smtClean="0"/>
              <a:t>.</a:t>
            </a:r>
            <a:endParaRPr lang="fr-FR" b="1" dirty="0" smtClean="0"/>
          </a:p>
          <a:p>
            <a:pPr>
              <a:buNone/>
            </a:pPr>
            <a:endParaRPr lang="fr-FR" dirty="0"/>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contenu 2"/>
          <p:cNvSpPr>
            <a:spLocks noGrp="1"/>
          </p:cNvSpPr>
          <p:nvPr>
            <p:ph idx="1"/>
          </p:nvPr>
        </p:nvSpPr>
        <p:spPr>
          <a:xfrm>
            <a:off x="0" y="928670"/>
            <a:ext cx="8929687" cy="5643562"/>
          </a:xfrm>
        </p:spPr>
        <p:txBody>
          <a:bodyPr>
            <a:normAutofit/>
          </a:bodyPr>
          <a:lstStyle/>
          <a:p>
            <a:pPr marL="274320" indent="-274320" algn="just" rtl="1" eaLnBrk="1" fontAlgn="auto" hangingPunct="1">
              <a:spcAft>
                <a:spcPts val="0"/>
              </a:spcAft>
              <a:buClr>
                <a:schemeClr val="accent3"/>
              </a:buClr>
              <a:buFont typeface="Wingdings 2" pitchFamily="18" charset="2"/>
              <a:buNone/>
              <a:defRPr/>
            </a:pPr>
            <a:endParaRPr lang="fr-FR" dirty="0" smtClean="0"/>
          </a:p>
          <a:p>
            <a:pPr>
              <a:buNone/>
            </a:pPr>
            <a:r>
              <a:rPr lang="fr-FR" sz="3600" b="1" dirty="0" smtClean="0">
                <a:solidFill>
                  <a:schemeClr val="accent3">
                    <a:lumMod val="75000"/>
                  </a:schemeClr>
                </a:solidFill>
              </a:rPr>
              <a:t>1- Régulateur</a:t>
            </a:r>
          </a:p>
          <a:p>
            <a:pPr algn="just">
              <a:buFont typeface="Wingdings" pitchFamily="2" charset="2"/>
              <a:buChar char="Ø"/>
            </a:pPr>
            <a:r>
              <a:rPr lang="fr-FR" sz="2800" b="1" dirty="0" smtClean="0"/>
              <a:t>Le responsable de la communication assure la cohésion et la coordination de tous ce qui contribue à faire une image de l’entreprise. Il détermine une stratégie, édicte une règles générale les aménage au cas par cas. Ceci pour l’ensemble des actions de </a:t>
            </a:r>
            <a:r>
              <a:rPr lang="fr-FR" sz="3200" b="1" dirty="0" smtClean="0"/>
              <a:t>communication</a:t>
            </a:r>
            <a:r>
              <a:rPr lang="fr-FR" sz="2800" b="1" dirty="0" smtClean="0"/>
              <a:t>, et chacune en particulier. Régulateur, le chargé de communication a plus d’un fer au feu.</a:t>
            </a:r>
          </a:p>
          <a:p>
            <a:pPr>
              <a:buNone/>
            </a:pPr>
            <a:endParaRPr lang="fr-FR" dirty="0"/>
          </a:p>
        </p:txBody>
      </p:sp>
    </p:spTree>
  </p:cSld>
  <p:clrMapOvr>
    <a:masterClrMapping/>
  </p:clrMapOvr>
  <p:transition spd="med">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1000108"/>
            <a:ext cx="8229600" cy="4389437"/>
          </a:xfrm>
        </p:spPr>
        <p:txBody>
          <a:bodyPr/>
          <a:lstStyle/>
          <a:p>
            <a:pPr algn="just" rtl="1"/>
            <a:r>
              <a:rPr lang="ar-SA" b="1" dirty="0" smtClean="0"/>
              <a:t>من الضروري </a:t>
            </a:r>
            <a:r>
              <a:rPr lang="ar-DZ" b="1" dirty="0" smtClean="0"/>
              <a:t>أن يعتمد المكلفون بالاتصال على </a:t>
            </a:r>
            <a:r>
              <a:rPr lang="ar-SA" b="1" dirty="0" smtClean="0"/>
              <a:t>سياسة اتصال واضحة </a:t>
            </a:r>
            <a:r>
              <a:rPr lang="ar-DZ" b="1" dirty="0" smtClean="0"/>
              <a:t>و شفافة </a:t>
            </a:r>
            <a:r>
              <a:rPr lang="ar-SA" b="1" dirty="0" smtClean="0"/>
              <a:t>ترتكز على الاستمرارية في التعامل مع المعلومة والخبر</a:t>
            </a:r>
            <a:r>
              <a:rPr lang="ar-DZ" b="1" dirty="0" smtClean="0"/>
              <a:t>،</a:t>
            </a:r>
            <a:r>
              <a:rPr lang="ar-SA" b="1" dirty="0" smtClean="0"/>
              <a:t> </a:t>
            </a:r>
            <a:r>
              <a:rPr lang="ar-DZ" b="1" dirty="0" smtClean="0"/>
              <a:t>و</a:t>
            </a:r>
            <a:r>
              <a:rPr lang="ar-SA" b="1" dirty="0" err="1" smtClean="0"/>
              <a:t>تحيين</a:t>
            </a:r>
            <a:r>
              <a:rPr lang="ar-SA" b="1" dirty="0" smtClean="0"/>
              <a:t> الخبر ونشره في وقته </a:t>
            </a:r>
            <a:r>
              <a:rPr lang="ar-DZ" b="1" dirty="0" smtClean="0"/>
              <a:t>، إذ أن ذلك من</a:t>
            </a:r>
            <a:r>
              <a:rPr lang="ar-SA" b="1" dirty="0" smtClean="0"/>
              <a:t> شأنه تأسيس إعلام موضوعي وجاد، ومن واجب المكلفين بالاتصال </a:t>
            </a:r>
            <a:r>
              <a:rPr lang="ar-DZ" b="1" dirty="0" smtClean="0"/>
              <a:t>أيضا </a:t>
            </a:r>
            <a:r>
              <a:rPr lang="ar-SA" b="1" dirty="0" smtClean="0"/>
              <a:t>التعاون مع الإعلاميين والاهتمام بشكل جاد بطبيعة علاقة العمل التي تربط الطرفين·</a:t>
            </a:r>
            <a:endParaRPr lang="ar-DZ" b="1" dirty="0" smtClean="0"/>
          </a:p>
          <a:p>
            <a:pPr algn="just" rtl="1"/>
            <a:r>
              <a:rPr lang="ar-SA" b="1" dirty="0" smtClean="0"/>
              <a:t>الصحفي في الواقع يواجه يوميا صعوبات كبيرة في الوصول إلى المعلومة في وقتها من المكلفين بالإعلام، </a:t>
            </a:r>
            <a:r>
              <a:rPr lang="ar-DZ" b="1" dirty="0" smtClean="0"/>
              <a:t>إذ أن</a:t>
            </a:r>
            <a:r>
              <a:rPr lang="ar-SA" b="1" dirty="0" smtClean="0"/>
              <a:t>  بعض الهيئات والمؤسسات  مازالت </a:t>
            </a:r>
            <a:r>
              <a:rPr lang="ar-SA" b="1" dirty="0" err="1" smtClean="0"/>
              <a:t>تتعاطى</a:t>
            </a:r>
            <a:r>
              <a:rPr lang="ar-SA" b="1" dirty="0" smtClean="0"/>
              <a:t> مع الصحافة بصورة سطحية بدليل عدم استعمالها  لوسائل الاتصال الحديثة كالمواقع الالكترونية، فأغلب المواقع الخاصة بالوزارات والهيئات جامدة وغير فعالة</a:t>
            </a:r>
            <a:r>
              <a:rPr lang="ar-DZ" b="1" dirty="0" smtClean="0"/>
              <a:t>.</a:t>
            </a:r>
          </a:p>
          <a:p>
            <a:pPr algn="just" rtl="1"/>
            <a:r>
              <a:rPr lang="ar-SA" b="1" dirty="0" smtClean="0"/>
              <a:t>المكلف بالاتصال في الدول المتقدمة يشتغل في </a:t>
            </a:r>
            <a:r>
              <a:rPr lang="ar-DZ" b="1" dirty="0" smtClean="0"/>
              <a:t>على أساس انه</a:t>
            </a:r>
            <a:r>
              <a:rPr lang="ar-SA" b="1" dirty="0" smtClean="0"/>
              <a:t> مدير ويدير الملفات إعلاميا بشكل جيد ويوضع تحت تصرفه فريق عمل يتكفل بالتنقل إلى الصحافة عوض أن تأتي الصحافة إليه، </a:t>
            </a:r>
            <a:r>
              <a:rPr lang="ar-DZ" b="1" dirty="0" smtClean="0"/>
              <a:t>على عكس واقع المكلفين بالاتصال في الجزائر .</a:t>
            </a:r>
            <a:endParaRPr lang="fr-FR" b="1" dirty="0" smtClean="0"/>
          </a:p>
          <a:p>
            <a:endParaRPr lang="fr-FR" dirty="0"/>
          </a:p>
        </p:txBody>
      </p:sp>
    </p:spTree>
  </p:cSld>
  <p:clrMapOvr>
    <a:masterClrMapping/>
  </p:clrMapOvr>
  <p:transition spd="med">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000108"/>
            <a:ext cx="8229600" cy="4389437"/>
          </a:xfrm>
        </p:spPr>
        <p:txBody>
          <a:bodyPr/>
          <a:lstStyle/>
          <a:p>
            <a:pPr algn="just" rtl="1"/>
            <a:r>
              <a:rPr lang="ar-DZ" b="1" dirty="0" smtClean="0"/>
              <a:t>عادة ما </a:t>
            </a:r>
            <a:r>
              <a:rPr lang="ar-SA" b="1" dirty="0" smtClean="0"/>
              <a:t>يواجه الصحفي عند بحثه عن المعلومة التحفظ أو الرفض من قبل المكلف بالاتصال </a:t>
            </a:r>
            <a:r>
              <a:rPr lang="ar-DZ" b="1" dirty="0" smtClean="0"/>
              <a:t>، </a:t>
            </a:r>
            <a:r>
              <a:rPr lang="ar-SA" b="1" dirty="0" smtClean="0"/>
              <a:t>وحتى إن تحصل الصحفي على المعلومة فإن المكلف </a:t>
            </a:r>
            <a:r>
              <a:rPr lang="ar-SA" b="1" dirty="0" err="1" smtClean="0"/>
              <a:t>با</a:t>
            </a:r>
            <a:r>
              <a:rPr lang="ar-DZ" b="1" dirty="0" smtClean="0"/>
              <a:t>لاتصال</a:t>
            </a:r>
            <a:r>
              <a:rPr lang="ar-SA" b="1" dirty="0" smtClean="0"/>
              <a:t> يتخوف من الإدلاء برأيه، </a:t>
            </a:r>
            <a:r>
              <a:rPr lang="ar-DZ" b="1" dirty="0" smtClean="0"/>
              <a:t>كما </a:t>
            </a:r>
            <a:r>
              <a:rPr lang="ar-DZ" b="1" dirty="0" err="1" smtClean="0"/>
              <a:t>أ</a:t>
            </a:r>
            <a:r>
              <a:rPr lang="ar-SA" b="1" dirty="0" smtClean="0"/>
              <a:t>ن التعامل مع الصحفي </a:t>
            </a:r>
            <a:r>
              <a:rPr lang="ar-DZ" b="1" dirty="0" smtClean="0"/>
              <a:t>في الغالب </a:t>
            </a:r>
            <a:r>
              <a:rPr lang="ar-SA" b="1" dirty="0" smtClean="0"/>
              <a:t>يكتسي طابع الازدواجية </a:t>
            </a:r>
            <a:r>
              <a:rPr lang="ar-DZ" b="1" dirty="0" smtClean="0"/>
              <a:t>، </a:t>
            </a:r>
            <a:r>
              <a:rPr lang="ar-SA" b="1" dirty="0" smtClean="0"/>
              <a:t>وكثيرا ما يتم تفضيل مؤسسة على أخرى لاعتبارات تتعارض والمهام </a:t>
            </a:r>
            <a:r>
              <a:rPr lang="ar-SA" b="1" dirty="0" err="1" smtClean="0"/>
              <a:t>المنوطة</a:t>
            </a:r>
            <a:r>
              <a:rPr lang="ar-SA" b="1" dirty="0" smtClean="0"/>
              <a:t> </a:t>
            </a:r>
            <a:r>
              <a:rPr lang="ar-SA" b="1" dirty="0" err="1" smtClean="0"/>
              <a:t>به</a:t>
            </a:r>
            <a:r>
              <a:rPr lang="ar-SA" b="1" dirty="0" smtClean="0"/>
              <a:t>، ولأن التعامل يخضع لعلاقة غير موضوعية فإن الصحفي غالبا ما يجد نفسه ينطلق في نقل الخبر من مبدأ المغامرة </a:t>
            </a:r>
            <a:r>
              <a:rPr lang="ar-DZ" b="1" dirty="0" smtClean="0"/>
              <a:t>، لكن</a:t>
            </a:r>
            <a:r>
              <a:rPr lang="ar-SA" b="1" dirty="0" smtClean="0"/>
              <a:t> هذا الواقع لا ينفي وجود مكلفين بالاتصال يقومون بواجبهم على أحسن وجه</a:t>
            </a:r>
            <a:r>
              <a:rPr lang="ar-DZ" b="1" dirty="0" smtClean="0"/>
              <a:t>.</a:t>
            </a:r>
          </a:p>
          <a:p>
            <a:pPr algn="just" rtl="1"/>
            <a:r>
              <a:rPr lang="ar-DZ" b="1" dirty="0" smtClean="0"/>
              <a:t>عادة </a:t>
            </a:r>
            <a:r>
              <a:rPr lang="ar-SA" b="1" dirty="0" smtClean="0"/>
              <a:t>ما يجد الصحفي </a:t>
            </a:r>
            <a:r>
              <a:rPr lang="ar-DZ" b="1" dirty="0" smtClean="0"/>
              <a:t>أيضا </a:t>
            </a:r>
            <a:r>
              <a:rPr lang="ar-SA" b="1" dirty="0" smtClean="0"/>
              <a:t>صعوبة في الاتصال </a:t>
            </a:r>
            <a:r>
              <a:rPr lang="ar-DZ" b="1" dirty="0" smtClean="0"/>
              <a:t>بالمكلف بالاتصال</a:t>
            </a:r>
            <a:r>
              <a:rPr lang="ar-SA" b="1" dirty="0" smtClean="0"/>
              <a:t>، وإن حدث وتمكن من ذلك يوجهه إلى </a:t>
            </a:r>
            <a:r>
              <a:rPr lang="ar-SA" b="1" dirty="0" err="1" smtClean="0"/>
              <a:t>مسؤولين</a:t>
            </a:r>
            <a:r>
              <a:rPr lang="ar-SA" b="1" dirty="0" smtClean="0"/>
              <a:t> لا يصرحون بشيء وآخرين لا يجيبون على استفساراته</a:t>
            </a:r>
            <a:r>
              <a:rPr lang="ar-DZ" b="1" dirty="0" smtClean="0"/>
              <a:t>، وكثيرا ما يكون </a:t>
            </a:r>
            <a:r>
              <a:rPr lang="ar-DZ" b="1" dirty="0" err="1" smtClean="0"/>
              <a:t>ال</a:t>
            </a:r>
            <a:r>
              <a:rPr lang="ar-SA" b="1" dirty="0" smtClean="0"/>
              <a:t>تعامل مع الصحفي يكتسي طابع التلاعب في كثير من الأحيان، فبدل إعطائه معلومة حقيقية يتم تزويده بمعلومات سطحية وهو ما يفتح المجال لبروز الإشاعة على حساب الاتصال الإعلامي</a:t>
            </a:r>
            <a:r>
              <a:rPr lang="ar-DZ" b="1" dirty="0" smtClean="0"/>
              <a:t>.</a:t>
            </a:r>
            <a:endParaRPr lang="ar-SA" b="1" dirty="0" smtClean="0"/>
          </a:p>
          <a:p>
            <a:endParaRPr lang="fr-FR" dirty="0"/>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313" y="928688"/>
            <a:ext cx="8929687" cy="5929312"/>
          </a:xfrm>
        </p:spPr>
        <p:txBody>
          <a:bodyPr>
            <a:normAutofit/>
          </a:bodyPr>
          <a:lstStyle/>
          <a:p>
            <a:pPr algn="just"/>
            <a:r>
              <a:rPr lang="fr-FR" sz="2400" b="1" dirty="0" smtClean="0"/>
              <a:t>Selon la dimension et les techniques utilisées (relations publiques, publicité, promotion, parrainage…), il travaille seul ou supervise plusieurs collaborateurs, la répartition des taches se faisant alors soit verticalement (par niveau hiérarchique), soit horizontalement (par secteur d’intervention).</a:t>
            </a:r>
          </a:p>
          <a:p>
            <a:pPr algn="just"/>
            <a:r>
              <a:rPr lang="fr-FR" sz="2400" b="1" dirty="0" smtClean="0"/>
              <a:t>Il veille à la cohérence des discours de l’entreprise au carrefour de trois types de communication ( institutionnelle, interne, commercial ) il cherche à concilier les priorités de leurs cibles respectives : l’image de l’entreprise, la motivation du personnel, la satisfaction des clients</a:t>
            </a:r>
            <a:r>
              <a:rPr lang="fr-FR" sz="2400" dirty="0" smtClean="0"/>
              <a:t>.</a:t>
            </a:r>
          </a:p>
          <a:p>
            <a:pPr>
              <a:buNone/>
            </a:pPr>
            <a:endParaRPr lang="fr-FR" sz="2400" dirty="0" smtClean="0"/>
          </a:p>
          <a:p>
            <a:pPr marL="274320" indent="-274320" algn="just" rtl="1" eaLnBrk="1" fontAlgn="auto" hangingPunct="1">
              <a:spcBef>
                <a:spcPts val="580"/>
              </a:spcBef>
              <a:spcAft>
                <a:spcPts val="0"/>
              </a:spcAft>
              <a:buClr>
                <a:schemeClr val="accent3"/>
              </a:buClr>
              <a:buFont typeface="Wingdings 2"/>
              <a:buChar char=""/>
              <a:defRPr/>
            </a:pPr>
            <a:endParaRPr lang="fr-FR" b="1" dirty="0" smtClean="0"/>
          </a:p>
          <a:p>
            <a:pPr marL="274320" indent="-274320" eaLnBrk="1" fontAlgn="auto" hangingPunct="1">
              <a:spcBef>
                <a:spcPts val="580"/>
              </a:spcBef>
              <a:spcAft>
                <a:spcPts val="0"/>
              </a:spcAft>
              <a:buClr>
                <a:schemeClr val="accent3"/>
              </a:buClr>
              <a:buFont typeface="Wingdings 2"/>
              <a:buChar char=""/>
              <a:defRPr/>
            </a:pPr>
            <a:endParaRPr lang="fr-FR" dirty="0"/>
          </a:p>
        </p:txBody>
      </p: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contenu 2"/>
          <p:cNvSpPr>
            <a:spLocks noGrp="1"/>
          </p:cNvSpPr>
          <p:nvPr>
            <p:ph idx="1"/>
          </p:nvPr>
        </p:nvSpPr>
        <p:spPr>
          <a:xfrm>
            <a:off x="285750" y="928688"/>
            <a:ext cx="8401050" cy="5448300"/>
          </a:xfrm>
        </p:spPr>
        <p:txBody>
          <a:bodyPr>
            <a:normAutofit/>
          </a:bodyPr>
          <a:lstStyle/>
          <a:p>
            <a:pPr algn="just"/>
            <a:r>
              <a:rPr lang="fr-FR" sz="2800" b="1" dirty="0" smtClean="0"/>
              <a:t>Il intervient aussi bien pour orienter diverses procédures (comment recevoir un visiteur? Comment représenter l’entreprise à l’étranger?), que pour gouverner les flux d’information (s’assurer de la cohérence entre ce qui est dit à l’extérieur -notamment aux medias- et à l’intérieur de l’entreprise) vérifier que le logo soit porté à l’identique sur le papier à lettre, dans la brochure, en bas d’une publicité produit…). En somme il s’attache à ce que l’esprit de communication – une fois défini- soit respecté dans toutes les initiatives de l’entreprise.</a:t>
            </a:r>
            <a:endParaRPr lang="fr-FR" sz="2800" b="1" dirty="0"/>
          </a:p>
        </p:txBody>
      </p: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313" y="928671"/>
            <a:ext cx="8715405" cy="5500725"/>
          </a:xfrm>
        </p:spPr>
        <p:txBody>
          <a:bodyPr>
            <a:normAutofit fontScale="55000" lnSpcReduction="20000"/>
          </a:bodyPr>
          <a:lstStyle/>
          <a:p>
            <a:pPr>
              <a:buNone/>
            </a:pPr>
            <a:r>
              <a:rPr lang="fr-FR" sz="4600" b="1" dirty="0" smtClean="0">
                <a:solidFill>
                  <a:schemeClr val="accent3">
                    <a:lumMod val="75000"/>
                  </a:schemeClr>
                </a:solidFill>
              </a:rPr>
              <a:t>2- Porte-parole</a:t>
            </a:r>
          </a:p>
          <a:p>
            <a:pPr marL="274320" indent="-274320" algn="just" rtl="1" eaLnBrk="1" fontAlgn="auto" hangingPunct="1">
              <a:spcBef>
                <a:spcPts val="580"/>
              </a:spcBef>
              <a:spcAft>
                <a:spcPts val="0"/>
              </a:spcAft>
              <a:buClr>
                <a:schemeClr val="accent3"/>
              </a:buClr>
              <a:buFont typeface="Wingdings 2"/>
              <a:buNone/>
              <a:defRPr/>
            </a:pPr>
            <a:endParaRPr lang="ar-DZ" sz="5100" b="1" dirty="0" smtClean="0"/>
          </a:p>
          <a:p>
            <a:pPr algn="just">
              <a:buFont typeface="Wingdings" pitchFamily="2" charset="2"/>
              <a:buChar char="Ø"/>
            </a:pPr>
            <a:r>
              <a:rPr lang="fr-FR" sz="4500" b="1" dirty="0" smtClean="0"/>
              <a:t>Un responsable de communication parle au nom de l’entreprise. Il doit y être habilité, et pour ce faire s’appuyer sur un titre et sur la confiance de la direction. Ses paroles engageant l’entreprise, il ne sera un ambassadeur crédible que s’il jouit d’une certaine légitimité interne.</a:t>
            </a:r>
          </a:p>
          <a:p>
            <a:pPr algn="just">
              <a:buFont typeface="Wingdings" pitchFamily="2" charset="2"/>
              <a:buChar char="Ø"/>
            </a:pPr>
            <a:endParaRPr lang="fr-FR" sz="4500" b="1" dirty="0" smtClean="0"/>
          </a:p>
          <a:p>
            <a:pPr algn="just">
              <a:buFont typeface="Wingdings" pitchFamily="2" charset="2"/>
              <a:buChar char="Ø"/>
            </a:pPr>
            <a:r>
              <a:rPr lang="fr-FR" sz="4500" b="1" dirty="0" smtClean="0"/>
              <a:t>S’agit-il de servir le président ou l’image de marque de l’entreprise auprès des cibles précises (financiers, actionnaires, journalistes, clients, grand public…), ce poste est très politique, et donc en prise directe avec les instances dirigeantes.</a:t>
            </a:r>
          </a:p>
          <a:p>
            <a:pPr marL="274320" indent="-274320" algn="just" rtl="1" eaLnBrk="1" fontAlgn="auto" hangingPunct="1">
              <a:spcBef>
                <a:spcPts val="580"/>
              </a:spcBef>
              <a:spcAft>
                <a:spcPts val="0"/>
              </a:spcAft>
              <a:buClr>
                <a:schemeClr val="accent3"/>
              </a:buClr>
              <a:buFont typeface="Wingdings 2"/>
              <a:buNone/>
              <a:defRPr/>
            </a:pPr>
            <a:endParaRPr lang="ar-DZ" b="1" dirty="0" smtClean="0"/>
          </a:p>
          <a:p>
            <a:pPr marL="274320" indent="-274320" algn="just" rtl="1" eaLnBrk="1" fontAlgn="auto" hangingPunct="1">
              <a:spcBef>
                <a:spcPts val="580"/>
              </a:spcBef>
              <a:spcAft>
                <a:spcPts val="0"/>
              </a:spcAft>
              <a:buClr>
                <a:schemeClr val="accent3"/>
              </a:buClr>
              <a:buFont typeface="Wingdings 2"/>
              <a:buNone/>
              <a:defRPr/>
            </a:pPr>
            <a:endParaRPr lang="fr-FR" b="1" dirty="0" smtClean="0"/>
          </a:p>
          <a:p>
            <a:pPr marL="274320" indent="-274320" rtl="1" eaLnBrk="1" fontAlgn="auto" hangingPunct="1">
              <a:spcBef>
                <a:spcPts val="580"/>
              </a:spcBef>
              <a:spcAft>
                <a:spcPts val="0"/>
              </a:spcAft>
              <a:buClr>
                <a:schemeClr val="accent3"/>
              </a:buClr>
              <a:buFont typeface="Wingdings 2"/>
              <a:buNone/>
              <a:defRPr/>
            </a:pPr>
            <a:r>
              <a:rPr lang="fr-FR" dirty="0" smtClean="0"/>
              <a:t> </a:t>
            </a:r>
          </a:p>
          <a:p>
            <a:pPr marL="274320" indent="-274320" eaLnBrk="1" fontAlgn="auto" hangingPunct="1">
              <a:spcBef>
                <a:spcPts val="580"/>
              </a:spcBef>
              <a:spcAft>
                <a:spcPts val="0"/>
              </a:spcAft>
              <a:buClr>
                <a:schemeClr val="accent3"/>
              </a:buClr>
              <a:buFont typeface="Wingdings 2"/>
              <a:buChar char=""/>
              <a:defRPr/>
            </a:pPr>
            <a:endParaRPr lang="fr-FR" b="1" dirty="0" smtClean="0"/>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50" y="785813"/>
            <a:ext cx="8643968" cy="5857875"/>
          </a:xfrm>
        </p:spPr>
        <p:txBody>
          <a:bodyPr>
            <a:normAutofit/>
          </a:bodyPr>
          <a:lstStyle/>
          <a:p>
            <a:pPr algn="just">
              <a:buFont typeface="Wingdings" pitchFamily="2" charset="2"/>
              <a:buChar char="Ø"/>
            </a:pPr>
            <a:r>
              <a:rPr lang="fr-FR" sz="2800" b="1" dirty="0" smtClean="0"/>
              <a:t>Selon la taille de l’entreprise, et sa politique institutionnelle, il est donc rattaché soit à la direction marketing (en présence d’une forte politique de marques).</a:t>
            </a:r>
          </a:p>
          <a:p>
            <a:pPr algn="just">
              <a:buFont typeface="Wingdings" pitchFamily="2" charset="2"/>
              <a:buChar char="Ø"/>
            </a:pPr>
            <a:r>
              <a:rPr lang="fr-FR" sz="2800" b="1" dirty="0" smtClean="0"/>
              <a:t>Pour leur part, les journalistes attendent des «</a:t>
            </a:r>
            <a:r>
              <a:rPr lang="fr-FR" sz="2800" b="1" dirty="0" err="1" smtClean="0"/>
              <a:t>dircoms</a:t>
            </a:r>
            <a:r>
              <a:rPr lang="fr-FR" sz="2800" b="1" dirty="0" smtClean="0"/>
              <a:t>» </a:t>
            </a:r>
            <a:r>
              <a:rPr lang="fr-FR" sz="2800" b="1" dirty="0" err="1" smtClean="0"/>
              <a:t>qu</a:t>
            </a:r>
            <a:r>
              <a:rPr lang="fr-FR" sz="2800" b="1" dirty="0" smtClean="0"/>
              <a:t> ils leur facilitent l’accès aux dirigeants, qu’ils leur expliquent la stratégie de l’entreprise et qu’ils maintiennent un contact tout au long de l’année. Néanmoins, les journalistes avouent d’eux-mêmes qu’ils préfèrent aller à la source même de l’information, c’est-à-dire avoir un contact direct avec les dirigeants des  entreprises.</a:t>
            </a:r>
            <a:r>
              <a:rPr lang="fr-FR" dirty="0" smtClean="0"/>
              <a:t>												</a:t>
            </a:r>
            <a:endParaRPr lang="fr-FR" dirty="0"/>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75" y="1285860"/>
            <a:ext cx="8786843" cy="5572140"/>
          </a:xfrm>
        </p:spPr>
        <p:txBody>
          <a:bodyPr>
            <a:normAutofit/>
          </a:bodyPr>
          <a:lstStyle/>
          <a:p>
            <a:pPr>
              <a:buNone/>
            </a:pPr>
            <a:r>
              <a:rPr lang="fr-FR" sz="3200" b="1" dirty="0" smtClean="0">
                <a:solidFill>
                  <a:schemeClr val="accent3">
                    <a:lumMod val="75000"/>
                  </a:schemeClr>
                </a:solidFill>
              </a:rPr>
              <a:t>3- Veilleur</a:t>
            </a:r>
          </a:p>
          <a:p>
            <a:pPr>
              <a:buNone/>
            </a:pPr>
            <a:endParaRPr lang="fr-FR" sz="3200" b="1" dirty="0" smtClean="0">
              <a:solidFill>
                <a:schemeClr val="accent3">
                  <a:lumMod val="75000"/>
                </a:schemeClr>
              </a:solidFill>
            </a:endParaRPr>
          </a:p>
          <a:p>
            <a:pPr algn="just">
              <a:buFont typeface="Wingdings" pitchFamily="2" charset="2"/>
              <a:buChar char="Ø"/>
            </a:pPr>
            <a:r>
              <a:rPr lang="fr-FR" sz="2500" b="1" dirty="0" smtClean="0"/>
              <a:t>Il suit en permanence les variations de l’image d’entreprise; il en infléchit consécutivement les grandes orientations de communication. Il  épluche la  presse, guide les interventions du PDG, propose la réfection de la plaquette de présentation, décide de la participation à une action locale, se lance dans la recherche d’un nouveau code visuel…		</a:t>
            </a:r>
          </a:p>
          <a:p>
            <a:pPr marL="274320" indent="-274320" algn="just" rtl="1" eaLnBrk="1" fontAlgn="auto" hangingPunct="1">
              <a:spcBef>
                <a:spcPts val="580"/>
              </a:spcBef>
              <a:spcAft>
                <a:spcPts val="0"/>
              </a:spcAft>
              <a:buClr>
                <a:schemeClr val="accent3"/>
              </a:buClr>
              <a:buFont typeface="Wingdings 2"/>
              <a:buChar char=""/>
              <a:defRPr/>
            </a:pPr>
            <a:endParaRPr lang="ar-DZ" sz="2500" b="1" dirty="0" smtClean="0">
              <a:solidFill>
                <a:schemeClr val="accent3">
                  <a:lumMod val="75000"/>
                </a:schemeClr>
              </a:solidFill>
            </a:endParaRPr>
          </a:p>
        </p:txBody>
      </p: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contenu 2"/>
          <p:cNvSpPr>
            <a:spLocks noGrp="1"/>
          </p:cNvSpPr>
          <p:nvPr>
            <p:ph idx="1"/>
          </p:nvPr>
        </p:nvSpPr>
        <p:spPr>
          <a:xfrm>
            <a:off x="214313" y="1214422"/>
            <a:ext cx="8929687" cy="5429288"/>
          </a:xfrm>
        </p:spPr>
        <p:txBody>
          <a:bodyPr/>
          <a:lstStyle/>
          <a:p>
            <a:pPr>
              <a:buNone/>
            </a:pPr>
            <a:r>
              <a:rPr lang="fr-FR" sz="3200" b="1" dirty="0" smtClean="0">
                <a:solidFill>
                  <a:schemeClr val="accent3">
                    <a:lumMod val="75000"/>
                  </a:schemeClr>
                </a:solidFill>
              </a:rPr>
              <a:t>4- Maître d’</a:t>
            </a:r>
            <a:r>
              <a:rPr lang="fr-FR" sz="3200" b="1" dirty="0" err="1" smtClean="0">
                <a:solidFill>
                  <a:schemeClr val="accent3">
                    <a:lumMod val="75000"/>
                  </a:schemeClr>
                </a:solidFill>
              </a:rPr>
              <a:t>oeuvre</a:t>
            </a:r>
            <a:endParaRPr lang="fr-FR" sz="3200" b="1" dirty="0" smtClean="0">
              <a:solidFill>
                <a:schemeClr val="accent3">
                  <a:lumMod val="75000"/>
                </a:schemeClr>
              </a:solidFill>
            </a:endParaRPr>
          </a:p>
          <a:p>
            <a:pPr algn="just" rtl="1" eaLnBrk="1" hangingPunct="1"/>
            <a:endParaRPr lang="ar-DZ" b="1" dirty="0" smtClean="0"/>
          </a:p>
          <a:p>
            <a:pPr algn="just">
              <a:buFont typeface="Wingdings" pitchFamily="2" charset="2"/>
              <a:buChar char="Ø"/>
            </a:pPr>
            <a:r>
              <a:rPr lang="fr-FR" b="1" dirty="0" smtClean="0"/>
              <a:t>Il a négocié un budget global de communication et en assume la gestion Maître d’œuvre des opérations techniques, il choisit et dirige les différents corps de métiers impliqués: un producteur audiovisuel (pour le film d’entreprise), un éditeur (pour la plaquette), un imprimeur (pour </a:t>
            </a:r>
            <a:r>
              <a:rPr lang="fr-FR" b="1" dirty="0" err="1" smtClean="0"/>
              <a:t>lec</a:t>
            </a:r>
            <a:r>
              <a:rPr lang="fr-FR" b="1" dirty="0" smtClean="0"/>
              <a:t> magazine interne), un designer (pour le logo), un attaché de presse…</a:t>
            </a:r>
          </a:p>
          <a:p>
            <a:pPr>
              <a:buNone/>
            </a:pPr>
            <a:endParaRPr lang="fr-FR" dirty="0"/>
          </a:p>
        </p:txBody>
      </p:sp>
    </p:spTree>
  </p:cSld>
  <p:clrMapOvr>
    <a:masterClrMapping/>
  </p:clrMapOvr>
  <p:transition spd="med">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Classique">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1047</TotalTime>
  <Words>1820</Words>
  <Application>Microsoft Office PowerPoint</Application>
  <PresentationFormat>Affichage à l'écran (4:3)</PresentationFormat>
  <Paragraphs>175</Paragraphs>
  <Slides>31</Slides>
  <Notes>0</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Débit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الملتقــى الوطـــني الأول:  تأثيرات وسائل الإعلام الجديدة على الأفراد والمجتمعات يومي 18 و19 أكتوبر 2010</dc:title>
  <dc:creator>SWEET</dc:creator>
  <cp:lastModifiedBy>Boudhane</cp:lastModifiedBy>
  <cp:revision>109</cp:revision>
  <dcterms:created xsi:type="dcterms:W3CDTF">2010-10-16T09:25:18Z</dcterms:created>
  <dcterms:modified xsi:type="dcterms:W3CDTF">2016-07-04T23:04:39Z</dcterms:modified>
</cp:coreProperties>
</file>