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2BC2B-0B1F-450A-9A93-3467410965DD}" type="datetimeFigureOut">
              <a:rPr lang="fr-FR" smtClean="0"/>
              <a:t>30/12/2024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A2C-A900-44A3-9A4E-590CF5DBC7D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2BC2B-0B1F-450A-9A93-3467410965DD}" type="datetimeFigureOut">
              <a:rPr lang="fr-FR" smtClean="0"/>
              <a:t>30/12/2024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A2C-A900-44A3-9A4E-590CF5DBC7D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2BC2B-0B1F-450A-9A93-3467410965DD}" type="datetimeFigureOut">
              <a:rPr lang="fr-FR" smtClean="0"/>
              <a:t>30/12/2024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A2C-A900-44A3-9A4E-590CF5DBC7D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2BC2B-0B1F-450A-9A93-3467410965DD}" type="datetimeFigureOut">
              <a:rPr lang="fr-FR" smtClean="0"/>
              <a:t>30/12/2024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A2C-A900-44A3-9A4E-590CF5DBC7D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2BC2B-0B1F-450A-9A93-3467410965DD}" type="datetimeFigureOut">
              <a:rPr lang="fr-FR" smtClean="0"/>
              <a:t>30/12/2024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A2C-A900-44A3-9A4E-590CF5DBC7D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2BC2B-0B1F-450A-9A93-3467410965DD}" type="datetimeFigureOut">
              <a:rPr lang="fr-FR" smtClean="0"/>
              <a:t>30/12/2024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A2C-A900-44A3-9A4E-590CF5DBC7D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2BC2B-0B1F-450A-9A93-3467410965DD}" type="datetimeFigureOut">
              <a:rPr lang="fr-FR" smtClean="0"/>
              <a:t>30/12/2024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A2C-A900-44A3-9A4E-590CF5DBC7D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2BC2B-0B1F-450A-9A93-3467410965DD}" type="datetimeFigureOut">
              <a:rPr lang="fr-FR" smtClean="0"/>
              <a:t>30/12/2024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A2C-A900-44A3-9A4E-590CF5DBC7D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2BC2B-0B1F-450A-9A93-3467410965DD}" type="datetimeFigureOut">
              <a:rPr lang="fr-FR" smtClean="0"/>
              <a:t>30/12/2024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A2C-A900-44A3-9A4E-590CF5DBC7D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2BC2B-0B1F-450A-9A93-3467410965DD}" type="datetimeFigureOut">
              <a:rPr lang="fr-FR" smtClean="0"/>
              <a:t>30/12/2024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A2C-A900-44A3-9A4E-590CF5DBC7D2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2BC2B-0B1F-450A-9A93-3467410965DD}" type="datetimeFigureOut">
              <a:rPr lang="fr-FR" smtClean="0"/>
              <a:t>30/12/2024</a:t>
            </a:fld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963A2C-A900-44A3-9A4E-590CF5DBC7D2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14963A2C-A900-44A3-9A4E-590CF5DBC7D2}" type="slidenum">
              <a:rPr lang="fr-FR" smtClean="0"/>
              <a:t>‹N°›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002BC2B-0B1F-450A-9A93-3467410965DD}" type="datetimeFigureOut">
              <a:rPr lang="fr-FR" smtClean="0"/>
              <a:t>30/12/2024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1800200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 rtl="1"/>
            <a:r>
              <a:rPr lang="ar-DZ" sz="54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المحاضرة السابعة :</a:t>
            </a:r>
            <a:br>
              <a:rPr lang="ar-DZ" sz="54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</a:br>
            <a:r>
              <a:rPr lang="ar-DZ" sz="54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مستويات التحليل اللساني / المستوى الدلالي </a:t>
            </a:r>
            <a:endParaRPr lang="fr-FR" sz="54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23528" y="2348880"/>
            <a:ext cx="8352928" cy="403244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algn="just" rtl="1"/>
            <a:r>
              <a:rPr lang="ar-DZ" sz="40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إذا كان المستوى الصوتي هو الحجر الأساس المكون للغة ، فإن المستوى الدلالي يعد أهم مستوى على الإطلاق ، وذلك على اعتبار أنه الغاية القصوى للغة وهي الاتصال ، يقول الله تعالى : وما أرسلنا من رسول إلا بلسان قومه </a:t>
            </a:r>
            <a:r>
              <a:rPr lang="ar-DZ" sz="4800" b="1" u="sng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ليبين</a:t>
            </a:r>
            <a:r>
              <a:rPr lang="ar-DZ" sz="40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لهم .</a:t>
            </a:r>
          </a:p>
          <a:p>
            <a:pPr algn="just" rtl="1"/>
            <a:r>
              <a:rPr lang="ar-DZ" sz="40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فالغاية الأساسية هي البيان و التبيين و الفهم و الإفهام ، ولذلك أكد علماء اللسانيات أن مستويات التحليل اللساني السابقة هي أدوات إجرائية فحسب ، لتحقيق الغاية المثلى و المنتهى وهو الدلالة .</a:t>
            </a:r>
          </a:p>
        </p:txBody>
      </p:sp>
    </p:spTree>
    <p:extLst>
      <p:ext uri="{BB962C8B-B14F-4D97-AF65-F5344CB8AC3E}">
        <p14:creationId xmlns:p14="http://schemas.microsoft.com/office/powerpoint/2010/main" val="3835900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260648"/>
            <a:ext cx="8352928" cy="619283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 algn="just" rtl="1">
              <a:buNone/>
            </a:pPr>
            <a:r>
              <a:rPr lang="ar-DZ" sz="40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ويفرق علماء اللسانيات هاهنا بين علم الدلالة و المعاجم ، فهم يرون أن المعجم هو الذي يتناول المعاني الأساسية التي اتفق عليها المجتمع اللغوي ، و بالتالي يركز على الصيغة ، و يطلقون عليها مصطلح الوحدة المعجمية ، ولكن حينما يكون التركيز على التغيرات الدلالية التي تطرأ على الكلمات حال اتصالها بمثيلاتها من الكلمات الأخرى ، و ارتباطها بالسياق ، فإن مجراها الدلالي يتبدل و يتغير ، و تنتج دلالات جديدة إن لم نقل خطابات جديدة ، وحينما يكون التركيز على السياق ، فإنهم يطلقون عليها اسم الوحدة الدلالية. </a:t>
            </a:r>
          </a:p>
          <a:p>
            <a:pPr marL="0" indent="0" algn="just" rtl="1">
              <a:buNone/>
            </a:pPr>
            <a:r>
              <a:rPr lang="ar-DZ" sz="40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فالوحدة المعجمية مرتبطة بالصيغة ، و الوحدة الدلالية مرتبطة بالسياق ، و لنتأمل كلمة ( الأمة )  في المعجم العربي فإنها تدل على اللمّ و الجمع ، وذلكم معناها العرفي، لكنها في القرآن الكريم تتغير وتتبدل بتغير السياقات فتنتج بذلك دلالات جديدة ، مع خطابات جديدة ( الجماعة من الناس / الزمن / إبراهيم عليه السلام / أمة النبي صلى الله عليه و سلم ..... وهكذا . </a:t>
            </a:r>
            <a:endParaRPr lang="ar-DZ" sz="4000" b="1" dirty="0" smtClean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just" rtl="1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65552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332656"/>
            <a:ext cx="7620000" cy="606814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marL="0" indent="0" algn="just" rtl="1">
              <a:buNone/>
            </a:pPr>
            <a:r>
              <a:rPr lang="ar-DZ" sz="40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ويفرق علماء اللسانيات هاهنا بين علم الدلالة و المعاجم ، فهم يرون أن المعجم هو الذي يتناول المعاني الأساسية التي اتفق عليها المجتمع اللغوي ، و بالتالي يركز على الصيغة ، و يطلقون عليها مصطلح الوحدة المعجمية ، ولكن حينما يكون التركيز على التغيرات الدلالية التي تطرأ على الكلمات حال اتصالها بمثيلاتها من الكلمات الأخرى ، و ارتباطها بالسياق ، فإن مجراها الدلالي يتبدل و يتغير ، و تنتج دلالات جديدة إن لم نقل خطابات جديدة ، وحينما يكون التركيز على السياق ، فإنهم يطلقون عليها اسم الوحدة الدلالية. </a:t>
            </a:r>
          </a:p>
          <a:p>
            <a:pPr marL="0" indent="0" algn="just" rtl="1">
              <a:buNone/>
            </a:pPr>
            <a:r>
              <a:rPr lang="ar-DZ" sz="40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فالوحدة المعجمية مرتبطة بالصيغة ، و الوحدة الدلالية مرتبطة بالسياق ، و لنتأمل كلمة ( الأمة )  في المعجم العربي فإنها تدل على اللمّ و الجمع ، وذلكم معناها العرفي، لكنها في القرآن الكريم تتغير وتتبدل بتغير السياقات فتنتج بذلك دلالات جديدة ، مع خطابات جديدة ( الجماعة من الناس / الزمن / إبراهيم عليه السلام / أمة النبي صلى الله عليه و سلم ..... وهكذا 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9563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404664"/>
            <a:ext cx="8352928" cy="619283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 rtl="1">
              <a:buNone/>
            </a:pPr>
            <a:r>
              <a:rPr lang="ar-DZ" sz="32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وتنقسم الوحدة الدلالية إلى قسمين :</a:t>
            </a:r>
          </a:p>
          <a:p>
            <a:pPr marL="0" indent="0" algn="just" rtl="1">
              <a:buNone/>
            </a:pPr>
            <a:r>
              <a:rPr lang="ar-DZ" sz="32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وحدة دلالية صغرى : وهي الكلمة التي تؤدي دلالة مرتبطة بالسياق ولو كانت لوحدها مثل : الأمة كما ذكرنا سابقا.</a:t>
            </a:r>
          </a:p>
          <a:p>
            <a:pPr marL="0" indent="0" algn="just" rtl="1">
              <a:buNone/>
            </a:pPr>
            <a:r>
              <a:rPr lang="ar-DZ" sz="32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وحدة دلالية كبرى : وهي التي تؤدي دلالة مرتبطة بالسياق باجتماع مجموعة من الكلمات مثل : ضرب كفا بكف بمعنى : ندم ، و البيت الأبيض بمعنى : مؤسسة حكومية أمريكية.</a:t>
            </a:r>
          </a:p>
          <a:p>
            <a:pPr marL="0" indent="0" algn="just" rtl="1">
              <a:buNone/>
            </a:pPr>
            <a:endParaRPr lang="ar-DZ" sz="3200" b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just" rtl="1">
              <a:buNone/>
            </a:pPr>
            <a:endParaRPr lang="fr-FR" dirty="0"/>
          </a:p>
        </p:txBody>
      </p:sp>
      <p:sp>
        <p:nvSpPr>
          <p:cNvPr id="2" name="Ellipse 1"/>
          <p:cNvSpPr/>
          <p:nvPr/>
        </p:nvSpPr>
        <p:spPr>
          <a:xfrm>
            <a:off x="2411760" y="3356992"/>
            <a:ext cx="3528392" cy="864096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المستوى الدلالي</a:t>
            </a:r>
            <a:endParaRPr lang="fr-FR" dirty="0"/>
          </a:p>
        </p:txBody>
      </p:sp>
      <p:cxnSp>
        <p:nvCxnSpPr>
          <p:cNvPr id="5" name="Connecteur droit avec flèche 4"/>
          <p:cNvCxnSpPr/>
          <p:nvPr/>
        </p:nvCxnSpPr>
        <p:spPr>
          <a:xfrm>
            <a:off x="4175956" y="4221088"/>
            <a:ext cx="2124236" cy="764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>
            <a:off x="4175956" y="4221088"/>
            <a:ext cx="0" cy="764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>
            <a:stCxn id="2" idx="4"/>
          </p:cNvCxnSpPr>
          <p:nvPr/>
        </p:nvCxnSpPr>
        <p:spPr>
          <a:xfrm flipH="1">
            <a:off x="2987822" y="4221088"/>
            <a:ext cx="1188134" cy="1008232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à coins arrondis 9"/>
          <p:cNvSpPr/>
          <p:nvPr/>
        </p:nvSpPr>
        <p:spPr>
          <a:xfrm>
            <a:off x="6300192" y="4725204"/>
            <a:ext cx="1296144" cy="100823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4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وحدة معجمية ( الصيغة)</a:t>
            </a:r>
            <a:endParaRPr lang="fr-FR" sz="24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1115615" y="4985676"/>
            <a:ext cx="1872207" cy="108024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4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وحدة دلالية كبرى (المعنى باجتماع كلمتين فأكثر )</a:t>
            </a:r>
            <a:endParaRPr lang="fr-FR" sz="24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3581889" y="4985676"/>
            <a:ext cx="1983668" cy="74758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4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وحدة دلالية صغرى (المعنى مفردا)</a:t>
            </a:r>
            <a:endParaRPr lang="fr-FR" sz="24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347941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tiguïté">
  <a:themeElements>
    <a:clrScheme name="Contiguïté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ntiguïté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33</TotalTime>
  <Words>477</Words>
  <Application>Microsoft Office PowerPoint</Application>
  <PresentationFormat>Affichage à l'écran (4:3)</PresentationFormat>
  <Paragraphs>14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Contiguïté</vt:lpstr>
      <vt:lpstr>المحاضرة السابعة : مستويات التحليل اللساني / المستوى الدلالي 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المحاضرة السابعة : مستويات التحليل اللساني / المستوى الدلالي</dc:title>
  <dc:creator>doyen</dc:creator>
  <cp:lastModifiedBy>doyen</cp:lastModifiedBy>
  <cp:revision>4</cp:revision>
  <dcterms:created xsi:type="dcterms:W3CDTF">2024-12-30T21:36:47Z</dcterms:created>
  <dcterms:modified xsi:type="dcterms:W3CDTF">2024-12-30T22:10:27Z</dcterms:modified>
</cp:coreProperties>
</file>