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B86CF1D9-DC60-4C0F-90F8-C0BE829A6F5F}">
          <p14:sldIdLst>
            <p14:sldId id="256"/>
            <p14:sldId id="257"/>
          </p14:sldIdLst>
        </p14:section>
        <p14:section name="Section sans titre" id="{7C8C8E71-EFD9-48E9-927B-58A0C0E6E195}">
          <p14:sldIdLst>
            <p14:sldId id="258"/>
            <p14:sldId id="25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r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16" name="Espace réservé de la date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4B573-1BB6-4271-8369-26C97E60C18A}" type="datetimeFigureOut">
              <a:rPr lang="fr-FR" smtClean="0"/>
              <a:t>30/12/2024</a:t>
            </a:fld>
            <a:endParaRPr lang="fr-FR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5DC5C05-EC67-43C9-9257-DFDE9D291EE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4B573-1BB6-4271-8369-26C97E60C18A}" type="datetimeFigureOut">
              <a:rPr lang="fr-FR" smtClean="0"/>
              <a:t>30/12/2024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C5C05-EC67-43C9-9257-DFDE9D291EE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4B573-1BB6-4271-8369-26C97E60C18A}" type="datetimeFigureOut">
              <a:rPr lang="fr-FR" smtClean="0"/>
              <a:t>30/12/2024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C5C05-EC67-43C9-9257-DFDE9D291EE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r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27" name="Espace réservé du contenu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4B573-1BB6-4271-8369-26C97E60C18A}" type="datetimeFigureOut">
              <a:rPr lang="fr-FR" smtClean="0"/>
              <a:t>30/12/2024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5DC5C05-EC67-43C9-9257-DFDE9D291EE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texte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9" name="Espace réservé de la date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4B573-1BB6-4271-8369-26C97E60C18A}" type="datetimeFigureOut">
              <a:rPr lang="fr-FR" smtClean="0"/>
              <a:t>30/12/2024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C5C05-EC67-43C9-9257-DFDE9D291EED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r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4B573-1BB6-4271-8369-26C97E60C18A}" type="datetimeFigureOut">
              <a:rPr lang="fr-FR" smtClean="0"/>
              <a:t>30/12/2024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C5C05-EC67-43C9-9257-DFDE9D291EE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r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25" name="Espace réservé du texte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8" name="Espace réservé du contenu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4B573-1BB6-4271-8369-26C97E60C18A}" type="datetimeFigureOut">
              <a:rPr lang="fr-FR" smtClean="0"/>
              <a:t>30/12/2024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D5DC5C05-EC67-43C9-9257-DFDE9D291EED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r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4B573-1BB6-4271-8369-26C97E60C18A}" type="datetimeFigureOut">
              <a:rPr lang="fr-FR" smtClean="0"/>
              <a:t>30/12/2024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C5C05-EC67-43C9-9257-DFDE9D291EE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4B573-1BB6-4271-8369-26C97E60C18A}" type="datetimeFigureOut">
              <a:rPr lang="fr-FR" smtClean="0"/>
              <a:t>30/12/2024</a:t>
            </a:fld>
            <a:endParaRPr lang="fr-FR"/>
          </a:p>
        </p:txBody>
      </p:sp>
      <p:sp>
        <p:nvSpPr>
          <p:cNvPr id="24" name="Espace réservé du pied de page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C5C05-EC67-43C9-9257-DFDE9D291EE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4B573-1BB6-4271-8369-26C97E60C18A}" type="datetimeFigureOut">
              <a:rPr lang="fr-FR" smtClean="0"/>
              <a:t>30/12/2024</a:t>
            </a:fld>
            <a:endParaRPr lang="fr-FR"/>
          </a:p>
        </p:txBody>
      </p:sp>
      <p:sp>
        <p:nvSpPr>
          <p:cNvPr id="29" name="Espace réservé du pied de page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C5C05-EC67-43C9-9257-DFDE9D291EE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pour une image 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4B573-1BB6-4271-8369-26C97E60C18A}" type="datetimeFigureOut">
              <a:rPr lang="fr-FR" smtClean="0"/>
              <a:t>30/12/2024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C5C05-EC67-43C9-9257-DFDE9D291EED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Titr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Espace réservé du texte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1" name="Espace réservé de la date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5B4B573-1BB6-4271-8369-26C97E60C18A}" type="datetimeFigureOut">
              <a:rPr lang="fr-FR" smtClean="0"/>
              <a:t>30/12/2024</a:t>
            </a:fld>
            <a:endParaRPr lang="fr-FR"/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5DC5C05-EC67-43C9-9257-DFDE9D291EED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titre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51520" y="116632"/>
            <a:ext cx="8568952" cy="1152128"/>
          </a:xfrm>
          <a:gradFill flip="none" rotWithShape="1">
            <a:gsLst>
              <a:gs pos="0">
                <a:schemeClr val="dk1">
                  <a:tint val="50000"/>
                  <a:satMod val="300000"/>
                </a:schemeClr>
              </a:gs>
              <a:gs pos="35000">
                <a:schemeClr val="dk1">
                  <a:tint val="37000"/>
                  <a:satMod val="300000"/>
                </a:schemeClr>
              </a:gs>
              <a:gs pos="100000">
                <a:schemeClr val="dk1">
                  <a:tint val="15000"/>
                  <a:satMod val="350000"/>
                </a:schemeClr>
              </a:gs>
            </a:gsLst>
            <a:lin ang="81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 rtl="1"/>
            <a:r>
              <a:rPr lang="ar-DZ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المحاضرة الخامسة و السادسة :</a:t>
            </a:r>
            <a:br>
              <a:rPr lang="ar-DZ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</a:br>
            <a:r>
              <a:rPr lang="ar-DZ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مستويات التحليل اللساني : المستوى الصرفي / المستوى التركيبي  </a:t>
            </a:r>
            <a:endParaRPr lang="fr-FR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568952" cy="511256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 rtl="1"/>
            <a:r>
              <a:rPr lang="ar-DZ" sz="36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   بعد حديثنا عن المستوى الصوتي وبيان أنه وحدة متمايزة تساهم في إنتاج الدلالي ، فإنه لا يخفى على أحد أن هذا التناسق بين الأصوات يشكل لنا الكلمات ، و الكلمات متصلة ببعضها تشكل جملا ، لتولد عنها نص ، و بتماسك النص ، ينتج الخطاب ، وعلى هذا تتشكل أهمية مستويات التحليل اللساني ، ويعد المستوى الصرفي من أهم المستويات سالفة الذكر ، وهو يدرس التحولات التي تطرأ عليها الكلمات من جانبين ، الأول من ناحية طبيعة الكلمة ومادتها الخام ، وهو العلم الذي يهتم </a:t>
            </a:r>
            <a:r>
              <a:rPr lang="ar-DZ" sz="3600" dirty="0" err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بالتأثيل</a:t>
            </a:r>
            <a:r>
              <a:rPr lang="ar-DZ" sz="36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وتحديد أصل الكلمة وجذرها و إلى أية لغة تنتمي ، و يأتي بعد ذلك علم يهتم بالتحولات التي تطرأ عليها الكلمة ويحاول أن يقدم خصائصها و يسمى بالاشتقاق ، في حين يأتي العلم الثالث ليوضح دلالة هذه التغيرات بتغير السياقات ، وهو علم الدلالة الصرفي .</a:t>
            </a:r>
            <a:endParaRPr lang="fr-FR" sz="36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77090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4800" y="260648"/>
            <a:ext cx="8686800" cy="6408712"/>
          </a:xfrm>
        </p:spPr>
        <p:txBody>
          <a:bodyPr/>
          <a:lstStyle/>
          <a:p>
            <a:pPr marL="0" indent="0" algn="r" rtl="1">
              <a:buNone/>
            </a:pPr>
            <a:r>
              <a:rPr lang="ar-DZ" sz="4400" b="1" u="sng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1- المستوى الصرفي :</a:t>
            </a:r>
          </a:p>
          <a:p>
            <a:pPr marL="0" indent="0" algn="r" rtl="1">
              <a:buNone/>
            </a:pP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يعرف على الصرف عادة بأنه العلم الذي يدرس التحولات التي تطرأ على الكلمات حالما تدخل البنية اللغوية ، وهنا لا بد من التفريق بين الكلمة خارج البنية اللغوية ؛ وذلك بتحديد ميزانها واشتقاقاتها وصيغها وبيان خصائص ذلك ، و بيان استعمال الكلمة بذلك الوزن و تلك الصيغة ، مما يجعلها منتجة للدلالة ، و لذلك فرق علماء اللسانيات بين ما أسموه بالصورة الصرفية : وه </a:t>
            </a:r>
            <a:r>
              <a:rPr lang="ar-DZ" sz="3600" b="1" dirty="0" err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يالتي</a:t>
            </a: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تهتم بطبيعة الكلمة ( الوزن/ الصيغة / الاشتقاق ) والوحدة الصرفية : و التي تجمع بين تلك الصورة ووظيفتها الأساسية في اللغة وهي إنتاج الدلالة ، و أطلقوا على ذلك مصطلح المورفيم ( </a:t>
            </a:r>
            <a:r>
              <a:rPr lang="fr-FR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Morphème</a:t>
            </a: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) : وهو أصغر وحدة صرفية تميز بين معاني الكلمات : فإذا قلنا : غفر /غافر/غفور/غفار/ استغفر ، فإنه بالنسبة إليهم فالأمر مختلف في الدلالة تبعا للسياقات ، وعليه تكون الدلالة جديدة ، ونكون قد حددنا وظيفة الكلمة دلاليا وبدقة . </a:t>
            </a:r>
            <a:endParaRPr lang="fr-FR" sz="3600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r" rtl="1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17660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332656"/>
            <a:ext cx="8884096" cy="6408712"/>
          </a:xfrm>
        </p:spPr>
        <p:txBody>
          <a:bodyPr>
            <a:normAutofit lnSpcReduction="10000"/>
          </a:bodyPr>
          <a:lstStyle/>
          <a:p>
            <a:pPr marL="0" indent="0" algn="just" rtl="1">
              <a:buNone/>
            </a:pP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وقد قسم علماء اللسانيات المورفيم إلى قسمين : وحدة صرفية تؤدي المعنى ولو كانت مستقلة ، مثل : قام ، رجب ، بيت ...... ، ووحدة صرفية تؤدي المعنى ولكن ليس بمفردها ، بل باتصالها بوحدات صرفية حرة ، مثل : الحروف ( إن /كان/في......) ، و سموا الأولى بمصطلح مورفيم حر ( </a:t>
            </a:r>
            <a:r>
              <a:rPr lang="fr-FR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Morphèmes libres</a:t>
            </a: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) ، و الثانية بمصطلح مورفيم متصل </a:t>
            </a:r>
            <a:r>
              <a:rPr lang="ar-DZ" sz="36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( </a:t>
            </a:r>
            <a:r>
              <a:rPr lang="fr-FR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Morphèmes liées</a:t>
            </a: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) ، كما قسموا </a:t>
            </a:r>
            <a:r>
              <a:rPr lang="ar-DZ" sz="3600" b="1" dirty="0" err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المورفيمات</a:t>
            </a: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المتصلة إلى قسمين : مورفيم متصل اشتقاقي ( السوابق واللواحق و الدواخل ) وهي التي تساعد في اشتقاق الكلمة ، </a:t>
            </a:r>
            <a:r>
              <a:rPr lang="ar-DZ" sz="3600" b="1" dirty="0" err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ومورفيمات</a:t>
            </a: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متصلة إعرابية ( كان / إن / في /على .....) وهي التي تساعد في تغيير الحركات الإعرابية .</a:t>
            </a:r>
          </a:p>
          <a:p>
            <a:pPr marL="0" indent="0" algn="just" rtl="1">
              <a:buNone/>
            </a:pP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2- المستوى النحوي / التركيبي :</a:t>
            </a:r>
          </a:p>
          <a:p>
            <a:pPr marL="0" indent="0" algn="just" rtl="1">
              <a:buNone/>
            </a:pP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يعد النحو الذي يهتم بدراسة خصائص الجملة من أهم المستويات أيضا ، بحيث يساعد على تحديد الأبواب النحوية للكلمات و الجمل وعلاقاتها السياقية ، وهو ما يعرف بالإعراب ، ولكن علماء اللسانيات هنا أيضا يفرقون بين الباب النحوي ووظيفته الدلالية كما سنرى.</a:t>
            </a:r>
            <a:endParaRPr lang="fr-FR" sz="3600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just" rtl="1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79257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88640"/>
            <a:ext cx="8812088" cy="6552728"/>
          </a:xfrm>
        </p:spPr>
        <p:txBody>
          <a:bodyPr/>
          <a:lstStyle/>
          <a:p>
            <a:pPr marL="0" indent="0" algn="just" rtl="1">
              <a:buNone/>
            </a:pP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   إذا كان الإعراب محددا و بدقة وضع الكلمة داخل الجملة ووظيفته النحوية ، فإن علم التركيب (</a:t>
            </a:r>
            <a:r>
              <a:rPr lang="fr-FR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Syntaxe</a:t>
            </a: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) لا يدرس الجملة من هذه الناحية فقط بل يهتم بوظيفتها الدلالية </a:t>
            </a:r>
            <a:r>
              <a:rPr lang="ar-DZ" sz="3600" b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، وإذا </a:t>
            </a: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كان التركيز على الباب الإعرابي فتلك صورة نحوية فقط وهي وسيلة مساعدة </a:t>
            </a:r>
            <a:r>
              <a:rPr lang="ar-DZ" sz="3600" b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لا غاية، </a:t>
            </a: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ولكن إذا كان التركيز على الجملة باعتبارها وحدة تمييزية تنتج دلالة فمعنى ذلك أنها وحدة نحوية ، و بالتالي تكون من الوحدات التمييزية داخل اللغة ومساهما في تحليلها ، وهذا ما يسمى بالدلالة النحوية ، ومثال ذلك : قوله تعالى : واشتعل الرأس شيبا ، فمحلل التركيب لا يكتفي بتحديد الأبواب النحوية فقط ( فعل /فاعل / تمييز ) بل يحدد الملمح التمييزي لهذه الأبواب ، فهو يعتقد أن ( الرأس ) ليس هو الفاعل الحقيقي للاشتعال ، بل الفاعل الحقيقي هو ( الشيب ) ، و أن فعل ( الاشتعال ) ليس متصلا بالرأس و لا بالشيب فهو متصل بكلمة ( النار ) ، فيحاول محلل المستوى التركيبي أن يحدد الدلالة الجديدة التي أضافها هذا التركيب ليصبح التمييز دالا فعليا على معنى الشمولية.</a:t>
            </a:r>
            <a:endParaRPr lang="fr-FR" sz="3600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just" rtl="1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416148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omenade">
  <a:themeElements>
    <a:clrScheme name="Promenad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Promenade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romenade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36</TotalTime>
  <Words>621</Words>
  <Application>Microsoft Office PowerPoint</Application>
  <PresentationFormat>Affichage à l'écran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Promenade</vt:lpstr>
      <vt:lpstr>المحاضرة الخامسة و السادسة : مستويات التحليل اللساني : المستوى الصرفي / المستوى التركيبي  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المحاضرة الخامسة و السادسة : مستويات التحليل اللساني : المستوى الصرفي / المستوى التركيبي</dc:title>
  <dc:creator>doyen</dc:creator>
  <cp:lastModifiedBy>doyen</cp:lastModifiedBy>
  <cp:revision>4</cp:revision>
  <dcterms:created xsi:type="dcterms:W3CDTF">2024-12-30T20:57:24Z</dcterms:created>
  <dcterms:modified xsi:type="dcterms:W3CDTF">2024-12-30T21:33:38Z</dcterms:modified>
</cp:coreProperties>
</file>