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327AE-B3D9-4836-94A7-5E9B888F393E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6D327AE-B3D9-4836-94A7-5E9B888F393E}" type="datetimeFigureOut">
              <a:rPr lang="fr-FR" smtClean="0"/>
              <a:t>30/12/2024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68C991C-7420-44DB-9240-94BC4A4A5136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772400" cy="147002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ar-DZ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المحاضرة الثالثة و الرابعة </a:t>
            </a:r>
            <a:br>
              <a:rPr lang="ar-DZ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مستويات التحليل اللساني ( المستوى الصوتي )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24936" cy="4032448"/>
          </a:xfrm>
        </p:spPr>
        <p:txBody>
          <a:bodyPr>
            <a:noAutofit/>
          </a:bodyPr>
          <a:lstStyle/>
          <a:p>
            <a:pPr algn="just" rtl="1"/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  يعدّ المستوى الصوتي الحجر الأساس المكون لنظام اللغة ، و به يتميز اللساني البشري من باقي الأنظمة غير اللغوية ، وقد رأى ابن جني أن حدّ اللغة أصوات يعبر بها كل قوم عن أغراضهم ، وعليه غدت هذه الميزة ضرورية في بداية التحليل اللساني لأي خطاب.</a:t>
            </a:r>
          </a:p>
          <a:p>
            <a:pPr algn="just" rtl="1"/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غير أن علماء اللسانيات يفرقون بين نوعين يدخلان ضمن التحليل الصوتي ، وهما علم الأصوات العام أو الطبيعي ( </a:t>
            </a:r>
            <a:r>
              <a:rPr lang="fr-FR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phonétique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) وعلم وظائف الأصوات (</a:t>
            </a:r>
            <a:r>
              <a:rPr lang="en-US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pho</a:t>
            </a:r>
            <a:r>
              <a:rPr lang="fr-FR" sz="36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nologie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).</a:t>
            </a:r>
            <a:endParaRPr lang="fr-FR" sz="36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6550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60648"/>
            <a:ext cx="8538152" cy="6059760"/>
          </a:xfrm>
        </p:spPr>
        <p:txBody>
          <a:bodyPr/>
          <a:lstStyle/>
          <a:p>
            <a:pPr marL="82296" indent="0" algn="just" rtl="1">
              <a:buNone/>
            </a:pPr>
            <a:r>
              <a:rPr lang="ar-DZ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 لقد استقر علماء اللغة على أن علم الأصوات الطبيعي أو العام هو الذي يدرس الصوت من حيث طبيعته ومادته الخام ، انطلاقا من لحظة خروجه إلى غاية وصوله إلى السمع ، وما يحدثه من تأثيرات فيزيائية ، أثناء انتقاله عبر موجات ، إنه باختصار شديد علم يهتم بمادة الصوت الأولى ؛ إنه يدرس الصوت بمعزل عن البنية اللغوية ، ويقسمه علماء الأصوات إلى أقسام ، منها علم الأصوات النطقي و علم الأصوات السمعي ، وعلم الأصوات الفيزيائي.</a:t>
            </a:r>
          </a:p>
          <a:p>
            <a:pPr marL="82296" indent="0" algn="just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 وقد ذكر علماء اللسانيات خاصيتين مهمتين هاهنا ، هما المخرج ؛ ويعني نقطة انطلاق الصوت ، مثل حرف العين الذي يحدد مخرجه بأنه حلقي ، فهو ينطلق من الحلق وهكذا ، أما الثانية فهي الصفة التي يتشكل منها الصوت أثناء خروجه ، والصفة الأساسية هي الهمس و الجهر ، وما دونها صفات ثانوية ,</a:t>
            </a:r>
            <a:r>
              <a:rPr lang="ar-DZ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054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404664"/>
            <a:ext cx="8322128" cy="5843736"/>
          </a:xfrm>
        </p:spPr>
        <p:txBody>
          <a:bodyPr>
            <a:normAutofit/>
          </a:bodyPr>
          <a:lstStyle/>
          <a:p>
            <a:pPr marL="82296" indent="0" algn="just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أما علم وظائف الأصوات فهو مختلف تماما ؛ فبالإضافة إلى أنه يستعين بالنتائج التي توصل إليها علم الأصوات من تحديد للخصائص الطبيعية لأصوات اللغة ، فإن غايته لا تتوقف عند هذا الحد ، بل يبحث عن </a:t>
            </a:r>
            <a:r>
              <a:rPr lang="ar-DZ" sz="36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عن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دلالة الصوت ، أو الملامح المميزة للصوت ، و هذا لا يتأتى إلا إذا عالجنا الصوت في علاقته بالأصوات الأخرى المتصلة به داخل النص ، ومن ثمّ يكتسب قيمته الحقيقية ويقدم لنا الإنتاج الدلالي المطلوب ، وقد استطاع علماء اللسانيات من خلال هذا أن يقدموا لنا النماذج المتمايزة داخل الخطاب الصوتي .</a:t>
            </a:r>
          </a:p>
          <a:p>
            <a:pPr marL="82296" indent="0" algn="just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ويرى علماء اللسانيات أن النماذج التي تجعل من الصوت مساعدا على إنتاج الدلالة هي أربعة عناصر : </a:t>
            </a:r>
            <a:r>
              <a:rPr lang="ar-DZ" sz="36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الفونيم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– النبر – التنغيم – الفاصلة الصوتية.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941565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260648"/>
            <a:ext cx="8322128" cy="6264696"/>
          </a:xfrm>
        </p:spPr>
        <p:txBody>
          <a:bodyPr>
            <a:normAutofit fontScale="92500" lnSpcReduction="10000"/>
          </a:bodyPr>
          <a:lstStyle/>
          <a:p>
            <a:pPr marL="82296" indent="0" algn="just" rtl="1">
              <a:buNone/>
            </a:pPr>
            <a:r>
              <a:rPr lang="ar-DZ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ولنا أن نفصل في هذه المفاهيم كما يأتي : </a:t>
            </a:r>
          </a:p>
          <a:p>
            <a:pPr algn="just" rtl="1">
              <a:buFont typeface="Wingdings" panose="05000000000000000000" pitchFamily="2" charset="2"/>
              <a:buChar char="ü"/>
            </a:pPr>
            <a:r>
              <a:rPr lang="ar-DZ" sz="4300" b="1" u="sng" dirty="0" err="1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الفوينم</a:t>
            </a:r>
            <a:r>
              <a:rPr lang="ar-DZ" sz="3600" b="1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هو أصغر </a:t>
            </a:r>
            <a:r>
              <a:rPr lang="ar-DZ" sz="3600" b="1" u="sng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وحدة صوتية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قادرة على التمييز بين معاني الكلمات ، بصيغة أخرى فإن </a:t>
            </a:r>
            <a:r>
              <a:rPr lang="ar-DZ" sz="3600" b="1" u="sng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الصورة الصوتية  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التي كانت مجرد مخرج وصفة ، حالما دخلت التركيب مع باقي الأصوات وجاورتها ساهمت في إنتاج دلالة جديدة ، فصارت بذلك وحدة حيث جمعة بين كونها صورة و بن إضافتها للدلالة ، و لنقدم مثالا عن ذلك مما ذكره ابن جني في الخصائص عن كلمة ( نضح ) و ( نضخ ) ؛ حيث يشير إلى أن الكلمتين تدلان على معنى عام يجمع بينهما هو : تدفّق الماء ، غير أن ملمح التمايز بينهما صنعه الصوتان الحاء و الخاء ، فلما كانت الحاء مهموسة خفيفة دلت على تدفق الماء ببطء ، ولما كانت الخاء مجهورة قوية دلت على تدفق الماء بشدة ، فأحدثت هذا التمايز في الدلالة ، على العكس من ذلك فإن كلمة ( بالله ) و كلمة ( و الله ) فبالرغم من الاختلاف سمعا و نطقا في صورتهما الصوتية ( الأولى مرققة ، و الثانية مفخمة ) ولكنها لم تحدثا تمايزا دلاليا مما جعلهما صورة صوتية دون أن تتوفر فيهما صفة الوحدة الصوتية والتي أطلقنا عليها مصطلح </a:t>
            </a:r>
            <a:r>
              <a:rPr lang="ar-DZ" sz="36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الفونيم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  <a:endParaRPr lang="fr-FR" sz="3600" u="sng" dirty="0"/>
          </a:p>
        </p:txBody>
      </p:sp>
    </p:spTree>
    <p:extLst>
      <p:ext uri="{BB962C8B-B14F-4D97-AF65-F5344CB8AC3E}">
        <p14:creationId xmlns:p14="http://schemas.microsoft.com/office/powerpoint/2010/main" val="264921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332656"/>
            <a:ext cx="8322128" cy="6264696"/>
          </a:xfrm>
        </p:spPr>
        <p:txBody>
          <a:bodyPr>
            <a:noAutofit/>
          </a:bodyPr>
          <a:lstStyle/>
          <a:p>
            <a:pPr algn="just" rtl="1">
              <a:buFont typeface="Wingdings" panose="05000000000000000000" pitchFamily="2" charset="2"/>
              <a:buChar char="ü"/>
            </a:pPr>
            <a:r>
              <a:rPr lang="ar-DZ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النبر :</a:t>
            </a:r>
          </a:p>
          <a:p>
            <a:pPr marL="82296" indent="0" algn="just" rtl="1">
              <a:buNone/>
            </a:pPr>
            <a:r>
              <a:rPr lang="ar-DZ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ونقصد به شدة الصوت التي تقع على المقطع ، و يتشكل المقطع من صوتين فأكثر ، و يساهم المقطع في إنتاج الدلالة إذا كان هو أيضا ملمحا تمييزيا ، وتختلف المقاطع باختلاف اللغات ، ففي اللغة العربية مثلا ، لا يمكن أن يكون المقطع متكونا من صامتين متتاليين ، في حين هذا يمكن أن يتحقق في اللغتين الفرنسية أو الإنجليزية ، و للتوضيح يمكن أن نضرب لذلك بمثل من اللغة الإنجليزية مثلا ، فإذا وقع النبر على المقطع الأول في كلمة ( </a:t>
            </a:r>
            <a:r>
              <a:rPr lang="fr-FR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AUGUST </a:t>
            </a:r>
            <a:r>
              <a:rPr lang="ar-DZ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 وهو </a:t>
            </a:r>
            <a:r>
              <a:rPr lang="fr-FR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AU </a:t>
            </a:r>
            <a:r>
              <a:rPr lang="ar-DZ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كان المعنى هو شهر أوت ، أما إذا وقع النبر على المقطع الثاني وهو </a:t>
            </a:r>
            <a:r>
              <a:rPr lang="fr-FR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GU</a:t>
            </a:r>
            <a:r>
              <a:rPr lang="ar-DZ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كان المعني صفة الهيبة و الجلالة عند الشخص، وبهذا يكون </a:t>
            </a:r>
            <a:r>
              <a:rPr lang="ar-DZ" sz="40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ملحما</a:t>
            </a:r>
            <a:r>
              <a:rPr lang="ar-DZ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تمييزيا ومنتجا للدلالة .</a:t>
            </a:r>
            <a:r>
              <a:rPr lang="ar-DZ" sz="4000" dirty="0" smtClean="0"/>
              <a:t> 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275988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260648"/>
            <a:ext cx="8322128" cy="6336704"/>
          </a:xfrm>
        </p:spPr>
        <p:txBody>
          <a:bodyPr>
            <a:normAutofit fontScale="92500"/>
          </a:bodyPr>
          <a:lstStyle/>
          <a:p>
            <a:pPr algn="just" rtl="1">
              <a:buFont typeface="Wingdings" panose="05000000000000000000" pitchFamily="2" charset="2"/>
              <a:buChar char="ü"/>
            </a:pPr>
            <a:r>
              <a:rPr lang="ar-DZ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التنغيم :</a:t>
            </a:r>
            <a:endParaRPr lang="ar-DZ" sz="3600" dirty="0" smtClean="0"/>
          </a:p>
          <a:p>
            <a:pPr marL="82296" indent="0" algn="just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إذا كان النبر يقع على مستوى المقطع ، فإن التنغيم يقع على مستوى الكلمة بحالها ، أو جملة كاملة ، و ذلك بتغيير النغمة على مستوى الكلمة الواحدة أو الجملة الواحدة ، وذلك من </a:t>
            </a:r>
            <a:r>
              <a:rPr lang="ar-DZ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جل إخراجها من معناها العام العرفي إلى معان جديدة ، ومثل ذلك نجده في ألفظ التحية ، فقولنا : صباح الخير إنما تعني التحية التي تلقى صباحا ، وهذا معناها الأساسي أو العرفي ، و لكن المجتمع اللغوي يضفي عليها أنواعا كثيرة من </a:t>
            </a:r>
            <a:r>
              <a:rPr lang="ar-DZ" sz="36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التنغيمات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ليخرجها إلى معاني أخرى من قبيل المدح أو الاشتياق أو العتاب وغيرها ، فتغدو بذلك ملمحا متمايزا .</a:t>
            </a:r>
          </a:p>
          <a:p>
            <a:pPr algn="just" rtl="1">
              <a:buFont typeface="Wingdings" panose="05000000000000000000" pitchFamily="2" charset="2"/>
              <a:buChar char="ü"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الفاصلة الصوتية : وهي سكتة خفيفة بين جملة و أخرى ، تميز بين معاني الكلمات ؛ أي إذا توقفت عند إحدى الجملتين وغيرت الوقف تنتج معه دلالة جديدة ، وذلك ما نجده في القرآن الكريم كثيرا كقوله تعالى : فإنها محرّمة عليهم أربعين سنة يتيهون في الأرض ، والملمح التمييزي هنا في كلمة أربعين سنة ، فإذا توقفت عندها فهي مرتبطة </a:t>
            </a:r>
            <a:r>
              <a:rPr lang="ar-DZ" sz="3600" b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بالتحريم وإذا 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وقفت قبلها فدلالتها مرتبطة بالتيه. </a:t>
            </a:r>
          </a:p>
        </p:txBody>
      </p:sp>
    </p:spTree>
    <p:extLst>
      <p:ext uri="{BB962C8B-B14F-4D97-AF65-F5344CB8AC3E}">
        <p14:creationId xmlns:p14="http://schemas.microsoft.com/office/powerpoint/2010/main" val="29079404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150</TotalTime>
  <Words>808</Words>
  <Application>Microsoft Office PowerPoint</Application>
  <PresentationFormat>Affichage à l'écran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Solstice</vt:lpstr>
      <vt:lpstr>المحاضرة الثالثة و الرابعة  مستويات التحليل اللساني ( المستوى الصوتي )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الثالثة و الرابعة  مستويات التحليل اللساني ( المستوى الصوتي )</dc:title>
  <dc:creator>doyen</dc:creator>
  <cp:lastModifiedBy>doyen</cp:lastModifiedBy>
  <cp:revision>6</cp:revision>
  <dcterms:created xsi:type="dcterms:W3CDTF">2024-12-30T17:57:31Z</dcterms:created>
  <dcterms:modified xsi:type="dcterms:W3CDTF">2024-12-30T20:28:26Z</dcterms:modified>
</cp:coreProperties>
</file>