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56" r:id="rId2"/>
    <p:sldId id="257" r:id="rId3"/>
    <p:sldId id="258" r:id="rId4"/>
    <p:sldId id="260" r:id="rId5"/>
    <p:sldId id="261" r:id="rId6"/>
    <p:sldId id="262"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9" d="100"/>
          <a:sy n="69" d="100"/>
        </p:scale>
        <p:origin x="-78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C11FC-845B-4E80-8A72-03794916C1D8}" type="datetimeFigureOut">
              <a:rPr lang="x-none" smtClean="0"/>
              <a:t>30/12/2024</a:t>
            </a:fld>
            <a:endParaRPr lang="x-non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x-non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800BB4-8A08-4779-A648-7D71C879EC21}" type="slidenum">
              <a:rPr lang="x-none" smtClean="0"/>
              <a:t>‹N°›</a:t>
            </a:fld>
            <a:endParaRPr lang="x-none"/>
          </a:p>
        </p:txBody>
      </p:sp>
    </p:spTree>
    <p:extLst>
      <p:ext uri="{BB962C8B-B14F-4D97-AF65-F5344CB8AC3E}">
        <p14:creationId xmlns:p14="http://schemas.microsoft.com/office/powerpoint/2010/main" val="2277575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ar-DZ" dirty="0"/>
          </a:p>
          <a:p>
            <a:endParaRPr lang="x-none" dirty="0"/>
          </a:p>
        </p:txBody>
      </p:sp>
      <p:sp>
        <p:nvSpPr>
          <p:cNvPr id="4" name="Espace réservé du numéro de diapositive 3"/>
          <p:cNvSpPr>
            <a:spLocks noGrp="1"/>
          </p:cNvSpPr>
          <p:nvPr>
            <p:ph type="sldNum" sz="quarter" idx="5"/>
          </p:nvPr>
        </p:nvSpPr>
        <p:spPr/>
        <p:txBody>
          <a:bodyPr/>
          <a:lstStyle/>
          <a:p>
            <a:fld id="{A1800BB4-8A08-4779-A648-7D71C879EC21}" type="slidenum">
              <a:rPr lang="x-none" smtClean="0"/>
              <a:t>1</a:t>
            </a:fld>
            <a:endParaRPr lang="x-none"/>
          </a:p>
        </p:txBody>
      </p:sp>
    </p:spTree>
    <p:extLst>
      <p:ext uri="{BB962C8B-B14F-4D97-AF65-F5344CB8AC3E}">
        <p14:creationId xmlns:p14="http://schemas.microsoft.com/office/powerpoint/2010/main" val="410475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98804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270092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223121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125612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618542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770236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2742442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47852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096687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EA26C06-7AB0-46DF-A1E9-E447B7DBBC74}" type="datetimeFigureOut">
              <a:rPr lang="x-none" smtClean="0"/>
              <a:t>30/12/2024</a:t>
            </a:fld>
            <a:endParaRPr lang="x-none"/>
          </a:p>
        </p:txBody>
      </p:sp>
      <p:sp>
        <p:nvSpPr>
          <p:cNvPr id="5" name="Footer Placeholder 4"/>
          <p:cNvSpPr>
            <a:spLocks noGrp="1"/>
          </p:cNvSpPr>
          <p:nvPr>
            <p:ph type="ftr" sz="quarter" idx="11"/>
          </p:nvPr>
        </p:nvSpPr>
        <p:spPr/>
        <p:txBody>
          <a:bodyPr/>
          <a:lstStyle/>
          <a:p>
            <a:endParaRPr lang="x-none"/>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440232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198450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EA26C06-7AB0-46DF-A1E9-E447B7DBBC74}" type="datetimeFigureOut">
              <a:rPr lang="x-none" smtClean="0"/>
              <a:t>30/12/2024</a:t>
            </a:fld>
            <a:endParaRPr lang="x-none"/>
          </a:p>
        </p:txBody>
      </p:sp>
      <p:sp>
        <p:nvSpPr>
          <p:cNvPr id="8" name="Footer Placeholder 7"/>
          <p:cNvSpPr>
            <a:spLocks noGrp="1"/>
          </p:cNvSpPr>
          <p:nvPr>
            <p:ph type="ftr" sz="quarter" idx="11"/>
          </p:nvPr>
        </p:nvSpPr>
        <p:spPr/>
        <p:txBody>
          <a:bodyPr/>
          <a:lstStyle/>
          <a:p>
            <a:endParaRPr lang="x-none"/>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130371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4EA26C06-7AB0-46DF-A1E9-E447B7DBBC74}" type="datetimeFigureOut">
              <a:rPr lang="x-none" smtClean="0"/>
              <a:t>30/12/2024</a:t>
            </a:fld>
            <a:endParaRPr lang="x-none"/>
          </a:p>
        </p:txBody>
      </p:sp>
      <p:sp>
        <p:nvSpPr>
          <p:cNvPr id="4" name="Footer Placeholder 3"/>
          <p:cNvSpPr>
            <a:spLocks noGrp="1"/>
          </p:cNvSpPr>
          <p:nvPr>
            <p:ph type="ftr" sz="quarter" idx="11"/>
          </p:nvPr>
        </p:nvSpPr>
        <p:spPr/>
        <p:txBody>
          <a:bodyPr/>
          <a:lstStyle/>
          <a:p>
            <a:endParaRPr lang="x-none"/>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2622049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A26C06-7AB0-46DF-A1E9-E447B7DBBC74}" type="datetimeFigureOut">
              <a:rPr lang="x-none" smtClean="0"/>
              <a:t>30/12/2024</a:t>
            </a:fld>
            <a:endParaRPr lang="x-none"/>
          </a:p>
        </p:txBody>
      </p:sp>
      <p:sp>
        <p:nvSpPr>
          <p:cNvPr id="3" name="Footer Placeholder 2"/>
          <p:cNvSpPr>
            <a:spLocks noGrp="1"/>
          </p:cNvSpPr>
          <p:nvPr>
            <p:ph type="ftr" sz="quarter" idx="11"/>
          </p:nvPr>
        </p:nvSpPr>
        <p:spPr/>
        <p:txBody>
          <a:bodyPr/>
          <a:lstStyle/>
          <a:p>
            <a:endParaRPr lang="x-none"/>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4789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502805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EA26C06-7AB0-46DF-A1E9-E447B7DBBC74}" type="datetimeFigureOut">
              <a:rPr lang="x-none" smtClean="0"/>
              <a:t>30/12/2024</a:t>
            </a:fld>
            <a:endParaRPr lang="x-none"/>
          </a:p>
        </p:txBody>
      </p:sp>
      <p:sp>
        <p:nvSpPr>
          <p:cNvPr id="6" name="Footer Placeholder 5"/>
          <p:cNvSpPr>
            <a:spLocks noGrp="1"/>
          </p:cNvSpPr>
          <p:nvPr>
            <p:ph type="ftr" sz="quarter" idx="11"/>
          </p:nvPr>
        </p:nvSpPr>
        <p:spPr/>
        <p:txBody>
          <a:bodyPr/>
          <a:lstStyle/>
          <a:p>
            <a:endParaRPr lang="x-none"/>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CC4032-F0FE-4C8E-B856-7D65B8D396E2}" type="slidenum">
              <a:rPr lang="x-none" smtClean="0"/>
              <a:t>‹N°›</a:t>
            </a:fld>
            <a:endParaRPr lang="x-none"/>
          </a:p>
        </p:txBody>
      </p:sp>
    </p:spTree>
    <p:extLst>
      <p:ext uri="{BB962C8B-B14F-4D97-AF65-F5344CB8AC3E}">
        <p14:creationId xmlns:p14="http://schemas.microsoft.com/office/powerpoint/2010/main" val="3285626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EA26C06-7AB0-46DF-A1E9-E447B7DBBC74}" type="datetimeFigureOut">
              <a:rPr lang="x-none" smtClean="0"/>
              <a:t>30/12/2024</a:t>
            </a:fld>
            <a:endParaRPr lang="x-none"/>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x-none"/>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CC4032-F0FE-4C8E-B856-7D65B8D396E2}" type="slidenum">
              <a:rPr lang="x-none" smtClean="0"/>
              <a:t>‹N°›</a:t>
            </a:fld>
            <a:endParaRPr lang="x-none"/>
          </a:p>
        </p:txBody>
      </p:sp>
    </p:spTree>
    <p:extLst>
      <p:ext uri="{BB962C8B-B14F-4D97-AF65-F5344CB8AC3E}">
        <p14:creationId xmlns:p14="http://schemas.microsoft.com/office/powerpoint/2010/main" val="305064871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7A8E73CF-F86B-E77C-3826-934D76DF5AC1}"/>
              </a:ext>
            </a:extLst>
          </p:cNvPr>
          <p:cNvSpPr>
            <a:spLocks noGrp="1"/>
          </p:cNvSpPr>
          <p:nvPr>
            <p:ph type="ctrTitle"/>
          </p:nvPr>
        </p:nvSpPr>
        <p:spPr>
          <a:xfrm>
            <a:off x="4142510" y="138546"/>
            <a:ext cx="4267200" cy="1406305"/>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normAutofit fontScale="90000"/>
          </a:bodyPr>
          <a:lstStyle/>
          <a:p>
            <a:pPr algn="ctr" rtl="1"/>
            <a: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المحاضرة الأولى و الثانية </a:t>
            </a:r>
            <a:b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br>
            <a:r>
              <a:rPr lang="ar-DZ"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rPr>
              <a:t>مفهوم اللسانيات العامة</a:t>
            </a:r>
            <a:endParaRPr lang="x-none" sz="5400" b="1" dirty="0">
              <a:ln w="9525">
                <a:solidFill>
                  <a:schemeClr val="bg1"/>
                </a:solidFill>
                <a:prstDash val="solid"/>
              </a:ln>
              <a:effectLst>
                <a:outerShdw blurRad="12700" dist="38100" dir="2700000" algn="tl" rotWithShape="0">
                  <a:schemeClr val="bg1">
                    <a:lumMod val="50000"/>
                  </a:schemeClr>
                </a:outerShdw>
              </a:effectLst>
              <a:latin typeface="Arabic Typesetting" panose="03020402040406030203" pitchFamily="66" charset="-78"/>
              <a:cs typeface="Arabic Typesetting" panose="03020402040406030203" pitchFamily="66" charset="-78"/>
            </a:endParaRPr>
          </a:p>
        </p:txBody>
      </p:sp>
      <p:sp>
        <p:nvSpPr>
          <p:cNvPr id="3" name="Sous-titre 2">
            <a:extLst>
              <a:ext uri="{FF2B5EF4-FFF2-40B4-BE49-F238E27FC236}">
                <a16:creationId xmlns="" xmlns:a16="http://schemas.microsoft.com/office/drawing/2014/main" id="{EC68171D-2D3A-B5C4-6056-F2738845B507}"/>
              </a:ext>
            </a:extLst>
          </p:cNvPr>
          <p:cNvSpPr>
            <a:spLocks noGrp="1"/>
          </p:cNvSpPr>
          <p:nvPr>
            <p:ph type="subTitle" idx="1"/>
          </p:nvPr>
        </p:nvSpPr>
        <p:spPr>
          <a:xfrm>
            <a:off x="253497" y="1605069"/>
            <a:ext cx="11597489" cy="5155949"/>
          </a:xfrm>
          <a:blipFill>
            <a:blip r:embed="rId3"/>
            <a:tile tx="0" ty="0" sx="100000" sy="100000" flip="none" algn="tl"/>
          </a:blip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2"/>
          </a:lnRef>
          <a:fillRef idx="2">
            <a:schemeClr val="accent2"/>
          </a:fillRef>
          <a:effectRef idx="1">
            <a:schemeClr val="accent2"/>
          </a:effectRef>
          <a:fontRef idx="minor">
            <a:schemeClr val="dk1"/>
          </a:fontRef>
        </p:style>
        <p:txBody>
          <a:bodyPr>
            <a:noAutofit/>
          </a:bodyPr>
          <a:lstStyle/>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لقد عُدّ ظهور علم يهتمّ بدراسة اللغة لوحدها من أجل تصنيف خصائصها ثورة عامة على الدراسات اللغوية التي كانت سائدة آنذاك ، و التّي كانت تجعل من اللغة وسيلة وأداة لا غاية .</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وقد استطاع العالم اللغوي فرديناند </a:t>
            </a:r>
            <a:r>
              <a:rPr lang="ar-DZ" sz="3200" dirty="0" err="1">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دوسوسير</a:t>
            </a:r>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 من صياغة علم تتحدد معالمه وتتوقف على أربعة عناصر أساسية ، حيث يرى بأن اللسانيات هي : الدراسة العلمية للغة في ذاتها و لذاتها.</a:t>
            </a:r>
          </a:p>
          <a:p>
            <a:pPr algn="just" rtl="1"/>
            <a:r>
              <a:rPr lang="ar-DZ" sz="320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ولعل </a:t>
            </a:r>
            <a:r>
              <a:rPr lang="ar-DZ" sz="3200" smtClean="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المتأمل </a:t>
            </a:r>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في </a:t>
            </a:r>
            <a:r>
              <a:rPr lang="ar-DZ" sz="3200" dirty="0" smtClean="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هذا </a:t>
            </a:r>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التعريف سيقف عند أربعة عناصر مفهومية محورية في التعريف هي :</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الدراسة العلمية </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اللغة</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في ذاتها</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ولذاتها </a:t>
            </a:r>
          </a:p>
          <a:p>
            <a:pPr algn="just" rtl="1"/>
            <a:r>
              <a:rPr lang="ar-DZ"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rPr>
              <a:t>وسيأتي التفصيل فيها .</a:t>
            </a:r>
            <a:endParaRPr lang="x-none" sz="3200" dirty="0">
              <a:ln w="0"/>
              <a:solidFill>
                <a:schemeClr val="tx1"/>
              </a:solidFill>
              <a:effectLst>
                <a:outerShdw blurRad="38100" dist="19050" dir="2700000" algn="tl" rotWithShape="0">
                  <a:schemeClr val="dk1">
                    <a:alpha val="40000"/>
                  </a:scheme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74219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0F32F30D-1CE3-912C-9B46-C0B9E7CAFFB3}"/>
              </a:ext>
            </a:extLst>
          </p:cNvPr>
          <p:cNvSpPr>
            <a:spLocks noGrp="1"/>
          </p:cNvSpPr>
          <p:nvPr>
            <p:ph idx="1"/>
          </p:nvPr>
        </p:nvSpPr>
        <p:spPr>
          <a:xfrm>
            <a:off x="226337" y="208230"/>
            <a:ext cx="11706130" cy="6518495"/>
          </a:xfrm>
        </p:spPr>
        <p:txBody>
          <a:bodyPr>
            <a:normAutofit/>
          </a:bodyPr>
          <a:lstStyle/>
          <a:p>
            <a:pPr marL="0" indent="0" algn="r" rtl="1">
              <a:buNone/>
            </a:pPr>
            <a:r>
              <a:rPr lang="ar-DZ" sz="4400" dirty="0">
                <a:latin typeface="Arabic Typesetting" panose="03020402040406030203" pitchFamily="66" charset="-78"/>
                <a:cs typeface="Arabic Typesetting" panose="03020402040406030203" pitchFamily="66" charset="-78"/>
              </a:rPr>
              <a:t>ويمكن الإشارة إليها بالخطاطة الآتية :</a:t>
            </a:r>
          </a:p>
          <a:p>
            <a:pPr marL="0" indent="0" algn="r" rtl="1">
              <a:buNone/>
            </a:pPr>
            <a:endParaRPr lang="ar-DZ" sz="4400" dirty="0">
              <a:latin typeface="Arabic Typesetting" panose="03020402040406030203" pitchFamily="66" charset="-78"/>
              <a:cs typeface="Arabic Typesetting" panose="03020402040406030203" pitchFamily="66" charset="-78"/>
            </a:endParaRPr>
          </a:p>
          <a:p>
            <a:pPr marL="0" indent="0" algn="r" rtl="1">
              <a:buNone/>
            </a:pPr>
            <a:endParaRPr lang="x-none" sz="4400" dirty="0">
              <a:latin typeface="Arabic Typesetting" panose="03020402040406030203" pitchFamily="66" charset="-78"/>
              <a:cs typeface="Arabic Typesetting" panose="03020402040406030203" pitchFamily="66" charset="-78"/>
            </a:endParaRPr>
          </a:p>
        </p:txBody>
      </p:sp>
      <p:sp>
        <p:nvSpPr>
          <p:cNvPr id="8" name="Ellipse 7">
            <a:extLst>
              <a:ext uri="{FF2B5EF4-FFF2-40B4-BE49-F238E27FC236}">
                <a16:creationId xmlns="" xmlns:a16="http://schemas.microsoft.com/office/drawing/2014/main" id="{9866996F-7C00-3160-9A0D-BFCAFF16CCA8}"/>
              </a:ext>
            </a:extLst>
          </p:cNvPr>
          <p:cNvSpPr/>
          <p:nvPr/>
        </p:nvSpPr>
        <p:spPr>
          <a:xfrm>
            <a:off x="3428621" y="774778"/>
            <a:ext cx="5966234" cy="1167897"/>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ar-DZ" sz="4000" dirty="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rPr>
              <a:t>مفهوم اللسانيات العامة :</a:t>
            </a:r>
            <a:endParaRPr lang="x-none" sz="4000" dirty="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endParaRPr>
          </a:p>
        </p:txBody>
      </p:sp>
      <p:cxnSp>
        <p:nvCxnSpPr>
          <p:cNvPr id="12" name="Connecteur droit avec flèche 11">
            <a:extLst>
              <a:ext uri="{FF2B5EF4-FFF2-40B4-BE49-F238E27FC236}">
                <a16:creationId xmlns="" xmlns:a16="http://schemas.microsoft.com/office/drawing/2014/main" id="{812BC7E2-EDAE-CDB0-A65D-E92C49F89C1A}"/>
              </a:ext>
            </a:extLst>
          </p:cNvPr>
          <p:cNvCxnSpPr>
            <a:cxnSpLocks/>
          </p:cNvCxnSpPr>
          <p:nvPr/>
        </p:nvCxnSpPr>
        <p:spPr>
          <a:xfrm>
            <a:off x="2440547" y="4266832"/>
            <a:ext cx="0" cy="640227"/>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3" name="Connecteur droit avec flèche 12">
            <a:extLst>
              <a:ext uri="{FF2B5EF4-FFF2-40B4-BE49-F238E27FC236}">
                <a16:creationId xmlns="" xmlns:a16="http://schemas.microsoft.com/office/drawing/2014/main" id="{1592C032-1106-D962-FD4D-CC530FA2EA9A}"/>
              </a:ext>
            </a:extLst>
          </p:cNvPr>
          <p:cNvCxnSpPr>
            <a:cxnSpLocks/>
            <a:stCxn id="8" idx="4"/>
          </p:cNvCxnSpPr>
          <p:nvPr/>
        </p:nvCxnSpPr>
        <p:spPr>
          <a:xfrm flipH="1">
            <a:off x="4911693" y="1942675"/>
            <a:ext cx="1500045" cy="148632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 xmlns:a16="http://schemas.microsoft.com/office/drawing/2014/main" id="{C49814DF-9E3B-8C6F-3D95-DA44D28402DB}"/>
              </a:ext>
            </a:extLst>
          </p:cNvPr>
          <p:cNvCxnSpPr>
            <a:cxnSpLocks/>
          </p:cNvCxnSpPr>
          <p:nvPr/>
        </p:nvCxnSpPr>
        <p:spPr>
          <a:xfrm>
            <a:off x="6403441" y="1942675"/>
            <a:ext cx="1154355" cy="148632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 xmlns:a16="http://schemas.microsoft.com/office/drawing/2014/main" id="{1D085129-4647-4F7F-F254-3F62D10542C8}"/>
              </a:ext>
            </a:extLst>
          </p:cNvPr>
          <p:cNvCxnSpPr>
            <a:cxnSpLocks/>
            <a:stCxn id="8" idx="4"/>
          </p:cNvCxnSpPr>
          <p:nvPr/>
        </p:nvCxnSpPr>
        <p:spPr>
          <a:xfrm flipH="1">
            <a:off x="3090394" y="1942675"/>
            <a:ext cx="3321344" cy="147907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0" name="Rectangle : coins arrondis 29">
            <a:extLst>
              <a:ext uri="{FF2B5EF4-FFF2-40B4-BE49-F238E27FC236}">
                <a16:creationId xmlns="" xmlns:a16="http://schemas.microsoft.com/office/drawing/2014/main" id="{5208AFEA-B88C-D190-2A7A-A9809F589EFA}"/>
              </a:ext>
            </a:extLst>
          </p:cNvPr>
          <p:cNvSpPr/>
          <p:nvPr/>
        </p:nvSpPr>
        <p:spPr>
          <a:xfrm>
            <a:off x="8535477" y="3102304"/>
            <a:ext cx="1276539"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الدراسة العلمية</a:t>
            </a:r>
            <a:endParaRPr lang="x-none" sz="3200" dirty="0">
              <a:latin typeface="Arabic Typesetting" panose="03020402040406030203" pitchFamily="66" charset="-78"/>
              <a:cs typeface="Arabic Typesetting" panose="03020402040406030203" pitchFamily="66" charset="-78"/>
            </a:endParaRPr>
          </a:p>
        </p:txBody>
      </p:sp>
      <p:sp>
        <p:nvSpPr>
          <p:cNvPr id="31" name="Rectangle : coins arrondis 30">
            <a:extLst>
              <a:ext uri="{FF2B5EF4-FFF2-40B4-BE49-F238E27FC236}">
                <a16:creationId xmlns="" xmlns:a16="http://schemas.microsoft.com/office/drawing/2014/main" id="{AF414952-C764-0471-DAD8-A8F959E68056}"/>
              </a:ext>
            </a:extLst>
          </p:cNvPr>
          <p:cNvSpPr/>
          <p:nvPr/>
        </p:nvSpPr>
        <p:spPr>
          <a:xfrm>
            <a:off x="6833694" y="3429000"/>
            <a:ext cx="1276539"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اللغة</a:t>
            </a:r>
            <a:endParaRPr lang="x-none" dirty="0">
              <a:latin typeface="Arabic Typesetting" panose="03020402040406030203" pitchFamily="66" charset="-78"/>
              <a:cs typeface="Arabic Typesetting" panose="03020402040406030203" pitchFamily="66" charset="-78"/>
            </a:endParaRPr>
          </a:p>
        </p:txBody>
      </p:sp>
      <p:sp>
        <p:nvSpPr>
          <p:cNvPr id="32" name="Rectangle : coins arrondis 31">
            <a:extLst>
              <a:ext uri="{FF2B5EF4-FFF2-40B4-BE49-F238E27FC236}">
                <a16:creationId xmlns="" xmlns:a16="http://schemas.microsoft.com/office/drawing/2014/main" id="{B9B37D0C-D6FF-FBB2-F105-F4F14C751732}"/>
              </a:ext>
            </a:extLst>
          </p:cNvPr>
          <p:cNvSpPr/>
          <p:nvPr/>
        </p:nvSpPr>
        <p:spPr>
          <a:xfrm>
            <a:off x="4237621" y="3436253"/>
            <a:ext cx="1276539"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في ذاتها</a:t>
            </a:r>
            <a:endParaRPr lang="x-none" sz="3200" dirty="0">
              <a:latin typeface="Arabic Typesetting" panose="03020402040406030203" pitchFamily="66" charset="-78"/>
              <a:cs typeface="Arabic Typesetting" panose="03020402040406030203" pitchFamily="66" charset="-78"/>
            </a:endParaRPr>
          </a:p>
        </p:txBody>
      </p:sp>
      <p:sp>
        <p:nvSpPr>
          <p:cNvPr id="33" name="Rectangle : coins arrondis 32">
            <a:extLst>
              <a:ext uri="{FF2B5EF4-FFF2-40B4-BE49-F238E27FC236}">
                <a16:creationId xmlns="" xmlns:a16="http://schemas.microsoft.com/office/drawing/2014/main" id="{AE955D96-359C-7E15-728B-B0B62009544D}"/>
              </a:ext>
            </a:extLst>
          </p:cNvPr>
          <p:cNvSpPr/>
          <p:nvPr/>
        </p:nvSpPr>
        <p:spPr>
          <a:xfrm>
            <a:off x="1802278" y="3138536"/>
            <a:ext cx="1276539" cy="110452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لذاتها</a:t>
            </a:r>
            <a:endParaRPr lang="x-none" sz="3200" dirty="0">
              <a:latin typeface="Arabic Typesetting" panose="03020402040406030203" pitchFamily="66" charset="-78"/>
              <a:cs typeface="Arabic Typesetting" panose="03020402040406030203" pitchFamily="66" charset="-78"/>
            </a:endParaRPr>
          </a:p>
        </p:txBody>
      </p:sp>
      <p:cxnSp>
        <p:nvCxnSpPr>
          <p:cNvPr id="34" name="Connecteur droit avec flèche 33">
            <a:extLst>
              <a:ext uri="{FF2B5EF4-FFF2-40B4-BE49-F238E27FC236}">
                <a16:creationId xmlns="" xmlns:a16="http://schemas.microsoft.com/office/drawing/2014/main" id="{9C50FD41-5CFB-8F1F-2B47-F1BC5C70258A}"/>
              </a:ext>
            </a:extLst>
          </p:cNvPr>
          <p:cNvCxnSpPr>
            <a:cxnSpLocks/>
          </p:cNvCxnSpPr>
          <p:nvPr/>
        </p:nvCxnSpPr>
        <p:spPr>
          <a:xfrm>
            <a:off x="6434892" y="1942675"/>
            <a:ext cx="2153077" cy="119586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5" name="Connecteur droit avec flèche 34">
            <a:extLst>
              <a:ext uri="{FF2B5EF4-FFF2-40B4-BE49-F238E27FC236}">
                <a16:creationId xmlns="" xmlns:a16="http://schemas.microsoft.com/office/drawing/2014/main" id="{989DF7C1-CD64-030D-392F-7952E8125451}"/>
              </a:ext>
            </a:extLst>
          </p:cNvPr>
          <p:cNvCxnSpPr>
            <a:cxnSpLocks/>
          </p:cNvCxnSpPr>
          <p:nvPr/>
        </p:nvCxnSpPr>
        <p:spPr>
          <a:xfrm>
            <a:off x="4852476" y="4586946"/>
            <a:ext cx="0" cy="41306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 xmlns:a16="http://schemas.microsoft.com/office/drawing/2014/main" id="{15B0655D-D990-D6BD-4145-8F3692F93084}"/>
              </a:ext>
            </a:extLst>
          </p:cNvPr>
          <p:cNvCxnSpPr>
            <a:cxnSpLocks/>
          </p:cNvCxnSpPr>
          <p:nvPr/>
        </p:nvCxnSpPr>
        <p:spPr>
          <a:xfrm>
            <a:off x="7446536" y="4540776"/>
            <a:ext cx="0" cy="459234"/>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37" name="Connecteur droit avec flèche 36">
            <a:extLst>
              <a:ext uri="{FF2B5EF4-FFF2-40B4-BE49-F238E27FC236}">
                <a16:creationId xmlns="" xmlns:a16="http://schemas.microsoft.com/office/drawing/2014/main" id="{56639C29-3687-6CAB-DCB8-2B2F16C8A677}"/>
              </a:ext>
            </a:extLst>
          </p:cNvPr>
          <p:cNvCxnSpPr>
            <a:cxnSpLocks/>
          </p:cNvCxnSpPr>
          <p:nvPr/>
        </p:nvCxnSpPr>
        <p:spPr>
          <a:xfrm>
            <a:off x="9309045" y="4243059"/>
            <a:ext cx="0" cy="64656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51" name="Hexagone 50">
            <a:extLst>
              <a:ext uri="{FF2B5EF4-FFF2-40B4-BE49-F238E27FC236}">
                <a16:creationId xmlns="" xmlns:a16="http://schemas.microsoft.com/office/drawing/2014/main" id="{D0DEC813-FC7C-05B0-D06A-2350E19A57FB}"/>
              </a:ext>
            </a:extLst>
          </p:cNvPr>
          <p:cNvSpPr/>
          <p:nvPr/>
        </p:nvSpPr>
        <p:spPr>
          <a:xfrm>
            <a:off x="8861175" y="5007227"/>
            <a:ext cx="1384621"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a:latin typeface="Arabic Typesetting" panose="03020402040406030203" pitchFamily="66" charset="-78"/>
                <a:cs typeface="Arabic Typesetting" panose="03020402040406030203" pitchFamily="66" charset="-78"/>
              </a:rPr>
              <a:t>طبيعة الدراسة</a:t>
            </a:r>
            <a:endParaRPr lang="x-none" sz="2400" dirty="0">
              <a:latin typeface="Arabic Typesetting" panose="03020402040406030203" pitchFamily="66" charset="-78"/>
              <a:cs typeface="Arabic Typesetting" panose="03020402040406030203" pitchFamily="66" charset="-78"/>
            </a:endParaRPr>
          </a:p>
        </p:txBody>
      </p:sp>
      <p:sp>
        <p:nvSpPr>
          <p:cNvPr id="52" name="Hexagone 51">
            <a:extLst>
              <a:ext uri="{FF2B5EF4-FFF2-40B4-BE49-F238E27FC236}">
                <a16:creationId xmlns="" xmlns:a16="http://schemas.microsoft.com/office/drawing/2014/main" id="{206BAA98-6705-42F0-BF62-315476318990}"/>
              </a:ext>
            </a:extLst>
          </p:cNvPr>
          <p:cNvSpPr/>
          <p:nvPr/>
        </p:nvSpPr>
        <p:spPr>
          <a:xfrm>
            <a:off x="1946202" y="4986816"/>
            <a:ext cx="1144192"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a:latin typeface="Arabic Typesetting" panose="03020402040406030203" pitchFamily="66" charset="-78"/>
                <a:cs typeface="Arabic Typesetting" panose="03020402040406030203" pitchFamily="66" charset="-78"/>
              </a:rPr>
              <a:t>غاية الدراسة</a:t>
            </a:r>
            <a:endParaRPr lang="x-none" sz="2400" dirty="0">
              <a:latin typeface="Arabic Typesetting" panose="03020402040406030203" pitchFamily="66" charset="-78"/>
              <a:cs typeface="Arabic Typesetting" panose="03020402040406030203" pitchFamily="66" charset="-78"/>
            </a:endParaRPr>
          </a:p>
        </p:txBody>
      </p:sp>
      <p:sp>
        <p:nvSpPr>
          <p:cNvPr id="53" name="Hexagone 52">
            <a:extLst>
              <a:ext uri="{FF2B5EF4-FFF2-40B4-BE49-F238E27FC236}">
                <a16:creationId xmlns="" xmlns:a16="http://schemas.microsoft.com/office/drawing/2014/main" id="{8D489F59-0C07-8A2B-8A8E-528074A631E5}"/>
              </a:ext>
            </a:extLst>
          </p:cNvPr>
          <p:cNvSpPr/>
          <p:nvPr/>
        </p:nvSpPr>
        <p:spPr>
          <a:xfrm>
            <a:off x="4381873" y="5044905"/>
            <a:ext cx="1276539"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ar-DZ" sz="2400" dirty="0">
                <a:latin typeface="Arabic Typesetting" panose="03020402040406030203" pitchFamily="66" charset="-78"/>
                <a:cs typeface="Arabic Typesetting" panose="03020402040406030203" pitchFamily="66" charset="-78"/>
              </a:rPr>
              <a:t>منهج الدراسة</a:t>
            </a:r>
            <a:endParaRPr lang="x-none" sz="2400" dirty="0">
              <a:latin typeface="Arabic Typesetting" panose="03020402040406030203" pitchFamily="66" charset="-78"/>
              <a:cs typeface="Arabic Typesetting" panose="03020402040406030203" pitchFamily="66" charset="-78"/>
            </a:endParaRPr>
          </a:p>
        </p:txBody>
      </p:sp>
      <p:sp>
        <p:nvSpPr>
          <p:cNvPr id="54" name="Hexagone 53">
            <a:extLst>
              <a:ext uri="{FF2B5EF4-FFF2-40B4-BE49-F238E27FC236}">
                <a16:creationId xmlns="" xmlns:a16="http://schemas.microsoft.com/office/drawing/2014/main" id="{DDE3486F-5281-0DF7-ED71-327D6F70E41A}"/>
              </a:ext>
            </a:extLst>
          </p:cNvPr>
          <p:cNvSpPr/>
          <p:nvPr/>
        </p:nvSpPr>
        <p:spPr>
          <a:xfrm>
            <a:off x="6980618" y="4999653"/>
            <a:ext cx="1129615" cy="718457"/>
          </a:xfrm>
          <a:prstGeom prst="hexagon">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sz="2400" dirty="0">
                <a:latin typeface="Arabic Typesetting" panose="03020402040406030203" pitchFamily="66" charset="-78"/>
                <a:cs typeface="Arabic Typesetting" panose="03020402040406030203" pitchFamily="66" charset="-78"/>
              </a:rPr>
              <a:t>موضوع الدراسة</a:t>
            </a:r>
            <a:endParaRPr lang="x-none" sz="2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967012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0E6C4A9F-12DB-7AB4-534E-2FB7346727D1}"/>
              </a:ext>
            </a:extLst>
          </p:cNvPr>
          <p:cNvSpPr>
            <a:spLocks noGrp="1"/>
          </p:cNvSpPr>
          <p:nvPr>
            <p:ph idx="1"/>
          </p:nvPr>
        </p:nvSpPr>
        <p:spPr>
          <a:xfrm>
            <a:off x="475860" y="587830"/>
            <a:ext cx="11437775" cy="5215812"/>
          </a:xfrm>
        </p:spPr>
        <p:txBody>
          <a:bodyPr>
            <a:normAutofit lnSpcReduction="10000"/>
          </a:bodyPr>
          <a:lstStyle/>
          <a:p>
            <a:pPr algn="just" rtl="1"/>
            <a:r>
              <a:rPr lang="ar-DZ" sz="3200" dirty="0">
                <a:latin typeface="Arabic Typesetting" panose="03020402040406030203" pitchFamily="66" charset="-78"/>
                <a:cs typeface="Arabic Typesetting" panose="03020402040406030203" pitchFamily="66" charset="-78"/>
              </a:rPr>
              <a:t>     تشير الخطاطة السابقة إلى العناصر المفهومية المشكلة لمصطلح اللسانيات العامة ، يأتي في مقدمتها طبيعة الدراسة فهي دراسة علمية بامتياز ، تتحكم فيها معايير تجعلها كذلك ، في حين أن العنصر الثاني متعلق بالموضوع الأساسي للسانيات العامة ، وهي في نظر </a:t>
            </a:r>
            <a:r>
              <a:rPr lang="ar-DZ" sz="3200" dirty="0" err="1">
                <a:latin typeface="Arabic Typesetting" panose="03020402040406030203" pitchFamily="66" charset="-78"/>
                <a:cs typeface="Arabic Typesetting" panose="03020402040406030203" pitchFamily="66" charset="-78"/>
              </a:rPr>
              <a:t>دوسوسير</a:t>
            </a:r>
            <a:r>
              <a:rPr lang="ar-DZ" sz="3200" dirty="0">
                <a:latin typeface="Arabic Typesetting" panose="03020402040406030203" pitchFamily="66" charset="-78"/>
                <a:cs typeface="Arabic Typesetting" panose="03020402040406030203" pitchFamily="66" charset="-78"/>
              </a:rPr>
              <a:t> اللغة </a:t>
            </a:r>
            <a:r>
              <a:rPr lang="fr-FR" sz="3200" dirty="0">
                <a:latin typeface="Arabic Typesetting" panose="03020402040406030203" pitchFamily="66" charset="-78"/>
                <a:cs typeface="Arabic Typesetting" panose="03020402040406030203" pitchFamily="66" charset="-78"/>
              </a:rPr>
              <a:t>Langue </a:t>
            </a:r>
            <a:r>
              <a:rPr lang="ar-DZ" sz="3200" dirty="0">
                <a:latin typeface="Arabic Typesetting" panose="03020402040406030203" pitchFamily="66" charset="-78"/>
                <a:cs typeface="Arabic Typesetting" panose="03020402040406030203" pitchFamily="66" charset="-78"/>
              </a:rPr>
              <a:t> وهي نظام من العلامات ، وتُعالجُ اللغة بصفتها موضوعاً للسانيات بالمنهج الوصفي الآني ، وهو منهج الدراسة ، أما غاية الدراسة فهي وصف اللغة وتصنيفها.</a:t>
            </a:r>
          </a:p>
          <a:p>
            <a:pPr algn="just" rtl="1"/>
            <a:r>
              <a:rPr lang="ar-DZ" sz="4400" b="1" u="sng" dirty="0">
                <a:latin typeface="Arabic Typesetting" panose="03020402040406030203" pitchFamily="66" charset="-78"/>
                <a:cs typeface="Arabic Typesetting" panose="03020402040406030203" pitchFamily="66" charset="-78"/>
              </a:rPr>
              <a:t>1- طبيعة الدراسة : </a:t>
            </a:r>
          </a:p>
          <a:p>
            <a:pPr marL="0" indent="0" algn="just" rtl="1">
              <a:buNone/>
            </a:pPr>
            <a:r>
              <a:rPr lang="ar-DZ" sz="3200" dirty="0">
                <a:latin typeface="Arabic Typesetting" panose="03020402040406030203" pitchFamily="66" charset="-78"/>
                <a:cs typeface="Arabic Typesetting" panose="03020402040406030203" pitchFamily="66" charset="-78"/>
              </a:rPr>
              <a:t>     يقر دو سوير أن طبيعة الدراسة التي تريدها اللسانيات العامة هي طبيعة علمية ، قائمة على جملة من التدابير ، يأتي في مقدمتها ضبط مصطلحات البحث ووضعها تحت دائرتها وحقلها المعرفي ، و يتيح هذا الضبط التحكم في التخصص و المفاهيم المتعلقة بالتخصص ، أما الثانية فهي النظام ؛ وذلك بوضع خطة واضحة المعالم تساعد على جعل الطبيعة علمية فعلا ، ويعد الالتزام بالموضوع أحد المعايير الضابطة أيضا للدراسة العلمية ، وهو الالتزام بالحيادية دون إبداء الرأي أو إطلاق الأحكام ، وأخيرا الوصول إلى اليقين العلمي ، وهي النتائج المبنية على الفرضيات الأولية .</a:t>
            </a:r>
            <a:endParaRPr lang="x-none"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716599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FAC30E6-FD0C-FEAE-225B-3A53B9FF37B4}"/>
            </a:ext>
          </a:extLst>
        </p:cNvPr>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4E7E6700-F6EE-AA64-D981-6BCFF26DDBA5}"/>
              </a:ext>
            </a:extLst>
          </p:cNvPr>
          <p:cNvSpPr>
            <a:spLocks noGrp="1"/>
          </p:cNvSpPr>
          <p:nvPr>
            <p:ph idx="1"/>
          </p:nvPr>
        </p:nvSpPr>
        <p:spPr>
          <a:xfrm>
            <a:off x="226337" y="208230"/>
            <a:ext cx="11706130" cy="6518495"/>
          </a:xfrm>
        </p:spPr>
        <p:txBody>
          <a:bodyPr>
            <a:normAutofit/>
          </a:bodyPr>
          <a:lstStyle/>
          <a:p>
            <a:pPr marL="0" indent="0" algn="r" rtl="1">
              <a:buNone/>
            </a:pPr>
            <a:r>
              <a:rPr lang="ar-DZ" sz="4400" dirty="0">
                <a:latin typeface="Arabic Typesetting" panose="03020402040406030203" pitchFamily="66" charset="-78"/>
                <a:cs typeface="Arabic Typesetting" panose="03020402040406030203" pitchFamily="66" charset="-78"/>
              </a:rPr>
              <a:t>ويمكن الإشارة إليها بالخطاطة الآتية :</a:t>
            </a:r>
          </a:p>
          <a:p>
            <a:pPr marL="0" indent="0" algn="r" rtl="1">
              <a:buNone/>
            </a:pPr>
            <a:endParaRPr lang="ar-DZ" sz="4400" dirty="0">
              <a:latin typeface="Arabic Typesetting" panose="03020402040406030203" pitchFamily="66" charset="-78"/>
              <a:cs typeface="Arabic Typesetting" panose="03020402040406030203" pitchFamily="66" charset="-78"/>
            </a:endParaRPr>
          </a:p>
          <a:p>
            <a:pPr marL="0" indent="0" algn="r" rtl="1">
              <a:buNone/>
            </a:pPr>
            <a:endParaRPr lang="x-none" sz="4400" dirty="0">
              <a:latin typeface="Arabic Typesetting" panose="03020402040406030203" pitchFamily="66" charset="-78"/>
              <a:cs typeface="Arabic Typesetting" panose="03020402040406030203" pitchFamily="66" charset="-78"/>
            </a:endParaRPr>
          </a:p>
        </p:txBody>
      </p:sp>
      <p:sp>
        <p:nvSpPr>
          <p:cNvPr id="8" name="Ellipse 7">
            <a:extLst>
              <a:ext uri="{FF2B5EF4-FFF2-40B4-BE49-F238E27FC236}">
                <a16:creationId xmlns="" xmlns:a16="http://schemas.microsoft.com/office/drawing/2014/main" id="{3E569252-F83C-2CE4-4470-ED8B5A2577FD}"/>
              </a:ext>
            </a:extLst>
          </p:cNvPr>
          <p:cNvSpPr/>
          <p:nvPr/>
        </p:nvSpPr>
        <p:spPr>
          <a:xfrm>
            <a:off x="3428621" y="774778"/>
            <a:ext cx="5966234" cy="116789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ar-DZ" sz="4000" dirty="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rPr>
              <a:t>طبيعة الدراسة ( علمية ) :</a:t>
            </a:r>
            <a:endParaRPr lang="x-none" sz="4000" dirty="0">
              <a:ln w="0"/>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5400000" scaled="1"/>
                <a:tileRect/>
              </a:gradFill>
              <a:effectLst>
                <a:outerShdw blurRad="38100" dist="25400" dir="5400000" algn="ctr" rotWithShape="0">
                  <a:srgbClr val="6E747A">
                    <a:alpha val="43000"/>
                  </a:srgbClr>
                </a:outerShdw>
                <a:reflection blurRad="6350" stA="55000" endA="300" endPos="45500" dir="5400000" sy="-100000" algn="bl" rotWithShape="0"/>
              </a:effectLst>
              <a:latin typeface="Arabic Typesetting" panose="03020402040406030203" pitchFamily="66" charset="-78"/>
              <a:cs typeface="Arabic Typesetting" panose="03020402040406030203" pitchFamily="66" charset="-78"/>
            </a:endParaRPr>
          </a:p>
        </p:txBody>
      </p:sp>
      <p:cxnSp>
        <p:nvCxnSpPr>
          <p:cNvPr id="13" name="Connecteur droit avec flèche 12">
            <a:extLst>
              <a:ext uri="{FF2B5EF4-FFF2-40B4-BE49-F238E27FC236}">
                <a16:creationId xmlns="" xmlns:a16="http://schemas.microsoft.com/office/drawing/2014/main" id="{3638F705-7DF8-1ACE-F177-4488C234CE6B}"/>
              </a:ext>
            </a:extLst>
          </p:cNvPr>
          <p:cNvCxnSpPr>
            <a:cxnSpLocks/>
            <a:stCxn id="8" idx="4"/>
          </p:cNvCxnSpPr>
          <p:nvPr/>
        </p:nvCxnSpPr>
        <p:spPr>
          <a:xfrm flipH="1">
            <a:off x="4911693" y="1942675"/>
            <a:ext cx="1500045" cy="148632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4" name="Connecteur droit avec flèche 13">
            <a:extLst>
              <a:ext uri="{FF2B5EF4-FFF2-40B4-BE49-F238E27FC236}">
                <a16:creationId xmlns="" xmlns:a16="http://schemas.microsoft.com/office/drawing/2014/main" id="{68CD8679-6F6D-ED8E-19B3-FA76E21AD824}"/>
              </a:ext>
            </a:extLst>
          </p:cNvPr>
          <p:cNvCxnSpPr>
            <a:cxnSpLocks/>
          </p:cNvCxnSpPr>
          <p:nvPr/>
        </p:nvCxnSpPr>
        <p:spPr>
          <a:xfrm>
            <a:off x="6403441" y="1942675"/>
            <a:ext cx="1154355" cy="148632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 xmlns:a16="http://schemas.microsoft.com/office/drawing/2014/main" id="{F7EBC4B6-17FA-992D-8857-A04D8D9A0EFA}"/>
              </a:ext>
            </a:extLst>
          </p:cNvPr>
          <p:cNvCxnSpPr>
            <a:cxnSpLocks/>
            <a:stCxn id="8" idx="4"/>
          </p:cNvCxnSpPr>
          <p:nvPr/>
        </p:nvCxnSpPr>
        <p:spPr>
          <a:xfrm flipH="1">
            <a:off x="3090394" y="1942675"/>
            <a:ext cx="3321344" cy="1479072"/>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30" name="Rectangle : coins arrondis 29">
            <a:extLst>
              <a:ext uri="{FF2B5EF4-FFF2-40B4-BE49-F238E27FC236}">
                <a16:creationId xmlns="" xmlns:a16="http://schemas.microsoft.com/office/drawing/2014/main" id="{F01F154C-12D4-80FF-9BA0-12716A2DEB76}"/>
              </a:ext>
            </a:extLst>
          </p:cNvPr>
          <p:cNvSpPr/>
          <p:nvPr/>
        </p:nvSpPr>
        <p:spPr>
          <a:xfrm>
            <a:off x="8535477" y="3102304"/>
            <a:ext cx="1513591" cy="110452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تحديد المصطلحات</a:t>
            </a:r>
            <a:endParaRPr lang="x-none" sz="3200" dirty="0">
              <a:latin typeface="Arabic Typesetting" panose="03020402040406030203" pitchFamily="66" charset="-78"/>
              <a:cs typeface="Arabic Typesetting" panose="03020402040406030203" pitchFamily="66" charset="-78"/>
            </a:endParaRPr>
          </a:p>
        </p:txBody>
      </p:sp>
      <p:sp>
        <p:nvSpPr>
          <p:cNvPr id="31" name="Rectangle : coins arrondis 30">
            <a:extLst>
              <a:ext uri="{FF2B5EF4-FFF2-40B4-BE49-F238E27FC236}">
                <a16:creationId xmlns="" xmlns:a16="http://schemas.microsoft.com/office/drawing/2014/main" id="{E21530C2-3F09-45CB-B849-99545A2B6122}"/>
              </a:ext>
            </a:extLst>
          </p:cNvPr>
          <p:cNvSpPr/>
          <p:nvPr/>
        </p:nvSpPr>
        <p:spPr>
          <a:xfrm>
            <a:off x="6833694" y="3429000"/>
            <a:ext cx="1276539" cy="110452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النظام</a:t>
            </a:r>
            <a:endParaRPr lang="x-none" dirty="0">
              <a:latin typeface="Arabic Typesetting" panose="03020402040406030203" pitchFamily="66" charset="-78"/>
              <a:cs typeface="Arabic Typesetting" panose="03020402040406030203" pitchFamily="66" charset="-78"/>
            </a:endParaRPr>
          </a:p>
        </p:txBody>
      </p:sp>
      <p:sp>
        <p:nvSpPr>
          <p:cNvPr id="32" name="Rectangle : coins arrondis 31">
            <a:extLst>
              <a:ext uri="{FF2B5EF4-FFF2-40B4-BE49-F238E27FC236}">
                <a16:creationId xmlns="" xmlns:a16="http://schemas.microsoft.com/office/drawing/2014/main" id="{FFD6E772-370A-EA02-358C-8D722D81479F}"/>
              </a:ext>
            </a:extLst>
          </p:cNvPr>
          <p:cNvSpPr/>
          <p:nvPr/>
        </p:nvSpPr>
        <p:spPr>
          <a:xfrm>
            <a:off x="4237621" y="3436253"/>
            <a:ext cx="1276539" cy="110452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الموضوعية</a:t>
            </a:r>
            <a:endParaRPr lang="x-none" sz="3200" dirty="0">
              <a:latin typeface="Arabic Typesetting" panose="03020402040406030203" pitchFamily="66" charset="-78"/>
              <a:cs typeface="Arabic Typesetting" panose="03020402040406030203" pitchFamily="66" charset="-78"/>
            </a:endParaRPr>
          </a:p>
        </p:txBody>
      </p:sp>
      <p:sp>
        <p:nvSpPr>
          <p:cNvPr id="33" name="Rectangle : coins arrondis 32">
            <a:extLst>
              <a:ext uri="{FF2B5EF4-FFF2-40B4-BE49-F238E27FC236}">
                <a16:creationId xmlns="" xmlns:a16="http://schemas.microsoft.com/office/drawing/2014/main" id="{C01D2868-4384-BEE6-5058-096B76B26980}"/>
              </a:ext>
            </a:extLst>
          </p:cNvPr>
          <p:cNvSpPr/>
          <p:nvPr/>
        </p:nvSpPr>
        <p:spPr>
          <a:xfrm>
            <a:off x="1802278" y="3138536"/>
            <a:ext cx="1276539" cy="1104523"/>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ar-DZ" sz="3200" dirty="0">
                <a:latin typeface="Arabic Typesetting" panose="03020402040406030203" pitchFamily="66" charset="-78"/>
                <a:cs typeface="Arabic Typesetting" panose="03020402040406030203" pitchFamily="66" charset="-78"/>
              </a:rPr>
              <a:t>اليقين</a:t>
            </a:r>
            <a:endParaRPr lang="x-none" sz="3200" dirty="0">
              <a:latin typeface="Arabic Typesetting" panose="03020402040406030203" pitchFamily="66" charset="-78"/>
              <a:cs typeface="Arabic Typesetting" panose="03020402040406030203" pitchFamily="66" charset="-78"/>
            </a:endParaRPr>
          </a:p>
        </p:txBody>
      </p:sp>
      <p:cxnSp>
        <p:nvCxnSpPr>
          <p:cNvPr id="34" name="Connecteur droit avec flèche 33">
            <a:extLst>
              <a:ext uri="{FF2B5EF4-FFF2-40B4-BE49-F238E27FC236}">
                <a16:creationId xmlns="" xmlns:a16="http://schemas.microsoft.com/office/drawing/2014/main" id="{723B42CA-B296-04E1-AC3C-9F811151117E}"/>
              </a:ext>
            </a:extLst>
          </p:cNvPr>
          <p:cNvCxnSpPr>
            <a:cxnSpLocks/>
          </p:cNvCxnSpPr>
          <p:nvPr/>
        </p:nvCxnSpPr>
        <p:spPr>
          <a:xfrm>
            <a:off x="6434892" y="1942675"/>
            <a:ext cx="2153077" cy="1195861"/>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1954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CB94E91C-4886-7028-36D9-4D8D2917CBEF}"/>
              </a:ext>
            </a:extLst>
          </p:cNvPr>
          <p:cNvSpPr>
            <a:spLocks noGrp="1"/>
          </p:cNvSpPr>
          <p:nvPr>
            <p:ph idx="1"/>
          </p:nvPr>
        </p:nvSpPr>
        <p:spPr>
          <a:xfrm>
            <a:off x="989045" y="643812"/>
            <a:ext cx="10515567" cy="5486400"/>
          </a:xfrm>
        </p:spPr>
        <p:txBody>
          <a:bodyPr>
            <a:normAutofit/>
          </a:bodyPr>
          <a:lstStyle/>
          <a:p>
            <a:pPr algn="r" rtl="1"/>
            <a:r>
              <a:rPr lang="ar-DZ" sz="4400" b="1" u="sng" dirty="0">
                <a:latin typeface="Arabic Typesetting" panose="03020402040406030203" pitchFamily="66" charset="-78"/>
                <a:cs typeface="Arabic Typesetting" panose="03020402040406030203" pitchFamily="66" charset="-78"/>
              </a:rPr>
              <a:t>2- موضوع الدراسة : </a:t>
            </a:r>
          </a:p>
          <a:p>
            <a:pPr marL="0" indent="0" algn="r" rtl="1">
              <a:buNone/>
            </a:pPr>
            <a:r>
              <a:rPr lang="ar-DZ" sz="3200" dirty="0">
                <a:latin typeface="Arabic Typesetting" panose="03020402040406030203" pitchFamily="66" charset="-78"/>
                <a:cs typeface="Arabic Typesetting" panose="03020402040406030203" pitchFamily="66" charset="-78"/>
              </a:rPr>
              <a:t>   حدد </a:t>
            </a:r>
            <a:r>
              <a:rPr lang="ar-DZ" sz="3200" dirty="0" err="1">
                <a:latin typeface="Arabic Typesetting" panose="03020402040406030203" pitchFamily="66" charset="-78"/>
                <a:cs typeface="Arabic Typesetting" panose="03020402040406030203" pitchFamily="66" charset="-78"/>
              </a:rPr>
              <a:t>دوسوسير</a:t>
            </a:r>
            <a:r>
              <a:rPr lang="ar-DZ" sz="3200" dirty="0">
                <a:latin typeface="Arabic Typesetting" panose="03020402040406030203" pitchFamily="66" charset="-78"/>
                <a:cs typeface="Arabic Typesetting" panose="03020402040406030203" pitchFamily="66" charset="-78"/>
              </a:rPr>
              <a:t> اللغة</a:t>
            </a:r>
            <a:r>
              <a:rPr lang="ar-SA" sz="3200" dirty="0">
                <a:latin typeface="Arabic Typesetting" panose="03020402040406030203" pitchFamily="66" charset="-78"/>
                <a:cs typeface="Arabic Typesetting" panose="03020402040406030203" pitchFamily="66" charset="-78"/>
              </a:rPr>
              <a:t> </a:t>
            </a:r>
            <a:r>
              <a:rPr lang="fr-FR" sz="3200" dirty="0">
                <a:latin typeface="Arabic Typesetting" panose="03020402040406030203" pitchFamily="66" charset="-78"/>
                <a:cs typeface="Arabic Typesetting" panose="03020402040406030203" pitchFamily="66" charset="-78"/>
              </a:rPr>
              <a:t>Langue </a:t>
            </a:r>
            <a:r>
              <a:rPr lang="ar-DZ" sz="3200" dirty="0">
                <a:latin typeface="Arabic Typesetting" panose="03020402040406030203" pitchFamily="66" charset="-78"/>
                <a:cs typeface="Arabic Typesetting" panose="03020402040406030203" pitchFamily="66" charset="-78"/>
              </a:rPr>
              <a:t> موضوعا للدراسة ، ويرى أنها ذات طبيعة اجتماعية ، وهي نظام من العلامات ، تقوم على مبدأي المجاورة و المخالفة ، وإلى حين توضيح هذه النقطة ، يمكن القول أن للغة حدوداً يمكن التوسل بها في التحليل ، وهي ما يسمى في عرف اللسانيين بمستويات التحليل اللساني وهي :</a:t>
            </a:r>
          </a:p>
          <a:p>
            <a:pPr algn="r" rtl="1">
              <a:buFontTx/>
              <a:buChar char="-"/>
            </a:pPr>
            <a:r>
              <a:rPr lang="ar-DZ" sz="3200" dirty="0">
                <a:latin typeface="Arabic Typesetting" panose="03020402040406030203" pitchFamily="66" charset="-78"/>
                <a:cs typeface="Arabic Typesetting" panose="03020402040406030203" pitchFamily="66" charset="-78"/>
              </a:rPr>
              <a:t>المستوى الصوتي </a:t>
            </a:r>
          </a:p>
          <a:p>
            <a:pPr algn="r" rtl="1">
              <a:buFontTx/>
              <a:buChar char="-"/>
            </a:pPr>
            <a:r>
              <a:rPr lang="ar-DZ" sz="3200" dirty="0">
                <a:latin typeface="Arabic Typesetting" panose="03020402040406030203" pitchFamily="66" charset="-78"/>
                <a:cs typeface="Arabic Typesetting" panose="03020402040406030203" pitchFamily="66" charset="-78"/>
              </a:rPr>
              <a:t>المستوى الصرفي</a:t>
            </a:r>
          </a:p>
          <a:p>
            <a:pPr algn="r" rtl="1">
              <a:buFontTx/>
              <a:buChar char="-"/>
            </a:pPr>
            <a:r>
              <a:rPr lang="ar-DZ" sz="3200" dirty="0">
                <a:latin typeface="Arabic Typesetting" panose="03020402040406030203" pitchFamily="66" charset="-78"/>
                <a:cs typeface="Arabic Typesetting" panose="03020402040406030203" pitchFamily="66" charset="-78"/>
              </a:rPr>
              <a:t>المستوى النحوي أو التركيبي</a:t>
            </a:r>
          </a:p>
          <a:p>
            <a:pPr algn="r" rtl="1">
              <a:buFontTx/>
              <a:buChar char="-"/>
            </a:pPr>
            <a:r>
              <a:rPr lang="ar-DZ" sz="3200" dirty="0">
                <a:latin typeface="Arabic Typesetting" panose="03020402040406030203" pitchFamily="66" charset="-78"/>
                <a:cs typeface="Arabic Typesetting" panose="03020402040406030203" pitchFamily="66" charset="-78"/>
              </a:rPr>
              <a:t>المستوى الدلالي ( ويدخل ضمنه الدلالة و المعجم ).</a:t>
            </a:r>
            <a:endParaRPr lang="x-none" sz="32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839923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2E7E8DA7-7D7C-62C4-8168-A630F41E58AD}"/>
              </a:ext>
            </a:extLst>
          </p:cNvPr>
          <p:cNvSpPr>
            <a:spLocks noGrp="1"/>
          </p:cNvSpPr>
          <p:nvPr>
            <p:ph idx="1"/>
          </p:nvPr>
        </p:nvSpPr>
        <p:spPr>
          <a:xfrm>
            <a:off x="1086416" y="470779"/>
            <a:ext cx="10418196" cy="5803271"/>
          </a:xfrm>
        </p:spPr>
        <p:txBody>
          <a:bodyPr/>
          <a:lstStyle/>
          <a:p>
            <a:pPr algn="r" rtl="1"/>
            <a:r>
              <a:rPr lang="ar-DZ" sz="4400" b="1" u="sng" dirty="0">
                <a:latin typeface="Arabic Typesetting" panose="03020402040406030203" pitchFamily="66" charset="-78"/>
                <a:cs typeface="Arabic Typesetting" panose="03020402040406030203" pitchFamily="66" charset="-78"/>
              </a:rPr>
              <a:t>3-  منهج الدراسة : </a:t>
            </a:r>
          </a:p>
          <a:p>
            <a:pPr marL="0" indent="0" algn="r" rtl="1">
              <a:buNone/>
            </a:pPr>
            <a:r>
              <a:rPr lang="ar-DZ" sz="3200" dirty="0">
                <a:latin typeface="Arabic Typesetting" panose="03020402040406030203" pitchFamily="66" charset="-78"/>
                <a:cs typeface="Arabic Typesetting" panose="03020402040406030203" pitchFamily="66" charset="-78"/>
              </a:rPr>
              <a:t>   </a:t>
            </a:r>
            <a:r>
              <a:rPr lang="ar-DZ" sz="5400" dirty="0">
                <a:latin typeface="Arabic Typesetting" panose="03020402040406030203" pitchFamily="66" charset="-78"/>
                <a:cs typeface="Arabic Typesetting" panose="03020402040406030203" pitchFamily="66" charset="-78"/>
              </a:rPr>
              <a:t>يرى </a:t>
            </a:r>
            <a:r>
              <a:rPr lang="ar-DZ" sz="5400" dirty="0" err="1">
                <a:latin typeface="Arabic Typesetting" panose="03020402040406030203" pitchFamily="66" charset="-78"/>
                <a:cs typeface="Arabic Typesetting" panose="03020402040406030203" pitchFamily="66" charset="-78"/>
              </a:rPr>
              <a:t>دوسوسير</a:t>
            </a:r>
            <a:r>
              <a:rPr lang="ar-DZ" sz="5400" dirty="0">
                <a:latin typeface="Arabic Typesetting" panose="03020402040406030203" pitchFamily="66" charset="-78"/>
                <a:cs typeface="Arabic Typesetting" panose="03020402040406030203" pitchFamily="66" charset="-78"/>
              </a:rPr>
              <a:t> أن المنهج الملائم لدراسة موضوع اللغة لا يكون إلا المنهج الوصفي أو الآني </a:t>
            </a:r>
            <a:r>
              <a:rPr lang="fr-FR" sz="5400" dirty="0">
                <a:latin typeface="Arabic Typesetting" panose="03020402040406030203" pitchFamily="66" charset="-78"/>
                <a:cs typeface="Arabic Typesetting" panose="03020402040406030203" pitchFamily="66" charset="-78"/>
              </a:rPr>
              <a:t>Synchronique </a:t>
            </a:r>
            <a:r>
              <a:rPr lang="ar-DZ" sz="5400" dirty="0">
                <a:latin typeface="Arabic Typesetting" panose="03020402040406030203" pitchFamily="66" charset="-78"/>
                <a:cs typeface="Arabic Typesetting" panose="03020402040406030203" pitchFamily="66" charset="-78"/>
              </a:rPr>
              <a:t> ، وهو منهج يتميز بعدة ميزات ، لعل أهمها هو تحديد زمن الدراسة ، ومكان الدراسة و اللغة محلّ الدراسة ، وهو منهج يقوم على تصنيف خصائص اللغة المدروسة ، ووصفها كما هي دون أن يطلق الأحكام ، أو يصوب الأخطاء.</a:t>
            </a:r>
            <a:endParaRPr lang="x-none" sz="5400" dirty="0">
              <a:latin typeface="Arabic Typesetting" panose="03020402040406030203" pitchFamily="66" charset="-78"/>
              <a:cs typeface="Arabic Typesetting" panose="03020402040406030203" pitchFamily="66" charset="-78"/>
            </a:endParaRPr>
          </a:p>
          <a:p>
            <a:endParaRPr lang="x-none" dirty="0"/>
          </a:p>
        </p:txBody>
      </p:sp>
    </p:spTree>
    <p:extLst>
      <p:ext uri="{BB962C8B-B14F-4D97-AF65-F5344CB8AC3E}">
        <p14:creationId xmlns:p14="http://schemas.microsoft.com/office/powerpoint/2010/main" val="1006690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 xmlns:a16="http://schemas.microsoft.com/office/drawing/2014/main" id="{E843BFAE-0787-825B-2C3B-A7E596E2DDD0}"/>
              </a:ext>
            </a:extLst>
          </p:cNvPr>
          <p:cNvSpPr>
            <a:spLocks noGrp="1"/>
          </p:cNvSpPr>
          <p:nvPr>
            <p:ph idx="1"/>
          </p:nvPr>
        </p:nvSpPr>
        <p:spPr>
          <a:xfrm>
            <a:off x="1312751" y="597529"/>
            <a:ext cx="10492967" cy="5313693"/>
          </a:xfrm>
        </p:spPr>
        <p:txBody>
          <a:bodyPr/>
          <a:lstStyle/>
          <a:p>
            <a:pPr algn="r" rtl="1"/>
            <a:r>
              <a:rPr lang="ar-DZ" sz="4400" b="1" u="sng" dirty="0">
                <a:latin typeface="Arabic Typesetting" panose="03020402040406030203" pitchFamily="66" charset="-78"/>
                <a:cs typeface="Arabic Typesetting" panose="03020402040406030203" pitchFamily="66" charset="-78"/>
              </a:rPr>
              <a:t>4 -  غاية  الدراسة : </a:t>
            </a:r>
          </a:p>
          <a:p>
            <a:pPr marL="0" indent="0" algn="r" rtl="1">
              <a:buNone/>
            </a:pPr>
            <a:r>
              <a:rPr lang="ar-DZ" sz="3200" dirty="0">
                <a:latin typeface="Arabic Typesetting" panose="03020402040406030203" pitchFamily="66" charset="-78"/>
                <a:cs typeface="Arabic Typesetting" panose="03020402040406030203" pitchFamily="66" charset="-78"/>
              </a:rPr>
              <a:t>   </a:t>
            </a:r>
            <a:r>
              <a:rPr lang="ar-DZ" sz="5400" dirty="0">
                <a:latin typeface="Arabic Typesetting" panose="03020402040406030203" pitchFamily="66" charset="-78"/>
                <a:cs typeface="Arabic Typesetting" panose="03020402040406030203" pitchFamily="66" charset="-78"/>
              </a:rPr>
              <a:t>وفي الختام فإن الغاية التي يسعى إليها الدرس اللساني هي غاية لسانية خالصة ذلك أن الدارسات اللغوية التي سبقت دو سوسير كانت تركز على الغاية غير اللغوية عن طريق وسيلة واحدة وهي اللغة ، ومنها ظهرت تخصصات أخرى كعلم النفس و علم الاجتماع والأنثروبولوجيا وغيرها.</a:t>
            </a:r>
            <a:endParaRPr lang="x-none" sz="5400" dirty="0">
              <a:latin typeface="Arabic Typesetting" panose="03020402040406030203" pitchFamily="66" charset="-78"/>
              <a:cs typeface="Arabic Typesetting" panose="03020402040406030203" pitchFamily="66" charset="-78"/>
            </a:endParaRPr>
          </a:p>
          <a:p>
            <a:endParaRPr lang="x-none" dirty="0"/>
          </a:p>
        </p:txBody>
      </p:sp>
    </p:spTree>
    <p:extLst>
      <p:ext uri="{BB962C8B-B14F-4D97-AF65-F5344CB8AC3E}">
        <p14:creationId xmlns:p14="http://schemas.microsoft.com/office/powerpoint/2010/main" val="2116928786"/>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360</TotalTime>
  <Words>495</Words>
  <Application>Microsoft Office PowerPoint</Application>
  <PresentationFormat>Personnalisé</PresentationFormat>
  <Paragraphs>53</Paragraphs>
  <Slides>7</Slides>
  <Notes>1</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Brin</vt:lpstr>
      <vt:lpstr>المحاضرة الأولى و الثانية  مفهوم اللسانيات العامة</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الأولى و الثانية  مفهوم اللسانيات العامة</dc:title>
  <dc:creator>Mr. GUELLOU Laid</dc:creator>
  <cp:lastModifiedBy>doyen</cp:lastModifiedBy>
  <cp:revision>4</cp:revision>
  <dcterms:created xsi:type="dcterms:W3CDTF">2024-12-30T10:30:01Z</dcterms:created>
  <dcterms:modified xsi:type="dcterms:W3CDTF">2024-12-30T20:43:57Z</dcterms:modified>
</cp:coreProperties>
</file>