
<file path=[Content_Types].xml><?xml version="1.0" encoding="utf-8"?>
<Types xmlns="http://schemas.openxmlformats.org/package/2006/content-types">
  <Default Extension="jfif" ContentType="image/jpeg"/>
  <Default Extension="jpeg" ContentType="image/jpeg"/>
  <Default Extension="web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8" r:id="rId3"/>
    <p:sldId id="259" r:id="rId4"/>
    <p:sldId id="260" r:id="rId5"/>
    <p:sldId id="261" r:id="rId6"/>
    <p:sldId id="262" r:id="rId7"/>
    <p:sldId id="263" r:id="rId8"/>
    <p:sldId id="265" r:id="rId9"/>
    <p:sldId id="266" r:id="rId10"/>
    <p:sldId id="267"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94660"/>
  </p:normalViewPr>
  <p:slideViewPr>
    <p:cSldViewPr snapToGrid="0">
      <p:cViewPr varScale="1">
        <p:scale>
          <a:sx n="70" d="100"/>
          <a:sy n="70" d="100"/>
        </p:scale>
        <p:origin x="7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F9A2E99-91CC-47EF-BB71-46039A02BC36}" type="datetimeFigureOut">
              <a:rPr lang="fr-FR" smtClean="0"/>
              <a:t>17/11/2024</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1F0E86D-56D5-424E-BCF1-8166EDDE2D4C}" type="slidenum">
              <a:rPr lang="fr-FR" smtClean="0"/>
              <a:t>‹N°›</a:t>
            </a:fld>
            <a:endParaRPr lang="fr-F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1897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F9A2E99-91CC-47EF-BB71-46039A02BC36}"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36667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F9A2E99-91CC-47EF-BB71-46039A02BC36}"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190743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F9A2E99-91CC-47EF-BB71-46039A02BC36}"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367185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DF9A2E99-91CC-47EF-BB71-46039A02BC36}" type="datetimeFigureOut">
              <a:rPr lang="fr-FR" smtClean="0"/>
              <a:t>17/11/2024</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1F0E86D-56D5-424E-BCF1-8166EDDE2D4C}" type="slidenum">
              <a:rPr lang="fr-FR" smtClean="0"/>
              <a:t>‹N°›</a:t>
            </a:fld>
            <a:endParaRPr lang="fr-F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130516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F9A2E99-91CC-47EF-BB71-46039A02BC36}"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297685711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F9A2E99-91CC-47EF-BB71-46039A02BC36}" type="datetimeFigureOut">
              <a:rPr lang="fr-FR" smtClean="0"/>
              <a:t>17/11/2024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290564578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DF9A2E99-91CC-47EF-BB71-46039A02BC36}" type="datetimeFigureOut">
              <a:rPr lang="fr-FR" smtClean="0"/>
              <a:t>17/11/2024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2552230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A2E99-91CC-47EF-BB71-46039A02BC36}" type="datetimeFigureOut">
              <a:rPr lang="fr-FR" smtClean="0"/>
              <a:t>17/11/2024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3782200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DF9A2E99-91CC-47EF-BB71-46039A02BC36}" type="datetimeFigureOut">
              <a:rPr lang="fr-FR" smtClean="0"/>
              <a:t>17/11/2024</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31F0E86D-56D5-424E-BCF1-8166EDDE2D4C}" type="slidenum">
              <a:rPr lang="fr-FR" smtClean="0"/>
              <a:t>‹N°›</a:t>
            </a:fld>
            <a:endParaRPr lang="fr-F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0595030"/>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DF9A2E99-91CC-47EF-BB71-46039A02BC36}" type="datetimeFigureOut">
              <a:rPr lang="fr-FR" smtClean="0"/>
              <a:t>17/11/2024</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31F0E86D-56D5-424E-BCF1-8166EDDE2D4C}" type="slidenum">
              <a:rPr lang="fr-FR" smtClean="0"/>
              <a:t>‹N°›</a:t>
            </a:fld>
            <a:endParaRPr lang="fr-FR"/>
          </a:p>
        </p:txBody>
      </p:sp>
    </p:spTree>
    <p:extLst>
      <p:ext uri="{BB962C8B-B14F-4D97-AF65-F5344CB8AC3E}">
        <p14:creationId xmlns:p14="http://schemas.microsoft.com/office/powerpoint/2010/main" val="647982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DF9A2E99-91CC-47EF-BB71-46039A02BC36}" type="datetimeFigureOut">
              <a:rPr lang="fr-FR" smtClean="0"/>
              <a:t>17/11/2024</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1F0E86D-56D5-424E-BCF1-8166EDDE2D4C}" type="slidenum">
              <a:rPr lang="fr-FR" smtClean="0"/>
              <a:t>‹N°›</a:t>
            </a:fld>
            <a:endParaRPr lang="fr-F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608658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eb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f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81728" y="1161288"/>
            <a:ext cx="2679192" cy="4401205"/>
          </a:xfrm>
          <a:prstGeom prst="rect">
            <a:avLst/>
          </a:prstGeom>
          <a:noFill/>
        </p:spPr>
        <p:txBody>
          <a:bodyPr wrap="square" rtlCol="0">
            <a:spAutoFit/>
          </a:bodyPr>
          <a:lstStyle/>
          <a:p>
            <a:pPr algn="ctr"/>
            <a:r>
              <a:rPr lang="ar-DZ" sz="4000" b="1" i="1" dirty="0" smtClean="0">
                <a:solidFill>
                  <a:srgbClr val="FFC000"/>
                </a:solidFill>
                <a:latin typeface="Aldhabi" panose="01000000000000000000" pitchFamily="2" charset="-78"/>
                <a:cs typeface="Aldhabi" panose="01000000000000000000" pitchFamily="2" charset="-78"/>
              </a:rPr>
              <a:t>أمراض الكلام وكيفية تحليلها عبر اللغة والتحليل النفسي </a:t>
            </a:r>
          </a:p>
          <a:p>
            <a:pPr algn="ctr"/>
            <a:r>
              <a:rPr lang="ar-DZ" sz="4000" b="1" i="1" dirty="0" smtClean="0">
                <a:solidFill>
                  <a:srgbClr val="FFC000"/>
                </a:solidFill>
                <a:latin typeface="Aldhabi" panose="01000000000000000000" pitchFamily="2" charset="-78"/>
                <a:cs typeface="Aldhabi" panose="01000000000000000000" pitchFamily="2" charset="-78"/>
              </a:rPr>
              <a:t>حسب السيد :عبد الحميد سليمان في سيكولوجية اللغة والطفل </a:t>
            </a:r>
            <a:endParaRPr lang="fr-FR" sz="4000" b="1" i="1" dirty="0">
              <a:solidFill>
                <a:srgbClr val="FFC000"/>
              </a:solidFill>
              <a:latin typeface="Aldhabi" panose="01000000000000000000" pitchFamily="2" charset="-78"/>
              <a:cs typeface="Aldhabi" panose="01000000000000000000" pitchFamily="2" charset="-78"/>
            </a:endParaRPr>
          </a:p>
        </p:txBody>
      </p:sp>
      <p:sp>
        <p:nvSpPr>
          <p:cNvPr id="3" name="ZoneTexte 2"/>
          <p:cNvSpPr txBox="1"/>
          <p:nvPr/>
        </p:nvSpPr>
        <p:spPr>
          <a:xfrm>
            <a:off x="1216152" y="5394960"/>
            <a:ext cx="2798064" cy="1292662"/>
          </a:xfrm>
          <a:prstGeom prst="rect">
            <a:avLst/>
          </a:prstGeom>
          <a:noFill/>
        </p:spPr>
        <p:txBody>
          <a:bodyPr wrap="square" rtlCol="0">
            <a:spAutoFit/>
          </a:bodyPr>
          <a:lstStyle/>
          <a:p>
            <a:pPr algn="r"/>
            <a:r>
              <a:rPr lang="ar-DZ" b="1" u="sng" dirty="0" smtClean="0"/>
              <a:t>من إعداد الطلبة:</a:t>
            </a:r>
            <a:endParaRPr lang="ar-DZ" b="1" u="sng" dirty="0" smtClean="0">
              <a:solidFill>
                <a:schemeClr val="bg1"/>
              </a:solidFill>
            </a:endParaRPr>
          </a:p>
          <a:p>
            <a:pPr algn="ctr"/>
            <a:r>
              <a:rPr lang="ar-DZ" sz="2000" dirty="0" smtClean="0">
                <a:solidFill>
                  <a:schemeClr val="tx2"/>
                </a:solidFill>
              </a:rPr>
              <a:t>سلسبيل </a:t>
            </a:r>
            <a:r>
              <a:rPr lang="ar-DZ" sz="2000" dirty="0" err="1" smtClean="0">
                <a:solidFill>
                  <a:schemeClr val="tx2"/>
                </a:solidFill>
              </a:rPr>
              <a:t>دعاشي</a:t>
            </a:r>
            <a:endParaRPr lang="ar-DZ" sz="2000" dirty="0" smtClean="0">
              <a:solidFill>
                <a:schemeClr val="tx2"/>
              </a:solidFill>
            </a:endParaRPr>
          </a:p>
          <a:p>
            <a:pPr algn="ctr"/>
            <a:r>
              <a:rPr lang="ar-DZ" sz="2000" dirty="0" smtClean="0">
                <a:solidFill>
                  <a:schemeClr val="tx2"/>
                </a:solidFill>
              </a:rPr>
              <a:t>أية </a:t>
            </a:r>
            <a:r>
              <a:rPr lang="ar-DZ" sz="2000" dirty="0" err="1" smtClean="0">
                <a:solidFill>
                  <a:schemeClr val="tx2"/>
                </a:solidFill>
              </a:rPr>
              <a:t>عنقاق</a:t>
            </a:r>
            <a:endParaRPr lang="ar-DZ" sz="2000" dirty="0" smtClean="0">
              <a:solidFill>
                <a:schemeClr val="tx2"/>
              </a:solidFill>
            </a:endParaRPr>
          </a:p>
          <a:p>
            <a:pPr algn="ctr"/>
            <a:r>
              <a:rPr lang="ar-DZ" sz="2000" dirty="0" smtClean="0">
                <a:solidFill>
                  <a:schemeClr val="tx2"/>
                </a:solidFill>
              </a:rPr>
              <a:t>يسرى العلوي</a:t>
            </a:r>
            <a:endParaRPr lang="fr-FR" sz="2000" dirty="0">
              <a:solidFill>
                <a:schemeClr val="tx2"/>
              </a:solidFill>
            </a:endParaRPr>
          </a:p>
        </p:txBody>
      </p:sp>
    </p:spTree>
    <p:extLst>
      <p:ext uri="{BB962C8B-B14F-4D97-AF65-F5344CB8AC3E}">
        <p14:creationId xmlns:p14="http://schemas.microsoft.com/office/powerpoint/2010/main" val="757414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15184" y="1572768"/>
            <a:ext cx="7973568" cy="2862322"/>
          </a:xfrm>
          <a:prstGeom prst="rect">
            <a:avLst/>
          </a:prstGeom>
          <a:noFill/>
        </p:spPr>
        <p:txBody>
          <a:bodyPr wrap="square" rtlCol="0">
            <a:spAutoFit/>
          </a:bodyPr>
          <a:lstStyle/>
          <a:p>
            <a:pPr algn="ctr"/>
            <a:r>
              <a:rPr lang="ar-DZ" sz="3600" b="1" u="sng" dirty="0" smtClean="0">
                <a:solidFill>
                  <a:srgbClr val="C00000"/>
                </a:solidFill>
                <a:latin typeface="Aldhabi" panose="01000000000000000000" pitchFamily="2" charset="-78"/>
                <a:cs typeface="Aldhabi" panose="01000000000000000000" pitchFamily="2" charset="-78"/>
              </a:rPr>
              <a:t>الخاتمة</a:t>
            </a:r>
            <a:r>
              <a:rPr lang="ar-DZ" sz="3600" b="1" u="sng" dirty="0" smtClean="0">
                <a:solidFill>
                  <a:srgbClr val="C00000"/>
                </a:solidFill>
                <a:latin typeface="Aldhabi" panose="01000000000000000000" pitchFamily="2" charset="-78"/>
                <a:cs typeface="Aldhabi" panose="01000000000000000000" pitchFamily="2" charset="-78"/>
              </a:rPr>
              <a:t>:</a:t>
            </a:r>
          </a:p>
          <a:p>
            <a:pPr algn="ctr"/>
            <a:endParaRPr lang="ar-DZ" sz="3600" b="1" u="sng" dirty="0" smtClean="0">
              <a:solidFill>
                <a:srgbClr val="FF0000"/>
              </a:solidFill>
              <a:latin typeface="Aldhabi" panose="01000000000000000000" pitchFamily="2" charset="-78"/>
              <a:cs typeface="Aldhabi" panose="01000000000000000000" pitchFamily="2" charset="-78"/>
            </a:endParaRPr>
          </a:p>
          <a:p>
            <a:pPr algn="r"/>
            <a:r>
              <a:rPr lang="ar-DZ" dirty="0" smtClean="0"/>
              <a:t>ومما سبق يتبين ان دراسات سليمان عبد الحميد تعد </a:t>
            </a:r>
            <a:r>
              <a:rPr lang="ar-DZ" dirty="0" err="1"/>
              <a:t>إ</a:t>
            </a:r>
            <a:r>
              <a:rPr lang="ar-DZ" dirty="0" err="1" smtClean="0"/>
              <a:t>متدادا</a:t>
            </a:r>
            <a:r>
              <a:rPr lang="ar-DZ" dirty="0" smtClean="0"/>
              <a:t> لرؤية التراثية من حيث تبنيها للمصطلحات والمفاهيم الخاصة بأمراض الكلام </a:t>
            </a:r>
            <a:r>
              <a:rPr lang="ar-DZ" dirty="0" smtClean="0"/>
              <a:t>.</a:t>
            </a:r>
          </a:p>
          <a:p>
            <a:pPr algn="r"/>
            <a:endParaRPr lang="ar-DZ" dirty="0" smtClean="0"/>
          </a:p>
          <a:p>
            <a:pPr algn="r"/>
            <a:r>
              <a:rPr lang="ar-DZ" dirty="0" smtClean="0"/>
              <a:t>وبهذا نستطيع القول ان دراسة سليمان عبد الحميد لأمراض الكلام تعتبر أرضية صلدة يمكن للباحث العربي الارتكاز عليها في فهم الاضطرابات التواصلية بصفة عامة وتشخيصها وحتى المساهمة في علاجها خاصة وانه قدم تحليلا يختلف عن سابقيه من حيث تشخيص الاضطراب وفقا لمستويات اللغة والمستويات النفسية.</a:t>
            </a:r>
            <a:endParaRPr lang="fr-FR" dirty="0"/>
          </a:p>
        </p:txBody>
      </p:sp>
    </p:spTree>
    <p:extLst>
      <p:ext uri="{BB962C8B-B14F-4D97-AF65-F5344CB8AC3E}">
        <p14:creationId xmlns:p14="http://schemas.microsoft.com/office/powerpoint/2010/main" val="2465563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69264" y="338328"/>
            <a:ext cx="10451592" cy="5262979"/>
          </a:xfrm>
          <a:prstGeom prst="rect">
            <a:avLst/>
          </a:prstGeom>
          <a:noFill/>
        </p:spPr>
        <p:txBody>
          <a:bodyPr wrap="square" rtlCol="0">
            <a:spAutoFit/>
          </a:bodyPr>
          <a:lstStyle/>
          <a:p>
            <a:pPr algn="ctr"/>
            <a:r>
              <a:rPr lang="ar-DZ" sz="3600" b="1" u="sng" dirty="0" smtClean="0">
                <a:solidFill>
                  <a:srgbClr val="C00000"/>
                </a:solidFill>
                <a:latin typeface="Aldhabi" panose="01000000000000000000" pitchFamily="2" charset="-78"/>
                <a:cs typeface="Aldhabi" panose="01000000000000000000" pitchFamily="2" charset="-78"/>
              </a:rPr>
              <a:t>المقدمة</a:t>
            </a:r>
          </a:p>
          <a:p>
            <a:pPr algn="ctr"/>
            <a:endParaRPr lang="ar-DZ" sz="3600" b="1" u="sng" dirty="0" smtClean="0">
              <a:solidFill>
                <a:srgbClr val="C00000"/>
              </a:solidFill>
              <a:latin typeface="Aldhabi" panose="01000000000000000000" pitchFamily="2" charset="-78"/>
              <a:cs typeface="Aldhabi" panose="01000000000000000000" pitchFamily="2" charset="-78"/>
            </a:endParaRPr>
          </a:p>
          <a:p>
            <a:pPr algn="r"/>
            <a:r>
              <a:rPr lang="ar-DZ" sz="2400" dirty="0" smtClean="0"/>
              <a:t>عرف الكائن البشري على انه واجه مشكلات في حياته بحيث انه يمثل عائق في تأقلمه و عيشه واصبح بمثابة كابوس ومن هاته العوائق و المشاكل نذكر منها الامراض الكلامية التي تصيبه وهذا ما أدى الى اشكال كبير للدارسين ومكتشفين هذه الأمور ومن هذا نطرح التساؤل و الاشكال الاتي: اهو تعريف امراض الكلام ؟ وماهي أسبابه وانواعه؟ وكيف يمكن تحليلها عبر اللغة وعبر التحليل النفسي؟ والهدف من هاته الدراسة هو انه موضوع شيق لم يتم تطرقنا لهذه المواضيع من قبل وكذلك بانه موضوع يساعدنا على فهم مقياسنا بالدرجة الأولى اما بالنسبة للصعوبات التي واجهتنا هو ضيق الوقت وكذلك صعوبة الحصول على المرجع او الكتاب الأساسي وكذلك عدم معرفة صلب الموضوع اما بالنسبة لاهم المراجع المعتمد عليها نذكر منها كتاب صباح حنا هرمز سيكولوجية لغة الطفل وكتاب جمعة سيد يوسف سيكولوجية اللغة والمرض العقلي وكتاب عبد الحميد سليمان سيكولوجية اللغة والطفل اما بالنسبة للمنهج المعتمد عليه هو منهج وصفي مع استخدام الأسلوب التحليلي لان الموضوع يقوم على التحليل وفي الأخير نحمد الله تعالى على التوفيق ونتمنى ان نستطيع إيصال الفكرة ولو بالقليل.</a:t>
            </a:r>
            <a:endParaRPr lang="fr-FR" sz="2400" dirty="0"/>
          </a:p>
        </p:txBody>
      </p:sp>
    </p:spTree>
    <p:extLst>
      <p:ext uri="{BB962C8B-B14F-4D97-AF65-F5344CB8AC3E}">
        <p14:creationId xmlns:p14="http://schemas.microsoft.com/office/powerpoint/2010/main" val="1686419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9536" y="137160"/>
            <a:ext cx="10954512" cy="7542086"/>
          </a:xfrm>
          <a:prstGeom prst="rect">
            <a:avLst/>
          </a:prstGeom>
          <a:noFill/>
        </p:spPr>
        <p:txBody>
          <a:bodyPr wrap="square" rtlCol="0">
            <a:spAutoFit/>
          </a:bodyPr>
          <a:lstStyle/>
          <a:p>
            <a:pPr algn="ctr"/>
            <a:r>
              <a:rPr lang="ar-DZ" sz="3600" b="1" u="sng" dirty="0" smtClean="0">
                <a:solidFill>
                  <a:srgbClr val="C00000"/>
                </a:solidFill>
                <a:latin typeface="Aldhabi" panose="01000000000000000000" pitchFamily="2" charset="-78"/>
                <a:cs typeface="Aldhabi" panose="01000000000000000000" pitchFamily="2" charset="-78"/>
              </a:rPr>
              <a:t>تعريف امراض الكلام</a:t>
            </a:r>
            <a:r>
              <a:rPr lang="ar-DZ" sz="3600" dirty="0" smtClean="0">
                <a:solidFill>
                  <a:srgbClr val="C00000"/>
                </a:solidFill>
                <a:latin typeface="Aldhabi" panose="01000000000000000000" pitchFamily="2" charset="-78"/>
                <a:cs typeface="Aldhabi" panose="01000000000000000000" pitchFamily="2" charset="-78"/>
              </a:rPr>
              <a:t>:</a:t>
            </a:r>
          </a:p>
          <a:p>
            <a:pPr algn="ctr"/>
            <a:endParaRPr lang="ar-DZ" sz="3600" dirty="0" smtClean="0">
              <a:solidFill>
                <a:srgbClr val="C00000"/>
              </a:solidFill>
              <a:latin typeface="Aldhabi" panose="01000000000000000000" pitchFamily="2" charset="-78"/>
              <a:cs typeface="Aldhabi" panose="01000000000000000000" pitchFamily="2" charset="-78"/>
            </a:endParaRPr>
          </a:p>
          <a:p>
            <a:pPr algn="r"/>
            <a:r>
              <a:rPr lang="ar-DZ" sz="2400" dirty="0" smtClean="0"/>
              <a:t>المرض الكلامي هو كلّ اضطراب طويل المدى في إنتاج الكلام أو في إدراكه  كما أنه يدلّ على أيّ سلوك لغوي غير عادي متكرّر عند الأطفال أو الكبار، وهو يضم تلك الاضطرابات التي هي في الأساس مصاعب كلاميّة</a:t>
            </a:r>
            <a:r>
              <a:rPr lang="ar-DZ" sz="2400" dirty="0" smtClean="0"/>
              <a:t>.</a:t>
            </a:r>
          </a:p>
          <a:p>
            <a:pPr algn="r"/>
            <a:endParaRPr lang="ar-DZ" sz="2400" dirty="0" smtClean="0"/>
          </a:p>
          <a:p>
            <a:pPr algn="ctr" rtl="1"/>
            <a:r>
              <a:rPr lang="ar-DZ" sz="2400" dirty="0" smtClean="0"/>
              <a:t> </a:t>
            </a:r>
            <a:r>
              <a:rPr lang="ar-DZ" sz="3600" b="1" u="sng" dirty="0">
                <a:solidFill>
                  <a:srgbClr val="C00000"/>
                </a:solidFill>
                <a:latin typeface="Aldhabi" panose="01000000000000000000" pitchFamily="2" charset="-78"/>
                <a:cs typeface="Aldhabi" panose="01000000000000000000" pitchFamily="2" charset="-78"/>
              </a:rPr>
              <a:t>أسباب أمراض الكلام</a:t>
            </a:r>
            <a:r>
              <a:rPr lang="ar-DZ" sz="3600" b="1" dirty="0">
                <a:solidFill>
                  <a:srgbClr val="C00000"/>
                </a:solidFill>
              </a:rPr>
              <a:t>:</a:t>
            </a:r>
            <a:r>
              <a:rPr lang="ar-DZ" sz="3600" dirty="0">
                <a:solidFill>
                  <a:srgbClr val="C00000"/>
                </a:solidFill>
              </a:rPr>
              <a:t> </a:t>
            </a:r>
            <a:endParaRPr lang="ar-DZ" sz="3600" dirty="0" smtClean="0">
              <a:solidFill>
                <a:srgbClr val="C00000"/>
              </a:solidFill>
            </a:endParaRPr>
          </a:p>
          <a:p>
            <a:pPr algn="ctr" rtl="1"/>
            <a:endParaRPr lang="ar-DZ" sz="3600" dirty="0">
              <a:solidFill>
                <a:srgbClr val="C00000"/>
              </a:solidFill>
            </a:endParaRPr>
          </a:p>
          <a:p>
            <a:pPr algn="r" rtl="1"/>
            <a:r>
              <a:rPr lang="ar-DZ" sz="2400" dirty="0" smtClean="0"/>
              <a:t>إن </a:t>
            </a:r>
            <a:r>
              <a:rPr lang="ar-DZ" sz="2400" dirty="0"/>
              <a:t>أمراض الكلام تتّخذ أشكالا و مظاهر تختلف باختلاف الأسباب والعوامل التي تؤثر في النطق، و عليه جرت عادة الباحثين أن يقسموا أمراض الكلام إلى قسمين اثنين</a:t>
            </a:r>
            <a:r>
              <a:rPr lang="ar-DZ" sz="2400" dirty="0" smtClean="0"/>
              <a:t>:</a:t>
            </a:r>
          </a:p>
          <a:p>
            <a:pPr algn="r" rtl="1"/>
            <a:r>
              <a:rPr lang="ar-DZ" sz="2400" dirty="0" smtClean="0"/>
              <a:t>أولها</a:t>
            </a:r>
            <a:r>
              <a:rPr lang="ar-DZ" sz="2400" dirty="0"/>
              <a:t>: عيوب ترجع العلة فيها إلى أسباب وعوامل </a:t>
            </a:r>
            <a:r>
              <a:rPr lang="ar-DZ" sz="2400" dirty="0" smtClean="0"/>
              <a:t>عضوية</a:t>
            </a:r>
          </a:p>
          <a:p>
            <a:pPr algn="r" rtl="1"/>
            <a:r>
              <a:rPr lang="ar-DZ" sz="2400" dirty="0"/>
              <a:t>ثانيها: عيوب ترجع العلة فيها إلى أسباب وظيفية نحو العوامل النفسية </a:t>
            </a:r>
            <a:r>
              <a:rPr lang="ar-DZ" sz="2400" dirty="0" smtClean="0"/>
              <a:t>و </a:t>
            </a:r>
            <a:r>
              <a:rPr lang="ar-DZ" sz="2400" dirty="0" err="1" smtClean="0"/>
              <a:t>الإجتماعية</a:t>
            </a:r>
            <a:r>
              <a:rPr lang="ar-DZ" sz="2400" dirty="0" smtClean="0"/>
              <a:t> </a:t>
            </a:r>
            <a:r>
              <a:rPr lang="ar-DZ" sz="2400" dirty="0" smtClean="0"/>
              <a:t>والوراثيّة . كما </a:t>
            </a:r>
            <a:r>
              <a:rPr lang="ar-DZ" sz="2400" dirty="0"/>
              <a:t>أنه يدلّ على أيّ سلوك لغوي غير عادي متكرّر عند الأطفال أو الكبار، وهو يضم تلك الاضطرابات التي هي في الأساس مصاعب كلاميّة.</a:t>
            </a:r>
          </a:p>
          <a:p>
            <a:pPr algn="r" rtl="1"/>
            <a:endParaRPr lang="ar-DZ" sz="2400" dirty="0"/>
          </a:p>
          <a:p>
            <a:pPr rtl="1"/>
            <a:endParaRPr lang="ar-DZ" sz="2400" dirty="0"/>
          </a:p>
          <a:p>
            <a:pPr algn="r"/>
            <a:endParaRPr lang="ar-DZ" sz="2400" dirty="0" smtClean="0"/>
          </a:p>
          <a:p>
            <a:pPr algn="r"/>
            <a:endParaRPr lang="ar-DZ" sz="2400" dirty="0"/>
          </a:p>
          <a:p>
            <a:r>
              <a:rPr lang="ar-DZ" dirty="0" smtClean="0"/>
              <a:t> </a:t>
            </a:r>
            <a:endParaRPr lang="fr-FR" dirty="0"/>
          </a:p>
        </p:txBody>
      </p:sp>
    </p:spTree>
    <p:extLst>
      <p:ext uri="{BB962C8B-B14F-4D97-AF65-F5344CB8AC3E}">
        <p14:creationId xmlns:p14="http://schemas.microsoft.com/office/powerpoint/2010/main" val="199255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923544" y="128016"/>
            <a:ext cx="11000232" cy="4339650"/>
          </a:xfrm>
          <a:prstGeom prst="rect">
            <a:avLst/>
          </a:prstGeom>
          <a:noFill/>
        </p:spPr>
        <p:txBody>
          <a:bodyPr wrap="square" rtlCol="0">
            <a:spAutoFit/>
          </a:bodyPr>
          <a:lstStyle/>
          <a:p>
            <a:pPr algn="r"/>
            <a:r>
              <a:rPr lang="ar-DZ" sz="2800" b="1" dirty="0" smtClean="0">
                <a:solidFill>
                  <a:srgbClr val="FF0000"/>
                </a:solidFill>
                <a:latin typeface="Andalus" panose="02020603050405020304" pitchFamily="18" charset="-78"/>
                <a:cs typeface="Andalus" panose="02020603050405020304" pitchFamily="18" charset="-78"/>
              </a:rPr>
              <a:t>أ:التقليد </a:t>
            </a:r>
            <a:r>
              <a:rPr lang="ar-DZ" sz="2800" b="1" dirty="0" smtClean="0">
                <a:solidFill>
                  <a:srgbClr val="FF0000"/>
                </a:solidFill>
                <a:latin typeface="Andalus" panose="02020603050405020304" pitchFamily="18" charset="-78"/>
                <a:cs typeface="Andalus" panose="02020603050405020304" pitchFamily="18" charset="-78"/>
              </a:rPr>
              <a:t>والوراثة </a:t>
            </a:r>
            <a:r>
              <a:rPr lang="ar-DZ" sz="2800" b="1" dirty="0" smtClean="0">
                <a:solidFill>
                  <a:srgbClr val="FF0000"/>
                </a:solidFill>
                <a:latin typeface="Andalus" panose="02020603050405020304" pitchFamily="18" charset="-78"/>
                <a:cs typeface="Andalus" panose="02020603050405020304" pitchFamily="18" charset="-78"/>
              </a:rPr>
              <a:t>:</a:t>
            </a:r>
          </a:p>
          <a:p>
            <a:pPr algn="r"/>
            <a:r>
              <a:rPr lang="ar-DZ" sz="2000" dirty="0" smtClean="0"/>
              <a:t>يمكن </a:t>
            </a:r>
            <a:r>
              <a:rPr lang="ar-DZ" sz="2000" dirty="0" smtClean="0"/>
              <a:t>ان تكون ناتجة عن وراثة الاب او أي </a:t>
            </a:r>
            <a:r>
              <a:rPr lang="ar-DZ" sz="2000" dirty="0" err="1" smtClean="0"/>
              <a:t>شحص</a:t>
            </a:r>
            <a:r>
              <a:rPr lang="ar-DZ" sz="2000" dirty="0" smtClean="0"/>
              <a:t> اخر والتقليد اذا كان احد افراد العائلة يعاني من اضطرابات في النطق فمن البديهي ان </a:t>
            </a:r>
            <a:r>
              <a:rPr lang="ar-DZ" sz="2000" dirty="0" err="1" smtClean="0"/>
              <a:t>يتورث</a:t>
            </a:r>
            <a:r>
              <a:rPr lang="ar-DZ" sz="2000" dirty="0" smtClean="0"/>
              <a:t> الطفل الاستعداد لهذه العلة وان يعاني منها نظرا لتقليده بالمحيطين به وخاصة المقربين اليه</a:t>
            </a:r>
          </a:p>
          <a:p>
            <a:pPr algn="r"/>
            <a:r>
              <a:rPr lang="ar-DZ" sz="2800" b="1" dirty="0" smtClean="0">
                <a:solidFill>
                  <a:srgbClr val="FF0000"/>
                </a:solidFill>
                <a:latin typeface="Andalus" panose="02020603050405020304" pitchFamily="18" charset="-78"/>
                <a:cs typeface="Andalus" panose="02020603050405020304" pitchFamily="18" charset="-78"/>
              </a:rPr>
              <a:t>ب:الأسباب العضوية</a:t>
            </a:r>
            <a:r>
              <a:rPr lang="ar-DZ" sz="900" b="1" dirty="0" smtClean="0">
                <a:solidFill>
                  <a:srgbClr val="FF0000"/>
                </a:solidFill>
                <a:latin typeface="Aldhabi" panose="01000000000000000000" pitchFamily="2" charset="-78"/>
                <a:cs typeface="Aldhabi" panose="01000000000000000000" pitchFamily="2" charset="-78"/>
              </a:rPr>
              <a:t>: </a:t>
            </a:r>
            <a:r>
              <a:rPr lang="ar-DZ" sz="2000" dirty="0" smtClean="0"/>
              <a:t>تصيب جهاز النطق الذي يتوزع في مناطق مختلفة من جسم الانسان مثل</a:t>
            </a:r>
            <a:r>
              <a:rPr lang="ar-DZ" sz="2000" dirty="0" smtClean="0"/>
              <a:t>: الدماغ ، تجويف </a:t>
            </a:r>
            <a:r>
              <a:rPr lang="ar-DZ" sz="2000" dirty="0" smtClean="0"/>
              <a:t>الفم</a:t>
            </a:r>
            <a:r>
              <a:rPr lang="ar-DZ" sz="2000" dirty="0" smtClean="0"/>
              <a:t>، تجويف </a:t>
            </a:r>
            <a:r>
              <a:rPr lang="ar-DZ" sz="2000" dirty="0" smtClean="0"/>
              <a:t>الانف واللسان.... لكن العيوب اللفظية الناتجة عن أسباب عضوية تبقى قليلة ويمكن تقسيم العلة العضوية الى</a:t>
            </a:r>
            <a:r>
              <a:rPr lang="ar-DZ" sz="2000" dirty="0" smtClean="0"/>
              <a:t>: مصدر </a:t>
            </a:r>
            <a:r>
              <a:rPr lang="ar-DZ" sz="2000" dirty="0" smtClean="0"/>
              <a:t>مركزي </a:t>
            </a:r>
            <a:r>
              <a:rPr lang="ar-DZ" sz="2000" dirty="0" smtClean="0"/>
              <a:t>عصبي ، مصدر </a:t>
            </a:r>
            <a:r>
              <a:rPr lang="ar-DZ" sz="2000" dirty="0" smtClean="0"/>
              <a:t>محيطي يمس </a:t>
            </a:r>
            <a:r>
              <a:rPr lang="ar-DZ" sz="2000" dirty="0" smtClean="0"/>
              <a:t>الأعضاء ، مصدر عصبي : ان </a:t>
            </a:r>
            <a:r>
              <a:rPr lang="ar-DZ" sz="2000" dirty="0" smtClean="0"/>
              <a:t>الكلمات التي تنطق بها ألسنة الناس ناتجة عن تنظيم دقيق للحركات وتنسيق لمختلف التنبيهات بين مختلف الانسجة العصبية فمن المعروف ان هناك عضلات عديدة  تشترك في عملية التصويت منها عضلات الجهاز التنفسي  وعضلات الحنجرة وعضلات البلعوم وهذه العضلات لا تقوم بعملها إلا عندما تتلقى شحنات من السيالة العصبية التي تأتيها من مركز اللغة في الدماغ فهي لا تتقلص إلا إذا جاءتها الأوامر عن طريق الاعصاب المحركة الموجودة في القشرة الدماغية وهذه الاعصاب هي التي توزع السيالة على العضلات لكي تجعلها تتقلص تقلصات موزونة حتى يتولد عنها الصوت المراد التلفظ به لذلك فإن أي خلل عضوي او وظيفي في الاعصاب او في بعض مناطق المخ يمنع التآزر الحركي كما يؤخر عملية الكلام </a:t>
            </a:r>
            <a:r>
              <a:rPr lang="ar-DZ" sz="2000" dirty="0" smtClean="0"/>
              <a:t>.</a:t>
            </a:r>
          </a:p>
          <a:p>
            <a:pPr algn="r"/>
            <a:r>
              <a:rPr lang="ar-DZ" sz="2000" dirty="0" smtClean="0"/>
              <a:t>والشكل </a:t>
            </a:r>
            <a:r>
              <a:rPr lang="ar-DZ" sz="2000" dirty="0" smtClean="0"/>
              <a:t>[1]يوضح الفصوص الأساسية في المخ </a:t>
            </a:r>
          </a:p>
          <a:p>
            <a:pPr algn="r"/>
            <a:endParaRPr lang="fr-FR" sz="2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0923" y="3740195"/>
            <a:ext cx="4441317" cy="3117805"/>
          </a:xfrm>
          <a:prstGeom prst="rect">
            <a:avLst/>
          </a:prstGeom>
        </p:spPr>
      </p:pic>
      <p:sp>
        <p:nvSpPr>
          <p:cNvPr id="5" name="Flèche gauche 4"/>
          <p:cNvSpPr/>
          <p:nvPr/>
        </p:nvSpPr>
        <p:spPr>
          <a:xfrm>
            <a:off x="6559939" y="4215384"/>
            <a:ext cx="1386197" cy="4389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264813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69849" y="100585"/>
            <a:ext cx="10570464" cy="5478423"/>
          </a:xfrm>
          <a:prstGeom prst="rect">
            <a:avLst/>
          </a:prstGeom>
          <a:noFill/>
        </p:spPr>
        <p:txBody>
          <a:bodyPr wrap="square" rtlCol="0">
            <a:spAutoFit/>
          </a:bodyPr>
          <a:lstStyle/>
          <a:p>
            <a:pPr algn="r"/>
            <a:r>
              <a:rPr lang="ar-DZ" sz="2800" b="1" dirty="0" smtClean="0">
                <a:solidFill>
                  <a:srgbClr val="FF0000"/>
                </a:solidFill>
                <a:latin typeface="Andalus" panose="02020603050405020304" pitchFamily="18" charset="-78"/>
                <a:cs typeface="Andalus" panose="02020603050405020304" pitchFamily="18" charset="-78"/>
              </a:rPr>
              <a:t>2 مركز محيطي</a:t>
            </a:r>
            <a:r>
              <a:rPr lang="ar-DZ" sz="2800" b="1" dirty="0" smtClean="0">
                <a:solidFill>
                  <a:srgbClr val="FF0000"/>
                </a:solidFill>
                <a:latin typeface="Andalus" panose="02020603050405020304" pitchFamily="18" charset="-78"/>
                <a:cs typeface="Andalus" panose="02020603050405020304" pitchFamily="18" charset="-78"/>
              </a:rPr>
              <a:t>: </a:t>
            </a:r>
            <a:r>
              <a:rPr lang="ar-DZ" sz="2000" dirty="0" smtClean="0">
                <a:latin typeface="Arial" panose="020B0604020202020204" pitchFamily="34" charset="0"/>
                <a:cs typeface="Arial" panose="020B0604020202020204" pitchFamily="34" charset="0"/>
              </a:rPr>
              <a:t>تكون</a:t>
            </a:r>
            <a:r>
              <a:rPr lang="ar-DZ" sz="2000" dirty="0" smtClean="0"/>
              <a:t> </a:t>
            </a:r>
            <a:r>
              <a:rPr lang="ar-DZ" sz="2000" dirty="0" smtClean="0"/>
              <a:t>ناتجة عن تلف عضو من أعضاء النطق كضعف السمع او تكون ناتجة عن عوامل تشريحية تكون إما خلقية او مكتسبة نتيجة الإصابة بمرض كالتشوهات التي تصيب </a:t>
            </a:r>
            <a:r>
              <a:rPr lang="ar-DZ" sz="2000" dirty="0" err="1" smtClean="0"/>
              <a:t>الفم،اللسان،الحنجرة</a:t>
            </a:r>
            <a:r>
              <a:rPr lang="ar-DZ" sz="2000" dirty="0" smtClean="0"/>
              <a:t>...</a:t>
            </a:r>
          </a:p>
          <a:p>
            <a:pPr algn="r"/>
            <a:r>
              <a:rPr lang="ar-DZ" sz="2000" dirty="0" smtClean="0"/>
              <a:t>وكذلك </a:t>
            </a:r>
            <a:r>
              <a:rPr lang="ar-DZ" sz="2000" b="1" dirty="0" err="1" smtClean="0">
                <a:solidFill>
                  <a:schemeClr val="accent6"/>
                </a:solidFill>
                <a:latin typeface="Andalus" panose="02020603050405020304" pitchFamily="18" charset="-78"/>
                <a:cs typeface="Andalus" panose="02020603050405020304" pitchFamily="18" charset="-78"/>
              </a:rPr>
              <a:t>إلتصاق</a:t>
            </a:r>
            <a:r>
              <a:rPr lang="ar-DZ" sz="2000" b="1" dirty="0" smtClean="0">
                <a:solidFill>
                  <a:schemeClr val="accent6"/>
                </a:solidFill>
                <a:latin typeface="Andalus" panose="02020603050405020304" pitchFamily="18" charset="-78"/>
                <a:cs typeface="Andalus" panose="02020603050405020304" pitchFamily="18" charset="-78"/>
              </a:rPr>
              <a:t> اللسان </a:t>
            </a:r>
            <a:r>
              <a:rPr lang="ar-DZ" sz="2000" dirty="0" smtClean="0"/>
              <a:t>الجزئي كما هو موضح في الشكل [2]هنا يصعب عليه نطق الأصوات الساكنة</a:t>
            </a:r>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r>
              <a:rPr lang="ar-DZ" sz="2000" b="1" dirty="0" smtClean="0">
                <a:solidFill>
                  <a:schemeClr val="accent6"/>
                </a:solidFill>
                <a:latin typeface="Andalus" panose="02020603050405020304" pitchFamily="18" charset="-78"/>
                <a:cs typeface="Andalus" panose="02020603050405020304" pitchFamily="18" charset="-78"/>
              </a:rPr>
              <a:t>كبر </a:t>
            </a:r>
            <a:r>
              <a:rPr lang="ar-DZ" sz="2000" b="1" dirty="0" smtClean="0">
                <a:solidFill>
                  <a:schemeClr val="accent6"/>
                </a:solidFill>
                <a:latin typeface="Andalus" panose="02020603050405020304" pitchFamily="18" charset="-78"/>
                <a:cs typeface="Andalus" panose="02020603050405020304" pitchFamily="18" charset="-78"/>
              </a:rPr>
              <a:t>حجم اللسان</a:t>
            </a:r>
            <a:r>
              <a:rPr lang="ar-DZ" sz="2000" b="1" dirty="0" smtClean="0">
                <a:solidFill>
                  <a:schemeClr val="accent6"/>
                </a:solidFill>
                <a:latin typeface="Andalus" panose="02020603050405020304" pitchFamily="18" charset="-78"/>
                <a:cs typeface="Andalus" panose="02020603050405020304" pitchFamily="18" charset="-78"/>
              </a:rPr>
              <a:t>: </a:t>
            </a:r>
            <a:r>
              <a:rPr lang="ar-DZ" sz="2000" dirty="0" smtClean="0">
                <a:latin typeface="Andalus" panose="02020603050405020304" pitchFamily="18" charset="-78"/>
              </a:rPr>
              <a:t>يوجد</a:t>
            </a:r>
            <a:r>
              <a:rPr lang="ar-DZ" sz="2800" b="1" dirty="0" smtClean="0">
                <a:solidFill>
                  <a:srgbClr val="FF0000"/>
                </a:solidFill>
                <a:latin typeface="Andalus" panose="02020603050405020304" pitchFamily="18" charset="-78"/>
                <a:cs typeface="Andalus" panose="02020603050405020304" pitchFamily="18" charset="-78"/>
              </a:rPr>
              <a:t> </a:t>
            </a:r>
            <a:r>
              <a:rPr lang="ar-DZ" sz="2000" dirty="0" smtClean="0"/>
              <a:t>كثيرا عند أطفال متوازنة داون كما هو موضح في الشكل[3] </a:t>
            </a:r>
          </a:p>
          <a:p>
            <a:pPr algn="r"/>
            <a:endParaRPr lang="ar-DZ" sz="2000" dirty="0"/>
          </a:p>
          <a:p>
            <a:endParaRPr lang="ar-DZ" dirty="0"/>
          </a:p>
          <a:p>
            <a:endParaRPr lang="ar-DZ" dirty="0"/>
          </a:p>
          <a:p>
            <a:endParaRPr lang="fr-FR" dirty="0"/>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4001" y="1210512"/>
            <a:ext cx="3878350" cy="2730552"/>
          </a:xfrm>
          <a:prstGeom prst="rect">
            <a:avLst/>
          </a:prstGeom>
        </p:spPr>
      </p:pic>
      <p:sp>
        <p:nvSpPr>
          <p:cNvPr id="8" name="Flèche angle droit à deux pointes 7"/>
          <p:cNvSpPr/>
          <p:nvPr/>
        </p:nvSpPr>
        <p:spPr>
          <a:xfrm>
            <a:off x="5943600" y="1375104"/>
            <a:ext cx="1417320" cy="19716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922" y="4480560"/>
            <a:ext cx="4206429" cy="2208375"/>
          </a:xfrm>
          <a:prstGeom prst="rect">
            <a:avLst/>
          </a:prstGeom>
        </p:spPr>
      </p:pic>
      <p:sp>
        <p:nvSpPr>
          <p:cNvPr id="10" name="Flèche angle droit à deux pointes 9"/>
          <p:cNvSpPr/>
          <p:nvPr/>
        </p:nvSpPr>
        <p:spPr>
          <a:xfrm>
            <a:off x="5183353" y="4475504"/>
            <a:ext cx="760247" cy="1304089"/>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9705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39496" y="530352"/>
            <a:ext cx="11119104" cy="707886"/>
          </a:xfrm>
          <a:prstGeom prst="rect">
            <a:avLst/>
          </a:prstGeom>
          <a:noFill/>
        </p:spPr>
        <p:txBody>
          <a:bodyPr wrap="square" rtlCol="0">
            <a:spAutoFit/>
          </a:bodyPr>
          <a:lstStyle/>
          <a:p>
            <a:pPr algn="r"/>
            <a:endParaRPr lang="ar-DZ" sz="2000" b="1" dirty="0" smtClean="0">
              <a:solidFill>
                <a:schemeClr val="accent6"/>
              </a:solidFill>
              <a:latin typeface="Andalus" panose="02020603050405020304" pitchFamily="18" charset="-78"/>
              <a:cs typeface="Andalus" panose="02020603050405020304" pitchFamily="18" charset="-78"/>
            </a:endParaRPr>
          </a:p>
          <a:p>
            <a:pPr algn="r"/>
            <a:r>
              <a:rPr lang="ar-DZ" sz="2000" b="1" dirty="0" smtClean="0">
                <a:solidFill>
                  <a:schemeClr val="accent6"/>
                </a:solidFill>
                <a:latin typeface="Andalus" panose="02020603050405020304" pitchFamily="18" charset="-78"/>
                <a:cs typeface="Andalus" panose="02020603050405020304" pitchFamily="18" charset="-78"/>
              </a:rPr>
              <a:t>ع</a:t>
            </a:r>
            <a:r>
              <a:rPr lang="ar-DZ" sz="2000" b="1" dirty="0" smtClean="0">
                <a:solidFill>
                  <a:schemeClr val="accent6"/>
                </a:solidFill>
                <a:latin typeface="Andalus" panose="02020603050405020304" pitchFamily="18" charset="-78"/>
                <a:cs typeface="Andalus" panose="02020603050405020304" pitchFamily="18" charset="-78"/>
              </a:rPr>
              <a:t>دم </a:t>
            </a:r>
            <a:r>
              <a:rPr lang="ar-DZ" sz="2000" b="1" dirty="0" smtClean="0">
                <a:solidFill>
                  <a:schemeClr val="accent6"/>
                </a:solidFill>
                <a:latin typeface="Andalus" panose="02020603050405020304" pitchFamily="18" charset="-78"/>
                <a:cs typeface="Andalus" panose="02020603050405020304" pitchFamily="18" charset="-78"/>
              </a:rPr>
              <a:t>تطابق </a:t>
            </a:r>
            <a:r>
              <a:rPr lang="ar-DZ" sz="2000" b="1" dirty="0" err="1" smtClean="0">
                <a:solidFill>
                  <a:schemeClr val="accent6"/>
                </a:solidFill>
                <a:latin typeface="Andalus" panose="02020603050405020304" pitchFamily="18" charset="-78"/>
                <a:cs typeface="Andalus" panose="02020603050405020304" pitchFamily="18" charset="-78"/>
              </a:rPr>
              <a:t>الفكين</a:t>
            </a:r>
            <a:r>
              <a:rPr lang="ar-DZ" sz="2000" dirty="0" err="1" smtClean="0"/>
              <a:t>:ان</a:t>
            </a:r>
            <a:r>
              <a:rPr lang="ar-DZ" sz="2000" dirty="0" smtClean="0"/>
              <a:t> </a:t>
            </a:r>
            <a:r>
              <a:rPr lang="ar-DZ" sz="2000" dirty="0" smtClean="0"/>
              <a:t>يتقدم الفك العلوي على السفلي او العكس كما هو مبين في الاشكال </a:t>
            </a:r>
            <a:r>
              <a:rPr lang="ar-DZ" sz="2000" dirty="0" smtClean="0"/>
              <a:t>التالية:</a:t>
            </a:r>
            <a:endParaRPr lang="fr-FR" sz="2000"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0374" y="1738493"/>
            <a:ext cx="6964914" cy="3363859"/>
          </a:xfrm>
          <a:prstGeom prst="rect">
            <a:avLst/>
          </a:prstGeom>
        </p:spPr>
      </p:pic>
    </p:spTree>
    <p:extLst>
      <p:ext uri="{BB962C8B-B14F-4D97-AF65-F5344CB8AC3E}">
        <p14:creationId xmlns:p14="http://schemas.microsoft.com/office/powerpoint/2010/main" val="387752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7534" y="372534"/>
            <a:ext cx="10938934" cy="5940088"/>
          </a:xfrm>
          <a:prstGeom prst="rect">
            <a:avLst/>
          </a:prstGeom>
          <a:noFill/>
        </p:spPr>
        <p:txBody>
          <a:bodyPr wrap="square" rtlCol="0">
            <a:spAutoFit/>
          </a:bodyPr>
          <a:lstStyle/>
          <a:p>
            <a:pPr algn="r"/>
            <a:r>
              <a:rPr lang="ar-DZ" sz="2000" b="1" dirty="0" smtClean="0">
                <a:solidFill>
                  <a:schemeClr val="accent6"/>
                </a:solidFill>
                <a:latin typeface="Andalus" panose="02020603050405020304" pitchFamily="18" charset="-78"/>
                <a:cs typeface="Andalus" panose="02020603050405020304" pitchFamily="18" charset="-78"/>
              </a:rPr>
              <a:t>الشفة </a:t>
            </a:r>
            <a:r>
              <a:rPr lang="ar-DZ" sz="2000" b="1" dirty="0" err="1" smtClean="0">
                <a:solidFill>
                  <a:schemeClr val="accent6"/>
                </a:solidFill>
                <a:latin typeface="Andalus" panose="02020603050405020304" pitchFamily="18" charset="-78"/>
                <a:cs typeface="Andalus" panose="02020603050405020304" pitchFamily="18" charset="-78"/>
              </a:rPr>
              <a:t>الارنبية</a:t>
            </a:r>
            <a:r>
              <a:rPr lang="ar-DZ" sz="2000" b="1" dirty="0" smtClean="0">
                <a:solidFill>
                  <a:schemeClr val="accent6"/>
                </a:solidFill>
                <a:latin typeface="Andalus" panose="02020603050405020304" pitchFamily="18" charset="-78"/>
                <a:cs typeface="Andalus" panose="02020603050405020304" pitchFamily="18" charset="-78"/>
              </a:rPr>
              <a:t> وشق </a:t>
            </a:r>
            <a:r>
              <a:rPr lang="ar-DZ" sz="2000" b="1" dirty="0" smtClean="0">
                <a:solidFill>
                  <a:schemeClr val="accent6"/>
                </a:solidFill>
                <a:latin typeface="Andalus" panose="02020603050405020304" pitchFamily="18" charset="-78"/>
                <a:cs typeface="Andalus" panose="02020603050405020304" pitchFamily="18" charset="-78"/>
              </a:rPr>
              <a:t>الحنك : </a:t>
            </a:r>
            <a:r>
              <a:rPr lang="ar-DZ" sz="2000" dirty="0" err="1" smtClean="0"/>
              <a:t>كإنشثاق</a:t>
            </a:r>
            <a:r>
              <a:rPr lang="ar-DZ" sz="2000" dirty="0" smtClean="0"/>
              <a:t> </a:t>
            </a:r>
            <a:r>
              <a:rPr lang="ar-DZ" sz="2000" dirty="0" smtClean="0"/>
              <a:t>في سقف الحنك السبب راجع للجنين في اثناء تكوينه تتجه انسجة الشفاه والفك والجزء الداخلي من الفم في نموها للداخل من كلا الجانبين حتى يلتحم وفي هذه الحالة لا يوجد تفسير لهذا الشيء كما موضح في الشكل[5] </a:t>
            </a:r>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endParaRPr lang="ar-DZ" sz="2000" dirty="0" smtClean="0"/>
          </a:p>
          <a:p>
            <a:pPr algn="r"/>
            <a:endParaRPr lang="ar-DZ" sz="2000" dirty="0"/>
          </a:p>
          <a:p>
            <a:pPr algn="r"/>
            <a:r>
              <a:rPr lang="ar-DZ" sz="2000" dirty="0" smtClean="0"/>
              <a:t>ومن بين الظروف العضوية تتعلق بالحنجرة مثل : شلل الاحبال الصوتية الذي يؤدي الى فقدان الصوت تماما. </a:t>
            </a:r>
          </a:p>
          <a:p>
            <a:pPr algn="r"/>
            <a:r>
              <a:rPr lang="ar-DZ" sz="2000" dirty="0" smtClean="0"/>
              <a:t>يرى الكثير من العلماء ان الإصابة الجسمية عصبية كانت ام غير عصبية هي من العوامل الممهدة والمساعدة في اضعاف قدرة الطفل على تحمل الازمات النفسية التي تؤدي الى الإصابة باضطرابات </a:t>
            </a:r>
            <a:r>
              <a:rPr lang="ar-DZ" sz="2000" dirty="0" smtClean="0"/>
              <a:t>النطق ، خلاصة </a:t>
            </a:r>
            <a:r>
              <a:rPr lang="ar-DZ" sz="2000" dirty="0" smtClean="0"/>
              <a:t>القول ان أي شيء يغير او يعوق الأداء الوظيفي العادي والفعال لأجهزة التنفس وأعضاء النطق الأخرى يعد سببا من أسباب امراض الكلام.</a:t>
            </a:r>
            <a:endParaRPr lang="fr-FR" sz="2000"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6911" y="1372537"/>
            <a:ext cx="2661857" cy="3233182"/>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3451" y="1372537"/>
            <a:ext cx="3241739" cy="3241739"/>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9874" y="1372537"/>
            <a:ext cx="3116240" cy="3130152"/>
          </a:xfrm>
          <a:prstGeom prst="rect">
            <a:avLst/>
          </a:prstGeom>
        </p:spPr>
      </p:pic>
    </p:spTree>
    <p:extLst>
      <p:ext uri="{BB962C8B-B14F-4D97-AF65-F5344CB8AC3E}">
        <p14:creationId xmlns:p14="http://schemas.microsoft.com/office/powerpoint/2010/main" val="610902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54667" y="310896"/>
            <a:ext cx="10614829" cy="6437436"/>
          </a:xfrm>
          <a:prstGeom prst="rect">
            <a:avLst/>
          </a:prstGeom>
          <a:noFill/>
        </p:spPr>
        <p:txBody>
          <a:bodyPr wrap="square" rtlCol="0">
            <a:spAutoFit/>
          </a:bodyPr>
          <a:lstStyle/>
          <a:p>
            <a:pPr algn="r"/>
            <a:r>
              <a:rPr lang="ar-DZ" sz="2800" b="1" dirty="0" smtClean="0">
                <a:solidFill>
                  <a:srgbClr val="FF0000"/>
                </a:solidFill>
                <a:latin typeface="Andalus" panose="02020603050405020304" pitchFamily="18" charset="-78"/>
                <a:cs typeface="Andalus" panose="02020603050405020304" pitchFamily="18" charset="-78"/>
              </a:rPr>
              <a:t>الأسباب </a:t>
            </a:r>
            <a:r>
              <a:rPr lang="ar-DZ" sz="2800" b="1" dirty="0" smtClean="0">
                <a:solidFill>
                  <a:srgbClr val="FF0000"/>
                </a:solidFill>
                <a:latin typeface="Andalus" panose="02020603050405020304" pitchFamily="18" charset="-78"/>
                <a:cs typeface="Andalus" panose="02020603050405020304" pitchFamily="18" charset="-78"/>
              </a:rPr>
              <a:t>النفسية </a:t>
            </a:r>
            <a:r>
              <a:rPr lang="ar-DZ" sz="2800" b="1" dirty="0" err="1" smtClean="0">
                <a:solidFill>
                  <a:srgbClr val="FF0000"/>
                </a:solidFill>
                <a:latin typeface="Andalus" panose="02020603050405020304" pitchFamily="18" charset="-78"/>
                <a:cs typeface="Andalus" panose="02020603050405020304" pitchFamily="18" charset="-78"/>
              </a:rPr>
              <a:t>والاجتماعية:</a:t>
            </a:r>
            <a:r>
              <a:rPr lang="ar-DZ" sz="2000" dirty="0" err="1" smtClean="0"/>
              <a:t>اختلال</a:t>
            </a:r>
            <a:r>
              <a:rPr lang="ar-DZ" sz="2000" dirty="0" smtClean="0"/>
              <a:t> </a:t>
            </a:r>
            <a:r>
              <a:rPr lang="ar-DZ" sz="2000" dirty="0" smtClean="0"/>
              <a:t>البيئة الاجتماعية المحيطة وعدم استقراره العائلي يسبب لديه ضعفا في القدرة على التركيز فحالات الطفل التي يصل فيها التوتر الانفعالي او العصبي الى درجة من الإصابة .</a:t>
            </a:r>
          </a:p>
          <a:p>
            <a:pPr algn="ctr"/>
            <a:r>
              <a:rPr lang="ar-DZ" sz="3600" u="sng" dirty="0" smtClean="0">
                <a:solidFill>
                  <a:srgbClr val="C00000"/>
                </a:solidFill>
                <a:latin typeface="Aldhabi" panose="01000000000000000000" pitchFamily="2" charset="-78"/>
                <a:cs typeface="Aldhabi" panose="01000000000000000000" pitchFamily="2" charset="-78"/>
              </a:rPr>
              <a:t>أنواع امراض الكلام:</a:t>
            </a:r>
          </a:p>
          <a:p>
            <a:pPr algn="r"/>
            <a:r>
              <a:rPr lang="ar-DZ" sz="2000" dirty="0" smtClean="0">
                <a:solidFill>
                  <a:schemeClr val="accent6"/>
                </a:solidFill>
              </a:rPr>
              <a:t>أ/اضطرابات </a:t>
            </a:r>
            <a:r>
              <a:rPr lang="ar-DZ" sz="2000" dirty="0" smtClean="0">
                <a:solidFill>
                  <a:schemeClr val="accent6"/>
                </a:solidFill>
              </a:rPr>
              <a:t>النطق: </a:t>
            </a:r>
            <a:r>
              <a:rPr lang="ar-DZ" sz="2000" dirty="0" smtClean="0"/>
              <a:t>يمكن </a:t>
            </a:r>
            <a:r>
              <a:rPr lang="ar-DZ" sz="2000" dirty="0" smtClean="0"/>
              <a:t>تمييز أربعة أنواع من عيوب </a:t>
            </a:r>
            <a:r>
              <a:rPr lang="ar-DZ" sz="2000" dirty="0" err="1" smtClean="0"/>
              <a:t>النطق,الإبدال</a:t>
            </a:r>
            <a:r>
              <a:rPr lang="ar-DZ" sz="2000" dirty="0" smtClean="0"/>
              <a:t> </a:t>
            </a:r>
            <a:r>
              <a:rPr lang="ar-DZ" sz="2000" dirty="0" smtClean="0"/>
              <a:t>،الحذف، الإضافة ،التشويه </a:t>
            </a:r>
            <a:endParaRPr lang="ar-DZ" sz="2000" dirty="0" smtClean="0"/>
          </a:p>
          <a:p>
            <a:pPr algn="r"/>
            <a:r>
              <a:rPr lang="ar-DZ" sz="2000" dirty="0" smtClean="0"/>
              <a:t>الإبدال : يعد </a:t>
            </a:r>
            <a:r>
              <a:rPr lang="ar-DZ" sz="2000" dirty="0" smtClean="0"/>
              <a:t>هذا النوع من اكثر عيوب النطق شيوعا بين الأطفال وخاصة في عمر 5 و 7 سنوات ويقصد بالإبدال وهو مرحلة تبديل الاسنان وهو يشكل..80</a:t>
            </a:r>
          </a:p>
          <a:p>
            <a:pPr algn="r"/>
            <a:r>
              <a:rPr lang="ar-DZ" sz="2000" dirty="0" smtClean="0"/>
              <a:t>من حالات عيوب النطق وهو نوعان: إبدال جزئي : يستبدل الطفل صوتا مكان صوت </a:t>
            </a:r>
          </a:p>
          <a:p>
            <a:pPr algn="r"/>
            <a:r>
              <a:rPr lang="ar-DZ" sz="2000" dirty="0" smtClean="0"/>
              <a:t>إبدال </a:t>
            </a:r>
            <a:r>
              <a:rPr lang="ar-DZ" sz="2000" dirty="0" smtClean="0"/>
              <a:t>كلي :</a:t>
            </a:r>
            <a:r>
              <a:rPr lang="ar-DZ" sz="2000" dirty="0" smtClean="0"/>
              <a:t>حيث تستبدل كلمة مكان كلمة </a:t>
            </a:r>
          </a:p>
          <a:p>
            <a:pPr algn="r"/>
            <a:r>
              <a:rPr lang="ar-DZ" sz="2000" dirty="0" smtClean="0"/>
              <a:t>ب</a:t>
            </a:r>
            <a:r>
              <a:rPr lang="ar-DZ" sz="2000" dirty="0" smtClean="0"/>
              <a:t>/ </a:t>
            </a:r>
            <a:r>
              <a:rPr lang="ar-DZ" sz="2000" dirty="0" err="1" smtClean="0">
                <a:solidFill>
                  <a:schemeClr val="accent6"/>
                </a:solidFill>
              </a:rPr>
              <a:t>إضطرابات</a:t>
            </a:r>
            <a:r>
              <a:rPr lang="ar-DZ" sz="2000" dirty="0" smtClean="0">
                <a:solidFill>
                  <a:schemeClr val="accent6"/>
                </a:solidFill>
              </a:rPr>
              <a:t> الكلام : </a:t>
            </a:r>
            <a:r>
              <a:rPr lang="ar-DZ" sz="2000" dirty="0" smtClean="0"/>
              <a:t>وتشمل </a:t>
            </a:r>
            <a:r>
              <a:rPr lang="ar-DZ" sz="2000" dirty="0" smtClean="0"/>
              <a:t>هذه الاضطرابات في :</a:t>
            </a:r>
          </a:p>
          <a:p>
            <a:pPr algn="r"/>
            <a:r>
              <a:rPr lang="ar-DZ" sz="2000" dirty="0" smtClean="0"/>
              <a:t>التأتأة :</a:t>
            </a:r>
            <a:r>
              <a:rPr lang="ar-DZ" sz="2000" dirty="0" smtClean="0"/>
              <a:t>هي </a:t>
            </a:r>
            <a:r>
              <a:rPr lang="ar-DZ" sz="2000" dirty="0" err="1" smtClean="0"/>
              <a:t>إضطرابات</a:t>
            </a:r>
            <a:r>
              <a:rPr lang="ar-DZ" sz="2000" dirty="0" smtClean="0"/>
              <a:t> عند خروج الكلام تحدث حيث يجد الطفل صعوبة في نطق الكلمات مع تغيير فيها مثال ذلك إبدال س ب تاء او ابدال س ب ش </a:t>
            </a:r>
          </a:p>
          <a:p>
            <a:pPr algn="r"/>
            <a:r>
              <a:rPr lang="ar-DZ" sz="2000" dirty="0" smtClean="0">
                <a:solidFill>
                  <a:schemeClr val="accent6"/>
                </a:solidFill>
              </a:rPr>
              <a:t>ج/اضطرابات </a:t>
            </a:r>
            <a:r>
              <a:rPr lang="ar-DZ" sz="2000" dirty="0" smtClean="0">
                <a:solidFill>
                  <a:schemeClr val="accent6"/>
                </a:solidFill>
              </a:rPr>
              <a:t>اللغة : </a:t>
            </a:r>
            <a:r>
              <a:rPr lang="ar-DZ" sz="2000" dirty="0" smtClean="0"/>
              <a:t>والمقصود </a:t>
            </a:r>
            <a:r>
              <a:rPr lang="ar-DZ" sz="2000" dirty="0" smtClean="0"/>
              <a:t>بها هي اضطرابات تصيب اللغويات المتعلقة باللغة نفسها:</a:t>
            </a:r>
          </a:p>
          <a:p>
            <a:pPr algn="r"/>
            <a:r>
              <a:rPr lang="ar-DZ" sz="2000" dirty="0" smtClean="0"/>
              <a:t>الحبسة :و تعرف </a:t>
            </a:r>
            <a:r>
              <a:rPr lang="ar-DZ" sz="2000" dirty="0" smtClean="0"/>
              <a:t>بفقدان اللغة والحجز فيها وهي ناتجة عن تدمير في خلايا المخ.</a:t>
            </a:r>
          </a:p>
          <a:p>
            <a:pPr algn="r"/>
            <a:r>
              <a:rPr lang="ar-DZ" sz="2000" dirty="0" smtClean="0"/>
              <a:t>الحبسة التعبيرية او </a:t>
            </a:r>
            <a:r>
              <a:rPr lang="ar-DZ" sz="2000" dirty="0" smtClean="0"/>
              <a:t>الحركية : وتعرف </a:t>
            </a:r>
            <a:r>
              <a:rPr lang="ar-DZ" sz="2000" dirty="0" smtClean="0"/>
              <a:t>أيضا بالحبسة اللفظية او </a:t>
            </a:r>
            <a:r>
              <a:rPr lang="ar-DZ" sz="2000" dirty="0" err="1" smtClean="0"/>
              <a:t>بأفازيا</a:t>
            </a:r>
            <a:r>
              <a:rPr lang="ar-DZ" sz="2000" dirty="0" smtClean="0"/>
              <a:t> </a:t>
            </a:r>
            <a:r>
              <a:rPr lang="ar-DZ" sz="2000" dirty="0" err="1" smtClean="0"/>
              <a:t>بروكا</a:t>
            </a:r>
            <a:r>
              <a:rPr lang="ar-DZ" sz="2000" dirty="0" smtClean="0"/>
              <a:t> وهذا المرض يصيب منطقة </a:t>
            </a:r>
            <a:r>
              <a:rPr lang="ar-DZ" sz="2000" dirty="0" err="1" smtClean="0"/>
              <a:t>بروكا،ويعاني</a:t>
            </a:r>
            <a:r>
              <a:rPr lang="ar-DZ" sz="2000" dirty="0" smtClean="0"/>
              <a:t> المصاب بها بفقدان التعبير والحركة الكلامية.</a:t>
            </a:r>
          </a:p>
          <a:p>
            <a:pPr algn="r"/>
            <a:r>
              <a:rPr lang="ar-DZ" sz="2000" dirty="0" smtClean="0"/>
              <a:t>الحبسة </a:t>
            </a:r>
            <a:r>
              <a:rPr lang="ar-DZ" sz="2000" dirty="0" smtClean="0"/>
              <a:t>الحسية :</a:t>
            </a:r>
            <a:r>
              <a:rPr lang="ar-DZ" sz="2000" dirty="0" smtClean="0"/>
              <a:t>وتعرف </a:t>
            </a:r>
            <a:r>
              <a:rPr lang="ar-DZ" sz="2000" dirty="0" err="1" smtClean="0"/>
              <a:t>بالإستقبالية</a:t>
            </a:r>
            <a:r>
              <a:rPr lang="ar-DZ" sz="2000" dirty="0" smtClean="0"/>
              <a:t> </a:t>
            </a:r>
            <a:r>
              <a:rPr lang="ar-DZ" sz="2000" dirty="0" smtClean="0"/>
              <a:t>او </a:t>
            </a:r>
            <a:r>
              <a:rPr lang="ar-DZ" sz="2000" dirty="0" err="1" smtClean="0"/>
              <a:t>إفازيا</a:t>
            </a:r>
            <a:r>
              <a:rPr lang="ar-DZ" sz="2000" dirty="0" smtClean="0"/>
              <a:t> السمعية وهي تحدث بسبب حدوث تلف في المركز السمعي مما تؤدي لحدوث الصم الكلامي</a:t>
            </a:r>
            <a:r>
              <a:rPr lang="ar-DZ" dirty="0" smtClean="0"/>
              <a:t>.</a:t>
            </a:r>
          </a:p>
          <a:p>
            <a:pPr algn="r"/>
            <a:r>
              <a:rPr lang="ar-DZ" sz="2000" dirty="0" smtClean="0"/>
              <a:t>حبسة تسمية </a:t>
            </a:r>
            <a:r>
              <a:rPr lang="ar-DZ" sz="2000" dirty="0" smtClean="0"/>
              <a:t>الأشياء : وتعرف </a:t>
            </a:r>
            <a:r>
              <a:rPr lang="ar-DZ" sz="2000" dirty="0" err="1" smtClean="0"/>
              <a:t>بالأفازيا</a:t>
            </a:r>
            <a:r>
              <a:rPr lang="ar-DZ" sz="2000" dirty="0" smtClean="0"/>
              <a:t> </a:t>
            </a:r>
            <a:r>
              <a:rPr lang="ar-DZ" sz="2000" dirty="0" err="1" smtClean="0"/>
              <a:t>النسيانية</a:t>
            </a:r>
            <a:r>
              <a:rPr lang="ar-DZ" sz="2000" dirty="0" smtClean="0"/>
              <a:t> حيث يجد المريض صعوبة في تسمية الأشياء.</a:t>
            </a:r>
          </a:p>
          <a:p>
            <a:pPr algn="r"/>
            <a:r>
              <a:rPr lang="ar-DZ" sz="2000" dirty="0" smtClean="0"/>
              <a:t>الحبسة </a:t>
            </a:r>
            <a:r>
              <a:rPr lang="ar-DZ" sz="2000" dirty="0" smtClean="0"/>
              <a:t>الكلية : وفيها </a:t>
            </a:r>
            <a:r>
              <a:rPr lang="ar-DZ" sz="2000" dirty="0" smtClean="0"/>
              <a:t>يعاني المريض من </a:t>
            </a:r>
            <a:r>
              <a:rPr lang="ar-DZ" sz="2000" dirty="0" err="1" smtClean="0"/>
              <a:t>إحتباس</a:t>
            </a:r>
            <a:r>
              <a:rPr lang="ar-DZ" sz="2000" dirty="0" smtClean="0"/>
              <a:t> في الكلام بالإضافة إلى اضطراب في فهم الكلمات المنطوقة والمكتوبة.</a:t>
            </a:r>
            <a:r>
              <a:rPr lang="en-GB" sz="2000" dirty="0" smtClean="0"/>
              <a:t> </a:t>
            </a:r>
            <a:endParaRPr lang="en-GB" sz="2000" dirty="0"/>
          </a:p>
        </p:txBody>
      </p:sp>
    </p:spTree>
    <p:extLst>
      <p:ext uri="{BB962C8B-B14F-4D97-AF65-F5344CB8AC3E}">
        <p14:creationId xmlns:p14="http://schemas.microsoft.com/office/powerpoint/2010/main" val="306069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09132" y="612648"/>
            <a:ext cx="10714059" cy="3046988"/>
          </a:xfrm>
          <a:prstGeom prst="rect">
            <a:avLst/>
          </a:prstGeom>
          <a:noFill/>
        </p:spPr>
        <p:txBody>
          <a:bodyPr wrap="square" rtlCol="0">
            <a:spAutoFit/>
          </a:bodyPr>
          <a:lstStyle/>
          <a:p>
            <a:pPr algn="ctr"/>
            <a:r>
              <a:rPr lang="ar-DZ" sz="3600" b="1" u="sng" dirty="0" smtClean="0">
                <a:solidFill>
                  <a:srgbClr val="C00000"/>
                </a:solidFill>
                <a:latin typeface="Aldhabi" panose="01000000000000000000" pitchFamily="2" charset="-78"/>
                <a:cs typeface="Aldhabi" panose="01000000000000000000" pitchFamily="2" charset="-78"/>
              </a:rPr>
              <a:t>علاج أمراض الكلام </a:t>
            </a:r>
            <a:r>
              <a:rPr lang="ar-DZ" sz="3600" b="1" u="sng" dirty="0" smtClean="0">
                <a:solidFill>
                  <a:srgbClr val="C00000"/>
                </a:solidFill>
                <a:latin typeface="Aldhabi" panose="01000000000000000000" pitchFamily="2" charset="-78"/>
                <a:cs typeface="Aldhabi" panose="01000000000000000000" pitchFamily="2" charset="-78"/>
              </a:rPr>
              <a:t>:</a:t>
            </a:r>
          </a:p>
          <a:p>
            <a:pPr algn="ctr"/>
            <a:endParaRPr lang="ar-DZ" sz="3600" b="1" u="sng" dirty="0" smtClean="0">
              <a:solidFill>
                <a:srgbClr val="FF0000"/>
              </a:solidFill>
              <a:latin typeface="Aldhabi" panose="01000000000000000000" pitchFamily="2" charset="-78"/>
              <a:cs typeface="Aldhabi" panose="01000000000000000000" pitchFamily="2" charset="-78"/>
            </a:endParaRPr>
          </a:p>
          <a:p>
            <a:pPr algn="r"/>
            <a:r>
              <a:rPr lang="ar-DZ" sz="2000" dirty="0" smtClean="0">
                <a:solidFill>
                  <a:schemeClr val="accent6"/>
                </a:solidFill>
              </a:rPr>
              <a:t>التدخل </a:t>
            </a:r>
            <a:r>
              <a:rPr lang="ar-DZ" sz="2000" dirty="0" err="1" smtClean="0">
                <a:solidFill>
                  <a:schemeClr val="accent6"/>
                </a:solidFill>
              </a:rPr>
              <a:t>الجراحي</a:t>
            </a:r>
            <a:r>
              <a:rPr lang="ar-DZ" sz="2000" dirty="0" err="1" smtClean="0"/>
              <a:t>:إن</a:t>
            </a:r>
            <a:r>
              <a:rPr lang="ar-DZ" sz="2000" dirty="0" smtClean="0"/>
              <a:t> علاج بعض إضرابات نطق يحتاج إلى علاج جراحي من خلال زراعة أسنان في منطقة اسنان غير موجودة </a:t>
            </a:r>
            <a:endParaRPr lang="ar-DZ" sz="2000" dirty="0" smtClean="0"/>
          </a:p>
          <a:p>
            <a:pPr algn="r"/>
            <a:r>
              <a:rPr lang="ar-DZ" sz="2000" dirty="0" smtClean="0"/>
              <a:t>لنطق </a:t>
            </a:r>
            <a:r>
              <a:rPr lang="ar-DZ" sz="2000" dirty="0" smtClean="0"/>
              <a:t>كلمات نطق </a:t>
            </a:r>
            <a:r>
              <a:rPr lang="ar-DZ" sz="2000" dirty="0" err="1" smtClean="0"/>
              <a:t>صحيح.وعلاج</a:t>
            </a:r>
            <a:r>
              <a:rPr lang="ar-DZ" sz="2000" dirty="0" smtClean="0"/>
              <a:t> تشوهات الخلقية والحسية كلامية من حلال أطباء لتحفيز المهارات اللغوية</a:t>
            </a:r>
            <a:r>
              <a:rPr lang="ar-DZ" sz="2000" dirty="0" smtClean="0"/>
              <a:t>.</a:t>
            </a:r>
          </a:p>
          <a:p>
            <a:pPr algn="r"/>
            <a:endParaRPr lang="ar-DZ" sz="2000" dirty="0" smtClean="0"/>
          </a:p>
          <a:p>
            <a:pPr algn="r"/>
            <a:r>
              <a:rPr lang="ar-DZ" sz="2000" dirty="0" smtClean="0">
                <a:solidFill>
                  <a:schemeClr val="accent6"/>
                </a:solidFill>
              </a:rPr>
              <a:t>العلاج الكلامي </a:t>
            </a:r>
            <a:r>
              <a:rPr lang="ar-DZ" sz="2000" dirty="0" err="1" smtClean="0">
                <a:solidFill>
                  <a:schemeClr val="accent6"/>
                </a:solidFill>
              </a:rPr>
              <a:t>والنفسي:</a:t>
            </a:r>
            <a:r>
              <a:rPr lang="ar-DZ" sz="2000" dirty="0" err="1" smtClean="0"/>
              <a:t>من</a:t>
            </a:r>
            <a:r>
              <a:rPr lang="ar-DZ" sz="2000" dirty="0" smtClean="0"/>
              <a:t> خلال الذهاب الى أطباء نفسيين لمعالجة امراض نفسية والقدرة على تجاوز الازمات التي مرت عليه من قبل وكذلك العلاج الكلامي من خلال الذهاب الى مصحات خاصة تقوم بمعالجة نطق الطفل وكذلك محاولة إدخاله إلى مؤسسات التربوية والتعلم من طرف الأساتذة وتخالط وتمازج مع الأطفال والكلام معهم والتعلم من بعض </a:t>
            </a:r>
            <a:r>
              <a:rPr lang="ar-DZ" dirty="0" smtClean="0"/>
              <a:t>.</a:t>
            </a:r>
            <a:endParaRPr lang="fr-FR" dirty="0"/>
          </a:p>
        </p:txBody>
      </p:sp>
    </p:spTree>
    <p:extLst>
      <p:ext uri="{BB962C8B-B14F-4D97-AF65-F5344CB8AC3E}">
        <p14:creationId xmlns:p14="http://schemas.microsoft.com/office/powerpoint/2010/main" val="320001707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316</TotalTime>
  <Words>1158</Words>
  <Application>Microsoft Office PowerPoint</Application>
  <PresentationFormat>Grand écran</PresentationFormat>
  <Paragraphs>84</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Aldhabi</vt:lpstr>
      <vt:lpstr>Andalus</vt:lpstr>
      <vt:lpstr>Arial</vt:lpstr>
      <vt:lpstr>Gill Sans MT</vt:lpstr>
      <vt:lpstr>Impact</vt:lpstr>
      <vt:lpstr>Majalla UI</vt:lpstr>
      <vt:lpstr>Badge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45</cp:revision>
  <dcterms:created xsi:type="dcterms:W3CDTF">2024-11-15T19:59:55Z</dcterms:created>
  <dcterms:modified xsi:type="dcterms:W3CDTF">2024-11-17T07:18:14Z</dcterms:modified>
</cp:coreProperties>
</file>