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72" r:id="rId2"/>
    <p:sldId id="270" r:id="rId3"/>
    <p:sldId id="256" r:id="rId4"/>
    <p:sldId id="257" r:id="rId5"/>
    <p:sldId id="273" r:id="rId6"/>
    <p:sldId id="274" r:id="rId7"/>
    <p:sldId id="260" r:id="rId8"/>
    <p:sldId id="275" r:id="rId9"/>
    <p:sldId id="276" r:id="rId10"/>
    <p:sldId id="264" r:id="rId11"/>
    <p:sldId id="263" r:id="rId12"/>
    <p:sldId id="265" r:id="rId13"/>
    <p:sldId id="266" r:id="rId14"/>
    <p:sldId id="267" r:id="rId15"/>
    <p:sldId id="277" r:id="rId16"/>
    <p:sldId id="278" r:id="rId17"/>
    <p:sldId id="279" r:id="rId18"/>
    <p:sldId id="268" r:id="rId19"/>
    <p:sldId id="271" r:id="rId20"/>
  </p:sldIdLst>
  <p:sldSz cx="12192000" cy="6858000"/>
  <p:notesSz cx="6858000" cy="9144000"/>
  <p:defaultText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3" Type="http://schemas.openxmlformats.org/officeDocument/2006/relationships/slide" Target="slides/slide2.xml" /><Relationship Id="rId21" Type="http://schemas.openxmlformats.org/officeDocument/2006/relationships/presProps" Target="presProps.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tableStyles" Target="tableStyles.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theme" Target="theme/theme1.xml" /><Relationship Id="rId10" Type="http://schemas.openxmlformats.org/officeDocument/2006/relationships/slide" Target="slides/slide9.xml" /><Relationship Id="rId19" Type="http://schemas.openxmlformats.org/officeDocument/2006/relationships/slide" Target="slides/slide18.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viewProps" Target="viewProp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87BA54D3-3CCD-032E-45BB-8E19439C342A}"/>
              </a:ext>
            </a:extLst>
          </p:cNvPr>
          <p:cNvSpPr>
            <a:spLocks noGrp="1"/>
          </p:cNvSpPr>
          <p:nvPr>
            <p:ph type="ctrTitle"/>
          </p:nvPr>
        </p:nvSpPr>
        <p:spPr>
          <a:xfrm>
            <a:off x="1524000" y="1122363"/>
            <a:ext cx="9144000" cy="2387600"/>
          </a:xfrm>
        </p:spPr>
        <p:txBody>
          <a:bodyPr anchor="b"/>
          <a:lstStyle>
            <a:lvl1pPr algn="ctr">
              <a:defRPr sz="6000"/>
            </a:lvl1pPr>
          </a:lstStyle>
          <a:p>
            <a:r>
              <a:rPr lang="ar-SA"/>
              <a:t>انقر لتحرير نمط عنوان الشكل الرئيسي</a:t>
            </a:r>
            <a:endParaRPr lang="ar-EG"/>
          </a:p>
        </p:txBody>
      </p:sp>
      <p:sp>
        <p:nvSpPr>
          <p:cNvPr id="3" name="عنوان فرعي 2">
            <a:extLst>
              <a:ext uri="{FF2B5EF4-FFF2-40B4-BE49-F238E27FC236}">
                <a16:creationId xmlns:a16="http://schemas.microsoft.com/office/drawing/2014/main" id="{C04A7A14-D6A7-95BE-5139-AA3F51944C7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a:t>انقر لتحرير نمط العنوان الفرعي للشكل الرئيسي</a:t>
            </a:r>
            <a:endParaRPr lang="ar-EG"/>
          </a:p>
        </p:txBody>
      </p:sp>
      <p:sp>
        <p:nvSpPr>
          <p:cNvPr id="4" name="عنصر نائب للتاريخ 3">
            <a:extLst>
              <a:ext uri="{FF2B5EF4-FFF2-40B4-BE49-F238E27FC236}">
                <a16:creationId xmlns:a16="http://schemas.microsoft.com/office/drawing/2014/main" id="{EC9D0D85-E80F-7B86-5233-998368B46E75}"/>
              </a:ext>
            </a:extLst>
          </p:cNvPr>
          <p:cNvSpPr>
            <a:spLocks noGrp="1"/>
          </p:cNvSpPr>
          <p:nvPr>
            <p:ph type="dt" sz="half" idx="10"/>
          </p:nvPr>
        </p:nvSpPr>
        <p:spPr/>
        <p:txBody>
          <a:bodyPr/>
          <a:lstStyle/>
          <a:p>
            <a:fld id="{C860AA95-848F-784A-A7D7-66EF81BFF2B5}" type="datetimeFigureOut">
              <a:rPr lang="ar-EG" smtClean="0"/>
              <a:t>06/06/1446</a:t>
            </a:fld>
            <a:endParaRPr lang="ar-EG"/>
          </a:p>
        </p:txBody>
      </p:sp>
      <p:sp>
        <p:nvSpPr>
          <p:cNvPr id="5" name="عنصر نائب للتذييل 4">
            <a:extLst>
              <a:ext uri="{FF2B5EF4-FFF2-40B4-BE49-F238E27FC236}">
                <a16:creationId xmlns:a16="http://schemas.microsoft.com/office/drawing/2014/main" id="{3CE842EF-9B3B-32EC-F081-0529ACAF3F73}"/>
              </a:ext>
            </a:extLst>
          </p:cNvPr>
          <p:cNvSpPr>
            <a:spLocks noGrp="1"/>
          </p:cNvSpPr>
          <p:nvPr>
            <p:ph type="ftr" sz="quarter" idx="11"/>
          </p:nvPr>
        </p:nvSpPr>
        <p:spPr/>
        <p:txBody>
          <a:bodyPr/>
          <a:lstStyle/>
          <a:p>
            <a:endParaRPr lang="ar-EG"/>
          </a:p>
        </p:txBody>
      </p:sp>
      <p:sp>
        <p:nvSpPr>
          <p:cNvPr id="6" name="عنصر نائب لرقم الشريحة 5">
            <a:extLst>
              <a:ext uri="{FF2B5EF4-FFF2-40B4-BE49-F238E27FC236}">
                <a16:creationId xmlns:a16="http://schemas.microsoft.com/office/drawing/2014/main" id="{856B4204-36D2-4286-F7F5-3FC57D8863AA}"/>
              </a:ext>
            </a:extLst>
          </p:cNvPr>
          <p:cNvSpPr>
            <a:spLocks noGrp="1"/>
          </p:cNvSpPr>
          <p:nvPr>
            <p:ph type="sldNum" sz="quarter" idx="12"/>
          </p:nvPr>
        </p:nvSpPr>
        <p:spPr/>
        <p:txBody>
          <a:bodyPr/>
          <a:lstStyle/>
          <a:p>
            <a:fld id="{A022834E-CFC4-6544-97B1-6FA11E276A44}" type="slidenum">
              <a:rPr lang="ar-EG" smtClean="0"/>
              <a:t>‹#›</a:t>
            </a:fld>
            <a:endParaRPr lang="ar-EG"/>
          </a:p>
        </p:txBody>
      </p:sp>
    </p:spTree>
    <p:extLst>
      <p:ext uri="{BB962C8B-B14F-4D97-AF65-F5344CB8AC3E}">
        <p14:creationId xmlns:p14="http://schemas.microsoft.com/office/powerpoint/2010/main" val="221573127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5112FDBE-637C-F3DB-5027-0129B68419B6}"/>
              </a:ext>
            </a:extLst>
          </p:cNvPr>
          <p:cNvSpPr>
            <a:spLocks noGrp="1"/>
          </p:cNvSpPr>
          <p:nvPr>
            <p:ph type="title"/>
          </p:nvPr>
        </p:nvSpPr>
        <p:spPr/>
        <p:txBody>
          <a:bodyPr/>
          <a:lstStyle/>
          <a:p>
            <a:r>
              <a:rPr lang="ar-SA"/>
              <a:t>انقر لتحرير نمط عنوان الشكل الرئيسي</a:t>
            </a:r>
            <a:endParaRPr lang="ar-EG"/>
          </a:p>
        </p:txBody>
      </p:sp>
      <p:sp>
        <p:nvSpPr>
          <p:cNvPr id="3" name="عنصر نائب للعنوان العمودي 2">
            <a:extLst>
              <a:ext uri="{FF2B5EF4-FFF2-40B4-BE49-F238E27FC236}">
                <a16:creationId xmlns:a16="http://schemas.microsoft.com/office/drawing/2014/main" id="{80D30D60-4E9D-AE9F-B38C-9C4C0D3C22E4}"/>
              </a:ext>
            </a:extLst>
          </p:cNvPr>
          <p:cNvSpPr>
            <a:spLocks noGrp="1"/>
          </p:cNvSpPr>
          <p:nvPr>
            <p:ph type="body" orient="vert" idx="1"/>
          </p:nvPr>
        </p:nvSpPr>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EG"/>
          </a:p>
        </p:txBody>
      </p:sp>
      <p:sp>
        <p:nvSpPr>
          <p:cNvPr id="4" name="عنصر نائب للتاريخ 3">
            <a:extLst>
              <a:ext uri="{FF2B5EF4-FFF2-40B4-BE49-F238E27FC236}">
                <a16:creationId xmlns:a16="http://schemas.microsoft.com/office/drawing/2014/main" id="{CAC30A56-A8E0-0ED1-91CA-14F3416343BD}"/>
              </a:ext>
            </a:extLst>
          </p:cNvPr>
          <p:cNvSpPr>
            <a:spLocks noGrp="1"/>
          </p:cNvSpPr>
          <p:nvPr>
            <p:ph type="dt" sz="half" idx="10"/>
          </p:nvPr>
        </p:nvSpPr>
        <p:spPr/>
        <p:txBody>
          <a:bodyPr/>
          <a:lstStyle/>
          <a:p>
            <a:fld id="{C860AA95-848F-784A-A7D7-66EF81BFF2B5}" type="datetimeFigureOut">
              <a:rPr lang="ar-EG" smtClean="0"/>
              <a:t>06/06/1446</a:t>
            </a:fld>
            <a:endParaRPr lang="ar-EG"/>
          </a:p>
        </p:txBody>
      </p:sp>
      <p:sp>
        <p:nvSpPr>
          <p:cNvPr id="5" name="عنصر نائب للتذييل 4">
            <a:extLst>
              <a:ext uri="{FF2B5EF4-FFF2-40B4-BE49-F238E27FC236}">
                <a16:creationId xmlns:a16="http://schemas.microsoft.com/office/drawing/2014/main" id="{87685D48-6A1D-FB78-72FB-624EF10D9B0D}"/>
              </a:ext>
            </a:extLst>
          </p:cNvPr>
          <p:cNvSpPr>
            <a:spLocks noGrp="1"/>
          </p:cNvSpPr>
          <p:nvPr>
            <p:ph type="ftr" sz="quarter" idx="11"/>
          </p:nvPr>
        </p:nvSpPr>
        <p:spPr/>
        <p:txBody>
          <a:bodyPr/>
          <a:lstStyle/>
          <a:p>
            <a:endParaRPr lang="ar-EG"/>
          </a:p>
        </p:txBody>
      </p:sp>
      <p:sp>
        <p:nvSpPr>
          <p:cNvPr id="6" name="عنصر نائب لرقم الشريحة 5">
            <a:extLst>
              <a:ext uri="{FF2B5EF4-FFF2-40B4-BE49-F238E27FC236}">
                <a16:creationId xmlns:a16="http://schemas.microsoft.com/office/drawing/2014/main" id="{7920E0A4-2304-ED8C-6C48-12DC517F17F5}"/>
              </a:ext>
            </a:extLst>
          </p:cNvPr>
          <p:cNvSpPr>
            <a:spLocks noGrp="1"/>
          </p:cNvSpPr>
          <p:nvPr>
            <p:ph type="sldNum" sz="quarter" idx="12"/>
          </p:nvPr>
        </p:nvSpPr>
        <p:spPr/>
        <p:txBody>
          <a:bodyPr/>
          <a:lstStyle/>
          <a:p>
            <a:fld id="{A022834E-CFC4-6544-97B1-6FA11E276A44}" type="slidenum">
              <a:rPr lang="ar-EG" smtClean="0"/>
              <a:t>‹#›</a:t>
            </a:fld>
            <a:endParaRPr lang="ar-EG"/>
          </a:p>
        </p:txBody>
      </p:sp>
    </p:spTree>
    <p:extLst>
      <p:ext uri="{BB962C8B-B14F-4D97-AF65-F5344CB8AC3E}">
        <p14:creationId xmlns:p14="http://schemas.microsoft.com/office/powerpoint/2010/main" val="148511327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a:extLst>
              <a:ext uri="{FF2B5EF4-FFF2-40B4-BE49-F238E27FC236}">
                <a16:creationId xmlns:a16="http://schemas.microsoft.com/office/drawing/2014/main" id="{48000CE1-84B2-8F40-32B4-865B53F30FF5}"/>
              </a:ext>
            </a:extLst>
          </p:cNvPr>
          <p:cNvSpPr>
            <a:spLocks noGrp="1"/>
          </p:cNvSpPr>
          <p:nvPr>
            <p:ph type="title" orient="vert"/>
          </p:nvPr>
        </p:nvSpPr>
        <p:spPr>
          <a:xfrm>
            <a:off x="8724900" y="365125"/>
            <a:ext cx="2628900" cy="5811838"/>
          </a:xfrm>
        </p:spPr>
        <p:txBody>
          <a:bodyPr vert="eaVert"/>
          <a:lstStyle/>
          <a:p>
            <a:r>
              <a:rPr lang="ar-SA"/>
              <a:t>انقر لتحرير نمط عنوان الشكل الرئيسي</a:t>
            </a:r>
            <a:endParaRPr lang="ar-EG"/>
          </a:p>
        </p:txBody>
      </p:sp>
      <p:sp>
        <p:nvSpPr>
          <p:cNvPr id="3" name="عنصر نائب للعنوان العمودي 2">
            <a:extLst>
              <a:ext uri="{FF2B5EF4-FFF2-40B4-BE49-F238E27FC236}">
                <a16:creationId xmlns:a16="http://schemas.microsoft.com/office/drawing/2014/main" id="{77C146BF-E80D-325A-B2A2-0B9375ECB848}"/>
              </a:ext>
            </a:extLst>
          </p:cNvPr>
          <p:cNvSpPr>
            <a:spLocks noGrp="1"/>
          </p:cNvSpPr>
          <p:nvPr>
            <p:ph type="body" orient="vert" idx="1"/>
          </p:nvPr>
        </p:nvSpPr>
        <p:spPr>
          <a:xfrm>
            <a:off x="838200" y="365125"/>
            <a:ext cx="7734300" cy="5811838"/>
          </a:xfrm>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EG"/>
          </a:p>
        </p:txBody>
      </p:sp>
      <p:sp>
        <p:nvSpPr>
          <p:cNvPr id="4" name="عنصر نائب للتاريخ 3">
            <a:extLst>
              <a:ext uri="{FF2B5EF4-FFF2-40B4-BE49-F238E27FC236}">
                <a16:creationId xmlns:a16="http://schemas.microsoft.com/office/drawing/2014/main" id="{A155582A-89FC-DF81-1456-B4983A150E85}"/>
              </a:ext>
            </a:extLst>
          </p:cNvPr>
          <p:cNvSpPr>
            <a:spLocks noGrp="1"/>
          </p:cNvSpPr>
          <p:nvPr>
            <p:ph type="dt" sz="half" idx="10"/>
          </p:nvPr>
        </p:nvSpPr>
        <p:spPr/>
        <p:txBody>
          <a:bodyPr/>
          <a:lstStyle/>
          <a:p>
            <a:fld id="{C860AA95-848F-784A-A7D7-66EF81BFF2B5}" type="datetimeFigureOut">
              <a:rPr lang="ar-EG" smtClean="0"/>
              <a:t>06/06/1446</a:t>
            </a:fld>
            <a:endParaRPr lang="ar-EG"/>
          </a:p>
        </p:txBody>
      </p:sp>
      <p:sp>
        <p:nvSpPr>
          <p:cNvPr id="5" name="عنصر نائب للتذييل 4">
            <a:extLst>
              <a:ext uri="{FF2B5EF4-FFF2-40B4-BE49-F238E27FC236}">
                <a16:creationId xmlns:a16="http://schemas.microsoft.com/office/drawing/2014/main" id="{9449F050-488D-ADE0-B4E2-BAC690F895A9}"/>
              </a:ext>
            </a:extLst>
          </p:cNvPr>
          <p:cNvSpPr>
            <a:spLocks noGrp="1"/>
          </p:cNvSpPr>
          <p:nvPr>
            <p:ph type="ftr" sz="quarter" idx="11"/>
          </p:nvPr>
        </p:nvSpPr>
        <p:spPr/>
        <p:txBody>
          <a:bodyPr/>
          <a:lstStyle/>
          <a:p>
            <a:endParaRPr lang="ar-EG"/>
          </a:p>
        </p:txBody>
      </p:sp>
      <p:sp>
        <p:nvSpPr>
          <p:cNvPr id="6" name="عنصر نائب لرقم الشريحة 5">
            <a:extLst>
              <a:ext uri="{FF2B5EF4-FFF2-40B4-BE49-F238E27FC236}">
                <a16:creationId xmlns:a16="http://schemas.microsoft.com/office/drawing/2014/main" id="{4C16A8B7-7F69-ECCF-B808-476545639822}"/>
              </a:ext>
            </a:extLst>
          </p:cNvPr>
          <p:cNvSpPr>
            <a:spLocks noGrp="1"/>
          </p:cNvSpPr>
          <p:nvPr>
            <p:ph type="sldNum" sz="quarter" idx="12"/>
          </p:nvPr>
        </p:nvSpPr>
        <p:spPr/>
        <p:txBody>
          <a:bodyPr/>
          <a:lstStyle/>
          <a:p>
            <a:fld id="{A022834E-CFC4-6544-97B1-6FA11E276A44}" type="slidenum">
              <a:rPr lang="ar-EG" smtClean="0"/>
              <a:t>‹#›</a:t>
            </a:fld>
            <a:endParaRPr lang="ar-EG"/>
          </a:p>
        </p:txBody>
      </p:sp>
    </p:spTree>
    <p:extLst>
      <p:ext uri="{BB962C8B-B14F-4D97-AF65-F5344CB8AC3E}">
        <p14:creationId xmlns:p14="http://schemas.microsoft.com/office/powerpoint/2010/main" val="155185817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51DAB935-8D84-DB9C-668D-16D6A1B95073}"/>
              </a:ext>
            </a:extLst>
          </p:cNvPr>
          <p:cNvSpPr>
            <a:spLocks noGrp="1"/>
          </p:cNvSpPr>
          <p:nvPr>
            <p:ph type="title"/>
          </p:nvPr>
        </p:nvSpPr>
        <p:spPr/>
        <p:txBody>
          <a:bodyPr/>
          <a:lstStyle/>
          <a:p>
            <a:r>
              <a:rPr lang="ar-SA"/>
              <a:t>انقر لتحرير نمط عنوان الشكل الرئيسي</a:t>
            </a:r>
            <a:endParaRPr lang="ar-EG"/>
          </a:p>
        </p:txBody>
      </p:sp>
      <p:sp>
        <p:nvSpPr>
          <p:cNvPr id="3" name="عنصر نائب للمحتوى 2">
            <a:extLst>
              <a:ext uri="{FF2B5EF4-FFF2-40B4-BE49-F238E27FC236}">
                <a16:creationId xmlns:a16="http://schemas.microsoft.com/office/drawing/2014/main" id="{58B97BF4-36ED-C697-6F2B-484FDF766297}"/>
              </a:ext>
            </a:extLst>
          </p:cNvPr>
          <p:cNvSpPr>
            <a:spLocks noGrp="1"/>
          </p:cNvSpPr>
          <p:nvPr>
            <p:ph idx="1"/>
          </p:nvPr>
        </p:nvSpPr>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EG"/>
          </a:p>
        </p:txBody>
      </p:sp>
      <p:sp>
        <p:nvSpPr>
          <p:cNvPr id="4" name="عنصر نائب للتاريخ 3">
            <a:extLst>
              <a:ext uri="{FF2B5EF4-FFF2-40B4-BE49-F238E27FC236}">
                <a16:creationId xmlns:a16="http://schemas.microsoft.com/office/drawing/2014/main" id="{F7482D68-22F5-532C-6ABA-5FA84B7B0F6E}"/>
              </a:ext>
            </a:extLst>
          </p:cNvPr>
          <p:cNvSpPr>
            <a:spLocks noGrp="1"/>
          </p:cNvSpPr>
          <p:nvPr>
            <p:ph type="dt" sz="half" idx="10"/>
          </p:nvPr>
        </p:nvSpPr>
        <p:spPr/>
        <p:txBody>
          <a:bodyPr/>
          <a:lstStyle/>
          <a:p>
            <a:fld id="{C860AA95-848F-784A-A7D7-66EF81BFF2B5}" type="datetimeFigureOut">
              <a:rPr lang="ar-EG" smtClean="0"/>
              <a:t>06/06/1446</a:t>
            </a:fld>
            <a:endParaRPr lang="ar-EG"/>
          </a:p>
        </p:txBody>
      </p:sp>
      <p:sp>
        <p:nvSpPr>
          <p:cNvPr id="5" name="عنصر نائب للتذييل 4">
            <a:extLst>
              <a:ext uri="{FF2B5EF4-FFF2-40B4-BE49-F238E27FC236}">
                <a16:creationId xmlns:a16="http://schemas.microsoft.com/office/drawing/2014/main" id="{51FFB190-86BE-9525-0F3D-FF1A88EA2122}"/>
              </a:ext>
            </a:extLst>
          </p:cNvPr>
          <p:cNvSpPr>
            <a:spLocks noGrp="1"/>
          </p:cNvSpPr>
          <p:nvPr>
            <p:ph type="ftr" sz="quarter" idx="11"/>
          </p:nvPr>
        </p:nvSpPr>
        <p:spPr/>
        <p:txBody>
          <a:bodyPr/>
          <a:lstStyle/>
          <a:p>
            <a:endParaRPr lang="ar-EG"/>
          </a:p>
        </p:txBody>
      </p:sp>
      <p:sp>
        <p:nvSpPr>
          <p:cNvPr id="6" name="عنصر نائب لرقم الشريحة 5">
            <a:extLst>
              <a:ext uri="{FF2B5EF4-FFF2-40B4-BE49-F238E27FC236}">
                <a16:creationId xmlns:a16="http://schemas.microsoft.com/office/drawing/2014/main" id="{35409224-1A93-5492-9DE5-0D4E110DC36F}"/>
              </a:ext>
            </a:extLst>
          </p:cNvPr>
          <p:cNvSpPr>
            <a:spLocks noGrp="1"/>
          </p:cNvSpPr>
          <p:nvPr>
            <p:ph type="sldNum" sz="quarter" idx="12"/>
          </p:nvPr>
        </p:nvSpPr>
        <p:spPr/>
        <p:txBody>
          <a:bodyPr/>
          <a:lstStyle/>
          <a:p>
            <a:fld id="{A022834E-CFC4-6544-97B1-6FA11E276A44}" type="slidenum">
              <a:rPr lang="ar-EG" smtClean="0"/>
              <a:t>‹#›</a:t>
            </a:fld>
            <a:endParaRPr lang="ar-EG"/>
          </a:p>
        </p:txBody>
      </p:sp>
    </p:spTree>
    <p:extLst>
      <p:ext uri="{BB962C8B-B14F-4D97-AF65-F5344CB8AC3E}">
        <p14:creationId xmlns:p14="http://schemas.microsoft.com/office/powerpoint/2010/main" val="229386371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60D6D870-53B3-27E5-6ADF-95447FFD81E4}"/>
              </a:ext>
            </a:extLst>
          </p:cNvPr>
          <p:cNvSpPr>
            <a:spLocks noGrp="1"/>
          </p:cNvSpPr>
          <p:nvPr>
            <p:ph type="title"/>
          </p:nvPr>
        </p:nvSpPr>
        <p:spPr>
          <a:xfrm>
            <a:off x="831850" y="1709738"/>
            <a:ext cx="10515600" cy="2852737"/>
          </a:xfrm>
        </p:spPr>
        <p:txBody>
          <a:bodyPr anchor="b"/>
          <a:lstStyle>
            <a:lvl1pPr>
              <a:defRPr sz="6000"/>
            </a:lvl1pPr>
          </a:lstStyle>
          <a:p>
            <a:r>
              <a:rPr lang="ar-SA"/>
              <a:t>انقر لتحرير نمط عنوان الشكل الرئيسي</a:t>
            </a:r>
            <a:endParaRPr lang="ar-EG"/>
          </a:p>
        </p:txBody>
      </p:sp>
      <p:sp>
        <p:nvSpPr>
          <p:cNvPr id="3" name="عنصر نائب للنص 2">
            <a:extLst>
              <a:ext uri="{FF2B5EF4-FFF2-40B4-BE49-F238E27FC236}">
                <a16:creationId xmlns:a16="http://schemas.microsoft.com/office/drawing/2014/main" id="{5E1B338E-E19B-A86B-43C7-9E062C878612}"/>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ar-SA"/>
              <a:t>انقر لتحرير أنماط نص الشكل الرئيسي</a:t>
            </a:r>
          </a:p>
        </p:txBody>
      </p:sp>
      <p:sp>
        <p:nvSpPr>
          <p:cNvPr id="4" name="عنصر نائب للتاريخ 3">
            <a:extLst>
              <a:ext uri="{FF2B5EF4-FFF2-40B4-BE49-F238E27FC236}">
                <a16:creationId xmlns:a16="http://schemas.microsoft.com/office/drawing/2014/main" id="{B8636BA2-32E6-2C36-3790-73136DB0F9FD}"/>
              </a:ext>
            </a:extLst>
          </p:cNvPr>
          <p:cNvSpPr>
            <a:spLocks noGrp="1"/>
          </p:cNvSpPr>
          <p:nvPr>
            <p:ph type="dt" sz="half" idx="10"/>
          </p:nvPr>
        </p:nvSpPr>
        <p:spPr/>
        <p:txBody>
          <a:bodyPr/>
          <a:lstStyle/>
          <a:p>
            <a:fld id="{C860AA95-848F-784A-A7D7-66EF81BFF2B5}" type="datetimeFigureOut">
              <a:rPr lang="ar-EG" smtClean="0"/>
              <a:t>06/06/1446</a:t>
            </a:fld>
            <a:endParaRPr lang="ar-EG"/>
          </a:p>
        </p:txBody>
      </p:sp>
      <p:sp>
        <p:nvSpPr>
          <p:cNvPr id="5" name="عنصر نائب للتذييل 4">
            <a:extLst>
              <a:ext uri="{FF2B5EF4-FFF2-40B4-BE49-F238E27FC236}">
                <a16:creationId xmlns:a16="http://schemas.microsoft.com/office/drawing/2014/main" id="{30E7191B-C24B-2B8A-D92E-3157A6C73CB1}"/>
              </a:ext>
            </a:extLst>
          </p:cNvPr>
          <p:cNvSpPr>
            <a:spLocks noGrp="1"/>
          </p:cNvSpPr>
          <p:nvPr>
            <p:ph type="ftr" sz="quarter" idx="11"/>
          </p:nvPr>
        </p:nvSpPr>
        <p:spPr/>
        <p:txBody>
          <a:bodyPr/>
          <a:lstStyle/>
          <a:p>
            <a:endParaRPr lang="ar-EG"/>
          </a:p>
        </p:txBody>
      </p:sp>
      <p:sp>
        <p:nvSpPr>
          <p:cNvPr id="6" name="عنصر نائب لرقم الشريحة 5">
            <a:extLst>
              <a:ext uri="{FF2B5EF4-FFF2-40B4-BE49-F238E27FC236}">
                <a16:creationId xmlns:a16="http://schemas.microsoft.com/office/drawing/2014/main" id="{C559FFA8-4D8E-846D-F1D3-DC1732DB5E98}"/>
              </a:ext>
            </a:extLst>
          </p:cNvPr>
          <p:cNvSpPr>
            <a:spLocks noGrp="1"/>
          </p:cNvSpPr>
          <p:nvPr>
            <p:ph type="sldNum" sz="quarter" idx="12"/>
          </p:nvPr>
        </p:nvSpPr>
        <p:spPr/>
        <p:txBody>
          <a:bodyPr/>
          <a:lstStyle/>
          <a:p>
            <a:fld id="{A022834E-CFC4-6544-97B1-6FA11E276A44}" type="slidenum">
              <a:rPr lang="ar-EG" smtClean="0"/>
              <a:t>‹#›</a:t>
            </a:fld>
            <a:endParaRPr lang="ar-EG"/>
          </a:p>
        </p:txBody>
      </p:sp>
    </p:spTree>
    <p:extLst>
      <p:ext uri="{BB962C8B-B14F-4D97-AF65-F5344CB8AC3E}">
        <p14:creationId xmlns:p14="http://schemas.microsoft.com/office/powerpoint/2010/main" val="59910093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ان">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AD9F341E-A33F-1E8D-8F37-F09F206B3931}"/>
              </a:ext>
            </a:extLst>
          </p:cNvPr>
          <p:cNvSpPr>
            <a:spLocks noGrp="1"/>
          </p:cNvSpPr>
          <p:nvPr>
            <p:ph type="title"/>
          </p:nvPr>
        </p:nvSpPr>
        <p:spPr/>
        <p:txBody>
          <a:bodyPr/>
          <a:lstStyle/>
          <a:p>
            <a:r>
              <a:rPr lang="ar-SA"/>
              <a:t>انقر لتحرير نمط عنوان الشكل الرئيسي</a:t>
            </a:r>
            <a:endParaRPr lang="ar-EG"/>
          </a:p>
        </p:txBody>
      </p:sp>
      <p:sp>
        <p:nvSpPr>
          <p:cNvPr id="3" name="عنصر نائب للمحتوى 2">
            <a:extLst>
              <a:ext uri="{FF2B5EF4-FFF2-40B4-BE49-F238E27FC236}">
                <a16:creationId xmlns:a16="http://schemas.microsoft.com/office/drawing/2014/main" id="{B21BC9E5-9498-2760-3659-56A5A268B6DA}"/>
              </a:ext>
            </a:extLst>
          </p:cNvPr>
          <p:cNvSpPr>
            <a:spLocks noGrp="1"/>
          </p:cNvSpPr>
          <p:nvPr>
            <p:ph sz="half" idx="1"/>
          </p:nvPr>
        </p:nvSpPr>
        <p:spPr>
          <a:xfrm>
            <a:off x="838200" y="1825625"/>
            <a:ext cx="5181600" cy="435133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EG"/>
          </a:p>
        </p:txBody>
      </p:sp>
      <p:sp>
        <p:nvSpPr>
          <p:cNvPr id="4" name="عنصر نائب للمحتوى 3">
            <a:extLst>
              <a:ext uri="{FF2B5EF4-FFF2-40B4-BE49-F238E27FC236}">
                <a16:creationId xmlns:a16="http://schemas.microsoft.com/office/drawing/2014/main" id="{22E45FEB-32DE-1360-C0B7-9C70FBE56195}"/>
              </a:ext>
            </a:extLst>
          </p:cNvPr>
          <p:cNvSpPr>
            <a:spLocks noGrp="1"/>
          </p:cNvSpPr>
          <p:nvPr>
            <p:ph sz="half" idx="2"/>
          </p:nvPr>
        </p:nvSpPr>
        <p:spPr>
          <a:xfrm>
            <a:off x="6172200" y="1825625"/>
            <a:ext cx="5181600" cy="435133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EG"/>
          </a:p>
        </p:txBody>
      </p:sp>
      <p:sp>
        <p:nvSpPr>
          <p:cNvPr id="5" name="عنصر نائب للتاريخ 4">
            <a:extLst>
              <a:ext uri="{FF2B5EF4-FFF2-40B4-BE49-F238E27FC236}">
                <a16:creationId xmlns:a16="http://schemas.microsoft.com/office/drawing/2014/main" id="{B6535962-183E-3C9F-FE11-EAD12141E6EF}"/>
              </a:ext>
            </a:extLst>
          </p:cNvPr>
          <p:cNvSpPr>
            <a:spLocks noGrp="1"/>
          </p:cNvSpPr>
          <p:nvPr>
            <p:ph type="dt" sz="half" idx="10"/>
          </p:nvPr>
        </p:nvSpPr>
        <p:spPr/>
        <p:txBody>
          <a:bodyPr/>
          <a:lstStyle/>
          <a:p>
            <a:fld id="{C860AA95-848F-784A-A7D7-66EF81BFF2B5}" type="datetimeFigureOut">
              <a:rPr lang="ar-EG" smtClean="0"/>
              <a:t>06/06/1446</a:t>
            </a:fld>
            <a:endParaRPr lang="ar-EG"/>
          </a:p>
        </p:txBody>
      </p:sp>
      <p:sp>
        <p:nvSpPr>
          <p:cNvPr id="6" name="عنصر نائب للتذييل 5">
            <a:extLst>
              <a:ext uri="{FF2B5EF4-FFF2-40B4-BE49-F238E27FC236}">
                <a16:creationId xmlns:a16="http://schemas.microsoft.com/office/drawing/2014/main" id="{F5E0E420-9BCD-A39B-E153-83EB6FC58DEF}"/>
              </a:ext>
            </a:extLst>
          </p:cNvPr>
          <p:cNvSpPr>
            <a:spLocks noGrp="1"/>
          </p:cNvSpPr>
          <p:nvPr>
            <p:ph type="ftr" sz="quarter" idx="11"/>
          </p:nvPr>
        </p:nvSpPr>
        <p:spPr/>
        <p:txBody>
          <a:bodyPr/>
          <a:lstStyle/>
          <a:p>
            <a:endParaRPr lang="ar-EG"/>
          </a:p>
        </p:txBody>
      </p:sp>
      <p:sp>
        <p:nvSpPr>
          <p:cNvPr id="7" name="عنصر نائب لرقم الشريحة 6">
            <a:extLst>
              <a:ext uri="{FF2B5EF4-FFF2-40B4-BE49-F238E27FC236}">
                <a16:creationId xmlns:a16="http://schemas.microsoft.com/office/drawing/2014/main" id="{64F2A885-67C5-F8F4-281A-5A5650A05DBC}"/>
              </a:ext>
            </a:extLst>
          </p:cNvPr>
          <p:cNvSpPr>
            <a:spLocks noGrp="1"/>
          </p:cNvSpPr>
          <p:nvPr>
            <p:ph type="sldNum" sz="quarter" idx="12"/>
          </p:nvPr>
        </p:nvSpPr>
        <p:spPr/>
        <p:txBody>
          <a:bodyPr/>
          <a:lstStyle/>
          <a:p>
            <a:fld id="{A022834E-CFC4-6544-97B1-6FA11E276A44}" type="slidenum">
              <a:rPr lang="ar-EG" smtClean="0"/>
              <a:t>‹#›</a:t>
            </a:fld>
            <a:endParaRPr lang="ar-EG"/>
          </a:p>
        </p:txBody>
      </p:sp>
    </p:spTree>
    <p:extLst>
      <p:ext uri="{BB962C8B-B14F-4D97-AF65-F5344CB8AC3E}">
        <p14:creationId xmlns:p14="http://schemas.microsoft.com/office/powerpoint/2010/main" val="355476652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4DDE5C04-F7F4-15F3-70B1-393E366D9842}"/>
              </a:ext>
            </a:extLst>
          </p:cNvPr>
          <p:cNvSpPr>
            <a:spLocks noGrp="1"/>
          </p:cNvSpPr>
          <p:nvPr>
            <p:ph type="title"/>
          </p:nvPr>
        </p:nvSpPr>
        <p:spPr>
          <a:xfrm>
            <a:off x="839788" y="365125"/>
            <a:ext cx="10515600" cy="1325563"/>
          </a:xfrm>
        </p:spPr>
        <p:txBody>
          <a:bodyPr/>
          <a:lstStyle/>
          <a:p>
            <a:r>
              <a:rPr lang="ar-SA"/>
              <a:t>انقر لتحرير نمط عنوان الشكل الرئيسي</a:t>
            </a:r>
            <a:endParaRPr lang="ar-EG"/>
          </a:p>
        </p:txBody>
      </p:sp>
      <p:sp>
        <p:nvSpPr>
          <p:cNvPr id="3" name="عنصر نائب للنص 2">
            <a:extLst>
              <a:ext uri="{FF2B5EF4-FFF2-40B4-BE49-F238E27FC236}">
                <a16:creationId xmlns:a16="http://schemas.microsoft.com/office/drawing/2014/main" id="{2FC8249C-4957-EDA4-5EB1-260C50FB875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4" name="عنصر نائب للمحتوى 3">
            <a:extLst>
              <a:ext uri="{FF2B5EF4-FFF2-40B4-BE49-F238E27FC236}">
                <a16:creationId xmlns:a16="http://schemas.microsoft.com/office/drawing/2014/main" id="{5512BA7C-8121-9F4C-C15F-78B410CCF552}"/>
              </a:ext>
            </a:extLst>
          </p:cNvPr>
          <p:cNvSpPr>
            <a:spLocks noGrp="1"/>
          </p:cNvSpPr>
          <p:nvPr>
            <p:ph sz="half" idx="2"/>
          </p:nvPr>
        </p:nvSpPr>
        <p:spPr>
          <a:xfrm>
            <a:off x="839788" y="2505075"/>
            <a:ext cx="5157787" cy="368458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EG"/>
          </a:p>
        </p:txBody>
      </p:sp>
      <p:sp>
        <p:nvSpPr>
          <p:cNvPr id="5" name="عنصر نائب للنص 4">
            <a:extLst>
              <a:ext uri="{FF2B5EF4-FFF2-40B4-BE49-F238E27FC236}">
                <a16:creationId xmlns:a16="http://schemas.microsoft.com/office/drawing/2014/main" id="{9229CFD9-AF17-A79F-26B2-833EEBAFD54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6" name="عنصر نائب للمحتوى 5">
            <a:extLst>
              <a:ext uri="{FF2B5EF4-FFF2-40B4-BE49-F238E27FC236}">
                <a16:creationId xmlns:a16="http://schemas.microsoft.com/office/drawing/2014/main" id="{1D563F0A-EA76-FCB5-6454-7B1AC4AC9135}"/>
              </a:ext>
            </a:extLst>
          </p:cNvPr>
          <p:cNvSpPr>
            <a:spLocks noGrp="1"/>
          </p:cNvSpPr>
          <p:nvPr>
            <p:ph sz="quarter" idx="4"/>
          </p:nvPr>
        </p:nvSpPr>
        <p:spPr>
          <a:xfrm>
            <a:off x="6172200" y="2505075"/>
            <a:ext cx="5183188" cy="368458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EG"/>
          </a:p>
        </p:txBody>
      </p:sp>
      <p:sp>
        <p:nvSpPr>
          <p:cNvPr id="7" name="عنصر نائب للتاريخ 6">
            <a:extLst>
              <a:ext uri="{FF2B5EF4-FFF2-40B4-BE49-F238E27FC236}">
                <a16:creationId xmlns:a16="http://schemas.microsoft.com/office/drawing/2014/main" id="{CAA6E453-FA17-21B0-3152-97035E624EFF}"/>
              </a:ext>
            </a:extLst>
          </p:cNvPr>
          <p:cNvSpPr>
            <a:spLocks noGrp="1"/>
          </p:cNvSpPr>
          <p:nvPr>
            <p:ph type="dt" sz="half" idx="10"/>
          </p:nvPr>
        </p:nvSpPr>
        <p:spPr/>
        <p:txBody>
          <a:bodyPr/>
          <a:lstStyle/>
          <a:p>
            <a:fld id="{C860AA95-848F-784A-A7D7-66EF81BFF2B5}" type="datetimeFigureOut">
              <a:rPr lang="ar-EG" smtClean="0"/>
              <a:t>06/06/1446</a:t>
            </a:fld>
            <a:endParaRPr lang="ar-EG"/>
          </a:p>
        </p:txBody>
      </p:sp>
      <p:sp>
        <p:nvSpPr>
          <p:cNvPr id="8" name="عنصر نائب للتذييل 7">
            <a:extLst>
              <a:ext uri="{FF2B5EF4-FFF2-40B4-BE49-F238E27FC236}">
                <a16:creationId xmlns:a16="http://schemas.microsoft.com/office/drawing/2014/main" id="{7E027C8F-9E42-C048-0F04-16CB316A3F49}"/>
              </a:ext>
            </a:extLst>
          </p:cNvPr>
          <p:cNvSpPr>
            <a:spLocks noGrp="1"/>
          </p:cNvSpPr>
          <p:nvPr>
            <p:ph type="ftr" sz="quarter" idx="11"/>
          </p:nvPr>
        </p:nvSpPr>
        <p:spPr/>
        <p:txBody>
          <a:bodyPr/>
          <a:lstStyle/>
          <a:p>
            <a:endParaRPr lang="ar-EG"/>
          </a:p>
        </p:txBody>
      </p:sp>
      <p:sp>
        <p:nvSpPr>
          <p:cNvPr id="9" name="عنصر نائب لرقم الشريحة 8">
            <a:extLst>
              <a:ext uri="{FF2B5EF4-FFF2-40B4-BE49-F238E27FC236}">
                <a16:creationId xmlns:a16="http://schemas.microsoft.com/office/drawing/2014/main" id="{26DD524C-4358-C841-D0A7-D8A754EE1E32}"/>
              </a:ext>
            </a:extLst>
          </p:cNvPr>
          <p:cNvSpPr>
            <a:spLocks noGrp="1"/>
          </p:cNvSpPr>
          <p:nvPr>
            <p:ph type="sldNum" sz="quarter" idx="12"/>
          </p:nvPr>
        </p:nvSpPr>
        <p:spPr/>
        <p:txBody>
          <a:bodyPr/>
          <a:lstStyle/>
          <a:p>
            <a:fld id="{A022834E-CFC4-6544-97B1-6FA11E276A44}" type="slidenum">
              <a:rPr lang="ar-EG" smtClean="0"/>
              <a:t>‹#›</a:t>
            </a:fld>
            <a:endParaRPr lang="ar-EG"/>
          </a:p>
        </p:txBody>
      </p:sp>
    </p:spTree>
    <p:extLst>
      <p:ext uri="{BB962C8B-B14F-4D97-AF65-F5344CB8AC3E}">
        <p14:creationId xmlns:p14="http://schemas.microsoft.com/office/powerpoint/2010/main" val="228482906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9DD94D6F-0065-5A48-AFB3-44EFA3CA3841}"/>
              </a:ext>
            </a:extLst>
          </p:cNvPr>
          <p:cNvSpPr>
            <a:spLocks noGrp="1"/>
          </p:cNvSpPr>
          <p:nvPr>
            <p:ph type="title"/>
          </p:nvPr>
        </p:nvSpPr>
        <p:spPr/>
        <p:txBody>
          <a:bodyPr/>
          <a:lstStyle/>
          <a:p>
            <a:r>
              <a:rPr lang="ar-SA"/>
              <a:t>انقر لتحرير نمط عنوان الشكل الرئيسي</a:t>
            </a:r>
            <a:endParaRPr lang="ar-EG"/>
          </a:p>
        </p:txBody>
      </p:sp>
      <p:sp>
        <p:nvSpPr>
          <p:cNvPr id="3" name="عنصر نائب للتاريخ 2">
            <a:extLst>
              <a:ext uri="{FF2B5EF4-FFF2-40B4-BE49-F238E27FC236}">
                <a16:creationId xmlns:a16="http://schemas.microsoft.com/office/drawing/2014/main" id="{786D837C-15CF-4C79-A33D-F8A32EE5D2B5}"/>
              </a:ext>
            </a:extLst>
          </p:cNvPr>
          <p:cNvSpPr>
            <a:spLocks noGrp="1"/>
          </p:cNvSpPr>
          <p:nvPr>
            <p:ph type="dt" sz="half" idx="10"/>
          </p:nvPr>
        </p:nvSpPr>
        <p:spPr/>
        <p:txBody>
          <a:bodyPr/>
          <a:lstStyle/>
          <a:p>
            <a:fld id="{C860AA95-848F-784A-A7D7-66EF81BFF2B5}" type="datetimeFigureOut">
              <a:rPr lang="ar-EG" smtClean="0"/>
              <a:t>06/06/1446</a:t>
            </a:fld>
            <a:endParaRPr lang="ar-EG"/>
          </a:p>
        </p:txBody>
      </p:sp>
      <p:sp>
        <p:nvSpPr>
          <p:cNvPr id="4" name="عنصر نائب للتذييل 3">
            <a:extLst>
              <a:ext uri="{FF2B5EF4-FFF2-40B4-BE49-F238E27FC236}">
                <a16:creationId xmlns:a16="http://schemas.microsoft.com/office/drawing/2014/main" id="{EEFAFC3F-0A4F-C6D3-44B5-463C39F3B16E}"/>
              </a:ext>
            </a:extLst>
          </p:cNvPr>
          <p:cNvSpPr>
            <a:spLocks noGrp="1"/>
          </p:cNvSpPr>
          <p:nvPr>
            <p:ph type="ftr" sz="quarter" idx="11"/>
          </p:nvPr>
        </p:nvSpPr>
        <p:spPr/>
        <p:txBody>
          <a:bodyPr/>
          <a:lstStyle/>
          <a:p>
            <a:endParaRPr lang="ar-EG"/>
          </a:p>
        </p:txBody>
      </p:sp>
      <p:sp>
        <p:nvSpPr>
          <p:cNvPr id="5" name="عنصر نائب لرقم الشريحة 4">
            <a:extLst>
              <a:ext uri="{FF2B5EF4-FFF2-40B4-BE49-F238E27FC236}">
                <a16:creationId xmlns:a16="http://schemas.microsoft.com/office/drawing/2014/main" id="{C5155BBF-F542-6A09-3F27-463C22EBE780}"/>
              </a:ext>
            </a:extLst>
          </p:cNvPr>
          <p:cNvSpPr>
            <a:spLocks noGrp="1"/>
          </p:cNvSpPr>
          <p:nvPr>
            <p:ph type="sldNum" sz="quarter" idx="12"/>
          </p:nvPr>
        </p:nvSpPr>
        <p:spPr/>
        <p:txBody>
          <a:bodyPr/>
          <a:lstStyle/>
          <a:p>
            <a:fld id="{A022834E-CFC4-6544-97B1-6FA11E276A44}" type="slidenum">
              <a:rPr lang="ar-EG" smtClean="0"/>
              <a:t>‹#›</a:t>
            </a:fld>
            <a:endParaRPr lang="ar-EG"/>
          </a:p>
        </p:txBody>
      </p:sp>
    </p:spTree>
    <p:extLst>
      <p:ext uri="{BB962C8B-B14F-4D97-AF65-F5344CB8AC3E}">
        <p14:creationId xmlns:p14="http://schemas.microsoft.com/office/powerpoint/2010/main" val="371696591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a:extLst>
              <a:ext uri="{FF2B5EF4-FFF2-40B4-BE49-F238E27FC236}">
                <a16:creationId xmlns:a16="http://schemas.microsoft.com/office/drawing/2014/main" id="{510A76CE-77AB-F15C-E7B1-0022AA4FA15D}"/>
              </a:ext>
            </a:extLst>
          </p:cNvPr>
          <p:cNvSpPr>
            <a:spLocks noGrp="1"/>
          </p:cNvSpPr>
          <p:nvPr>
            <p:ph type="dt" sz="half" idx="10"/>
          </p:nvPr>
        </p:nvSpPr>
        <p:spPr/>
        <p:txBody>
          <a:bodyPr/>
          <a:lstStyle/>
          <a:p>
            <a:fld id="{C860AA95-848F-784A-A7D7-66EF81BFF2B5}" type="datetimeFigureOut">
              <a:rPr lang="ar-EG" smtClean="0"/>
              <a:t>06/06/1446</a:t>
            </a:fld>
            <a:endParaRPr lang="ar-EG"/>
          </a:p>
        </p:txBody>
      </p:sp>
      <p:sp>
        <p:nvSpPr>
          <p:cNvPr id="3" name="عنصر نائب للتذييل 2">
            <a:extLst>
              <a:ext uri="{FF2B5EF4-FFF2-40B4-BE49-F238E27FC236}">
                <a16:creationId xmlns:a16="http://schemas.microsoft.com/office/drawing/2014/main" id="{759A4781-70F3-3272-A1C0-D0F77B2A844A}"/>
              </a:ext>
            </a:extLst>
          </p:cNvPr>
          <p:cNvSpPr>
            <a:spLocks noGrp="1"/>
          </p:cNvSpPr>
          <p:nvPr>
            <p:ph type="ftr" sz="quarter" idx="11"/>
          </p:nvPr>
        </p:nvSpPr>
        <p:spPr/>
        <p:txBody>
          <a:bodyPr/>
          <a:lstStyle/>
          <a:p>
            <a:endParaRPr lang="ar-EG"/>
          </a:p>
        </p:txBody>
      </p:sp>
      <p:sp>
        <p:nvSpPr>
          <p:cNvPr id="4" name="عنصر نائب لرقم الشريحة 3">
            <a:extLst>
              <a:ext uri="{FF2B5EF4-FFF2-40B4-BE49-F238E27FC236}">
                <a16:creationId xmlns:a16="http://schemas.microsoft.com/office/drawing/2014/main" id="{E0C4491C-890F-BB6F-D5E1-C7165C61A441}"/>
              </a:ext>
            </a:extLst>
          </p:cNvPr>
          <p:cNvSpPr>
            <a:spLocks noGrp="1"/>
          </p:cNvSpPr>
          <p:nvPr>
            <p:ph type="sldNum" sz="quarter" idx="12"/>
          </p:nvPr>
        </p:nvSpPr>
        <p:spPr/>
        <p:txBody>
          <a:bodyPr/>
          <a:lstStyle/>
          <a:p>
            <a:fld id="{A022834E-CFC4-6544-97B1-6FA11E276A44}" type="slidenum">
              <a:rPr lang="ar-EG" smtClean="0"/>
              <a:t>‹#›</a:t>
            </a:fld>
            <a:endParaRPr lang="ar-EG"/>
          </a:p>
        </p:txBody>
      </p:sp>
    </p:spTree>
    <p:extLst>
      <p:ext uri="{BB962C8B-B14F-4D97-AF65-F5344CB8AC3E}">
        <p14:creationId xmlns:p14="http://schemas.microsoft.com/office/powerpoint/2010/main" val="298838893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مع تسمية توضيحية">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2BE7623E-3753-41E4-45B2-6A67BB0BD686}"/>
              </a:ext>
            </a:extLst>
          </p:cNvPr>
          <p:cNvSpPr>
            <a:spLocks noGrp="1"/>
          </p:cNvSpPr>
          <p:nvPr>
            <p:ph type="title"/>
          </p:nvPr>
        </p:nvSpPr>
        <p:spPr>
          <a:xfrm>
            <a:off x="839788" y="457200"/>
            <a:ext cx="3932237" cy="1600200"/>
          </a:xfrm>
        </p:spPr>
        <p:txBody>
          <a:bodyPr anchor="b"/>
          <a:lstStyle>
            <a:lvl1pPr>
              <a:defRPr sz="3200"/>
            </a:lvl1pPr>
          </a:lstStyle>
          <a:p>
            <a:r>
              <a:rPr lang="ar-SA"/>
              <a:t>انقر لتحرير نمط عنوان الشكل الرئيسي</a:t>
            </a:r>
            <a:endParaRPr lang="ar-EG"/>
          </a:p>
        </p:txBody>
      </p:sp>
      <p:sp>
        <p:nvSpPr>
          <p:cNvPr id="3" name="عنصر نائب للمحتوى 2">
            <a:extLst>
              <a:ext uri="{FF2B5EF4-FFF2-40B4-BE49-F238E27FC236}">
                <a16:creationId xmlns:a16="http://schemas.microsoft.com/office/drawing/2014/main" id="{41F45D3B-C467-0801-5B90-398553FF803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EG"/>
          </a:p>
        </p:txBody>
      </p:sp>
      <p:sp>
        <p:nvSpPr>
          <p:cNvPr id="4" name="عنصر نائب للنص 3">
            <a:extLst>
              <a:ext uri="{FF2B5EF4-FFF2-40B4-BE49-F238E27FC236}">
                <a16:creationId xmlns:a16="http://schemas.microsoft.com/office/drawing/2014/main" id="{A591FCD7-0A6E-F295-AC29-11FF30F7248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نص الشكل الرئيسي</a:t>
            </a:r>
          </a:p>
        </p:txBody>
      </p:sp>
      <p:sp>
        <p:nvSpPr>
          <p:cNvPr id="5" name="عنصر نائب للتاريخ 4">
            <a:extLst>
              <a:ext uri="{FF2B5EF4-FFF2-40B4-BE49-F238E27FC236}">
                <a16:creationId xmlns:a16="http://schemas.microsoft.com/office/drawing/2014/main" id="{4F94A6C7-6C20-4B62-231E-D7BB200518CD}"/>
              </a:ext>
            </a:extLst>
          </p:cNvPr>
          <p:cNvSpPr>
            <a:spLocks noGrp="1"/>
          </p:cNvSpPr>
          <p:nvPr>
            <p:ph type="dt" sz="half" idx="10"/>
          </p:nvPr>
        </p:nvSpPr>
        <p:spPr/>
        <p:txBody>
          <a:bodyPr/>
          <a:lstStyle/>
          <a:p>
            <a:fld id="{C860AA95-848F-784A-A7D7-66EF81BFF2B5}" type="datetimeFigureOut">
              <a:rPr lang="ar-EG" smtClean="0"/>
              <a:t>06/06/1446</a:t>
            </a:fld>
            <a:endParaRPr lang="ar-EG"/>
          </a:p>
        </p:txBody>
      </p:sp>
      <p:sp>
        <p:nvSpPr>
          <p:cNvPr id="6" name="عنصر نائب للتذييل 5">
            <a:extLst>
              <a:ext uri="{FF2B5EF4-FFF2-40B4-BE49-F238E27FC236}">
                <a16:creationId xmlns:a16="http://schemas.microsoft.com/office/drawing/2014/main" id="{A56E1EED-DE57-C14C-B69F-DC08D719427E}"/>
              </a:ext>
            </a:extLst>
          </p:cNvPr>
          <p:cNvSpPr>
            <a:spLocks noGrp="1"/>
          </p:cNvSpPr>
          <p:nvPr>
            <p:ph type="ftr" sz="quarter" idx="11"/>
          </p:nvPr>
        </p:nvSpPr>
        <p:spPr/>
        <p:txBody>
          <a:bodyPr/>
          <a:lstStyle/>
          <a:p>
            <a:endParaRPr lang="ar-EG"/>
          </a:p>
        </p:txBody>
      </p:sp>
      <p:sp>
        <p:nvSpPr>
          <p:cNvPr id="7" name="عنصر نائب لرقم الشريحة 6">
            <a:extLst>
              <a:ext uri="{FF2B5EF4-FFF2-40B4-BE49-F238E27FC236}">
                <a16:creationId xmlns:a16="http://schemas.microsoft.com/office/drawing/2014/main" id="{7FA1FBE6-9CB1-5562-079D-6D3586243FF0}"/>
              </a:ext>
            </a:extLst>
          </p:cNvPr>
          <p:cNvSpPr>
            <a:spLocks noGrp="1"/>
          </p:cNvSpPr>
          <p:nvPr>
            <p:ph type="sldNum" sz="quarter" idx="12"/>
          </p:nvPr>
        </p:nvSpPr>
        <p:spPr/>
        <p:txBody>
          <a:bodyPr/>
          <a:lstStyle/>
          <a:p>
            <a:fld id="{A022834E-CFC4-6544-97B1-6FA11E276A44}" type="slidenum">
              <a:rPr lang="ar-EG" smtClean="0"/>
              <a:t>‹#›</a:t>
            </a:fld>
            <a:endParaRPr lang="ar-EG"/>
          </a:p>
        </p:txBody>
      </p:sp>
    </p:spTree>
    <p:extLst>
      <p:ext uri="{BB962C8B-B14F-4D97-AF65-F5344CB8AC3E}">
        <p14:creationId xmlns:p14="http://schemas.microsoft.com/office/powerpoint/2010/main" val="313091853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D3CC8EA5-FBEB-1660-148C-22804DACFD49}"/>
              </a:ext>
            </a:extLst>
          </p:cNvPr>
          <p:cNvSpPr>
            <a:spLocks noGrp="1"/>
          </p:cNvSpPr>
          <p:nvPr>
            <p:ph type="title"/>
          </p:nvPr>
        </p:nvSpPr>
        <p:spPr>
          <a:xfrm>
            <a:off x="839788" y="457200"/>
            <a:ext cx="3932237" cy="1600200"/>
          </a:xfrm>
        </p:spPr>
        <p:txBody>
          <a:bodyPr anchor="b"/>
          <a:lstStyle>
            <a:lvl1pPr>
              <a:defRPr sz="3200"/>
            </a:lvl1pPr>
          </a:lstStyle>
          <a:p>
            <a:r>
              <a:rPr lang="ar-SA"/>
              <a:t>انقر لتحرير نمط عنوان الشكل الرئيسي</a:t>
            </a:r>
            <a:endParaRPr lang="ar-EG"/>
          </a:p>
        </p:txBody>
      </p:sp>
      <p:sp>
        <p:nvSpPr>
          <p:cNvPr id="3" name="عنصر نائب للصورة 2">
            <a:extLst>
              <a:ext uri="{FF2B5EF4-FFF2-40B4-BE49-F238E27FC236}">
                <a16:creationId xmlns:a16="http://schemas.microsoft.com/office/drawing/2014/main" id="{2B05C13C-0188-E932-06AD-F11559710CA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EG"/>
          </a:p>
        </p:txBody>
      </p:sp>
      <p:sp>
        <p:nvSpPr>
          <p:cNvPr id="4" name="عنصر نائب للنص 3">
            <a:extLst>
              <a:ext uri="{FF2B5EF4-FFF2-40B4-BE49-F238E27FC236}">
                <a16:creationId xmlns:a16="http://schemas.microsoft.com/office/drawing/2014/main" id="{0A53C744-7F92-3C92-900A-1CF14FFACB9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نص الشكل الرئيسي</a:t>
            </a:r>
          </a:p>
        </p:txBody>
      </p:sp>
      <p:sp>
        <p:nvSpPr>
          <p:cNvPr id="5" name="عنصر نائب للتاريخ 4">
            <a:extLst>
              <a:ext uri="{FF2B5EF4-FFF2-40B4-BE49-F238E27FC236}">
                <a16:creationId xmlns:a16="http://schemas.microsoft.com/office/drawing/2014/main" id="{14D0BB33-F804-6B71-D32D-0E49B4F7B0C5}"/>
              </a:ext>
            </a:extLst>
          </p:cNvPr>
          <p:cNvSpPr>
            <a:spLocks noGrp="1"/>
          </p:cNvSpPr>
          <p:nvPr>
            <p:ph type="dt" sz="half" idx="10"/>
          </p:nvPr>
        </p:nvSpPr>
        <p:spPr/>
        <p:txBody>
          <a:bodyPr/>
          <a:lstStyle/>
          <a:p>
            <a:fld id="{C860AA95-848F-784A-A7D7-66EF81BFF2B5}" type="datetimeFigureOut">
              <a:rPr lang="ar-EG" smtClean="0"/>
              <a:t>06/06/1446</a:t>
            </a:fld>
            <a:endParaRPr lang="ar-EG"/>
          </a:p>
        </p:txBody>
      </p:sp>
      <p:sp>
        <p:nvSpPr>
          <p:cNvPr id="6" name="عنصر نائب للتذييل 5">
            <a:extLst>
              <a:ext uri="{FF2B5EF4-FFF2-40B4-BE49-F238E27FC236}">
                <a16:creationId xmlns:a16="http://schemas.microsoft.com/office/drawing/2014/main" id="{AACE2F89-F7E8-68CC-DDEB-00E2E5CC019E}"/>
              </a:ext>
            </a:extLst>
          </p:cNvPr>
          <p:cNvSpPr>
            <a:spLocks noGrp="1"/>
          </p:cNvSpPr>
          <p:nvPr>
            <p:ph type="ftr" sz="quarter" idx="11"/>
          </p:nvPr>
        </p:nvSpPr>
        <p:spPr/>
        <p:txBody>
          <a:bodyPr/>
          <a:lstStyle/>
          <a:p>
            <a:endParaRPr lang="ar-EG"/>
          </a:p>
        </p:txBody>
      </p:sp>
      <p:sp>
        <p:nvSpPr>
          <p:cNvPr id="7" name="عنصر نائب لرقم الشريحة 6">
            <a:extLst>
              <a:ext uri="{FF2B5EF4-FFF2-40B4-BE49-F238E27FC236}">
                <a16:creationId xmlns:a16="http://schemas.microsoft.com/office/drawing/2014/main" id="{05262227-6CDF-080C-8527-652068BA2C02}"/>
              </a:ext>
            </a:extLst>
          </p:cNvPr>
          <p:cNvSpPr>
            <a:spLocks noGrp="1"/>
          </p:cNvSpPr>
          <p:nvPr>
            <p:ph type="sldNum" sz="quarter" idx="12"/>
          </p:nvPr>
        </p:nvSpPr>
        <p:spPr/>
        <p:txBody>
          <a:bodyPr/>
          <a:lstStyle/>
          <a:p>
            <a:fld id="{A022834E-CFC4-6544-97B1-6FA11E276A44}" type="slidenum">
              <a:rPr lang="ar-EG" smtClean="0"/>
              <a:t>‹#›</a:t>
            </a:fld>
            <a:endParaRPr lang="ar-EG"/>
          </a:p>
        </p:txBody>
      </p:sp>
    </p:spTree>
    <p:extLst>
      <p:ext uri="{BB962C8B-B14F-4D97-AF65-F5344CB8AC3E}">
        <p14:creationId xmlns:p14="http://schemas.microsoft.com/office/powerpoint/2010/main" val="69505282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a:extLst>
              <a:ext uri="{FF2B5EF4-FFF2-40B4-BE49-F238E27FC236}">
                <a16:creationId xmlns:a16="http://schemas.microsoft.com/office/drawing/2014/main" id="{C6DF24D8-99AD-137F-73CF-8AFD87534484}"/>
              </a:ext>
            </a:extLst>
          </p:cNvPr>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ar-SA"/>
              <a:t>انقر لتحرير نمط عنوان الشكل الرئيسي</a:t>
            </a:r>
            <a:endParaRPr lang="ar-EG"/>
          </a:p>
        </p:txBody>
      </p:sp>
      <p:sp>
        <p:nvSpPr>
          <p:cNvPr id="3" name="عنصر نائب للنص 2">
            <a:extLst>
              <a:ext uri="{FF2B5EF4-FFF2-40B4-BE49-F238E27FC236}">
                <a16:creationId xmlns:a16="http://schemas.microsoft.com/office/drawing/2014/main" id="{BC33BAC6-E023-F32F-8195-F7A23B9D7B63}"/>
              </a:ext>
            </a:extLst>
          </p:cNvPr>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EG"/>
          </a:p>
        </p:txBody>
      </p:sp>
      <p:sp>
        <p:nvSpPr>
          <p:cNvPr id="4" name="عنصر نائب للتاريخ 3">
            <a:extLst>
              <a:ext uri="{FF2B5EF4-FFF2-40B4-BE49-F238E27FC236}">
                <a16:creationId xmlns:a16="http://schemas.microsoft.com/office/drawing/2014/main" id="{659B63F7-3C33-48DF-DE05-F44A23B9627A}"/>
              </a:ext>
            </a:extLst>
          </p:cNvPr>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82000"/>
                  </a:schemeClr>
                </a:solidFill>
              </a:defRPr>
            </a:lvl1pPr>
          </a:lstStyle>
          <a:p>
            <a:fld id="{C860AA95-848F-784A-A7D7-66EF81BFF2B5}" type="datetimeFigureOut">
              <a:rPr lang="ar-EG" smtClean="0"/>
              <a:t>06/06/1446</a:t>
            </a:fld>
            <a:endParaRPr lang="ar-EG"/>
          </a:p>
        </p:txBody>
      </p:sp>
      <p:sp>
        <p:nvSpPr>
          <p:cNvPr id="5" name="عنصر نائب للتذييل 4">
            <a:extLst>
              <a:ext uri="{FF2B5EF4-FFF2-40B4-BE49-F238E27FC236}">
                <a16:creationId xmlns:a16="http://schemas.microsoft.com/office/drawing/2014/main" id="{08C97D0D-C8B9-5A35-EDD3-E9FE4D968DC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82000"/>
                  </a:schemeClr>
                </a:solidFill>
              </a:defRPr>
            </a:lvl1pPr>
          </a:lstStyle>
          <a:p>
            <a:endParaRPr lang="ar-EG"/>
          </a:p>
        </p:txBody>
      </p:sp>
      <p:sp>
        <p:nvSpPr>
          <p:cNvPr id="6" name="عنصر نائب لرقم الشريحة 5">
            <a:extLst>
              <a:ext uri="{FF2B5EF4-FFF2-40B4-BE49-F238E27FC236}">
                <a16:creationId xmlns:a16="http://schemas.microsoft.com/office/drawing/2014/main" id="{625D742A-A611-A35C-8CCF-D9A229B11D6F}"/>
              </a:ext>
            </a:extLst>
          </p:cNvPr>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82000"/>
                  </a:schemeClr>
                </a:solidFill>
              </a:defRPr>
            </a:lvl1pPr>
          </a:lstStyle>
          <a:p>
            <a:fld id="{A022834E-CFC4-6544-97B1-6FA11E276A44}" type="slidenum">
              <a:rPr lang="ar-EG" smtClean="0"/>
              <a:t>‹#›</a:t>
            </a:fld>
            <a:endParaRPr lang="ar-EG"/>
          </a:p>
        </p:txBody>
      </p:sp>
    </p:spTree>
    <p:extLst>
      <p:ext uri="{BB962C8B-B14F-4D97-AF65-F5344CB8AC3E}">
        <p14:creationId xmlns:p14="http://schemas.microsoft.com/office/powerpoint/2010/main" val="4938098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 /><Relationship Id="rId2" Type="http://schemas.openxmlformats.org/officeDocument/2006/relationships/image" Target="../media/image1.jpeg" /><Relationship Id="rId1" Type="http://schemas.openxmlformats.org/officeDocument/2006/relationships/slideLayout" Target="../slideLayouts/slideLayout2.xml" /><Relationship Id="rId4" Type="http://schemas.openxmlformats.org/officeDocument/2006/relationships/image" Target="../media/image3.jpeg" /></Relationships>
</file>

<file path=ppt/slides/_rels/slide10.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2" Type="http://schemas.openxmlformats.org/officeDocument/2006/relationships/image" Target="../media/image8.jpeg" /><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2" Type="http://schemas.openxmlformats.org/officeDocument/2006/relationships/image" Target="../media/image8.jpeg" /><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2" Type="http://schemas.openxmlformats.org/officeDocument/2006/relationships/image" Target="../media/image8.jpeg" /><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1.xml" /></Relationships>
</file>

<file path=ppt/slides/_rels/slide4.xml.rels><?xml version="1.0" encoding="UTF-8" standalone="yes"?>
<Relationships xmlns="http://schemas.openxmlformats.org/package/2006/relationships"><Relationship Id="rId3" Type="http://schemas.openxmlformats.org/officeDocument/2006/relationships/image" Target="../media/image4.jpeg" /><Relationship Id="rId2" Type="http://schemas.openxmlformats.org/officeDocument/2006/relationships/image" Target="../media/image1.jpeg" /><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3" Type="http://schemas.openxmlformats.org/officeDocument/2006/relationships/image" Target="../media/image5.jpeg" /><Relationship Id="rId2" Type="http://schemas.openxmlformats.org/officeDocument/2006/relationships/image" Target="../media/image1.jpeg" /><Relationship Id="rId1" Type="http://schemas.openxmlformats.org/officeDocument/2006/relationships/slideLayout" Target="../slideLayouts/slideLayout2.xml" /><Relationship Id="rId5" Type="http://schemas.openxmlformats.org/officeDocument/2006/relationships/image" Target="../media/image7.jpeg" /><Relationship Id="rId4" Type="http://schemas.openxmlformats.org/officeDocument/2006/relationships/image" Target="../media/image6.jpeg" /></Relationships>
</file>

<file path=ppt/slides/_rels/slide8.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عنصر نائب للمحتوى 9">
            <a:extLst>
              <a:ext uri="{FF2B5EF4-FFF2-40B4-BE49-F238E27FC236}">
                <a16:creationId xmlns:a16="http://schemas.microsoft.com/office/drawing/2014/main" id="{E47539A9-D0EF-58F8-C9E4-BDDA6E93591A}"/>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7999"/>
          </a:xfrm>
        </p:spPr>
      </p:pic>
      <p:sp>
        <p:nvSpPr>
          <p:cNvPr id="2" name="عنوان 1">
            <a:extLst>
              <a:ext uri="{FF2B5EF4-FFF2-40B4-BE49-F238E27FC236}">
                <a16:creationId xmlns:a16="http://schemas.microsoft.com/office/drawing/2014/main" id="{CAE1C3BF-BE82-0025-2744-A900D3C835B7}"/>
              </a:ext>
            </a:extLst>
          </p:cNvPr>
          <p:cNvSpPr>
            <a:spLocks noGrp="1"/>
          </p:cNvSpPr>
          <p:nvPr>
            <p:ph type="title"/>
          </p:nvPr>
        </p:nvSpPr>
        <p:spPr>
          <a:xfrm>
            <a:off x="838200" y="1"/>
            <a:ext cx="10515600" cy="2636322"/>
          </a:xfrm>
        </p:spPr>
        <p:txBody>
          <a:bodyPr>
            <a:normAutofit/>
          </a:bodyPr>
          <a:lstStyle/>
          <a:p>
            <a:pPr algn="ctr"/>
            <a:r>
              <a:rPr lang="ar-EG" sz="2800" b="1" dirty="0"/>
              <a:t>الجمهورية الجزائرية الديمقراطية الشعبية </a:t>
            </a:r>
            <a:br>
              <a:rPr lang="ar-EG" sz="2800" b="1" dirty="0"/>
            </a:br>
            <a:r>
              <a:rPr lang="ar-EG" sz="2800" b="1" dirty="0"/>
              <a:t>وزارة التعليم العالي والبحث العلمي </a:t>
            </a:r>
            <a:br>
              <a:rPr lang="ar-EG" sz="2800" b="1" dirty="0"/>
            </a:br>
            <a:r>
              <a:rPr lang="ar-EG" sz="2800" b="1" dirty="0"/>
              <a:t>جامعة محمد لمين دباغين سطيف-2- </a:t>
            </a:r>
            <a:br>
              <a:rPr lang="ar-EG" sz="2800" b="1" dirty="0"/>
            </a:br>
            <a:r>
              <a:rPr lang="ar-EG" sz="2800" b="1" dirty="0"/>
              <a:t>كلية: الأداب و اللغات </a:t>
            </a:r>
            <a:br>
              <a:rPr lang="ar-EG" sz="2800" b="1" dirty="0"/>
            </a:br>
            <a:r>
              <a:rPr lang="ar-EG" sz="2800" b="1" dirty="0"/>
              <a:t>الفوج: 1</a:t>
            </a:r>
          </a:p>
        </p:txBody>
      </p:sp>
      <p:sp>
        <p:nvSpPr>
          <p:cNvPr id="7" name="مربع نص 6">
            <a:extLst>
              <a:ext uri="{FF2B5EF4-FFF2-40B4-BE49-F238E27FC236}">
                <a16:creationId xmlns:a16="http://schemas.microsoft.com/office/drawing/2014/main" id="{D8EE57E1-3520-ACB1-CC3D-A9B36972E890}"/>
              </a:ext>
            </a:extLst>
          </p:cNvPr>
          <p:cNvSpPr txBox="1"/>
          <p:nvPr/>
        </p:nvSpPr>
        <p:spPr>
          <a:xfrm>
            <a:off x="5183579" y="3259011"/>
            <a:ext cx="1721922" cy="297648"/>
          </a:xfrm>
          <a:prstGeom prst="rect">
            <a:avLst/>
          </a:prstGeom>
          <a:noFill/>
        </p:spPr>
        <p:txBody>
          <a:bodyPr wrap="square" rtlCol="1">
            <a:spAutoFit/>
          </a:bodyPr>
          <a:lstStyle/>
          <a:p>
            <a:pPr algn="r"/>
            <a:endParaRPr lang="ar-EG" dirty="0"/>
          </a:p>
        </p:txBody>
      </p:sp>
      <p:sp>
        <p:nvSpPr>
          <p:cNvPr id="8" name="مستطيل: زوايا مستديرة 7">
            <a:extLst>
              <a:ext uri="{FF2B5EF4-FFF2-40B4-BE49-F238E27FC236}">
                <a16:creationId xmlns:a16="http://schemas.microsoft.com/office/drawing/2014/main" id="{1E555A15-6DF5-5F64-A345-1A7881F5581A}"/>
              </a:ext>
            </a:extLst>
          </p:cNvPr>
          <p:cNvSpPr/>
          <p:nvPr/>
        </p:nvSpPr>
        <p:spPr>
          <a:xfrm>
            <a:off x="8728364" y="4589811"/>
            <a:ext cx="3313216" cy="1995054"/>
          </a:xfrm>
          <a:prstGeom prst="roundRect">
            <a:avLst/>
          </a:prstGeom>
        </p:spPr>
        <p:style>
          <a:lnRef idx="2">
            <a:schemeClr val="dk1">
              <a:shade val="15000"/>
            </a:schemeClr>
          </a:lnRef>
          <a:fillRef idx="1">
            <a:schemeClr val="dk1"/>
          </a:fillRef>
          <a:effectRef idx="0">
            <a:schemeClr val="dk1"/>
          </a:effectRef>
          <a:fontRef idx="minor">
            <a:schemeClr val="lt1"/>
          </a:fontRef>
        </p:style>
        <p:txBody>
          <a:bodyPr rtlCol="1" anchor="ctr"/>
          <a:lstStyle/>
          <a:p>
            <a:pPr algn="ctr"/>
            <a:r>
              <a:rPr lang="ar-EG" sz="2800" b="1" dirty="0">
                <a:solidFill>
                  <a:srgbClr val="FFFF00"/>
                </a:solidFill>
              </a:rPr>
              <a:t>من إعداد </a:t>
            </a:r>
          </a:p>
          <a:p>
            <a:pPr algn="ctr"/>
            <a:r>
              <a:rPr lang="ar-EG" sz="2800" b="1" dirty="0">
                <a:solidFill>
                  <a:srgbClr val="FFFF00"/>
                </a:solidFill>
              </a:rPr>
              <a:t>-أماني قلاتي</a:t>
            </a:r>
          </a:p>
          <a:p>
            <a:pPr algn="ctr"/>
            <a:r>
              <a:rPr lang="ar-EG" sz="2800" b="1" dirty="0">
                <a:solidFill>
                  <a:srgbClr val="FFFF00"/>
                </a:solidFill>
              </a:rPr>
              <a:t>-ذكرى العايب</a:t>
            </a:r>
          </a:p>
        </p:txBody>
      </p:sp>
      <p:sp>
        <p:nvSpPr>
          <p:cNvPr id="9" name="مستطيل: زوايا مستديرة 8">
            <a:extLst>
              <a:ext uri="{FF2B5EF4-FFF2-40B4-BE49-F238E27FC236}">
                <a16:creationId xmlns:a16="http://schemas.microsoft.com/office/drawing/2014/main" id="{E0B77B75-6AE8-9BED-89F7-B42A43A03D2E}"/>
              </a:ext>
            </a:extLst>
          </p:cNvPr>
          <p:cNvSpPr/>
          <p:nvPr/>
        </p:nvSpPr>
        <p:spPr>
          <a:xfrm>
            <a:off x="421575" y="4206828"/>
            <a:ext cx="2220685" cy="1715987"/>
          </a:xfrm>
          <a:prstGeom prst="roundRect">
            <a:avLst/>
          </a:prstGeom>
        </p:spPr>
        <p:style>
          <a:lnRef idx="2">
            <a:schemeClr val="dk1">
              <a:shade val="15000"/>
            </a:schemeClr>
          </a:lnRef>
          <a:fillRef idx="1">
            <a:schemeClr val="dk1"/>
          </a:fillRef>
          <a:effectRef idx="0">
            <a:schemeClr val="dk1"/>
          </a:effectRef>
          <a:fontRef idx="minor">
            <a:schemeClr val="lt1"/>
          </a:fontRef>
        </p:style>
        <p:txBody>
          <a:bodyPr rtlCol="1" anchor="ctr"/>
          <a:lstStyle/>
          <a:p>
            <a:pPr algn="ctr"/>
            <a:r>
              <a:rPr lang="ar-EG" sz="3200" b="1" dirty="0">
                <a:solidFill>
                  <a:srgbClr val="FFFF00"/>
                </a:solidFill>
              </a:rPr>
              <a:t>تحت اشراف</a:t>
            </a:r>
          </a:p>
          <a:p>
            <a:pPr algn="ctr"/>
            <a:r>
              <a:rPr lang="ar-EG" sz="3200" b="1" dirty="0">
                <a:solidFill>
                  <a:srgbClr val="FFFF00"/>
                </a:solidFill>
              </a:rPr>
              <a:t>د. مصباح</a:t>
            </a:r>
          </a:p>
        </p:txBody>
      </p:sp>
      <p:sp>
        <p:nvSpPr>
          <p:cNvPr id="13" name="مستطيل: زوايا مستديرة 12">
            <a:extLst>
              <a:ext uri="{FF2B5EF4-FFF2-40B4-BE49-F238E27FC236}">
                <a16:creationId xmlns:a16="http://schemas.microsoft.com/office/drawing/2014/main" id="{D9351589-8221-BC27-5903-7315D613B34D}"/>
              </a:ext>
            </a:extLst>
          </p:cNvPr>
          <p:cNvSpPr/>
          <p:nvPr/>
        </p:nvSpPr>
        <p:spPr>
          <a:xfrm>
            <a:off x="3063834" y="2268189"/>
            <a:ext cx="5902035" cy="1938639"/>
          </a:xfrm>
          <a:prstGeom prst="roundRect">
            <a:avLst/>
          </a:prstGeom>
        </p:spPr>
        <p:style>
          <a:lnRef idx="2">
            <a:schemeClr val="dk1">
              <a:shade val="15000"/>
            </a:schemeClr>
          </a:lnRef>
          <a:fillRef idx="1">
            <a:schemeClr val="dk1"/>
          </a:fillRef>
          <a:effectRef idx="0">
            <a:schemeClr val="dk1"/>
          </a:effectRef>
          <a:fontRef idx="minor">
            <a:schemeClr val="lt1"/>
          </a:fontRef>
        </p:style>
        <p:txBody>
          <a:bodyPr rtlCol="1" anchor="ctr"/>
          <a:lstStyle/>
          <a:p>
            <a:pPr algn="ctr"/>
            <a:r>
              <a:rPr lang="ar-EG" sz="3200" b="1" dirty="0">
                <a:solidFill>
                  <a:srgbClr val="FFFF00"/>
                </a:solidFill>
              </a:rPr>
              <a:t>أمراض الكلام من خلال اللغة والتحليل النفسي حسب مصطفى فهمي في كتابه
"أمراض الكلام"</a:t>
            </a:r>
          </a:p>
        </p:txBody>
      </p:sp>
      <p:pic>
        <p:nvPicPr>
          <p:cNvPr id="14" name="صورة 13">
            <a:extLst>
              <a:ext uri="{FF2B5EF4-FFF2-40B4-BE49-F238E27FC236}">
                <a16:creationId xmlns:a16="http://schemas.microsoft.com/office/drawing/2014/main" id="{D88B1F8B-78DA-E318-0F4F-6854670797A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728364" y="164776"/>
            <a:ext cx="3309446" cy="1938639"/>
          </a:xfrm>
          <a:prstGeom prst="rect">
            <a:avLst/>
          </a:prstGeom>
        </p:spPr>
      </p:pic>
      <p:pic>
        <p:nvPicPr>
          <p:cNvPr id="16" name="صورة 15">
            <a:extLst>
              <a:ext uri="{FF2B5EF4-FFF2-40B4-BE49-F238E27FC236}">
                <a16:creationId xmlns:a16="http://schemas.microsoft.com/office/drawing/2014/main" id="{87A423E3-3D9E-A8EE-CDDB-8FA9B2E0D9C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167563" y="4844367"/>
            <a:ext cx="2844816" cy="1715986"/>
          </a:xfrm>
          <a:prstGeom prst="rect">
            <a:avLst/>
          </a:prstGeom>
        </p:spPr>
      </p:pic>
    </p:spTree>
    <p:extLst>
      <p:ext uri="{BB962C8B-B14F-4D97-AF65-F5344CB8AC3E}">
        <p14:creationId xmlns:p14="http://schemas.microsoft.com/office/powerpoint/2010/main" val="14571677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عنصر نائب للمحتوى 9">
            <a:extLst>
              <a:ext uri="{FF2B5EF4-FFF2-40B4-BE49-F238E27FC236}">
                <a16:creationId xmlns:a16="http://schemas.microsoft.com/office/drawing/2014/main" id="{7A4407FB-05BE-0949-2873-5AA6658227D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
        <p:nvSpPr>
          <p:cNvPr id="5" name="مربع نص 4">
            <a:extLst>
              <a:ext uri="{FF2B5EF4-FFF2-40B4-BE49-F238E27FC236}">
                <a16:creationId xmlns:a16="http://schemas.microsoft.com/office/drawing/2014/main" id="{D06D2FF1-890E-0461-59A1-A5D7C212A05B}"/>
              </a:ext>
            </a:extLst>
          </p:cNvPr>
          <p:cNvSpPr txBox="1"/>
          <p:nvPr/>
        </p:nvSpPr>
        <p:spPr>
          <a:xfrm>
            <a:off x="7469578" y="2386940"/>
            <a:ext cx="4168240" cy="1214252"/>
          </a:xfrm>
          <a:prstGeom prst="rect">
            <a:avLst/>
          </a:prstGeom>
          <a:noFill/>
        </p:spPr>
        <p:txBody>
          <a:bodyPr wrap="square" rtlCol="1">
            <a:spAutoFit/>
          </a:bodyPr>
          <a:lstStyle/>
          <a:p>
            <a:pPr algn="r"/>
            <a:endParaRPr lang="ar-EG" dirty="0"/>
          </a:p>
        </p:txBody>
      </p:sp>
      <p:sp>
        <p:nvSpPr>
          <p:cNvPr id="6" name="مستطيل 5">
            <a:extLst>
              <a:ext uri="{FF2B5EF4-FFF2-40B4-BE49-F238E27FC236}">
                <a16:creationId xmlns:a16="http://schemas.microsoft.com/office/drawing/2014/main" id="{BC60CB15-2DC3-8068-B33D-DF7B8E3A9065}"/>
              </a:ext>
            </a:extLst>
          </p:cNvPr>
          <p:cNvSpPr/>
          <p:nvPr/>
        </p:nvSpPr>
        <p:spPr>
          <a:xfrm>
            <a:off x="731518" y="201881"/>
            <a:ext cx="6738060" cy="1580011"/>
          </a:xfrm>
          <a:prstGeom prst="rect">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342900" indent="-342900" algn="ctr">
              <a:buFont typeface="Arial" panose="020B0604020202020204" pitchFamily="34" charset="0"/>
              <a:buChar char="•"/>
            </a:pPr>
            <a:r>
              <a:rPr lang="ar-EG" sz="2400" b="1" dirty="0">
                <a:solidFill>
                  <a:schemeClr val="tx1"/>
                </a:solidFill>
              </a:rPr>
              <a:t>إبدال حرف السين تاء: يرجع سببها في بروز طرف اللسان خارج الفم </a:t>
            </a:r>
          </a:p>
        </p:txBody>
      </p:sp>
      <p:sp>
        <p:nvSpPr>
          <p:cNvPr id="7" name="مستطيل 6">
            <a:extLst>
              <a:ext uri="{FF2B5EF4-FFF2-40B4-BE49-F238E27FC236}">
                <a16:creationId xmlns:a16="http://schemas.microsoft.com/office/drawing/2014/main" id="{0BBF28AC-4D6C-F5F2-2D41-1BF799F04601}"/>
              </a:ext>
            </a:extLst>
          </p:cNvPr>
          <p:cNvSpPr/>
          <p:nvPr/>
        </p:nvSpPr>
        <p:spPr>
          <a:xfrm>
            <a:off x="731518" y="2189216"/>
            <a:ext cx="6738060" cy="1756953"/>
          </a:xfrm>
          <a:prstGeom prst="rect">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342900" indent="-342900" algn="ctr">
              <a:buFont typeface="Arial" panose="020B0604020202020204" pitchFamily="34" charset="0"/>
              <a:buChar char="•"/>
            </a:pPr>
            <a:r>
              <a:rPr lang="ar-EG" sz="2400" b="1" dirty="0">
                <a:solidFill>
                  <a:schemeClr val="tx1"/>
                </a:solidFill>
              </a:rPr>
              <a:t>إبدال السين شينا:</a:t>
            </a:r>
          </a:p>
          <a:p>
            <a:pPr algn="ctr"/>
            <a:r>
              <a:rPr lang="ar-EG" sz="2400" b="1" dirty="0">
                <a:solidFill>
                  <a:schemeClr val="tx1"/>
                </a:solidFill>
              </a:rPr>
              <a:t>يرجع إلى تيار الهواء الذي يمر في تجويف  في ضيق بين اللسان وسقف الخلق في حالة نطق حرف السين </a:t>
            </a:r>
          </a:p>
        </p:txBody>
      </p:sp>
      <p:sp>
        <p:nvSpPr>
          <p:cNvPr id="8" name="مستطيل 7">
            <a:extLst>
              <a:ext uri="{FF2B5EF4-FFF2-40B4-BE49-F238E27FC236}">
                <a16:creationId xmlns:a16="http://schemas.microsoft.com/office/drawing/2014/main" id="{863AFC0B-6593-D4BA-0ED2-F41CA1574E2B}"/>
              </a:ext>
            </a:extLst>
          </p:cNvPr>
          <p:cNvSpPr/>
          <p:nvPr/>
        </p:nvSpPr>
        <p:spPr>
          <a:xfrm>
            <a:off x="731518" y="4740629"/>
            <a:ext cx="6738060" cy="1756953"/>
          </a:xfrm>
          <a:prstGeom prst="rect">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ctr"/>
            <a:r>
              <a:rPr lang="ar-EG" sz="2400" b="1" dirty="0">
                <a:solidFill>
                  <a:schemeClr val="tx1"/>
                </a:solidFill>
              </a:rPr>
              <a:t> إبدال السين إما ثاء او دال: ويطلق عليها اسم الابدال السيني </a:t>
            </a:r>
          </a:p>
          <a:p>
            <a:pPr algn="ctr"/>
            <a:r>
              <a:rPr lang="ar-EG" sz="2400" b="1" dirty="0">
                <a:solidFill>
                  <a:schemeClr val="tx1"/>
                </a:solidFill>
              </a:rPr>
              <a:t>مثل سمير، يصبح ثمير. </a:t>
            </a:r>
          </a:p>
        </p:txBody>
      </p:sp>
      <p:sp>
        <p:nvSpPr>
          <p:cNvPr id="11" name="مستطيل 10">
            <a:extLst>
              <a:ext uri="{FF2B5EF4-FFF2-40B4-BE49-F238E27FC236}">
                <a16:creationId xmlns:a16="http://schemas.microsoft.com/office/drawing/2014/main" id="{F049A55B-E45D-EF10-2192-644EDEA754F3}"/>
              </a:ext>
            </a:extLst>
          </p:cNvPr>
          <p:cNvSpPr/>
          <p:nvPr/>
        </p:nvSpPr>
        <p:spPr>
          <a:xfrm>
            <a:off x="8087096" y="1950522"/>
            <a:ext cx="3550722" cy="3301340"/>
          </a:xfrm>
          <a:prstGeom prst="rect">
            <a:avLst/>
          </a:prstGeom>
        </p:spPr>
        <p:style>
          <a:lnRef idx="2">
            <a:schemeClr val="dk1">
              <a:shade val="15000"/>
            </a:schemeClr>
          </a:lnRef>
          <a:fillRef idx="1">
            <a:schemeClr val="dk1"/>
          </a:fillRef>
          <a:effectRef idx="0">
            <a:schemeClr val="dk1"/>
          </a:effectRef>
          <a:fontRef idx="minor">
            <a:schemeClr val="lt1"/>
          </a:fontRef>
        </p:style>
        <p:txBody>
          <a:bodyPr rtlCol="1" anchor="ctr"/>
          <a:lstStyle/>
          <a:p>
            <a:pPr algn="ctr"/>
            <a:r>
              <a:rPr lang="ar-EG" sz="2000" dirty="0">
                <a:solidFill>
                  <a:srgbClr val="FFFF00"/>
                </a:solidFill>
              </a:rPr>
              <a:t>2.التأتأة: </a:t>
            </a:r>
            <a:br>
              <a:rPr lang="ar-EG" sz="2000" dirty="0">
                <a:solidFill>
                  <a:srgbClr val="FFFF00"/>
                </a:solidFill>
              </a:rPr>
            </a:br>
            <a:r>
              <a:rPr lang="ar-EG" sz="2000" dirty="0">
                <a:solidFill>
                  <a:srgbClr val="FFFF00"/>
                </a:solidFill>
              </a:rPr>
              <a:t>تدعى ايضا لكنة حرف السين اكثر العيوب انتشارا بين الاطفال ما بين السنه الخامسة والسابع اي في مرحله ابدال الاسنان. </a:t>
            </a:r>
            <a:br>
              <a:rPr lang="ar-EG" sz="2000" dirty="0">
                <a:solidFill>
                  <a:srgbClr val="FFFF00"/>
                </a:solidFill>
              </a:rPr>
            </a:br>
            <a:r>
              <a:rPr lang="ar-EG" sz="2000" dirty="0">
                <a:solidFill>
                  <a:srgbClr val="FFFF00"/>
                </a:solidFill>
              </a:rPr>
              <a:t>لها اسباب عديده من بينها عدم انتظام الاسنان ،عامل وظيفي يتمثل في تقليد الأسري،  وعامل نفساني. </a:t>
            </a:r>
            <a:br>
              <a:rPr lang="ar-EG" sz="2000" dirty="0">
                <a:solidFill>
                  <a:srgbClr val="FFFF00"/>
                </a:solidFill>
              </a:rPr>
            </a:br>
            <a:endParaRPr lang="ar-EG" sz="2000" dirty="0">
              <a:solidFill>
                <a:srgbClr val="FFFF00"/>
              </a:solidFill>
            </a:endParaRPr>
          </a:p>
        </p:txBody>
      </p:sp>
    </p:spTree>
    <p:extLst>
      <p:ext uri="{BB962C8B-B14F-4D97-AF65-F5344CB8AC3E}">
        <p14:creationId xmlns:p14="http://schemas.microsoft.com/office/powerpoint/2010/main" val="332988049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circle(in)">
                                      <p:cBhvr>
                                        <p:cTn id="7" dur="20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circle(in)">
                                      <p:cBhvr>
                                        <p:cTn id="12" dur="20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arn(inVertic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circle(in)">
                                      <p:cBhvr>
                                        <p:cTn id="22"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11"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عنصر نائب للمحتوى 8">
            <a:extLst>
              <a:ext uri="{FF2B5EF4-FFF2-40B4-BE49-F238E27FC236}">
                <a16:creationId xmlns:a16="http://schemas.microsoft.com/office/drawing/2014/main" id="{ECBB104F-F363-A0D8-9979-5433D745DAC2}"/>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
        <p:nvSpPr>
          <p:cNvPr id="5" name="مخطط انسيابي: محطة طرفية 4">
            <a:extLst>
              <a:ext uri="{FF2B5EF4-FFF2-40B4-BE49-F238E27FC236}">
                <a16:creationId xmlns:a16="http://schemas.microsoft.com/office/drawing/2014/main" id="{E9B50C09-1E6E-C886-436F-788D6F61840A}"/>
              </a:ext>
            </a:extLst>
          </p:cNvPr>
          <p:cNvSpPr/>
          <p:nvPr/>
        </p:nvSpPr>
        <p:spPr>
          <a:xfrm>
            <a:off x="7338952" y="1813956"/>
            <a:ext cx="4227615" cy="3040082"/>
          </a:xfrm>
          <a:prstGeom prst="flowChartTerminator">
            <a:avLst/>
          </a:prstGeom>
        </p:spPr>
        <p:style>
          <a:lnRef idx="2">
            <a:schemeClr val="dk1">
              <a:shade val="15000"/>
            </a:schemeClr>
          </a:lnRef>
          <a:fillRef idx="1">
            <a:schemeClr val="dk1"/>
          </a:fillRef>
          <a:effectRef idx="0">
            <a:schemeClr val="dk1"/>
          </a:effectRef>
          <a:fontRef idx="minor">
            <a:schemeClr val="lt1"/>
          </a:fontRef>
        </p:style>
        <p:txBody>
          <a:bodyPr rtlCol="1" anchor="ctr"/>
          <a:lstStyle/>
          <a:p>
            <a:pPr algn="ctr"/>
            <a:r>
              <a:rPr lang="ar-EG" sz="2000" b="1" dirty="0">
                <a:solidFill>
                  <a:srgbClr val="FFFF00"/>
                </a:solidFill>
              </a:rPr>
              <a:t>3.التعلثم: عدم القدرة على الطلاقة اللفظية، فهو تكرار غير ارادي للصوت او المقطع والكلمة.</a:t>
            </a:r>
          </a:p>
        </p:txBody>
      </p:sp>
      <p:sp>
        <p:nvSpPr>
          <p:cNvPr id="6" name="مخطط انسيابي: محطة طرفية 5">
            <a:extLst>
              <a:ext uri="{FF2B5EF4-FFF2-40B4-BE49-F238E27FC236}">
                <a16:creationId xmlns:a16="http://schemas.microsoft.com/office/drawing/2014/main" id="{AA6C1E21-26C7-94A1-0B47-823CE918821C}"/>
              </a:ext>
            </a:extLst>
          </p:cNvPr>
          <p:cNvSpPr/>
          <p:nvPr/>
        </p:nvSpPr>
        <p:spPr>
          <a:xfrm>
            <a:off x="1033154" y="3642756"/>
            <a:ext cx="3906981" cy="2864922"/>
          </a:xfrm>
          <a:prstGeom prst="flowChartTerminator">
            <a:avLst/>
          </a:prstGeom>
          <a:solidFill>
            <a:srgbClr val="FFC000"/>
          </a:solidFill>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ctr"/>
            <a:r>
              <a:rPr lang="ar-EG" sz="2400" b="1" dirty="0">
                <a:solidFill>
                  <a:schemeClr val="tx1"/>
                </a:solidFill>
              </a:rPr>
              <a:t>التلعثم التشنجي:  يتوقف المصاب بشكل لا ارادي ويؤدي الى حبسة  في الكلام وقد تقصر او تطول، ويظهر التوقف واضحا عند البدء في الإجابة عن بعض الاستفسارات.</a:t>
            </a:r>
          </a:p>
        </p:txBody>
      </p:sp>
      <p:sp>
        <p:nvSpPr>
          <p:cNvPr id="7" name="مخطط انسيابي: محطة طرفية 6">
            <a:extLst>
              <a:ext uri="{FF2B5EF4-FFF2-40B4-BE49-F238E27FC236}">
                <a16:creationId xmlns:a16="http://schemas.microsoft.com/office/drawing/2014/main" id="{2EEE801B-FE78-7E0B-E580-46E1BA3F8BF1}"/>
              </a:ext>
            </a:extLst>
          </p:cNvPr>
          <p:cNvSpPr/>
          <p:nvPr/>
        </p:nvSpPr>
        <p:spPr>
          <a:xfrm>
            <a:off x="1175657" y="135021"/>
            <a:ext cx="3764478" cy="2691306"/>
          </a:xfrm>
          <a:prstGeom prst="flowChartTerminator">
            <a:avLst/>
          </a:prstGeom>
          <a:solidFill>
            <a:srgbClr val="FFC000"/>
          </a:solidFill>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ctr"/>
            <a:r>
              <a:rPr lang="ar-EG" sz="2400" b="1" dirty="0">
                <a:solidFill>
                  <a:schemeClr val="tx1"/>
                </a:solidFill>
              </a:rPr>
              <a:t>التشنج الاهتزازي : 
تكرار الحروف والمقاطع الصوتية واعادتها بصوره عضويه لا ارادية ويظهر في بداية الكلام او اول حرف من الكلمة.</a:t>
            </a:r>
          </a:p>
        </p:txBody>
      </p:sp>
    </p:spTree>
    <p:extLst>
      <p:ext uri="{BB962C8B-B14F-4D97-AF65-F5344CB8AC3E}">
        <p14:creationId xmlns:p14="http://schemas.microsoft.com/office/powerpoint/2010/main" val="85765177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randombar(horizontal)">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randombar(horizontal)">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عنصر نائب للمحتوى 7">
            <a:extLst>
              <a:ext uri="{FF2B5EF4-FFF2-40B4-BE49-F238E27FC236}">
                <a16:creationId xmlns:a16="http://schemas.microsoft.com/office/drawing/2014/main" id="{C967CE0F-B8A1-8FD4-CD7F-3192645FAF1C}"/>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
        <p:nvSpPr>
          <p:cNvPr id="5" name="مخطط انسيابي: محطة طرفية 4">
            <a:extLst>
              <a:ext uri="{FF2B5EF4-FFF2-40B4-BE49-F238E27FC236}">
                <a16:creationId xmlns:a16="http://schemas.microsoft.com/office/drawing/2014/main" id="{671236C5-B76C-C4F3-6E87-17448B35482C}"/>
              </a:ext>
            </a:extLst>
          </p:cNvPr>
          <p:cNvSpPr/>
          <p:nvPr/>
        </p:nvSpPr>
        <p:spPr>
          <a:xfrm>
            <a:off x="7695210" y="1935678"/>
            <a:ext cx="4358244" cy="2256311"/>
          </a:xfrm>
          <a:prstGeom prst="flowChartTerminator">
            <a:avLst/>
          </a:prstGeom>
        </p:spPr>
        <p:style>
          <a:lnRef idx="1">
            <a:schemeClr val="accent5"/>
          </a:lnRef>
          <a:fillRef idx="2">
            <a:schemeClr val="accent5"/>
          </a:fillRef>
          <a:effectRef idx="1">
            <a:schemeClr val="accent5"/>
          </a:effectRef>
          <a:fontRef idx="minor">
            <a:schemeClr val="dk1"/>
          </a:fontRef>
        </p:style>
        <p:txBody>
          <a:bodyPr rtlCol="1" anchor="ctr"/>
          <a:lstStyle/>
          <a:p>
            <a:pPr algn="ctr"/>
            <a:r>
              <a:rPr lang="ar-EG" sz="2400" b="1" dirty="0">
                <a:solidFill>
                  <a:schemeClr val="tx1"/>
                </a:solidFill>
              </a:rPr>
              <a:t>4: عيب من عيوب الاضطرابات الكلام وتنتشر بشكل كبير بين الاطفال خاصه حيث يتم استبدال حرف بحرف اخر مشابه له. كإبدال السين بحرف التاء وغيرها.</a:t>
            </a:r>
          </a:p>
        </p:txBody>
      </p:sp>
      <p:sp>
        <p:nvSpPr>
          <p:cNvPr id="6" name="مخطط انسيابي: محطة طرفية 5">
            <a:extLst>
              <a:ext uri="{FF2B5EF4-FFF2-40B4-BE49-F238E27FC236}">
                <a16:creationId xmlns:a16="http://schemas.microsoft.com/office/drawing/2014/main" id="{8681A5F4-6D37-779E-231F-1CFF46985232}"/>
              </a:ext>
            </a:extLst>
          </p:cNvPr>
          <p:cNvSpPr/>
          <p:nvPr/>
        </p:nvSpPr>
        <p:spPr>
          <a:xfrm>
            <a:off x="2244436" y="617518"/>
            <a:ext cx="4013860" cy="1876300"/>
          </a:xfrm>
          <a:prstGeom prst="flowChartTerminator">
            <a:avLst/>
          </a:prstGeom>
        </p:spPr>
        <p:style>
          <a:lnRef idx="1">
            <a:schemeClr val="accent3"/>
          </a:lnRef>
          <a:fillRef idx="2">
            <a:schemeClr val="accent3"/>
          </a:fillRef>
          <a:effectRef idx="1">
            <a:schemeClr val="accent3"/>
          </a:effectRef>
          <a:fontRef idx="minor">
            <a:schemeClr val="dk1"/>
          </a:fontRef>
        </p:style>
        <p:txBody>
          <a:bodyPr rtlCol="1" anchor="ctr"/>
          <a:lstStyle/>
          <a:p>
            <a:pPr marL="342900" indent="-342900" algn="ctr">
              <a:buFont typeface="Arial" panose="020B0604020202020204" pitchFamily="34" charset="0"/>
              <a:buChar char="•"/>
            </a:pPr>
            <a:r>
              <a:rPr lang="ar-EG" sz="2400" b="1" dirty="0">
                <a:solidFill>
                  <a:schemeClr val="tx1"/>
                </a:solidFill>
              </a:rPr>
              <a:t>اللثغة مركزية: </a:t>
            </a:r>
          </a:p>
          <a:p>
            <a:pPr algn="ctr"/>
            <a:r>
              <a:rPr lang="ar-EG" sz="2400" b="1" dirty="0">
                <a:solidFill>
                  <a:schemeClr val="tx1"/>
                </a:solidFill>
              </a:rPr>
              <a:t>يقلب صوتين السين، صادق الى ثاء. </a:t>
            </a:r>
          </a:p>
        </p:txBody>
      </p:sp>
      <p:sp>
        <p:nvSpPr>
          <p:cNvPr id="7" name="مخطط انسيابي: محطة طرفية 6">
            <a:extLst>
              <a:ext uri="{FF2B5EF4-FFF2-40B4-BE49-F238E27FC236}">
                <a16:creationId xmlns:a16="http://schemas.microsoft.com/office/drawing/2014/main" id="{9BA9CABD-70EF-33A1-13B9-230B6EF84A1D}"/>
              </a:ext>
            </a:extLst>
          </p:cNvPr>
          <p:cNvSpPr/>
          <p:nvPr/>
        </p:nvSpPr>
        <p:spPr>
          <a:xfrm>
            <a:off x="2369127" y="3544785"/>
            <a:ext cx="3889169" cy="1876300"/>
          </a:xfrm>
          <a:prstGeom prst="flowChartTerminator">
            <a:avLst/>
          </a:prstGeom>
        </p:spPr>
        <p:style>
          <a:lnRef idx="1">
            <a:schemeClr val="accent3"/>
          </a:lnRef>
          <a:fillRef idx="2">
            <a:schemeClr val="accent3"/>
          </a:fillRef>
          <a:effectRef idx="1">
            <a:schemeClr val="accent3"/>
          </a:effectRef>
          <a:fontRef idx="minor">
            <a:schemeClr val="dk1"/>
          </a:fontRef>
        </p:style>
        <p:txBody>
          <a:bodyPr rtlCol="1" anchor="ctr"/>
          <a:lstStyle/>
          <a:p>
            <a:pPr marL="342900" indent="-342900" algn="ctr">
              <a:buFont typeface="Arial" panose="020B0604020202020204" pitchFamily="34" charset="0"/>
              <a:buChar char="•"/>
            </a:pPr>
            <a:r>
              <a:rPr lang="ar-EG" sz="2400" b="1" dirty="0">
                <a:solidFill>
                  <a:schemeClr val="tx1"/>
                </a:solidFill>
              </a:rPr>
              <a:t>اللثغة الجانبية: </a:t>
            </a:r>
          </a:p>
          <a:p>
            <a:pPr algn="ctr"/>
            <a:r>
              <a:rPr lang="ar-EG" sz="2400" b="1" dirty="0">
                <a:solidFill>
                  <a:schemeClr val="tx1"/>
                </a:solidFill>
              </a:rPr>
              <a:t>تشويه الأصوات إخراج الهواء من إحدى جانبي اللسان أوكليهما. </a:t>
            </a:r>
          </a:p>
        </p:txBody>
      </p:sp>
    </p:spTree>
    <p:extLst>
      <p:ext uri="{BB962C8B-B14F-4D97-AF65-F5344CB8AC3E}">
        <p14:creationId xmlns:p14="http://schemas.microsoft.com/office/powerpoint/2010/main" val="379598550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arn(inVertical)">
                                      <p:cBhvr>
                                        <p:cTn id="1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عنصر نائب للمحتوى 8">
            <a:extLst>
              <a:ext uri="{FF2B5EF4-FFF2-40B4-BE49-F238E27FC236}">
                <a16:creationId xmlns:a16="http://schemas.microsoft.com/office/drawing/2014/main" id="{B09124DC-F4F2-41B5-27F6-AB438F08AB1D}"/>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
        <p:nvSpPr>
          <p:cNvPr id="5" name="مستطيل 4">
            <a:extLst>
              <a:ext uri="{FF2B5EF4-FFF2-40B4-BE49-F238E27FC236}">
                <a16:creationId xmlns:a16="http://schemas.microsoft.com/office/drawing/2014/main" id="{7D0BFADA-E98C-4492-7A65-448D31FE8F9C}"/>
              </a:ext>
            </a:extLst>
          </p:cNvPr>
          <p:cNvSpPr/>
          <p:nvPr/>
        </p:nvSpPr>
        <p:spPr>
          <a:xfrm flipH="1">
            <a:off x="819397" y="308758"/>
            <a:ext cx="6507677" cy="1377538"/>
          </a:xfrm>
          <a:prstGeom prst="rect">
            <a:avLst/>
          </a:prstGeom>
          <a:solidFill>
            <a:schemeClr val="accent5">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342900" indent="-342900" algn="ctr">
              <a:buFont typeface="Arial" panose="020B0604020202020204" pitchFamily="34" charset="0"/>
              <a:buChar char="•"/>
            </a:pPr>
            <a:r>
              <a:rPr lang="ar-EG" sz="2000" b="1" dirty="0">
                <a:solidFill>
                  <a:schemeClr val="tx1"/>
                </a:solidFill>
              </a:rPr>
              <a:t>الخنق المفتوح:</a:t>
            </a:r>
          </a:p>
          <a:p>
            <a:pPr algn="ctr"/>
            <a:r>
              <a:rPr lang="ar-EG" sz="2000" b="1" dirty="0">
                <a:solidFill>
                  <a:schemeClr val="tx1"/>
                </a:solidFill>
              </a:rPr>
              <a:t> يقع العيب في كفاءه الصمام الهوائي البلعومي مؤديا الى اضطراب في خروج الاصوات الفمية برنين انفي.</a:t>
            </a:r>
          </a:p>
        </p:txBody>
      </p:sp>
      <p:sp>
        <p:nvSpPr>
          <p:cNvPr id="6" name="مستطيل 5">
            <a:extLst>
              <a:ext uri="{FF2B5EF4-FFF2-40B4-BE49-F238E27FC236}">
                <a16:creationId xmlns:a16="http://schemas.microsoft.com/office/drawing/2014/main" id="{DF2438A7-4E4A-AE1B-F28A-8BCECBD620CF}"/>
              </a:ext>
            </a:extLst>
          </p:cNvPr>
          <p:cNvSpPr/>
          <p:nvPr/>
        </p:nvSpPr>
        <p:spPr>
          <a:xfrm>
            <a:off x="819397" y="4322618"/>
            <a:ext cx="6507677" cy="1377538"/>
          </a:xfrm>
          <a:prstGeom prst="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342900" indent="-342900" algn="ctr">
              <a:buFont typeface="Arial" panose="020B0604020202020204" pitchFamily="34" charset="0"/>
              <a:buChar char="•"/>
            </a:pPr>
            <a:r>
              <a:rPr lang="ar-EG" sz="2000" b="1" dirty="0">
                <a:solidFill>
                  <a:schemeClr val="tx1"/>
                </a:solidFill>
              </a:rPr>
              <a:t>الخنق النطقي: </a:t>
            </a:r>
          </a:p>
          <a:p>
            <a:pPr algn="ctr"/>
            <a:r>
              <a:rPr lang="ar-EG" sz="2000" b="1" dirty="0">
                <a:solidFill>
                  <a:schemeClr val="tx1"/>
                </a:solidFill>
              </a:rPr>
              <a:t>لا ترن الاصوات الأنفية كما هو مفروض في التجويف الانفي وملحقاته.</a:t>
            </a:r>
          </a:p>
        </p:txBody>
      </p:sp>
      <p:sp>
        <p:nvSpPr>
          <p:cNvPr id="7" name="مستطيل 6">
            <a:extLst>
              <a:ext uri="{FF2B5EF4-FFF2-40B4-BE49-F238E27FC236}">
                <a16:creationId xmlns:a16="http://schemas.microsoft.com/office/drawing/2014/main" id="{75105E5F-E6B5-44EE-55CC-56CC5031D133}"/>
              </a:ext>
            </a:extLst>
          </p:cNvPr>
          <p:cNvSpPr/>
          <p:nvPr/>
        </p:nvSpPr>
        <p:spPr>
          <a:xfrm>
            <a:off x="819397" y="2185061"/>
            <a:ext cx="6507677" cy="1377538"/>
          </a:xfrm>
          <a:prstGeom prst="rect">
            <a:avLst/>
          </a:prstGeom>
          <a:solidFill>
            <a:schemeClr val="accent6">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342900" indent="-342900" algn="ctr">
              <a:buFont typeface="Arial" panose="020B0604020202020204" pitchFamily="34" charset="0"/>
              <a:buChar char="•"/>
            </a:pPr>
            <a:r>
              <a:rPr lang="ar-EG" sz="2000" b="1" dirty="0">
                <a:solidFill>
                  <a:schemeClr val="tx1"/>
                </a:solidFill>
              </a:rPr>
              <a:t>الخنق المزدوج: </a:t>
            </a:r>
          </a:p>
          <a:p>
            <a:pPr algn="ctr"/>
            <a:r>
              <a:rPr lang="ar-EG" sz="2000" b="1" dirty="0">
                <a:solidFill>
                  <a:schemeClr val="tx1"/>
                </a:solidFill>
              </a:rPr>
              <a:t>يحدث نتيجة وجود مسببات لكلا النوعين. </a:t>
            </a:r>
          </a:p>
        </p:txBody>
      </p:sp>
      <p:sp>
        <p:nvSpPr>
          <p:cNvPr id="10" name="مستطيل 9">
            <a:extLst>
              <a:ext uri="{FF2B5EF4-FFF2-40B4-BE49-F238E27FC236}">
                <a16:creationId xmlns:a16="http://schemas.microsoft.com/office/drawing/2014/main" id="{F6746FDB-4441-FF1D-2361-CB3076F862C7}"/>
              </a:ext>
            </a:extLst>
          </p:cNvPr>
          <p:cNvSpPr/>
          <p:nvPr/>
        </p:nvSpPr>
        <p:spPr>
          <a:xfrm>
            <a:off x="8609610" y="771896"/>
            <a:ext cx="3146961" cy="4773881"/>
          </a:xfrm>
          <a:prstGeom prst="rect">
            <a:avLst/>
          </a:prstGeom>
        </p:spPr>
        <p:style>
          <a:lnRef idx="2">
            <a:schemeClr val="dk1">
              <a:shade val="15000"/>
            </a:schemeClr>
          </a:lnRef>
          <a:fillRef idx="1">
            <a:schemeClr val="dk1"/>
          </a:fillRef>
          <a:effectRef idx="0">
            <a:schemeClr val="dk1"/>
          </a:effectRef>
          <a:fontRef idx="minor">
            <a:schemeClr val="lt1"/>
          </a:fontRef>
        </p:style>
        <p:txBody>
          <a:bodyPr rtlCol="1" anchor="ctr"/>
          <a:lstStyle/>
          <a:p>
            <a:pPr algn="ctr"/>
            <a:r>
              <a:rPr lang="ar-EG" sz="2400" dirty="0">
                <a:solidFill>
                  <a:srgbClr val="FFFF00"/>
                </a:solidFill>
              </a:rPr>
              <a:t>5.الخمخمة او الخنف: 
صعوبة احداث جميع الاصوات الكلامية المتحركة  منها والساكنة فيما عدا حرفي الميم والنون،  فيخرجها بطريقه مشوهه غير مألوفة الحروف في المتحركة فيها غنة اما الساكنة تأخذ اشكالا متباينة مثل الشخير او الابدال.</a:t>
            </a:r>
          </a:p>
        </p:txBody>
      </p:sp>
    </p:spTree>
    <p:extLst>
      <p:ext uri="{BB962C8B-B14F-4D97-AF65-F5344CB8AC3E}">
        <p14:creationId xmlns:p14="http://schemas.microsoft.com/office/powerpoint/2010/main" val="417779772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heel(1)">
                                      <p:cBhvr>
                                        <p:cTn id="7" dur="20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circle(in)">
                                      <p:cBhvr>
                                        <p:cTn id="17" dur="20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circle(in)">
                                      <p:cBhvr>
                                        <p:cTn id="22"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10"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عنصر نائب للمحتوى 9">
            <a:extLst>
              <a:ext uri="{FF2B5EF4-FFF2-40B4-BE49-F238E27FC236}">
                <a16:creationId xmlns:a16="http://schemas.microsoft.com/office/drawing/2014/main" id="{6FD89747-0863-0349-29E9-7C9C4D61CA6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
        <p:nvSpPr>
          <p:cNvPr id="5" name="شكل بيضاوي 4">
            <a:extLst>
              <a:ext uri="{FF2B5EF4-FFF2-40B4-BE49-F238E27FC236}">
                <a16:creationId xmlns:a16="http://schemas.microsoft.com/office/drawing/2014/main" id="{3C2947ED-6C19-5FBC-7B44-9B6360B49F37}"/>
              </a:ext>
            </a:extLst>
          </p:cNvPr>
          <p:cNvSpPr/>
          <p:nvPr/>
        </p:nvSpPr>
        <p:spPr>
          <a:xfrm>
            <a:off x="6978732" y="2161310"/>
            <a:ext cx="5213268" cy="2671947"/>
          </a:xfrm>
          <a:prstGeom prst="ellipse">
            <a:avLst/>
          </a:prstGeom>
        </p:spPr>
        <p:style>
          <a:lnRef idx="2">
            <a:schemeClr val="dk1">
              <a:shade val="15000"/>
            </a:schemeClr>
          </a:lnRef>
          <a:fillRef idx="1">
            <a:schemeClr val="dk1"/>
          </a:fillRef>
          <a:effectRef idx="0">
            <a:schemeClr val="dk1"/>
          </a:effectRef>
          <a:fontRef idx="minor">
            <a:schemeClr val="lt1"/>
          </a:fontRef>
        </p:style>
        <p:txBody>
          <a:bodyPr rtlCol="1" anchor="ctr"/>
          <a:lstStyle/>
          <a:p>
            <a:pPr algn="ctr"/>
            <a:r>
              <a:rPr lang="ar-EG" sz="3200" b="1" dirty="0">
                <a:solidFill>
                  <a:srgbClr val="FFFF00"/>
                </a:solidFill>
              </a:rPr>
              <a:t>علاج أمراض الكلام </a:t>
            </a:r>
          </a:p>
        </p:txBody>
      </p:sp>
      <p:sp>
        <p:nvSpPr>
          <p:cNvPr id="6" name="شكل بيضاوي 5">
            <a:extLst>
              <a:ext uri="{FF2B5EF4-FFF2-40B4-BE49-F238E27FC236}">
                <a16:creationId xmlns:a16="http://schemas.microsoft.com/office/drawing/2014/main" id="{970921BB-EC03-9C27-BF14-81EABC4AF8F2}"/>
              </a:ext>
            </a:extLst>
          </p:cNvPr>
          <p:cNvSpPr/>
          <p:nvPr/>
        </p:nvSpPr>
        <p:spPr>
          <a:xfrm>
            <a:off x="531420" y="1068779"/>
            <a:ext cx="5432964" cy="950026"/>
          </a:xfrm>
          <a:prstGeom prst="ellipse">
            <a:avLst/>
          </a:prstGeom>
          <a:solidFill>
            <a:schemeClr val="accent5">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ctr"/>
            <a:r>
              <a:rPr lang="ar-EG" sz="3200" b="1" dirty="0">
                <a:solidFill>
                  <a:schemeClr val="tx1"/>
                </a:solidFill>
              </a:rPr>
              <a:t>العلاج النفسي. </a:t>
            </a:r>
          </a:p>
        </p:txBody>
      </p:sp>
      <p:sp>
        <p:nvSpPr>
          <p:cNvPr id="7" name="شكل بيضاوي 6">
            <a:extLst>
              <a:ext uri="{FF2B5EF4-FFF2-40B4-BE49-F238E27FC236}">
                <a16:creationId xmlns:a16="http://schemas.microsoft.com/office/drawing/2014/main" id="{0CF16A7E-2BCF-4853-C86A-A30BC2824BA9}"/>
              </a:ext>
            </a:extLst>
          </p:cNvPr>
          <p:cNvSpPr/>
          <p:nvPr/>
        </p:nvSpPr>
        <p:spPr>
          <a:xfrm>
            <a:off x="629393" y="2446318"/>
            <a:ext cx="5213268" cy="1175656"/>
          </a:xfrm>
          <a:prstGeom prst="ellipse">
            <a:avLst/>
          </a:prstGeom>
          <a:solidFill>
            <a:schemeClr val="accent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ctr"/>
            <a:r>
              <a:rPr lang="ar-EG" sz="2800" b="1" dirty="0">
                <a:solidFill>
                  <a:schemeClr val="tx1"/>
                </a:solidFill>
              </a:rPr>
              <a:t>العلاج الكلامي </a:t>
            </a:r>
          </a:p>
        </p:txBody>
      </p:sp>
      <p:sp>
        <p:nvSpPr>
          <p:cNvPr id="8" name="شكل بيضاوي 7">
            <a:extLst>
              <a:ext uri="{FF2B5EF4-FFF2-40B4-BE49-F238E27FC236}">
                <a16:creationId xmlns:a16="http://schemas.microsoft.com/office/drawing/2014/main" id="{6F758F00-9911-86FA-ED4D-205A798AED14}"/>
              </a:ext>
            </a:extLst>
          </p:cNvPr>
          <p:cNvSpPr/>
          <p:nvPr/>
        </p:nvSpPr>
        <p:spPr>
          <a:xfrm>
            <a:off x="531419" y="5557654"/>
            <a:ext cx="5432963" cy="1080654"/>
          </a:xfrm>
          <a:prstGeom prst="ellipse">
            <a:avLst/>
          </a:prstGeom>
          <a:solidFill>
            <a:srgbClr val="FFC000"/>
          </a:solidFill>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ctr"/>
            <a:r>
              <a:rPr lang="ar-EG" sz="2800" b="1" dirty="0">
                <a:solidFill>
                  <a:schemeClr val="tx1"/>
                </a:solidFill>
              </a:rPr>
              <a:t>العلاج الطبي</a:t>
            </a:r>
          </a:p>
        </p:txBody>
      </p:sp>
      <p:sp>
        <p:nvSpPr>
          <p:cNvPr id="9" name="شكل بيضاوي 8">
            <a:extLst>
              <a:ext uri="{FF2B5EF4-FFF2-40B4-BE49-F238E27FC236}">
                <a16:creationId xmlns:a16="http://schemas.microsoft.com/office/drawing/2014/main" id="{4A8E794B-3E98-C8B0-DC8E-37D3F06A295D}"/>
              </a:ext>
            </a:extLst>
          </p:cNvPr>
          <p:cNvSpPr/>
          <p:nvPr/>
        </p:nvSpPr>
        <p:spPr>
          <a:xfrm>
            <a:off x="613558" y="4049487"/>
            <a:ext cx="5229103" cy="1080654"/>
          </a:xfrm>
          <a:prstGeom prst="ellipse">
            <a:avLst/>
          </a:prstGeom>
          <a:solidFill>
            <a:schemeClr val="accent6">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ctr"/>
            <a:r>
              <a:rPr lang="ar-EG" sz="2800" b="1" dirty="0">
                <a:solidFill>
                  <a:schemeClr val="tx1"/>
                </a:solidFill>
              </a:rPr>
              <a:t>العلاج الفيسيولوجي الجراحي </a:t>
            </a:r>
          </a:p>
        </p:txBody>
      </p:sp>
    </p:spTree>
    <p:extLst>
      <p:ext uri="{BB962C8B-B14F-4D97-AF65-F5344CB8AC3E}">
        <p14:creationId xmlns:p14="http://schemas.microsoft.com/office/powerpoint/2010/main" val="304295105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1"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heel(1)">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additive="base">
                                        <p:cTn id="17" dur="500" fill="hold"/>
                                        <p:tgtEl>
                                          <p:spTgt spid="6"/>
                                        </p:tgtEl>
                                        <p:attrNameLst>
                                          <p:attrName>ppt_x</p:attrName>
                                        </p:attrNameLst>
                                      </p:cBhvr>
                                      <p:tavLst>
                                        <p:tav tm="0">
                                          <p:val>
                                            <p:strVal val="#ppt_x"/>
                                          </p:val>
                                        </p:tav>
                                        <p:tav tm="100000">
                                          <p:val>
                                            <p:strVal val="#ppt_x"/>
                                          </p:val>
                                        </p:tav>
                                      </p:tavLst>
                                    </p:anim>
                                    <p:anim calcmode="lin" valueType="num">
                                      <p:cBhvr additive="base">
                                        <p:cTn id="1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anim calcmode="lin" valueType="num">
                                      <p:cBhvr additive="base">
                                        <p:cTn id="23" dur="500" fill="hold"/>
                                        <p:tgtEl>
                                          <p:spTgt spid="7"/>
                                        </p:tgtEl>
                                        <p:attrNameLst>
                                          <p:attrName>ppt_x</p:attrName>
                                        </p:attrNameLst>
                                      </p:cBhvr>
                                      <p:tavLst>
                                        <p:tav tm="0">
                                          <p:val>
                                            <p:strVal val="#ppt_x"/>
                                          </p:val>
                                        </p:tav>
                                        <p:tav tm="100000">
                                          <p:val>
                                            <p:strVal val="#ppt_x"/>
                                          </p:val>
                                        </p:tav>
                                      </p:tavLst>
                                    </p:anim>
                                    <p:anim calcmode="lin" valueType="num">
                                      <p:cBhvr additive="base">
                                        <p:cTn id="2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9"/>
                                        </p:tgtEl>
                                        <p:attrNameLst>
                                          <p:attrName>style.visibility</p:attrName>
                                        </p:attrNameLst>
                                      </p:cBhvr>
                                      <p:to>
                                        <p:strVal val="visible"/>
                                      </p:to>
                                    </p:set>
                                    <p:anim calcmode="lin" valueType="num">
                                      <p:cBhvr additive="base">
                                        <p:cTn id="29" dur="500" fill="hold"/>
                                        <p:tgtEl>
                                          <p:spTgt spid="9"/>
                                        </p:tgtEl>
                                        <p:attrNameLst>
                                          <p:attrName>ppt_x</p:attrName>
                                        </p:attrNameLst>
                                      </p:cBhvr>
                                      <p:tavLst>
                                        <p:tav tm="0">
                                          <p:val>
                                            <p:strVal val="#ppt_x"/>
                                          </p:val>
                                        </p:tav>
                                        <p:tav tm="100000">
                                          <p:val>
                                            <p:strVal val="#ppt_x"/>
                                          </p:val>
                                        </p:tav>
                                      </p:tavLst>
                                    </p:anim>
                                    <p:anim calcmode="lin" valueType="num">
                                      <p:cBhvr additive="base">
                                        <p:cTn id="3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grpId="0" nodeType="clickEffect">
                                  <p:stCondLst>
                                    <p:cond delay="0"/>
                                  </p:stCondLst>
                                  <p:childTnLst>
                                    <p:set>
                                      <p:cBhvr>
                                        <p:cTn id="34" dur="1" fill="hold">
                                          <p:stCondLst>
                                            <p:cond delay="0"/>
                                          </p:stCondLst>
                                        </p:cTn>
                                        <p:tgtEl>
                                          <p:spTgt spid="8"/>
                                        </p:tgtEl>
                                        <p:attrNameLst>
                                          <p:attrName>style.visibility</p:attrName>
                                        </p:attrNameLst>
                                      </p:cBhvr>
                                      <p:to>
                                        <p:strVal val="visible"/>
                                      </p:to>
                                    </p:set>
                                    <p:animEffect transition="in" filter="barn(inVertical)">
                                      <p:cBhvr>
                                        <p:cTn id="35"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P spid="6" grpId="0" animBg="1"/>
      <p:bldP spid="7" grpId="0" animBg="1"/>
      <p:bldP spid="8" grpId="0" animBg="1"/>
      <p:bldP spid="9"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a:extLst>
              <a:ext uri="{FF2B5EF4-FFF2-40B4-BE49-F238E27FC236}">
                <a16:creationId xmlns:a16="http://schemas.microsoft.com/office/drawing/2014/main" id="{464EA93B-1662-75DE-BEB5-80948D450498}"/>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
            <a:ext cx="12192000" cy="6858000"/>
          </a:xfrm>
        </p:spPr>
      </p:pic>
      <p:sp>
        <p:nvSpPr>
          <p:cNvPr id="2" name="عنوان 1">
            <a:extLst>
              <a:ext uri="{FF2B5EF4-FFF2-40B4-BE49-F238E27FC236}">
                <a16:creationId xmlns:a16="http://schemas.microsoft.com/office/drawing/2014/main" id="{36BC6CDF-18B1-36DF-D9B0-F4E75F6C6658}"/>
              </a:ext>
            </a:extLst>
          </p:cNvPr>
          <p:cNvSpPr>
            <a:spLocks noGrp="1"/>
          </p:cNvSpPr>
          <p:nvPr>
            <p:ph type="title"/>
          </p:nvPr>
        </p:nvSpPr>
        <p:spPr>
          <a:xfrm>
            <a:off x="1117765" y="1971304"/>
            <a:ext cx="9956470" cy="2196935"/>
          </a:xfrm>
        </p:spPr>
        <p:txBody>
          <a:bodyPr>
            <a:normAutofit fontScale="90000"/>
          </a:bodyPr>
          <a:lstStyle/>
          <a:p>
            <a:r>
              <a:rPr lang="ar-EG" b="1" dirty="0"/>
              <a:t>نظرية التحليل النفسي سيغموند فرويد : </a:t>
            </a:r>
            <a:br>
              <a:rPr lang="ar-EG" b="1" dirty="0"/>
            </a:br>
            <a:r>
              <a:rPr lang="ar-EG" sz="3100" b="1" dirty="0"/>
              <a:t>تلخص الفكرة الرئيسية في أن الأشخاص قد يعانون من مشكلات في الكلام نتيجة لتحميل العقل الباطن لصراعات أو رغبات مكبوتة أو مكافآت لا يتم التعبير عنها بطريقة واعية. فرويد اعتقد أن العديد من الاضطرابات النفسية والجسدية، بما في ذلك اضطرابات اللغة والكلام، ناتجة عن القمع أو التوتر الناتج عن رغبات أو تجارب قديمة يتم تجنبها أو كبتها.
وبشكل عام، وفقًا للتحليل النفسي، يشمل علاج هذه الاضطرابات الوصول إلى اللاوعي، وفهم أسباب هذه الصراعات المكبوتة من خلال تقنيات مثل التحليل بالتحدث، حيث يعبر المريض عن أفكاره ومشاعره بحرية حتى يتمكن من معالجة المسببات النفسية الكامنة وراء المرض.</a:t>
            </a:r>
          </a:p>
        </p:txBody>
      </p:sp>
    </p:spTree>
    <p:extLst>
      <p:ext uri="{BB962C8B-B14F-4D97-AF65-F5344CB8AC3E}">
        <p14:creationId xmlns:p14="http://schemas.microsoft.com/office/powerpoint/2010/main" val="57166861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a:extLst>
              <a:ext uri="{FF2B5EF4-FFF2-40B4-BE49-F238E27FC236}">
                <a16:creationId xmlns:a16="http://schemas.microsoft.com/office/drawing/2014/main" id="{A2A93E5A-2877-8101-3127-C06ECEBB8F01}"/>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5003" y="0"/>
            <a:ext cx="12096997" cy="6891986"/>
          </a:xfrm>
        </p:spPr>
      </p:pic>
      <p:sp>
        <p:nvSpPr>
          <p:cNvPr id="2" name="عنوان 1">
            <a:extLst>
              <a:ext uri="{FF2B5EF4-FFF2-40B4-BE49-F238E27FC236}">
                <a16:creationId xmlns:a16="http://schemas.microsoft.com/office/drawing/2014/main" id="{1AA7C8E2-97AF-FC35-F3FB-B96AE32302B9}"/>
              </a:ext>
            </a:extLst>
          </p:cNvPr>
          <p:cNvSpPr>
            <a:spLocks noGrp="1"/>
          </p:cNvSpPr>
          <p:nvPr>
            <p:ph type="title"/>
          </p:nvPr>
        </p:nvSpPr>
        <p:spPr>
          <a:xfrm>
            <a:off x="1218211" y="2538308"/>
            <a:ext cx="10515600" cy="1325563"/>
          </a:xfrm>
        </p:spPr>
        <p:txBody>
          <a:bodyPr>
            <a:normAutofit fontScale="90000"/>
          </a:bodyPr>
          <a:lstStyle/>
          <a:p>
            <a:r>
              <a:rPr lang="ar-EG" b="1" dirty="0"/>
              <a:t>نظرية التحليل النفسي الاجتماعي: </a:t>
            </a:r>
            <a:br>
              <a:rPr lang="ar-EG" b="1" dirty="0"/>
            </a:br>
            <a:r>
              <a:rPr lang="ar-EG" sz="2700" b="1" dirty="0"/>
              <a:t>نظرية التحليل النفسي الاجتماعي هي توجيه يدمج بين أفكار فرويد عن التحليل النفسي مع التركيز على العوامل الاجتماعية والثقافية في تشكيل الشخصية والسلوك. تعتمد هذه النظرية على أن الأفراد يتأثرون ليس فقط بالعوامل النفسية الداخلية (مثل الرغبات المكبوتة) ولكن أيضًا بالتفاعلات الاجتماعية والبيئة التي </a:t>
            </a:r>
            <a:r>
              <a:rPr lang="ar-EG" sz="2700" b="1" dirty="0" err="1"/>
              <a:t>ينشأون</a:t>
            </a:r>
            <a:r>
              <a:rPr lang="ar-EG" sz="2700" b="1" dirty="0"/>
              <a:t> فيها. من أبرز المفكرين الذين طوروا هذه النظرية هو إريك إريكسون، الذي قدم مفهوماً عن التطور النفسي الاجتماعي. وفقًا لإريكسون، يتطور الإنسان عبر مراحل حياتية مختلفة، حيث يواجه في كل مرحلة تحديات اجتماعية ونفسية يجب عليه حلها لكي ينمو بشكل سليم. وكل مرحلة ترتبط بتحديات محددة قد تؤدي إلى مشكلات إذا لم يتم التعامل معها بشكل صحيح.
على عكس فرويد الذي ركز على التأثيرات البيولوجية واللاوعي، ركز التحليل النفسي الاجتماعي على كيفية تأثير المجتمع، العلاقات الأسرية، والتفاعلات الاجتماعية على تطور الأفراد. الشخصية تُبنى في تفاعل مستمر مع البيئة الاجتماعية، وتركز هذه النظرية على أهمية الحب، والقبول الاجتماعي، والانتماء في تشكيل الهوية.</a:t>
            </a:r>
            <a:br>
              <a:rPr lang="ar-EG" sz="2700" b="1" dirty="0"/>
            </a:br>
            <a:endParaRPr lang="ar-EG" sz="2700" b="1" dirty="0"/>
          </a:p>
        </p:txBody>
      </p:sp>
    </p:spTree>
    <p:extLst>
      <p:ext uri="{BB962C8B-B14F-4D97-AF65-F5344CB8AC3E}">
        <p14:creationId xmlns:p14="http://schemas.microsoft.com/office/powerpoint/2010/main" val="26233365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a:extLst>
              <a:ext uri="{FF2B5EF4-FFF2-40B4-BE49-F238E27FC236}">
                <a16:creationId xmlns:a16="http://schemas.microsoft.com/office/drawing/2014/main" id="{D2305C01-D5B9-1655-7862-ADB01319BDD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5004" y="1"/>
            <a:ext cx="12096996" cy="6858000"/>
          </a:xfrm>
        </p:spPr>
      </p:pic>
      <p:sp>
        <p:nvSpPr>
          <p:cNvPr id="2" name="عنوان 1">
            <a:extLst>
              <a:ext uri="{FF2B5EF4-FFF2-40B4-BE49-F238E27FC236}">
                <a16:creationId xmlns:a16="http://schemas.microsoft.com/office/drawing/2014/main" id="{A9B4A18A-E841-5ADA-6B32-FF36CFE53BBB}"/>
              </a:ext>
            </a:extLst>
          </p:cNvPr>
          <p:cNvSpPr>
            <a:spLocks noGrp="1"/>
          </p:cNvSpPr>
          <p:nvPr>
            <p:ph type="title"/>
          </p:nvPr>
        </p:nvSpPr>
        <p:spPr>
          <a:xfrm>
            <a:off x="826324" y="1567543"/>
            <a:ext cx="10134600" cy="2937597"/>
          </a:xfrm>
        </p:spPr>
        <p:txBody>
          <a:bodyPr>
            <a:normAutofit fontScale="90000"/>
          </a:bodyPr>
          <a:lstStyle/>
          <a:p>
            <a:r>
              <a:rPr lang="ar-EG" b="1" dirty="0"/>
              <a:t>نظرية التحليل النفسي العصبي: </a:t>
            </a:r>
            <a:br>
              <a:rPr lang="ar-EG" b="1" dirty="0"/>
            </a:br>
            <a:r>
              <a:rPr lang="ar-EG" sz="2400" b="1" dirty="0"/>
              <a:t>هي محاولة لفهم أسباب الاضطرابات اللغوية والكلامية من منظور نفسي وعصبي، حيث تدمج بين الجوانب العصبية والذهنية. بحسب هذه النظرية، فإن الاضطرابات في الكلام (مثل التأتأة أو صعوبة التعبير) قد تكون نتيجة لتفاعل معقد بين مشاكل عصبية (مشكلة في الجهاز العصبي) وعوامل نفسية (مثل الصراعات الداخلية أو القلق).
وفقًا لهذا التوجه، يُعتقد أن اضطرابات الكلام قد تحدث بسبب:
1. عوامل عصبية: خلل في بنية أو وظيفة الجهاز العصبي، مثل تلف في الدماغ أو الأعصاب المسؤولة عن الحركة أو الصوت.
2. عوامل نفسية: مشاعر مكبوتة أو صراعات داخلية في العقل </a:t>
            </a:r>
            <a:r>
              <a:rPr lang="ar-EG" sz="2400" b="1" dirty="0" err="1"/>
              <a:t>اللاواعي</a:t>
            </a:r>
            <a:r>
              <a:rPr lang="ar-EG" sz="2400" b="1" dirty="0"/>
              <a:t> تؤثر على القدرة على التعبير بشكل طبيعي. قد يكون هناك قلق، توتر، أو تجارب مؤلمة مرتبطة بمواقف معينة، مما يؤدي إلى اضطرابات في الكلام.
تُعتبر هذه الاضطرابات نتيجة لتفاعل بين جوانب الجهاز العصبي الذي يتحكم في الحركة والإشارة الصوتية، واللاوعي الذي قد يُحفز مشاعر أو توترات تُعيق الأداء الطبيعي للكلام.</a:t>
            </a:r>
            <a:br>
              <a:rPr lang="ar-EG" sz="2400" b="1" dirty="0"/>
            </a:br>
            <a:endParaRPr lang="ar-EG" b="1" dirty="0"/>
          </a:p>
        </p:txBody>
      </p:sp>
    </p:spTree>
    <p:extLst>
      <p:ext uri="{BB962C8B-B14F-4D97-AF65-F5344CB8AC3E}">
        <p14:creationId xmlns:p14="http://schemas.microsoft.com/office/powerpoint/2010/main" val="284611389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عنصر نائب للمحتوى 5">
            <a:extLst>
              <a:ext uri="{FF2B5EF4-FFF2-40B4-BE49-F238E27FC236}">
                <a16:creationId xmlns:a16="http://schemas.microsoft.com/office/drawing/2014/main" id="{EA438800-957C-4CBB-8216-FF80C300D48C}"/>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
        <p:nvSpPr>
          <p:cNvPr id="2" name="عنوان 1">
            <a:extLst>
              <a:ext uri="{FF2B5EF4-FFF2-40B4-BE49-F238E27FC236}">
                <a16:creationId xmlns:a16="http://schemas.microsoft.com/office/drawing/2014/main" id="{D92BDEEB-4EBB-E775-0C69-39AEDB633DAA}"/>
              </a:ext>
            </a:extLst>
          </p:cNvPr>
          <p:cNvSpPr>
            <a:spLocks noGrp="1"/>
          </p:cNvSpPr>
          <p:nvPr>
            <p:ph type="title"/>
          </p:nvPr>
        </p:nvSpPr>
        <p:spPr>
          <a:xfrm>
            <a:off x="838199" y="365126"/>
            <a:ext cx="9362705" cy="2318698"/>
          </a:xfrm>
        </p:spPr>
        <p:txBody>
          <a:bodyPr>
            <a:normAutofit fontScale="90000"/>
          </a:bodyPr>
          <a:lstStyle/>
          <a:p>
            <a:br>
              <a:rPr lang="ar-EG" sz="2400" b="1" dirty="0"/>
            </a:br>
            <a:br>
              <a:rPr lang="ar-EG" sz="2400" b="1" dirty="0"/>
            </a:br>
            <a:br>
              <a:rPr lang="ar-EG" sz="2400" b="1" dirty="0"/>
            </a:br>
            <a:br>
              <a:rPr lang="ar-EG" sz="2400" b="1" dirty="0"/>
            </a:br>
            <a:br>
              <a:rPr lang="ar-EG" sz="2400" b="1" dirty="0"/>
            </a:br>
            <a:br>
              <a:rPr lang="ar-EG" sz="2400" b="1" dirty="0"/>
            </a:br>
            <a:br>
              <a:rPr lang="ar-EG" sz="2400" b="1" dirty="0"/>
            </a:br>
            <a:br>
              <a:rPr lang="ar-EG" sz="2400" b="1" dirty="0"/>
            </a:br>
            <a:br>
              <a:rPr lang="ar-EG" sz="2400" b="1" dirty="0"/>
            </a:br>
            <a:br>
              <a:rPr lang="ar-EG" sz="2400" b="1" dirty="0"/>
            </a:br>
            <a:br>
              <a:rPr lang="ar-EG" sz="2400" b="1" dirty="0"/>
            </a:br>
            <a:br>
              <a:rPr lang="ar-EG" sz="2400" b="1" dirty="0"/>
            </a:br>
            <a:br>
              <a:rPr lang="ar-EG" sz="2400" b="1" dirty="0"/>
            </a:br>
            <a:br>
              <a:rPr lang="ar-EG" sz="4900" b="1" dirty="0"/>
            </a:br>
            <a:r>
              <a:rPr lang="ar-EG" sz="4900" b="1" dirty="0"/>
              <a:t>خاتمة</a:t>
            </a:r>
            <a:r>
              <a:rPr lang="ar-EG" sz="2400" b="1" dirty="0"/>
              <a:t>: </a:t>
            </a:r>
            <a:br>
              <a:rPr lang="ar-EG" sz="2400" b="1" dirty="0"/>
            </a:br>
            <a:r>
              <a:rPr lang="ar-EG" sz="2400" b="1" dirty="0"/>
              <a:t>وفي الاخير توصلنا الى أن أمراض الكلام حسب مصطفى فهمي هي كل اضطراب حدث في الكلام يؤدي إلى تغيرات في النطق والصوت والإيقاع ويظهر الكلام في هذه الحالة مرتعش وغير متسق، ويحتاج إلى مزيد من الجهد لإخراج الأصوات حيث تخرج مقاطع صوتية مفككة وغير منتظمة في وقت خروجها. ومنه نستنج جملة من النتائج نذكرها كالاتي: 
1. تختلف تسمية أمراض الكلام فهناك من يسميها اضطرابات الكلام والبعض الاخر العيوب الكلامية وغيرها من التسميات.</a:t>
            </a:r>
            <a:br>
              <a:rPr lang="ar-EG" sz="2400" b="1" dirty="0"/>
            </a:br>
            <a:r>
              <a:rPr lang="ar-EG" sz="2400" b="1" dirty="0"/>
              <a:t>2- تعددت التعريفات اضطرابات النطق والكلام الى ان معظمها يصب في قالب واحد وهي انها مجموعه من الصعوبات والعراقيل التي تعترض عمليتي النطق والكلام وتحدث بسبب وجود خلل ما سواء كان في اعضاء النطق الكلام.</a:t>
            </a:r>
            <a:br>
              <a:rPr lang="ar-EG" sz="2400" b="1" dirty="0"/>
            </a:br>
            <a:r>
              <a:rPr lang="ar-EG" sz="2400" b="1" dirty="0"/>
              <a:t>3- تأخذ اضطرابات النطق اشكالا متعددة فقد تأتي في هيئة ابدال ، حذف ، اضافة، تحريف كما تأخذ 4-اضطرابات الكلام هي الاخرى عده اشكال  من بينها الحبسة، التلعثم،  السرعة الزائدة في الكلام . اضطرابات الكلام ليست نتيجة خلل عضوي أو المحيطة بهم، فإما أن تكون نتيجة عوامل نفسية أو اجتماعية أو فيزيولوجية.
5. رغم تعدد أنواع اضطرابات الكلام واختلافها إلا أن كلها تحدث خللا في عملية التواصل بين الأفراد فتأثر على طريقة كلامه وإنتاجه لأصوات.
 6.  هناك أشكال وطرق عديدة لمعالجة اضطراب الكلام حيث أن الهدف الأساسي لكل منها هو مساعدة كل من يعاني بهذه الاضطرابات أو لما لا التقليل من حدتها.</a:t>
            </a:r>
            <a:br>
              <a:rPr lang="ar-EG" sz="2400" b="1" dirty="0"/>
            </a:br>
            <a:br>
              <a:rPr lang="ar-EG" sz="2400" b="1" dirty="0"/>
            </a:br>
            <a:br>
              <a:rPr lang="ar-EG" sz="2400" b="1" dirty="0"/>
            </a:br>
            <a:endParaRPr lang="ar-EG" sz="2400" b="1" dirty="0"/>
          </a:p>
        </p:txBody>
      </p:sp>
    </p:spTree>
    <p:extLst>
      <p:ext uri="{BB962C8B-B14F-4D97-AF65-F5344CB8AC3E}">
        <p14:creationId xmlns:p14="http://schemas.microsoft.com/office/powerpoint/2010/main" val="295742355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عنصر نائب للمحتوى 6">
            <a:extLst>
              <a:ext uri="{FF2B5EF4-FFF2-40B4-BE49-F238E27FC236}">
                <a16:creationId xmlns:a16="http://schemas.microsoft.com/office/drawing/2014/main" id="{A55FFC6C-4ACE-8CC9-928A-DD85325F177B}"/>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06878"/>
            <a:ext cx="12192000" cy="6964878"/>
          </a:xfrm>
        </p:spPr>
      </p:pic>
      <p:sp>
        <p:nvSpPr>
          <p:cNvPr id="2" name="عنوان 1">
            <a:extLst>
              <a:ext uri="{FF2B5EF4-FFF2-40B4-BE49-F238E27FC236}">
                <a16:creationId xmlns:a16="http://schemas.microsoft.com/office/drawing/2014/main" id="{C599410F-2F82-3D34-B800-1681D242BD95}"/>
              </a:ext>
            </a:extLst>
          </p:cNvPr>
          <p:cNvSpPr>
            <a:spLocks noGrp="1"/>
          </p:cNvSpPr>
          <p:nvPr>
            <p:ph type="title"/>
          </p:nvPr>
        </p:nvSpPr>
        <p:spPr>
          <a:xfrm>
            <a:off x="1769424" y="285009"/>
            <a:ext cx="9535886" cy="5759531"/>
          </a:xfrm>
        </p:spPr>
        <p:txBody>
          <a:bodyPr>
            <a:normAutofit/>
          </a:bodyPr>
          <a:lstStyle/>
          <a:p>
            <a:br>
              <a:rPr lang="ar-EG" b="1" dirty="0"/>
            </a:br>
            <a:br>
              <a:rPr lang="ar-EG" b="1" dirty="0"/>
            </a:br>
            <a:endParaRPr lang="ar-EG" b="1" dirty="0"/>
          </a:p>
        </p:txBody>
      </p:sp>
      <p:sp>
        <p:nvSpPr>
          <p:cNvPr id="5" name="تمرير: أفقي 4">
            <a:extLst>
              <a:ext uri="{FF2B5EF4-FFF2-40B4-BE49-F238E27FC236}">
                <a16:creationId xmlns:a16="http://schemas.microsoft.com/office/drawing/2014/main" id="{639F791C-27F9-2BBF-CF26-3C61EAF2794A}"/>
              </a:ext>
            </a:extLst>
          </p:cNvPr>
          <p:cNvSpPr/>
          <p:nvPr/>
        </p:nvSpPr>
        <p:spPr>
          <a:xfrm>
            <a:off x="1601073" y="371104"/>
            <a:ext cx="8219820" cy="5587339"/>
          </a:xfrm>
          <a:prstGeom prst="horizontalScroll">
            <a:avLst/>
          </a:prstGeom>
        </p:spPr>
        <p:style>
          <a:lnRef idx="2">
            <a:schemeClr val="dk1"/>
          </a:lnRef>
          <a:fillRef idx="1">
            <a:schemeClr val="lt1"/>
          </a:fillRef>
          <a:effectRef idx="0">
            <a:schemeClr val="dk1"/>
          </a:effectRef>
          <a:fontRef idx="minor">
            <a:schemeClr val="dk1"/>
          </a:fontRef>
        </p:style>
        <p:txBody>
          <a:bodyPr rtlCol="1" anchor="ctr"/>
          <a:lstStyle/>
          <a:p>
            <a:pPr algn="ctr"/>
            <a:r>
              <a:rPr lang="ar-EG" sz="3600" b="1" dirty="0">
                <a:solidFill>
                  <a:schemeClr val="tx1"/>
                </a:solidFill>
              </a:rPr>
              <a:t>فان وفقنا فمن الله واجتهادنا</a:t>
            </a:r>
          </a:p>
          <a:p>
            <a:pPr algn="ctr"/>
            <a:r>
              <a:rPr lang="ar-EG" sz="3600" b="1" dirty="0">
                <a:solidFill>
                  <a:schemeClr val="tx1"/>
                </a:solidFill>
              </a:rPr>
              <a:t>وإن قصرنا قمنا ومن الشيطان </a:t>
            </a:r>
          </a:p>
        </p:txBody>
      </p:sp>
    </p:spTree>
    <p:extLst>
      <p:ext uri="{BB962C8B-B14F-4D97-AF65-F5344CB8AC3E}">
        <p14:creationId xmlns:p14="http://schemas.microsoft.com/office/powerpoint/2010/main" val="305196468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1"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arn(inVertical)">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animBg="1"/>
      <p:bldP spid="5" grpId="1"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عنصر نائب للمحتوى 5">
            <a:extLst>
              <a:ext uri="{FF2B5EF4-FFF2-40B4-BE49-F238E27FC236}">
                <a16:creationId xmlns:a16="http://schemas.microsoft.com/office/drawing/2014/main" id="{41854354-8C7E-729B-C0F0-14C29973057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
        <p:nvSpPr>
          <p:cNvPr id="2" name="عنوان 1">
            <a:extLst>
              <a:ext uri="{FF2B5EF4-FFF2-40B4-BE49-F238E27FC236}">
                <a16:creationId xmlns:a16="http://schemas.microsoft.com/office/drawing/2014/main" id="{00E03A8F-7CED-6440-3733-D9A32009F1D8}"/>
              </a:ext>
            </a:extLst>
          </p:cNvPr>
          <p:cNvSpPr>
            <a:spLocks noGrp="1"/>
          </p:cNvSpPr>
          <p:nvPr>
            <p:ph type="title"/>
          </p:nvPr>
        </p:nvSpPr>
        <p:spPr>
          <a:xfrm>
            <a:off x="0" y="436377"/>
            <a:ext cx="11630891" cy="2473078"/>
          </a:xfrm>
        </p:spPr>
        <p:txBody>
          <a:bodyPr>
            <a:normAutofit fontScale="90000"/>
          </a:bodyPr>
          <a:lstStyle/>
          <a:p>
            <a:pPr algn="ctr"/>
            <a:br>
              <a:rPr lang="ar-EG" b="1" dirty="0"/>
            </a:br>
            <a:br>
              <a:rPr lang="ar-EG" b="1" dirty="0"/>
            </a:br>
            <a:br>
              <a:rPr lang="ar-EG" b="1" dirty="0"/>
            </a:br>
            <a:br>
              <a:rPr lang="ar-EG" b="1" dirty="0"/>
            </a:br>
            <a:br>
              <a:rPr lang="ar-EG" b="1" dirty="0"/>
            </a:br>
            <a:r>
              <a:rPr lang="ar-EG" b="1" dirty="0"/>
              <a:t> مقدمة: </a:t>
            </a:r>
            <a:br>
              <a:rPr lang="ar-EG" b="1" dirty="0"/>
            </a:br>
            <a:r>
              <a:rPr lang="ar-EG" sz="2000" b="1" dirty="0"/>
              <a:t>   </a:t>
            </a:r>
            <a:r>
              <a:rPr lang="ar-EG" sz="4000" b="1" dirty="0"/>
              <a:t>يعتبر موضوع أمراض الكلام من أكثر المواضيع التي لاقت اهتماما من قبل  العديد الباحثين اللغويين وغيرهم منذ القدم إلى يومنا هذا ،  حيث تمثل مشكلات خطيرة يعاني منها المربون سواء في المنزل أو المؤسسة التربوية  ، فهي  تؤثر سلبا على التحصيل المعرفي للطفل وخاصة اللغوي ،ومنه يمكن أن نقول أن أمراض الكلام  ناجمة عن مجموعة من   لاضطرابات التي تحدث نتيجة خلل في الدماغ ،ونتيجة خلل وعدم القدرة  على السمع أو الكتابة و أسباب أخرى، كما انها تتعدد و تنوع ولكل نوع علاج مناسب.</a:t>
            </a:r>
          </a:p>
        </p:txBody>
      </p:sp>
    </p:spTree>
    <p:extLst>
      <p:ext uri="{BB962C8B-B14F-4D97-AF65-F5344CB8AC3E}">
        <p14:creationId xmlns:p14="http://schemas.microsoft.com/office/powerpoint/2010/main" val="282432302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صورة 2">
            <a:extLst>
              <a:ext uri="{FF2B5EF4-FFF2-40B4-BE49-F238E27FC236}">
                <a16:creationId xmlns:a16="http://schemas.microsoft.com/office/drawing/2014/main" id="{A05892B8-3801-110E-874D-DE26D166140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مخطط انسيابي: محطة طرفية 4">
            <a:extLst>
              <a:ext uri="{FF2B5EF4-FFF2-40B4-BE49-F238E27FC236}">
                <a16:creationId xmlns:a16="http://schemas.microsoft.com/office/drawing/2014/main" id="{8AD14A3A-8682-ACA3-9709-2D368562E4CC}"/>
              </a:ext>
            </a:extLst>
          </p:cNvPr>
          <p:cNvSpPr/>
          <p:nvPr/>
        </p:nvSpPr>
        <p:spPr>
          <a:xfrm>
            <a:off x="3174671" y="522512"/>
            <a:ext cx="5581401" cy="1496292"/>
          </a:xfrm>
          <a:prstGeom prst="flowChartTerminator">
            <a:avLst/>
          </a:prstGeom>
        </p:spPr>
        <p:style>
          <a:lnRef idx="2">
            <a:schemeClr val="dk1"/>
          </a:lnRef>
          <a:fillRef idx="1">
            <a:schemeClr val="lt1"/>
          </a:fillRef>
          <a:effectRef idx="0">
            <a:schemeClr val="dk1"/>
          </a:effectRef>
          <a:fontRef idx="minor">
            <a:schemeClr val="dk1"/>
          </a:fontRef>
        </p:style>
        <p:txBody>
          <a:bodyPr rtlCol="1" anchor="ctr"/>
          <a:lstStyle/>
          <a:p>
            <a:pPr algn="ctr"/>
            <a:r>
              <a:rPr lang="ar-EG" sz="3600" b="1" dirty="0">
                <a:solidFill>
                  <a:schemeClr val="tx1"/>
                </a:solidFill>
              </a:rPr>
              <a:t>1. مفهوم الكلام: </a:t>
            </a:r>
          </a:p>
        </p:txBody>
      </p:sp>
      <p:sp>
        <p:nvSpPr>
          <p:cNvPr id="6" name="مخطط انسيابي: محطة طرفية 5">
            <a:extLst>
              <a:ext uri="{FF2B5EF4-FFF2-40B4-BE49-F238E27FC236}">
                <a16:creationId xmlns:a16="http://schemas.microsoft.com/office/drawing/2014/main" id="{98B50D92-54FC-D0AD-EE17-B208B7EF0D62}"/>
              </a:ext>
            </a:extLst>
          </p:cNvPr>
          <p:cNvSpPr/>
          <p:nvPr/>
        </p:nvSpPr>
        <p:spPr>
          <a:xfrm>
            <a:off x="7861465" y="2208810"/>
            <a:ext cx="3348841" cy="3538846"/>
          </a:xfrm>
          <a:prstGeom prst="flowChartTerminator">
            <a:avLst/>
          </a:prstGeom>
          <a:ln/>
        </p:spPr>
        <p:style>
          <a:lnRef idx="2">
            <a:schemeClr val="dk1"/>
          </a:lnRef>
          <a:fillRef idx="1">
            <a:schemeClr val="lt1"/>
          </a:fillRef>
          <a:effectRef idx="0">
            <a:schemeClr val="dk1"/>
          </a:effectRef>
          <a:fontRef idx="minor">
            <a:schemeClr val="dk1"/>
          </a:fontRef>
        </p:style>
        <p:txBody>
          <a:bodyPr rtlCol="1" anchor="ctr"/>
          <a:lstStyle/>
          <a:p>
            <a:pPr algn="ctr"/>
            <a:r>
              <a:rPr lang="ar-EG" sz="2000" b="1" dirty="0">
                <a:solidFill>
                  <a:schemeClr val="tx1"/>
                </a:solidFill>
              </a:rPr>
              <a:t>لغة: </a:t>
            </a:r>
            <a:r>
              <a:rPr lang="ar-EG" sz="2000" dirty="0">
                <a:solidFill>
                  <a:schemeClr val="tx1"/>
                </a:solidFill>
              </a:rPr>
              <a:t>معجم مقاييس اللغة لابن فارس  الكَلَمَ  الكاف واللام والميم اصلان احدهما يدل على نطق مفهم، والاخر على جراح،  فالأول الكلام تقول:  كلمتها كلمه تكليمًا وهو كليمي اذا كلمته او كلمك، ثم يتسعون فيسمون اللفظة الواحدة المفهمة كلمة والقصة كلمة والقصيدة  بطولها كلمة ويجمعون الكلم على مواضعه.</a:t>
            </a:r>
            <a:endParaRPr lang="ar-EG" sz="2000" b="1" dirty="0">
              <a:solidFill>
                <a:schemeClr val="tx1"/>
              </a:solidFill>
            </a:endParaRPr>
          </a:p>
        </p:txBody>
      </p:sp>
      <p:sp>
        <p:nvSpPr>
          <p:cNvPr id="9" name="مخطط انسيابي: محطة طرفية 8">
            <a:extLst>
              <a:ext uri="{FF2B5EF4-FFF2-40B4-BE49-F238E27FC236}">
                <a16:creationId xmlns:a16="http://schemas.microsoft.com/office/drawing/2014/main" id="{38418EB5-7C09-0095-A0B4-A9696043BE52}"/>
              </a:ext>
            </a:extLst>
          </p:cNvPr>
          <p:cNvSpPr/>
          <p:nvPr/>
        </p:nvSpPr>
        <p:spPr>
          <a:xfrm>
            <a:off x="1733798" y="2208809"/>
            <a:ext cx="3348841" cy="3538847"/>
          </a:xfrm>
          <a:prstGeom prst="flowChartTerminator">
            <a:avLst/>
          </a:prstGeom>
        </p:spPr>
        <p:style>
          <a:lnRef idx="2">
            <a:schemeClr val="dk1"/>
          </a:lnRef>
          <a:fillRef idx="1">
            <a:schemeClr val="lt1"/>
          </a:fillRef>
          <a:effectRef idx="0">
            <a:schemeClr val="dk1"/>
          </a:effectRef>
          <a:fontRef idx="minor">
            <a:schemeClr val="dk1"/>
          </a:fontRef>
        </p:style>
        <p:txBody>
          <a:bodyPr rtlCol="1" anchor="ctr"/>
          <a:lstStyle/>
          <a:p>
            <a:pPr algn="ctr"/>
            <a:r>
              <a:rPr lang="ar-EG" sz="2800" b="1" dirty="0">
                <a:solidFill>
                  <a:schemeClr val="tx1"/>
                </a:solidFill>
              </a:rPr>
              <a:t>اصطلاحا: </a:t>
            </a:r>
            <a:r>
              <a:rPr lang="ar-EG" sz="2800" dirty="0">
                <a:solidFill>
                  <a:schemeClr val="tx1"/>
                </a:solidFill>
              </a:rPr>
              <a:t>مجموع ما يقوله الأفراد ويشمل  أنساقا فردية خاضعة لإرادة المتكلمين وأفعالا فونولوجية إرادية. </a:t>
            </a:r>
            <a:endParaRPr lang="ar-EG" sz="2800" b="1" dirty="0">
              <a:solidFill>
                <a:schemeClr val="tx1"/>
              </a:solidFill>
            </a:endParaRPr>
          </a:p>
        </p:txBody>
      </p:sp>
    </p:spTree>
    <p:extLst>
      <p:ext uri="{BB962C8B-B14F-4D97-AF65-F5344CB8AC3E}">
        <p14:creationId xmlns:p14="http://schemas.microsoft.com/office/powerpoint/2010/main" val="400017063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heel(1)">
                                      <p:cBhvr>
                                        <p:cTn id="12" dur="20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wheel(1)">
                                      <p:cBhvr>
                                        <p:cTn id="17"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عنصر نائب للمحتوى 6">
            <a:extLst>
              <a:ext uri="{FF2B5EF4-FFF2-40B4-BE49-F238E27FC236}">
                <a16:creationId xmlns:a16="http://schemas.microsoft.com/office/drawing/2014/main" id="{D01E3766-5B58-55E5-70D7-B2107532107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
        <p:nvSpPr>
          <p:cNvPr id="2" name="عنوان 1">
            <a:extLst>
              <a:ext uri="{FF2B5EF4-FFF2-40B4-BE49-F238E27FC236}">
                <a16:creationId xmlns:a16="http://schemas.microsoft.com/office/drawing/2014/main" id="{4898DE15-E9FB-CC99-BBA3-64613B50E2A6}"/>
              </a:ext>
            </a:extLst>
          </p:cNvPr>
          <p:cNvSpPr>
            <a:spLocks noGrp="1"/>
          </p:cNvSpPr>
          <p:nvPr>
            <p:ph type="title"/>
          </p:nvPr>
        </p:nvSpPr>
        <p:spPr>
          <a:xfrm>
            <a:off x="4239491" y="344384"/>
            <a:ext cx="6924304" cy="6092042"/>
          </a:xfrm>
        </p:spPr>
        <p:txBody>
          <a:bodyPr>
            <a:normAutofit/>
          </a:bodyPr>
          <a:lstStyle/>
          <a:p>
            <a:pPr algn="ctr"/>
            <a:r>
              <a:rPr lang="ar-EG" b="1" dirty="0"/>
              <a:t>2.مفهوم أمراض الكلام </a:t>
            </a:r>
            <a:br>
              <a:rPr lang="ar-EG" b="1" dirty="0"/>
            </a:br>
            <a:r>
              <a:rPr lang="ar-EG" b="1" dirty="0"/>
              <a:t>اضطرابات تصيب الجهاز الكلامي لدى الانسان  والطفل خصوصا وتؤدي الى صعوبة وعدم قدرة الفرد  او الطفل على الكلام بطريقة مقبولة من المحيطين به فتجعل الطفل بحاجه الى برامج علاجية او تربوية خاصة. </a:t>
            </a:r>
            <a:br>
              <a:rPr lang="ar-EG" b="1" dirty="0"/>
            </a:br>
            <a:r>
              <a:rPr lang="ar-EG" b="1" dirty="0"/>
              <a:t> </a:t>
            </a:r>
          </a:p>
        </p:txBody>
      </p:sp>
      <p:pic>
        <p:nvPicPr>
          <p:cNvPr id="3" name="صورة 2">
            <a:extLst>
              <a:ext uri="{FF2B5EF4-FFF2-40B4-BE49-F238E27FC236}">
                <a16:creationId xmlns:a16="http://schemas.microsoft.com/office/drawing/2014/main" id="{83CFB629-FC15-6AEE-EB8D-BFA5A9286CA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2504" y="997527"/>
            <a:ext cx="3954483" cy="4785756"/>
          </a:xfrm>
          <a:prstGeom prst="rect">
            <a:avLst/>
          </a:prstGeom>
        </p:spPr>
      </p:pic>
    </p:spTree>
    <p:extLst>
      <p:ext uri="{BB962C8B-B14F-4D97-AF65-F5344CB8AC3E}">
        <p14:creationId xmlns:p14="http://schemas.microsoft.com/office/powerpoint/2010/main" val="37562717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barn(inVertical)">
                                      <p:cBhvr>
                                        <p:cTn id="14"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a:extLst>
              <a:ext uri="{FF2B5EF4-FFF2-40B4-BE49-F238E27FC236}">
                <a16:creationId xmlns:a16="http://schemas.microsoft.com/office/drawing/2014/main" id="{049E77A9-95E4-7A2A-C840-E7138397C6DC}"/>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5002" y="-83127"/>
            <a:ext cx="12287002" cy="6941127"/>
          </a:xfrm>
        </p:spPr>
      </p:pic>
      <p:sp>
        <p:nvSpPr>
          <p:cNvPr id="5" name="مستطيل: زوايا مستديرة 4">
            <a:extLst>
              <a:ext uri="{FF2B5EF4-FFF2-40B4-BE49-F238E27FC236}">
                <a16:creationId xmlns:a16="http://schemas.microsoft.com/office/drawing/2014/main" id="{99006C41-E61D-44D0-350F-195D13C72C25}"/>
              </a:ext>
            </a:extLst>
          </p:cNvPr>
          <p:cNvSpPr/>
          <p:nvPr/>
        </p:nvSpPr>
        <p:spPr>
          <a:xfrm>
            <a:off x="9001496" y="2066306"/>
            <a:ext cx="2921329" cy="3396343"/>
          </a:xfrm>
          <a:prstGeom prst="roundRect">
            <a:avLst/>
          </a:prstGeom>
        </p:spPr>
        <p:style>
          <a:lnRef idx="2">
            <a:schemeClr val="dk1">
              <a:shade val="15000"/>
            </a:schemeClr>
          </a:lnRef>
          <a:fillRef idx="1">
            <a:schemeClr val="dk1"/>
          </a:fillRef>
          <a:effectRef idx="0">
            <a:schemeClr val="dk1"/>
          </a:effectRef>
          <a:fontRef idx="minor">
            <a:schemeClr val="lt1"/>
          </a:fontRef>
        </p:style>
        <p:txBody>
          <a:bodyPr rtlCol="1" anchor="ctr"/>
          <a:lstStyle/>
          <a:p>
            <a:pPr algn="ctr"/>
            <a:r>
              <a:rPr lang="ar-EG" sz="3200" b="1" dirty="0">
                <a:solidFill>
                  <a:srgbClr val="FFFF00"/>
                </a:solidFill>
              </a:rPr>
              <a:t>أسباب أمراض الكلام</a:t>
            </a:r>
          </a:p>
        </p:txBody>
      </p:sp>
      <p:sp>
        <p:nvSpPr>
          <p:cNvPr id="6" name="مستطيل 5">
            <a:extLst>
              <a:ext uri="{FF2B5EF4-FFF2-40B4-BE49-F238E27FC236}">
                <a16:creationId xmlns:a16="http://schemas.microsoft.com/office/drawing/2014/main" id="{EDDED750-A9C8-8EAA-4E5C-E04AB817C8B0}"/>
              </a:ext>
            </a:extLst>
          </p:cNvPr>
          <p:cNvSpPr/>
          <p:nvPr/>
        </p:nvSpPr>
        <p:spPr>
          <a:xfrm>
            <a:off x="6242462" y="3182588"/>
            <a:ext cx="2565071" cy="985651"/>
          </a:xfrm>
          <a:prstGeom prst="rect">
            <a:avLst/>
          </a:prstGeom>
        </p:spPr>
        <p:style>
          <a:lnRef idx="2">
            <a:schemeClr val="dk1">
              <a:shade val="15000"/>
            </a:schemeClr>
          </a:lnRef>
          <a:fillRef idx="1">
            <a:schemeClr val="dk1"/>
          </a:fillRef>
          <a:effectRef idx="0">
            <a:schemeClr val="dk1"/>
          </a:effectRef>
          <a:fontRef idx="minor">
            <a:schemeClr val="lt1"/>
          </a:fontRef>
        </p:style>
        <p:txBody>
          <a:bodyPr rtlCol="1" anchor="ctr"/>
          <a:lstStyle/>
          <a:p>
            <a:pPr algn="ctr"/>
            <a:r>
              <a:rPr lang="ar-EG" sz="2800" dirty="0">
                <a:solidFill>
                  <a:srgbClr val="FFFF00"/>
                </a:solidFill>
              </a:rPr>
              <a:t>1.اسباب عضوية ذات مصدر عصبي  </a:t>
            </a:r>
          </a:p>
        </p:txBody>
      </p:sp>
      <p:sp>
        <p:nvSpPr>
          <p:cNvPr id="8" name="سهم: خماسي 7">
            <a:extLst>
              <a:ext uri="{FF2B5EF4-FFF2-40B4-BE49-F238E27FC236}">
                <a16:creationId xmlns:a16="http://schemas.microsoft.com/office/drawing/2014/main" id="{7F65982F-4C33-4F99-B829-624EE878F40F}"/>
              </a:ext>
            </a:extLst>
          </p:cNvPr>
          <p:cNvSpPr/>
          <p:nvPr/>
        </p:nvSpPr>
        <p:spPr>
          <a:xfrm flipH="1">
            <a:off x="266200" y="1080655"/>
            <a:ext cx="5829799" cy="985651"/>
          </a:xfrm>
          <a:prstGeom prst="homePlate">
            <a:avLst>
              <a:gd name="adj" fmla="val 77479"/>
            </a:avLst>
          </a:prstGeom>
          <a:solidFill>
            <a:schemeClr val="accent5">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ctr"/>
            <a:r>
              <a:rPr lang="ar-EG" sz="2400" dirty="0"/>
              <a:t>عسر الكلام: اضطراب يحدث في المراكز العصبية التي تصيب الدماغ</a:t>
            </a:r>
          </a:p>
        </p:txBody>
      </p:sp>
      <p:sp>
        <p:nvSpPr>
          <p:cNvPr id="9" name="سهم: خماسي 8">
            <a:extLst>
              <a:ext uri="{FF2B5EF4-FFF2-40B4-BE49-F238E27FC236}">
                <a16:creationId xmlns:a16="http://schemas.microsoft.com/office/drawing/2014/main" id="{2A07F3CF-99ED-A0DE-5422-04C6922AA7A8}"/>
              </a:ext>
            </a:extLst>
          </p:cNvPr>
          <p:cNvSpPr/>
          <p:nvPr/>
        </p:nvSpPr>
        <p:spPr>
          <a:xfrm flipH="1">
            <a:off x="-43550" y="3087584"/>
            <a:ext cx="6092049" cy="985651"/>
          </a:xfrm>
          <a:prstGeom prst="homePlate">
            <a:avLst>
              <a:gd name="adj" fmla="val 100000"/>
            </a:avLst>
          </a:prstGeom>
          <a:solidFill>
            <a:schemeClr val="accent5">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ctr"/>
            <a:r>
              <a:rPr lang="ar-EG" sz="2400" dirty="0"/>
              <a:t>إصابات المخ: تتمثل في التداخل الكبير بين الحروف الساكنة والمتحركة.</a:t>
            </a:r>
          </a:p>
        </p:txBody>
      </p:sp>
      <p:sp>
        <p:nvSpPr>
          <p:cNvPr id="10" name="سهم: خماسي 9">
            <a:extLst>
              <a:ext uri="{FF2B5EF4-FFF2-40B4-BE49-F238E27FC236}">
                <a16:creationId xmlns:a16="http://schemas.microsoft.com/office/drawing/2014/main" id="{526D758A-46E9-595E-86A5-77621FE70BC5}"/>
              </a:ext>
            </a:extLst>
          </p:cNvPr>
          <p:cNvSpPr/>
          <p:nvPr/>
        </p:nvSpPr>
        <p:spPr>
          <a:xfrm flipH="1">
            <a:off x="-95009" y="5213267"/>
            <a:ext cx="6191007" cy="985651"/>
          </a:xfrm>
          <a:prstGeom prst="homePlate">
            <a:avLst>
              <a:gd name="adj" fmla="val 75725"/>
            </a:avLst>
          </a:prstGeom>
          <a:solidFill>
            <a:schemeClr val="accent5">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ctr"/>
            <a:r>
              <a:rPr lang="ar-EG" sz="2000" dirty="0"/>
              <a:t>إصابات النخاع المستطيلة: الأعصاب المتصلة بالنخاع تتحكم في توجيه الاعصاب المستعملة في الكلام،  فينتج عنها صعوبة في اخراج الكلام وعدم وضوحه</a:t>
            </a:r>
          </a:p>
        </p:txBody>
      </p:sp>
    </p:spTree>
    <p:extLst>
      <p:ext uri="{BB962C8B-B14F-4D97-AF65-F5344CB8AC3E}">
        <p14:creationId xmlns:p14="http://schemas.microsoft.com/office/powerpoint/2010/main" val="308824027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circle(in)">
                                      <p:cBhvr>
                                        <p:cTn id="12" dur="20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heel(1)">
                                      <p:cBhvr>
                                        <p:cTn id="17" dur="20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wheel(1)">
                                      <p:cBhvr>
                                        <p:cTn id="22" dur="20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1"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wheel(1)">
                                      <p:cBhvr>
                                        <p:cTn id="27"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8" grpId="0" animBg="1"/>
      <p:bldP spid="9" grpId="0" animBg="1"/>
      <p:bldP spid="10"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a:extLst>
              <a:ext uri="{FF2B5EF4-FFF2-40B4-BE49-F238E27FC236}">
                <a16:creationId xmlns:a16="http://schemas.microsoft.com/office/drawing/2014/main" id="{CAA27896-7573-0A78-4CE5-23F891C6345C}"/>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
        <p:nvSpPr>
          <p:cNvPr id="5" name="مستطيل 4">
            <a:extLst>
              <a:ext uri="{FF2B5EF4-FFF2-40B4-BE49-F238E27FC236}">
                <a16:creationId xmlns:a16="http://schemas.microsoft.com/office/drawing/2014/main" id="{D48D5486-781E-9780-4AA3-287B0F7D7A71}"/>
              </a:ext>
            </a:extLst>
          </p:cNvPr>
          <p:cNvSpPr/>
          <p:nvPr/>
        </p:nvSpPr>
        <p:spPr>
          <a:xfrm>
            <a:off x="8799616" y="2125683"/>
            <a:ext cx="2945080" cy="1793173"/>
          </a:xfrm>
          <a:prstGeom prst="rect">
            <a:avLst/>
          </a:prstGeom>
        </p:spPr>
        <p:style>
          <a:lnRef idx="2">
            <a:schemeClr val="dk1">
              <a:shade val="15000"/>
            </a:schemeClr>
          </a:lnRef>
          <a:fillRef idx="1">
            <a:schemeClr val="dk1"/>
          </a:fillRef>
          <a:effectRef idx="0">
            <a:schemeClr val="dk1"/>
          </a:effectRef>
          <a:fontRef idx="minor">
            <a:schemeClr val="lt1"/>
          </a:fontRef>
        </p:style>
        <p:txBody>
          <a:bodyPr rtlCol="1" anchor="ctr"/>
          <a:lstStyle/>
          <a:p>
            <a:pPr algn="ctr"/>
            <a:r>
              <a:rPr lang="ar-EG" sz="3200" dirty="0">
                <a:solidFill>
                  <a:srgbClr val="FFFF00"/>
                </a:solidFill>
              </a:rPr>
              <a:t>أسباب عضوية ذات مصدر محيطي </a:t>
            </a:r>
          </a:p>
        </p:txBody>
      </p:sp>
      <p:sp>
        <p:nvSpPr>
          <p:cNvPr id="8" name="مستطيل 7">
            <a:extLst>
              <a:ext uri="{FF2B5EF4-FFF2-40B4-BE49-F238E27FC236}">
                <a16:creationId xmlns:a16="http://schemas.microsoft.com/office/drawing/2014/main" id="{FB8A1AA4-9B2C-3F2F-F127-5E608A0FB22B}"/>
              </a:ext>
            </a:extLst>
          </p:cNvPr>
          <p:cNvSpPr/>
          <p:nvPr/>
        </p:nvSpPr>
        <p:spPr>
          <a:xfrm>
            <a:off x="866899" y="229219"/>
            <a:ext cx="7635831" cy="1175657"/>
          </a:xfrm>
          <a:prstGeom prst="rect">
            <a:avLst/>
          </a:prstGeom>
          <a:solidFill>
            <a:srgbClr val="FFC000"/>
          </a:solidFill>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ctr"/>
            <a:r>
              <a:rPr lang="ar-EG" sz="2400" dirty="0">
                <a:solidFill>
                  <a:schemeClr val="tx1"/>
                </a:solidFill>
              </a:rPr>
              <a:t>
عدم تطابق الفكين: عدم انتظام الاسنان يؤثر على عدم تطابق الفكين فيؤدي الى صعوبة اضطراب في الكلام.</a:t>
            </a:r>
          </a:p>
          <a:p>
            <a:pPr algn="ctr"/>
            <a:endParaRPr lang="ar-EG" sz="2400" dirty="0">
              <a:solidFill>
                <a:schemeClr val="tx1"/>
              </a:solidFill>
            </a:endParaRPr>
          </a:p>
        </p:txBody>
      </p:sp>
      <p:sp>
        <p:nvSpPr>
          <p:cNvPr id="10" name="مستطيل 9">
            <a:extLst>
              <a:ext uri="{FF2B5EF4-FFF2-40B4-BE49-F238E27FC236}">
                <a16:creationId xmlns:a16="http://schemas.microsoft.com/office/drawing/2014/main" id="{DE566A97-A49F-22CD-5B9F-1223C57C50C8}"/>
              </a:ext>
            </a:extLst>
          </p:cNvPr>
          <p:cNvSpPr/>
          <p:nvPr/>
        </p:nvSpPr>
        <p:spPr>
          <a:xfrm>
            <a:off x="866897" y="1495178"/>
            <a:ext cx="7635833" cy="1175657"/>
          </a:xfrm>
          <a:prstGeom prst="rect">
            <a:avLst/>
          </a:prstGeom>
          <a:solidFill>
            <a:srgbClr val="FFC000"/>
          </a:solidFill>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ctr"/>
            <a:r>
              <a:rPr lang="ar-EG" sz="2000" dirty="0">
                <a:solidFill>
                  <a:schemeClr val="tx1"/>
                </a:solidFill>
              </a:rPr>
              <a:t>كبر حجم اللسان: قد يكون كبيرا ومتشققا وهذه الحالة نجدها بكثره عند اطفال متلازمه داون مما يؤثر على نطق الكلمات واخراج الأصوات</a:t>
            </a:r>
            <a:r>
              <a:rPr lang="ar-EG" dirty="0"/>
              <a:t>. </a:t>
            </a:r>
          </a:p>
        </p:txBody>
      </p:sp>
      <p:sp>
        <p:nvSpPr>
          <p:cNvPr id="12" name="مستطيل 11">
            <a:extLst>
              <a:ext uri="{FF2B5EF4-FFF2-40B4-BE49-F238E27FC236}">
                <a16:creationId xmlns:a16="http://schemas.microsoft.com/office/drawing/2014/main" id="{694743DE-E384-551C-A7CC-8304ECCA6B6A}"/>
              </a:ext>
            </a:extLst>
          </p:cNvPr>
          <p:cNvSpPr/>
          <p:nvPr/>
        </p:nvSpPr>
        <p:spPr>
          <a:xfrm>
            <a:off x="866896" y="2841171"/>
            <a:ext cx="7742711" cy="1175657"/>
          </a:xfrm>
          <a:prstGeom prst="rect">
            <a:avLst/>
          </a:prstGeom>
          <a:solidFill>
            <a:srgbClr val="FFC000"/>
          </a:solidFill>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ctr"/>
            <a:r>
              <a:rPr lang="ar-EG" sz="2000" dirty="0">
                <a:solidFill>
                  <a:schemeClr val="tx1"/>
                </a:solidFill>
              </a:rPr>
              <a:t>التصاق اللسان الجزئي: المصاب بربطه اللسان يجد صعوبة في تقديم لسانه مما يولد لديه صعوبة في نطق الاصوات.</a:t>
            </a:r>
          </a:p>
        </p:txBody>
      </p:sp>
      <p:sp>
        <p:nvSpPr>
          <p:cNvPr id="14" name="مستطيل 13">
            <a:extLst>
              <a:ext uri="{FF2B5EF4-FFF2-40B4-BE49-F238E27FC236}">
                <a16:creationId xmlns:a16="http://schemas.microsoft.com/office/drawing/2014/main" id="{E163BF3F-B16F-99B8-D156-23BB38F5E278}"/>
              </a:ext>
            </a:extLst>
          </p:cNvPr>
          <p:cNvSpPr/>
          <p:nvPr/>
        </p:nvSpPr>
        <p:spPr>
          <a:xfrm>
            <a:off x="866896" y="4187165"/>
            <a:ext cx="7742711" cy="1175657"/>
          </a:xfrm>
          <a:prstGeom prst="rect">
            <a:avLst/>
          </a:prstGeom>
          <a:solidFill>
            <a:srgbClr val="FFC000"/>
          </a:solidFill>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ctr"/>
            <a:r>
              <a:rPr lang="ar-EG" dirty="0">
                <a:solidFill>
                  <a:schemeClr val="tx1"/>
                </a:solidFill>
              </a:rPr>
              <a:t>الشفة الارنبية وشق الحنك: سبب اصابه الطفل بذلك راجع الى ان الجنين في تكوينه تنتجه أنسجة الشفاه والفك والجزء الداخلي من الفم في نموها للداخل من كلا الجانبية حتى يلتحم فيؤدي ذلك الى صعوبة في النطق.</a:t>
            </a:r>
          </a:p>
          <a:p>
            <a:pPr algn="ctr"/>
            <a:endParaRPr lang="ar-EG" dirty="0">
              <a:solidFill>
                <a:schemeClr val="tx1"/>
              </a:solidFill>
            </a:endParaRPr>
          </a:p>
        </p:txBody>
      </p:sp>
      <p:sp>
        <p:nvSpPr>
          <p:cNvPr id="16" name="مستطيل 15">
            <a:extLst>
              <a:ext uri="{FF2B5EF4-FFF2-40B4-BE49-F238E27FC236}">
                <a16:creationId xmlns:a16="http://schemas.microsoft.com/office/drawing/2014/main" id="{07324D3F-3265-31C5-782A-4038077967CF}"/>
              </a:ext>
            </a:extLst>
          </p:cNvPr>
          <p:cNvSpPr/>
          <p:nvPr/>
        </p:nvSpPr>
        <p:spPr>
          <a:xfrm>
            <a:off x="823354" y="5522582"/>
            <a:ext cx="7742711" cy="1175657"/>
          </a:xfrm>
          <a:prstGeom prst="rect">
            <a:avLst/>
          </a:prstGeom>
          <a:solidFill>
            <a:srgbClr val="FFC000"/>
          </a:solidFill>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ctr"/>
            <a:r>
              <a:rPr lang="ar-EG" sz="2000" dirty="0">
                <a:solidFill>
                  <a:schemeClr val="tx1"/>
                </a:solidFill>
              </a:rPr>
              <a:t>ضعف السمع: اي عيب يلحق الاذنين كالتهابها او تشوهها يؤثر على نطق الطفل والفرد</a:t>
            </a:r>
          </a:p>
        </p:txBody>
      </p:sp>
    </p:spTree>
    <p:extLst>
      <p:ext uri="{BB962C8B-B14F-4D97-AF65-F5344CB8AC3E}">
        <p14:creationId xmlns:p14="http://schemas.microsoft.com/office/powerpoint/2010/main" val="380261212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circle(in)">
                                      <p:cBhvr>
                                        <p:cTn id="12" dur="20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circle(in)">
                                      <p:cBhvr>
                                        <p:cTn id="17" dur="20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circle(in)">
                                      <p:cBhvr>
                                        <p:cTn id="22" dur="2000"/>
                                        <p:tgtEl>
                                          <p:spTgt spid="12"/>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circle(in)">
                                      <p:cBhvr>
                                        <p:cTn id="27" dur="2000"/>
                                        <p:tgtEl>
                                          <p:spTgt spid="14"/>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16"/>
                                        </p:tgtEl>
                                        <p:attrNameLst>
                                          <p:attrName>style.visibility</p:attrName>
                                        </p:attrNameLst>
                                      </p:cBhvr>
                                      <p:to>
                                        <p:strVal val="visible"/>
                                      </p:to>
                                    </p:set>
                                    <p:animEffect transition="in" filter="circle(in)">
                                      <p:cBhvr>
                                        <p:cTn id="32" dur="2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animBg="1"/>
      <p:bldP spid="10" grpId="0" animBg="1"/>
      <p:bldP spid="12" grpId="0" animBg="1"/>
      <p:bldP spid="14" grpId="0" animBg="1"/>
      <p:bldP spid="1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عنصر نائب للمحتوى 9">
            <a:extLst>
              <a:ext uri="{FF2B5EF4-FFF2-40B4-BE49-F238E27FC236}">
                <a16:creationId xmlns:a16="http://schemas.microsoft.com/office/drawing/2014/main" id="{75D8B757-A16D-84C6-DB56-D33C54E11B87}"/>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947065"/>
          </a:xfrm>
        </p:spPr>
      </p:pic>
      <p:sp>
        <p:nvSpPr>
          <p:cNvPr id="2" name="عنوان 1">
            <a:extLst>
              <a:ext uri="{FF2B5EF4-FFF2-40B4-BE49-F238E27FC236}">
                <a16:creationId xmlns:a16="http://schemas.microsoft.com/office/drawing/2014/main" id="{9E98709A-7BB5-9935-490B-18C08862F487}"/>
              </a:ext>
            </a:extLst>
          </p:cNvPr>
          <p:cNvSpPr>
            <a:spLocks noGrp="1"/>
          </p:cNvSpPr>
          <p:nvPr>
            <p:ph type="title"/>
          </p:nvPr>
        </p:nvSpPr>
        <p:spPr>
          <a:xfrm>
            <a:off x="838200" y="142504"/>
            <a:ext cx="10490860" cy="1033153"/>
          </a:xfrm>
        </p:spPr>
        <p:txBody>
          <a:bodyPr/>
          <a:lstStyle/>
          <a:p>
            <a:pPr algn="ctr"/>
            <a:r>
              <a:rPr lang="ar-EG"/>
              <a:t> </a:t>
            </a:r>
            <a:endParaRPr lang="ar-EG" dirty="0"/>
          </a:p>
        </p:txBody>
      </p:sp>
      <p:pic>
        <p:nvPicPr>
          <p:cNvPr id="8" name="صورة 7">
            <a:extLst>
              <a:ext uri="{FF2B5EF4-FFF2-40B4-BE49-F238E27FC236}">
                <a16:creationId xmlns:a16="http://schemas.microsoft.com/office/drawing/2014/main" id="{2F53099A-8A95-51A7-35F7-30650F4F977D}"/>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977745" y="0"/>
            <a:ext cx="3031790" cy="3871356"/>
          </a:xfrm>
          <a:prstGeom prst="rect">
            <a:avLst/>
          </a:prstGeom>
          <a:noFill/>
          <a:ln>
            <a:noFill/>
          </a:ln>
        </p:spPr>
      </p:pic>
      <p:pic>
        <p:nvPicPr>
          <p:cNvPr id="3" name="صورة 2">
            <a:extLst>
              <a:ext uri="{FF2B5EF4-FFF2-40B4-BE49-F238E27FC236}">
                <a16:creationId xmlns:a16="http://schemas.microsoft.com/office/drawing/2014/main" id="{2FBDBD76-BAE2-4AE6-634E-77AF20DEB10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64824" y="0"/>
            <a:ext cx="3174023" cy="3871356"/>
          </a:xfrm>
          <a:prstGeom prst="rect">
            <a:avLst/>
          </a:prstGeom>
        </p:spPr>
      </p:pic>
      <p:pic>
        <p:nvPicPr>
          <p:cNvPr id="5" name="صورة 4">
            <a:extLst>
              <a:ext uri="{FF2B5EF4-FFF2-40B4-BE49-F238E27FC236}">
                <a16:creationId xmlns:a16="http://schemas.microsoft.com/office/drawing/2014/main" id="{FE3BD3C5-492C-9A7E-6667-880DE375068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457205" y="2884218"/>
            <a:ext cx="3277589" cy="3607131"/>
          </a:xfrm>
          <a:prstGeom prst="rect">
            <a:avLst/>
          </a:prstGeom>
        </p:spPr>
      </p:pic>
    </p:spTree>
    <p:extLst>
      <p:ext uri="{BB962C8B-B14F-4D97-AF65-F5344CB8AC3E}">
        <p14:creationId xmlns:p14="http://schemas.microsoft.com/office/powerpoint/2010/main" val="407508595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heel(1)">
                                      <p:cBhvr>
                                        <p:cTn id="12" dur="20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wheel(1)">
                                      <p:cBhvr>
                                        <p:cTn id="1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a:extLst>
              <a:ext uri="{FF2B5EF4-FFF2-40B4-BE49-F238E27FC236}">
                <a16:creationId xmlns:a16="http://schemas.microsoft.com/office/drawing/2014/main" id="{82933C94-4E08-F277-2DC4-62F7EC77AC7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
        <p:nvSpPr>
          <p:cNvPr id="5" name="مستطيل 4">
            <a:extLst>
              <a:ext uri="{FF2B5EF4-FFF2-40B4-BE49-F238E27FC236}">
                <a16:creationId xmlns:a16="http://schemas.microsoft.com/office/drawing/2014/main" id="{83496B29-A46E-D1E2-1330-2DB212AB1281}"/>
              </a:ext>
            </a:extLst>
          </p:cNvPr>
          <p:cNvSpPr/>
          <p:nvPr/>
        </p:nvSpPr>
        <p:spPr>
          <a:xfrm>
            <a:off x="8597735" y="2137558"/>
            <a:ext cx="3170712" cy="2398816"/>
          </a:xfrm>
          <a:prstGeom prst="rect">
            <a:avLst/>
          </a:prstGeom>
        </p:spPr>
        <p:style>
          <a:lnRef idx="2">
            <a:schemeClr val="dk1">
              <a:shade val="15000"/>
            </a:schemeClr>
          </a:lnRef>
          <a:fillRef idx="1">
            <a:schemeClr val="dk1"/>
          </a:fillRef>
          <a:effectRef idx="0">
            <a:schemeClr val="dk1"/>
          </a:effectRef>
          <a:fontRef idx="minor">
            <a:schemeClr val="lt1"/>
          </a:fontRef>
        </p:style>
        <p:txBody>
          <a:bodyPr rtlCol="1" anchor="ctr"/>
          <a:lstStyle/>
          <a:p>
            <a:pPr algn="ctr"/>
            <a:r>
              <a:rPr lang="ar-EG" sz="3200" dirty="0">
                <a:solidFill>
                  <a:srgbClr val="FFFF00"/>
                </a:solidFill>
              </a:rPr>
              <a:t>أسباب نفسية و اجتماعية:</a:t>
            </a:r>
          </a:p>
        </p:txBody>
      </p:sp>
      <p:sp>
        <p:nvSpPr>
          <p:cNvPr id="6" name="مستطيل 5">
            <a:extLst>
              <a:ext uri="{FF2B5EF4-FFF2-40B4-BE49-F238E27FC236}">
                <a16:creationId xmlns:a16="http://schemas.microsoft.com/office/drawing/2014/main" id="{D9B566EB-443E-5EB4-CBB2-DCD589F52444}"/>
              </a:ext>
            </a:extLst>
          </p:cNvPr>
          <p:cNvSpPr/>
          <p:nvPr/>
        </p:nvSpPr>
        <p:spPr>
          <a:xfrm>
            <a:off x="7398327" y="415637"/>
            <a:ext cx="1615044" cy="1223158"/>
          </a:xfrm>
          <a:prstGeom prst="rect">
            <a:avLst/>
          </a:prstGeom>
        </p:spPr>
        <p:style>
          <a:lnRef idx="2">
            <a:schemeClr val="dk1">
              <a:shade val="15000"/>
            </a:schemeClr>
          </a:lnRef>
          <a:fillRef idx="1">
            <a:schemeClr val="dk1"/>
          </a:fillRef>
          <a:effectRef idx="0">
            <a:schemeClr val="dk1"/>
          </a:effectRef>
          <a:fontRef idx="minor">
            <a:schemeClr val="lt1"/>
          </a:fontRef>
        </p:style>
        <p:txBody>
          <a:bodyPr rtlCol="1" anchor="ctr"/>
          <a:lstStyle/>
          <a:p>
            <a:pPr algn="ctr"/>
            <a:r>
              <a:rPr lang="ar-EG" sz="3200" dirty="0">
                <a:solidFill>
                  <a:srgbClr val="FFFF00"/>
                </a:solidFill>
              </a:rPr>
              <a:t>أسباب نفسية</a:t>
            </a:r>
          </a:p>
        </p:txBody>
      </p:sp>
      <p:sp>
        <p:nvSpPr>
          <p:cNvPr id="7" name="مستطيل 6">
            <a:extLst>
              <a:ext uri="{FF2B5EF4-FFF2-40B4-BE49-F238E27FC236}">
                <a16:creationId xmlns:a16="http://schemas.microsoft.com/office/drawing/2014/main" id="{04C0FD36-931A-D7E1-0782-4B66C7A19E23}"/>
              </a:ext>
            </a:extLst>
          </p:cNvPr>
          <p:cNvSpPr/>
          <p:nvPr/>
        </p:nvSpPr>
        <p:spPr>
          <a:xfrm>
            <a:off x="166255" y="213757"/>
            <a:ext cx="6590805" cy="2113808"/>
          </a:xfrm>
          <a:prstGeom prst="rect">
            <a:avLst/>
          </a:prstGeom>
        </p:spPr>
        <p:style>
          <a:lnRef idx="2">
            <a:schemeClr val="dk1">
              <a:shade val="15000"/>
            </a:schemeClr>
          </a:lnRef>
          <a:fillRef idx="1">
            <a:schemeClr val="dk1"/>
          </a:fillRef>
          <a:effectRef idx="0">
            <a:schemeClr val="dk1"/>
          </a:effectRef>
          <a:fontRef idx="minor">
            <a:schemeClr val="lt1"/>
          </a:fontRef>
        </p:style>
        <p:txBody>
          <a:bodyPr rtlCol="1" anchor="ctr"/>
          <a:lstStyle/>
          <a:p>
            <a:pPr algn="ctr"/>
            <a:r>
              <a:rPr lang="ar-EG" sz="2000" dirty="0">
                <a:solidFill>
                  <a:srgbClr val="FFFF00"/>
                </a:solidFill>
              </a:rPr>
              <a:t>من أبرز المشكلات النفسية: 
-شعور الطفل بالقلق والخوف أو المعاناة من الصراع لاشعوري ناتج عن التربية الخاطئة أو سوء البيئة المحيطة به.
-الصدمات الانفعالية الشديدة.
- رغبة الطفل في جذب انتباه أفراد العائلة.
-شعور الطفل بالخيبة والحرمان</a:t>
            </a:r>
          </a:p>
        </p:txBody>
      </p:sp>
      <p:sp>
        <p:nvSpPr>
          <p:cNvPr id="8" name="مستطيل 7">
            <a:extLst>
              <a:ext uri="{FF2B5EF4-FFF2-40B4-BE49-F238E27FC236}">
                <a16:creationId xmlns:a16="http://schemas.microsoft.com/office/drawing/2014/main" id="{2CCF658E-235A-6E83-E425-734BB72FE297}"/>
              </a:ext>
            </a:extLst>
          </p:cNvPr>
          <p:cNvSpPr/>
          <p:nvPr/>
        </p:nvSpPr>
        <p:spPr>
          <a:xfrm>
            <a:off x="7398327" y="5219205"/>
            <a:ext cx="1615044" cy="1223158"/>
          </a:xfrm>
          <a:prstGeom prst="rect">
            <a:avLst/>
          </a:prstGeom>
        </p:spPr>
        <p:style>
          <a:lnRef idx="2">
            <a:schemeClr val="dk1">
              <a:shade val="15000"/>
            </a:schemeClr>
          </a:lnRef>
          <a:fillRef idx="1">
            <a:schemeClr val="dk1"/>
          </a:fillRef>
          <a:effectRef idx="0">
            <a:schemeClr val="dk1"/>
          </a:effectRef>
          <a:fontRef idx="minor">
            <a:schemeClr val="lt1"/>
          </a:fontRef>
        </p:style>
        <p:txBody>
          <a:bodyPr rtlCol="1" anchor="ctr"/>
          <a:lstStyle/>
          <a:p>
            <a:pPr algn="ctr"/>
            <a:r>
              <a:rPr lang="ar-EG" sz="3200" dirty="0">
                <a:solidFill>
                  <a:srgbClr val="FFFF00"/>
                </a:solidFill>
              </a:rPr>
              <a:t>أسباب اجتماعية </a:t>
            </a:r>
          </a:p>
        </p:txBody>
      </p:sp>
      <p:sp>
        <p:nvSpPr>
          <p:cNvPr id="9" name="مستطيل 8">
            <a:extLst>
              <a:ext uri="{FF2B5EF4-FFF2-40B4-BE49-F238E27FC236}">
                <a16:creationId xmlns:a16="http://schemas.microsoft.com/office/drawing/2014/main" id="{8B889A48-69FD-FB3F-12B9-FBEE2DEAF48E}"/>
              </a:ext>
            </a:extLst>
          </p:cNvPr>
          <p:cNvSpPr/>
          <p:nvPr/>
        </p:nvSpPr>
        <p:spPr>
          <a:xfrm>
            <a:off x="166253" y="3170712"/>
            <a:ext cx="6590805" cy="1769425"/>
          </a:xfrm>
          <a:prstGeom prst="rect">
            <a:avLst/>
          </a:prstGeom>
        </p:spPr>
        <p:style>
          <a:lnRef idx="2">
            <a:schemeClr val="dk1">
              <a:shade val="15000"/>
            </a:schemeClr>
          </a:lnRef>
          <a:fillRef idx="1">
            <a:schemeClr val="dk1"/>
          </a:fillRef>
          <a:effectRef idx="0">
            <a:schemeClr val="dk1"/>
          </a:effectRef>
          <a:fontRef idx="minor">
            <a:schemeClr val="lt1"/>
          </a:fontRef>
        </p:style>
        <p:txBody>
          <a:bodyPr rtlCol="1" anchor="ctr"/>
          <a:lstStyle/>
          <a:p>
            <a:pPr algn="ctr"/>
            <a:r>
              <a:rPr lang="ar-EG" sz="2000" dirty="0">
                <a:solidFill>
                  <a:srgbClr val="FFFF00"/>
                </a:solidFill>
              </a:rPr>
              <a:t>
الجو الأسري وما به من خلافات ومشاحنات بين الوالدين وأسلوب تعاملهم مع أطفالهم من قسوة أو إهمال، أو عناية وغيرها هي من الأساليب التي يمكن 
ان تسبب أمراض الكلام  لدى الاطفال. </a:t>
            </a:r>
          </a:p>
        </p:txBody>
      </p:sp>
      <p:sp>
        <p:nvSpPr>
          <p:cNvPr id="11" name="مستطيل 10">
            <a:extLst>
              <a:ext uri="{FF2B5EF4-FFF2-40B4-BE49-F238E27FC236}">
                <a16:creationId xmlns:a16="http://schemas.microsoft.com/office/drawing/2014/main" id="{2979CC6A-6FC5-46C1-A5DC-A950C969859B}"/>
              </a:ext>
            </a:extLst>
          </p:cNvPr>
          <p:cNvSpPr/>
          <p:nvPr/>
        </p:nvSpPr>
        <p:spPr>
          <a:xfrm>
            <a:off x="166253" y="5130140"/>
            <a:ext cx="6590805" cy="1401288"/>
          </a:xfrm>
          <a:prstGeom prst="rect">
            <a:avLst/>
          </a:prstGeom>
        </p:spPr>
        <p:style>
          <a:lnRef idx="2">
            <a:schemeClr val="dk1">
              <a:shade val="15000"/>
            </a:schemeClr>
          </a:lnRef>
          <a:fillRef idx="1">
            <a:schemeClr val="dk1"/>
          </a:fillRef>
          <a:effectRef idx="0">
            <a:schemeClr val="dk1"/>
          </a:effectRef>
          <a:fontRef idx="minor">
            <a:schemeClr val="lt1"/>
          </a:fontRef>
        </p:style>
        <p:txBody>
          <a:bodyPr rtlCol="1" anchor="ctr"/>
          <a:lstStyle/>
          <a:p>
            <a:pPr algn="ctr"/>
            <a:r>
              <a:rPr lang="ar-EG" sz="2000" dirty="0">
                <a:solidFill>
                  <a:srgbClr val="FFFF00"/>
                </a:solidFill>
              </a:rPr>
              <a:t> التقليد والمحاكاة: 
يعد التقليد أحد العوامل المسيئة لأمراض الكلام، وكثيرا ما يحدث نتيجة للمناغاة ومحاكاة نطق الطفل في سنوات عمره الأولى، مما يرسخ في الذهن أن </a:t>
            </a:r>
            <a:r>
              <a:rPr lang="ar-EG" sz="2000" dirty="0" err="1">
                <a:solidFill>
                  <a:srgbClr val="FFFF00"/>
                </a:solidFill>
              </a:rPr>
              <a:t>مايسمعه</a:t>
            </a:r>
            <a:r>
              <a:rPr lang="ar-EG" sz="2000" dirty="0">
                <a:solidFill>
                  <a:srgbClr val="FFFF00"/>
                </a:solidFill>
              </a:rPr>
              <a:t> من الكبار هوا النطق الصحيح للصوت اللغوي</a:t>
            </a:r>
          </a:p>
        </p:txBody>
      </p:sp>
    </p:spTree>
    <p:extLst>
      <p:ext uri="{BB962C8B-B14F-4D97-AF65-F5344CB8AC3E}">
        <p14:creationId xmlns:p14="http://schemas.microsoft.com/office/powerpoint/2010/main" val="228501090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circle(in)">
                                      <p:cBhvr>
                                        <p:cTn id="17" dur="20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randombar(horizontal)">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barn(inVertical)">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barn(inVertical)">
                                      <p:cBhvr>
                                        <p:cTn id="3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1"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a:extLst>
              <a:ext uri="{FF2B5EF4-FFF2-40B4-BE49-F238E27FC236}">
                <a16:creationId xmlns:a16="http://schemas.microsoft.com/office/drawing/2014/main" id="{3ACAB8CF-7530-3C34-7C8E-974F6800BBCC}"/>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
        <p:nvSpPr>
          <p:cNvPr id="5" name="مستطيل 4">
            <a:extLst>
              <a:ext uri="{FF2B5EF4-FFF2-40B4-BE49-F238E27FC236}">
                <a16:creationId xmlns:a16="http://schemas.microsoft.com/office/drawing/2014/main" id="{8DF4DCA6-E941-0252-5C75-E0DD6DED7308}"/>
              </a:ext>
            </a:extLst>
          </p:cNvPr>
          <p:cNvSpPr/>
          <p:nvPr/>
        </p:nvSpPr>
        <p:spPr>
          <a:xfrm>
            <a:off x="9357755" y="2517568"/>
            <a:ext cx="2470067" cy="1472541"/>
          </a:xfrm>
          <a:prstGeom prst="rect">
            <a:avLst/>
          </a:prstGeom>
        </p:spPr>
        <p:style>
          <a:lnRef idx="2">
            <a:schemeClr val="dk1">
              <a:shade val="15000"/>
            </a:schemeClr>
          </a:lnRef>
          <a:fillRef idx="1">
            <a:schemeClr val="dk1"/>
          </a:fillRef>
          <a:effectRef idx="0">
            <a:schemeClr val="dk1"/>
          </a:effectRef>
          <a:fontRef idx="minor">
            <a:schemeClr val="lt1"/>
          </a:fontRef>
        </p:style>
        <p:txBody>
          <a:bodyPr rtlCol="1" anchor="ctr"/>
          <a:lstStyle/>
          <a:p>
            <a:pPr algn="ctr"/>
            <a:r>
              <a:rPr lang="ar-EG" sz="3200" dirty="0">
                <a:solidFill>
                  <a:srgbClr val="FFFF00"/>
                </a:solidFill>
              </a:rPr>
              <a:t>أنواع أمراض الكلام</a:t>
            </a:r>
          </a:p>
        </p:txBody>
      </p:sp>
      <p:sp>
        <p:nvSpPr>
          <p:cNvPr id="6" name="مستطيل 5">
            <a:extLst>
              <a:ext uri="{FF2B5EF4-FFF2-40B4-BE49-F238E27FC236}">
                <a16:creationId xmlns:a16="http://schemas.microsoft.com/office/drawing/2014/main" id="{B5DB33DC-A55A-5A0B-7FE3-CDC793184463}"/>
              </a:ext>
            </a:extLst>
          </p:cNvPr>
          <p:cNvSpPr/>
          <p:nvPr/>
        </p:nvSpPr>
        <p:spPr>
          <a:xfrm>
            <a:off x="5688282" y="498765"/>
            <a:ext cx="3538845" cy="5664530"/>
          </a:xfrm>
          <a:prstGeom prst="rect">
            <a:avLst/>
          </a:prstGeom>
        </p:spPr>
        <p:style>
          <a:lnRef idx="2">
            <a:schemeClr val="accent5"/>
          </a:lnRef>
          <a:fillRef idx="1">
            <a:schemeClr val="lt1"/>
          </a:fillRef>
          <a:effectRef idx="0">
            <a:schemeClr val="accent5"/>
          </a:effectRef>
          <a:fontRef idx="minor">
            <a:schemeClr val="dk1"/>
          </a:fontRef>
        </p:style>
        <p:txBody>
          <a:bodyPr rtlCol="1" anchor="ctr"/>
          <a:lstStyle/>
          <a:p>
            <a:pPr algn="ctr"/>
            <a:r>
              <a:rPr lang="ar-EG" sz="3200" dirty="0">
                <a:solidFill>
                  <a:schemeClr val="tx1"/>
                </a:solidFill>
              </a:rPr>
              <a:t>1.الحبسةالافازيا</a:t>
            </a:r>
          </a:p>
          <a:p>
            <a:pPr algn="ctr"/>
            <a:r>
              <a:rPr lang="ar-EG" sz="3200" dirty="0">
                <a:solidFill>
                  <a:schemeClr val="tx1"/>
                </a:solidFill>
              </a:rPr>
              <a:t> العيوب التي تتصل فقد القدرة على التعبير بالكلام أو الكتابة أو عدم القدرة على فهم معنى الكلمات المنطوق بها، أو إيجاد الأسماء لبعض الأشياء والمرئيات أو مراعاة القواعد النحوية التي تستعمل في الحديث و الكتابة</a:t>
            </a:r>
          </a:p>
        </p:txBody>
      </p:sp>
      <p:sp>
        <p:nvSpPr>
          <p:cNvPr id="7" name="مستطيل 6">
            <a:extLst>
              <a:ext uri="{FF2B5EF4-FFF2-40B4-BE49-F238E27FC236}">
                <a16:creationId xmlns:a16="http://schemas.microsoft.com/office/drawing/2014/main" id="{02858865-4583-D55B-D249-40286FEFC16F}"/>
              </a:ext>
            </a:extLst>
          </p:cNvPr>
          <p:cNvSpPr/>
          <p:nvPr/>
        </p:nvSpPr>
        <p:spPr>
          <a:xfrm>
            <a:off x="391886" y="498766"/>
            <a:ext cx="5165767" cy="866896"/>
          </a:xfrm>
          <a:prstGeom prst="rect">
            <a:avLst/>
          </a:prstGeom>
        </p:spPr>
        <p:style>
          <a:lnRef idx="1">
            <a:schemeClr val="accent5"/>
          </a:lnRef>
          <a:fillRef idx="2">
            <a:schemeClr val="accent5"/>
          </a:fillRef>
          <a:effectRef idx="1">
            <a:schemeClr val="accent5"/>
          </a:effectRef>
          <a:fontRef idx="minor">
            <a:schemeClr val="dk1"/>
          </a:fontRef>
        </p:style>
        <p:txBody>
          <a:bodyPr rtlCol="1" anchor="ctr"/>
          <a:lstStyle/>
          <a:p>
            <a:pPr algn="ctr"/>
            <a:r>
              <a:rPr lang="ar-EG" dirty="0"/>
              <a:t>الحركية: احتباس في الكلام أي وجود خلل في القسم الخارجي من التلفيف الجبهي الثالث الذي يوجد في المخ القريب من مركز الحركة الخاص بجهاز النطق.</a:t>
            </a:r>
          </a:p>
        </p:txBody>
      </p:sp>
      <p:sp>
        <p:nvSpPr>
          <p:cNvPr id="9" name="مستطيل 8">
            <a:extLst>
              <a:ext uri="{FF2B5EF4-FFF2-40B4-BE49-F238E27FC236}">
                <a16:creationId xmlns:a16="http://schemas.microsoft.com/office/drawing/2014/main" id="{3F9C0F9A-FC1B-0ABC-D9BF-88011DF83563}"/>
              </a:ext>
            </a:extLst>
          </p:cNvPr>
          <p:cNvSpPr/>
          <p:nvPr/>
        </p:nvSpPr>
        <p:spPr>
          <a:xfrm>
            <a:off x="391886" y="1531918"/>
            <a:ext cx="5165767" cy="1092530"/>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1" anchor="ctr"/>
          <a:lstStyle/>
          <a:p>
            <a:pPr algn="ctr"/>
            <a:r>
              <a:rPr lang="ar-EG" dirty="0"/>
              <a:t>الحسية: اي خلل يصيب الفص الصدغي من الدماغ يؤدي الى ائتلاف الخلايا التي تساعد على تكوين الصورة  السمعية للكلمات وعرفت من قبل العلماء بالعمى السمعي وهو نوع من الأفازيا لحسية يفقد القدرة على تمييز الاصوات المسموعة</a:t>
            </a:r>
          </a:p>
        </p:txBody>
      </p:sp>
      <p:sp>
        <p:nvSpPr>
          <p:cNvPr id="11" name="مستطيل 10">
            <a:extLst>
              <a:ext uri="{FF2B5EF4-FFF2-40B4-BE49-F238E27FC236}">
                <a16:creationId xmlns:a16="http://schemas.microsoft.com/office/drawing/2014/main" id="{F464E179-857C-9403-E99D-A396681E5B90}"/>
              </a:ext>
            </a:extLst>
          </p:cNvPr>
          <p:cNvSpPr/>
          <p:nvPr/>
        </p:nvSpPr>
        <p:spPr>
          <a:xfrm>
            <a:off x="391886" y="2852158"/>
            <a:ext cx="5193475" cy="997528"/>
          </a:xfrm>
          <a:prstGeom prst="rect">
            <a:avLst/>
          </a:prstGeom>
        </p:spPr>
        <p:style>
          <a:lnRef idx="1">
            <a:schemeClr val="accent3"/>
          </a:lnRef>
          <a:fillRef idx="2">
            <a:schemeClr val="accent3"/>
          </a:fillRef>
          <a:effectRef idx="1">
            <a:schemeClr val="accent3"/>
          </a:effectRef>
          <a:fontRef idx="minor">
            <a:schemeClr val="dk1"/>
          </a:fontRef>
        </p:style>
        <p:txBody>
          <a:bodyPr rtlCol="1" anchor="ctr"/>
          <a:lstStyle/>
          <a:p>
            <a:pPr algn="ctr"/>
            <a:r>
              <a:rPr lang="ar-EG" dirty="0"/>
              <a:t>النسيانيية: عجز المصاب في تسميه الاشياء الموجودة في واقع الخبرة الحسية.</a:t>
            </a:r>
          </a:p>
        </p:txBody>
      </p:sp>
      <p:sp>
        <p:nvSpPr>
          <p:cNvPr id="13" name="مستطيل 12">
            <a:extLst>
              <a:ext uri="{FF2B5EF4-FFF2-40B4-BE49-F238E27FC236}">
                <a16:creationId xmlns:a16="http://schemas.microsoft.com/office/drawing/2014/main" id="{C873E8AF-BF71-2B59-FC3F-ABC9220CAEAA}"/>
              </a:ext>
            </a:extLst>
          </p:cNvPr>
          <p:cNvSpPr/>
          <p:nvPr/>
        </p:nvSpPr>
        <p:spPr>
          <a:xfrm>
            <a:off x="336470" y="4168240"/>
            <a:ext cx="5193475" cy="997528"/>
          </a:xfrm>
          <a:prstGeom prst="rect">
            <a:avLst/>
          </a:prstGeom>
        </p:spPr>
        <p:style>
          <a:lnRef idx="1">
            <a:schemeClr val="accent1"/>
          </a:lnRef>
          <a:fillRef idx="2">
            <a:schemeClr val="accent1"/>
          </a:fillRef>
          <a:effectRef idx="1">
            <a:schemeClr val="accent1"/>
          </a:effectRef>
          <a:fontRef idx="minor">
            <a:schemeClr val="dk1"/>
          </a:fontRef>
        </p:style>
        <p:txBody>
          <a:bodyPr rtlCol="1" anchor="ctr"/>
          <a:lstStyle/>
          <a:p>
            <a:pPr algn="ctr"/>
            <a:r>
              <a:rPr lang="ar-EG" dirty="0"/>
              <a:t> الكتابة: فقدان القدرة على التعبير بالكتابة، وتكون هذه الحالة المصحوبة عاده بالشلل في الذراع اليمنى ورغم سلامه الذراع اليسرى فان المصاب بهذا العائق يتعذر عليه ان  يكتب بها. </a:t>
            </a:r>
          </a:p>
        </p:txBody>
      </p:sp>
      <p:sp>
        <p:nvSpPr>
          <p:cNvPr id="19" name="مستطيل 18">
            <a:extLst>
              <a:ext uri="{FF2B5EF4-FFF2-40B4-BE49-F238E27FC236}">
                <a16:creationId xmlns:a16="http://schemas.microsoft.com/office/drawing/2014/main" id="{DB0F7E64-B1E8-EEA0-674C-287B65FD1AC9}"/>
              </a:ext>
            </a:extLst>
          </p:cNvPr>
          <p:cNvSpPr/>
          <p:nvPr/>
        </p:nvSpPr>
        <p:spPr>
          <a:xfrm>
            <a:off x="336470" y="5581404"/>
            <a:ext cx="5193475" cy="902524"/>
          </a:xfrm>
          <a:prstGeom prst="rect">
            <a:avLst/>
          </a:prstGeom>
        </p:spPr>
        <p:style>
          <a:lnRef idx="0">
            <a:schemeClr val="accent6"/>
          </a:lnRef>
          <a:fillRef idx="3">
            <a:schemeClr val="accent6"/>
          </a:fillRef>
          <a:effectRef idx="3">
            <a:schemeClr val="accent6"/>
          </a:effectRef>
          <a:fontRef idx="minor">
            <a:schemeClr val="lt1"/>
          </a:fontRef>
        </p:style>
        <p:txBody>
          <a:bodyPr rtlCol="1" anchor="ctr"/>
          <a:lstStyle/>
          <a:p>
            <a:pPr algn="ctr"/>
            <a:r>
              <a:rPr lang="ar-EG" dirty="0"/>
              <a:t> الكلية: احتباس في اخراج الكلام واضطراب في مقدرته على فهم مدلول الكلمات المنطوقة او المكتوبة الحبسة الحسيه.</a:t>
            </a:r>
          </a:p>
        </p:txBody>
      </p:sp>
    </p:spTree>
    <p:extLst>
      <p:ext uri="{BB962C8B-B14F-4D97-AF65-F5344CB8AC3E}">
        <p14:creationId xmlns:p14="http://schemas.microsoft.com/office/powerpoint/2010/main" val="425795413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circle(in)">
                                      <p:cBhvr>
                                        <p:cTn id="12" dur="20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heel(1)">
                                      <p:cBhvr>
                                        <p:cTn id="17" dur="20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wheel(1)">
                                      <p:cBhvr>
                                        <p:cTn id="22" dur="20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1"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wheel(1)">
                                      <p:cBhvr>
                                        <p:cTn id="27" dur="2000"/>
                                        <p:tgtEl>
                                          <p:spTgt spid="11"/>
                                        </p:tgtEl>
                                      </p:cBhvr>
                                    </p:animEffect>
                                  </p:childTnLst>
                                </p:cTn>
                              </p:par>
                            </p:childTnLst>
                          </p:cTn>
                        </p:par>
                      </p:childTnLst>
                    </p:cTn>
                  </p:par>
                  <p:par>
                    <p:cTn id="28" fill="hold">
                      <p:stCondLst>
                        <p:cond delay="indefinite"/>
                      </p:stCondLst>
                      <p:childTnLst>
                        <p:par>
                          <p:cTn id="29" fill="hold">
                            <p:stCondLst>
                              <p:cond delay="0"/>
                            </p:stCondLst>
                            <p:childTnLst>
                              <p:par>
                                <p:cTn id="30" presetID="21" presetClass="entr" presetSubtype="1" fill="hold" grpId="0" nodeType="click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wheel(1)">
                                      <p:cBhvr>
                                        <p:cTn id="32" dur="2000"/>
                                        <p:tgtEl>
                                          <p:spTgt spid="13"/>
                                        </p:tgtEl>
                                      </p:cBhvr>
                                    </p:animEffect>
                                  </p:childTnLst>
                                </p:cTn>
                              </p:par>
                            </p:childTnLst>
                          </p:cTn>
                        </p:par>
                      </p:childTnLst>
                    </p:cTn>
                  </p:par>
                  <p:par>
                    <p:cTn id="33" fill="hold">
                      <p:stCondLst>
                        <p:cond delay="indefinite"/>
                      </p:stCondLst>
                      <p:childTnLst>
                        <p:par>
                          <p:cTn id="34" fill="hold">
                            <p:stCondLst>
                              <p:cond delay="0"/>
                            </p:stCondLst>
                            <p:childTnLst>
                              <p:par>
                                <p:cTn id="35" presetID="21" presetClass="entr" presetSubtype="1" fill="hold" grpId="0" nodeType="clickEffect">
                                  <p:stCondLst>
                                    <p:cond delay="0"/>
                                  </p:stCondLst>
                                  <p:childTnLst>
                                    <p:set>
                                      <p:cBhvr>
                                        <p:cTn id="36" dur="1" fill="hold">
                                          <p:stCondLst>
                                            <p:cond delay="0"/>
                                          </p:stCondLst>
                                        </p:cTn>
                                        <p:tgtEl>
                                          <p:spTgt spid="19"/>
                                        </p:tgtEl>
                                        <p:attrNameLst>
                                          <p:attrName>style.visibility</p:attrName>
                                        </p:attrNameLst>
                                      </p:cBhvr>
                                      <p:to>
                                        <p:strVal val="visible"/>
                                      </p:to>
                                    </p:set>
                                    <p:animEffect transition="in" filter="wheel(1)">
                                      <p:cBhvr>
                                        <p:cTn id="37" dur="20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9" grpId="0" animBg="1"/>
      <p:bldP spid="11" grpId="0" animBg="1"/>
      <p:bldP spid="13" grpId="0" animBg="1"/>
      <p:bldP spid="19" grpId="0" animBg="1"/>
    </p:bldLst>
  </p:timing>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شاشة عريضة</PresentationFormat>
  <Slides>19</Slides>
  <Notes>0</Notes>
  <HiddenSlides>0</HiddenSlides>
  <ScaleCrop>false</ScaleCrop>
  <HeadingPairs>
    <vt:vector size="4" baseType="variant">
      <vt:variant>
        <vt:lpstr>نسق</vt:lpstr>
      </vt:variant>
      <vt:variant>
        <vt:i4>1</vt:i4>
      </vt:variant>
      <vt:variant>
        <vt:lpstr>عناوين الشرائح</vt:lpstr>
      </vt:variant>
      <vt:variant>
        <vt:i4>19</vt:i4>
      </vt:variant>
    </vt:vector>
  </HeadingPairs>
  <TitlesOfParts>
    <vt:vector size="20" baseType="lpstr">
      <vt:lpstr>نسق Office</vt:lpstr>
      <vt:lpstr>الجمهورية الجزائرية الديمقراطية الشعبية  وزارة التعليم العالي والبحث العلمي  جامعة محمد لمين دباغين سطيف-2-  كلية: الأداب و اللغات  الفوج: 1</vt:lpstr>
      <vt:lpstr>      مقدمة:     يعتبر موضوع أمراض الكلام من أكثر المواضيع التي لاقت اهتماما من قبل  العديد الباحثين اللغويين وغيرهم منذ القدم إلى يومنا هذا ،  حيث تمثل مشكلات خطيرة يعاني منها المربون سواء في المنزل أو المؤسسة التربوية  ، فهي  تؤثر سلبا على التحصيل المعرفي للطفل وخاصة اللغوي ،ومنه يمكن أن نقول أن أمراض الكلام  ناجمة عن مجموعة من   لاضطرابات التي تحدث نتيجة خلل في الدماغ ،ونتيجة خلل وعدم القدرة  على السمع أو الكتابة و أسباب أخرى، كما انها تتعدد و تنوع ولكل نوع علاج مناسب.</vt:lpstr>
      <vt:lpstr>عرض تقديمي في PowerPoint</vt:lpstr>
      <vt:lpstr>2.مفهوم أمراض الكلام  اضطرابات تصيب الجهاز الكلامي لدى الانسان  والطفل خصوصا وتؤدي الى صعوبة وعدم قدرة الفرد  او الطفل على الكلام بطريقة مقبولة من المحيطين به فتجعل الطفل بحاجه الى برامج علاجية او تربوية خاصة.   </vt:lpstr>
      <vt:lpstr>عرض تقديمي في PowerPoint</vt:lpstr>
      <vt:lpstr>عرض تقديمي في PowerPoint</vt:lpstr>
      <vt:lpstr>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نظرية التحليل النفسي سيغموند فرويد :  تلخص الفكرة الرئيسية في أن الأشخاص قد يعانون من مشكلات في الكلام نتيجة لتحميل العقل الباطن لصراعات أو رغبات مكبوتة أو مكافآت لا يتم التعبير عنها بطريقة واعية. فرويد اعتقد أن العديد من الاضطرابات النفسية والجسدية، بما في ذلك اضطرابات اللغة والكلام، ناتجة عن القمع أو التوتر الناتج عن رغبات أو تجارب قديمة يتم تجنبها أو كبتها.
وبشكل عام، وفقًا للتحليل النفسي، يشمل علاج هذه الاضطرابات الوصول إلى اللاوعي، وفهم أسباب هذه الصراعات المكبوتة من خلال تقنيات مثل التحليل بالتحدث، حيث يعبر المريض عن أفكاره ومشاعره بحرية حتى يتمكن من معالجة المسببات النفسية الكامنة وراء المرض.</vt:lpstr>
      <vt:lpstr>نظرية التحليل النفسي الاجتماعي:  نظرية التحليل النفسي الاجتماعي هي توجيه يدمج بين أفكار فرويد عن التحليل النفسي مع التركيز على العوامل الاجتماعية والثقافية في تشكيل الشخصية والسلوك. تعتمد هذه النظرية على أن الأفراد يتأثرون ليس فقط بالعوامل النفسية الداخلية (مثل الرغبات المكبوتة) ولكن أيضًا بالتفاعلات الاجتماعية والبيئة التي ينشأون فيها. من أبرز المفكرين الذين طوروا هذه النظرية هو إريك إريكسون، الذي قدم مفهوماً عن التطور النفسي الاجتماعي. وفقًا لإريكسون، يتطور الإنسان عبر مراحل حياتية مختلفة، حيث يواجه في كل مرحلة تحديات اجتماعية ونفسية يجب عليه حلها لكي ينمو بشكل سليم. وكل مرحلة ترتبط بتحديات محددة قد تؤدي إلى مشكلات إذا لم يتم التعامل معها بشكل صحيح.
على عكس فرويد الذي ركز على التأثيرات البيولوجية واللاوعي، ركز التحليل النفسي الاجتماعي على كيفية تأثير المجتمع، العلاقات الأسرية، والتفاعلات الاجتماعية على تطور الأفراد. الشخصية تُبنى في تفاعل مستمر مع البيئة الاجتماعية، وتركز هذه النظرية على أهمية الحب، والقبول الاجتماعي، والانتماء في تشكيل الهوية. </vt:lpstr>
      <vt:lpstr>نظرية التحليل النفسي العصبي:  هي محاولة لفهم أسباب الاضطرابات اللغوية والكلامية من منظور نفسي وعصبي، حيث تدمج بين الجوانب العصبية والذهنية. بحسب هذه النظرية، فإن الاضطرابات في الكلام (مثل التأتأة أو صعوبة التعبير) قد تكون نتيجة لتفاعل معقد بين مشاكل عصبية (مشكلة في الجهاز العصبي) وعوامل نفسية (مثل الصراعات الداخلية أو القلق).
وفقًا لهذا التوجه، يُعتقد أن اضطرابات الكلام قد تحدث بسبب:
1. عوامل عصبية: خلل في بنية أو وظيفة الجهاز العصبي، مثل تلف في الدماغ أو الأعصاب المسؤولة عن الحركة أو الصوت.
2. عوامل نفسية: مشاعر مكبوتة أو صراعات داخلية في العقل اللاواعي تؤثر على القدرة على التعبير بشكل طبيعي. قد يكون هناك قلق، توتر، أو تجارب مؤلمة مرتبطة بمواقف معينة، مما يؤدي إلى اضطرابات في الكلام.
تُعتبر هذه الاضطرابات نتيجة لتفاعل بين جوانب الجهاز العصبي الذي يتحكم في الحركة والإشارة الصوتية، واللاوعي الذي قد يُحفز مشاعر أو توترات تُعيق الأداء الطبيعي للكلام. </vt:lpstr>
      <vt:lpstr>              خاتمة:  وفي الاخير توصلنا الى أن أمراض الكلام حسب مصطفى فهمي هي كل اضطراب حدث في الكلام يؤدي إلى تغيرات في النطق والصوت والإيقاع ويظهر الكلام في هذه الحالة مرتعش وغير متسق، ويحتاج إلى مزيد من الجهد لإخراج الأصوات حيث تخرج مقاطع صوتية مفككة وغير منتظمة في وقت خروجها. ومنه نستنج جملة من النتائج نذكرها كالاتي: 
1. تختلف تسمية أمراض الكلام فهناك من يسميها اضطرابات الكلام والبعض الاخر العيوب الكلامية وغيرها من التسميات. 2- تعددت التعريفات اضطرابات النطق والكلام الى ان معظمها يصب في قالب واحد وهي انها مجموعه من الصعوبات والعراقيل التي تعترض عمليتي النطق والكلام وتحدث بسبب وجود خلل ما سواء كان في اعضاء النطق الكلام. 3- تأخذ اضطرابات النطق اشكالا متعددة فقد تأتي في هيئة ابدال ، حذف ، اضافة، تحريف كما تأخذ 4-اضطرابات الكلام هي الاخرى عده اشكال  من بينها الحبسة، التلعثم،  السرعة الزائدة في الكلام . اضطرابات الكلام ليست نتيجة خلل عضوي أو المحيطة بهم، فإما أن تكون نتيجة عوامل نفسية أو اجتماعية أو فيزيولوجية.
5. رغم تعدد أنواع اضطرابات الكلام واختلافها إلا أن كلها تحدث خللا في عملية التواصل بين الأفراد فتأثر على طريقة كلامه وإنتاجه لأصوات.
 6.  هناك أشكال وطرق عديدة لمعالجة اضطراب الكلام حيث أن الهدف الأساسي لكل منها هو مساعدة كل من يعاني بهذه الاضطرابات أو لما لا التقليل من حدتها.   </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djeida176@gmail.com</dc:creator>
  <cp:lastModifiedBy>amanigalati@gmail.com</cp:lastModifiedBy>
  <cp:revision>14</cp:revision>
  <dcterms:created xsi:type="dcterms:W3CDTF">2024-11-14T11:50:47Z</dcterms:created>
  <dcterms:modified xsi:type="dcterms:W3CDTF">2024-12-07T20:52:01Z</dcterms:modified>
</cp:coreProperties>
</file>