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7" r:id="rId1"/>
  </p:sldMasterIdLst>
  <p:notesMasterIdLst>
    <p:notesMasterId r:id="rId20"/>
  </p:notesMasterIdLst>
  <p:sldIdLst>
    <p:sldId id="256" r:id="rId2"/>
    <p:sldId id="257" r:id="rId3"/>
    <p:sldId id="258" r:id="rId4"/>
    <p:sldId id="259" r:id="rId5"/>
    <p:sldId id="261" r:id="rId6"/>
    <p:sldId id="260" r:id="rId7"/>
    <p:sldId id="262" r:id="rId8"/>
    <p:sldId id="263" r:id="rId9"/>
    <p:sldId id="273" r:id="rId10"/>
    <p:sldId id="271" r:id="rId11"/>
    <p:sldId id="264" r:id="rId12"/>
    <p:sldId id="265"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0"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CF8"/>
    <a:srgbClr val="FAF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varScale="1">
        <p:scale>
          <a:sx n="79" d="100"/>
          <a:sy n="79" d="100"/>
        </p:scale>
        <p:origin x="106"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2A36F-C3C3-455B-B04B-DE468B428881}" type="datetimeFigureOut">
              <a:rPr lang="fr-FR" smtClean="0"/>
              <a:t>13/12/2024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955A3-31F7-45A0-A089-49732AD18B49}" type="slidenum">
              <a:rPr lang="fr-FR" smtClean="0"/>
              <a:t>‹N°›</a:t>
            </a:fld>
            <a:endParaRPr lang="fr-FR"/>
          </a:p>
        </p:txBody>
      </p:sp>
    </p:spTree>
    <p:extLst>
      <p:ext uri="{BB962C8B-B14F-4D97-AF65-F5344CB8AC3E}">
        <p14:creationId xmlns:p14="http://schemas.microsoft.com/office/powerpoint/2010/main" val="341431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B955A3-31F7-45A0-A089-49732AD18B49}" type="slidenum">
              <a:rPr lang="fr-FR" smtClean="0"/>
              <a:t>13</a:t>
            </a:fld>
            <a:endParaRPr lang="fr-FR"/>
          </a:p>
        </p:txBody>
      </p:sp>
    </p:spTree>
    <p:extLst>
      <p:ext uri="{BB962C8B-B14F-4D97-AF65-F5344CB8AC3E}">
        <p14:creationId xmlns:p14="http://schemas.microsoft.com/office/powerpoint/2010/main" val="223998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08236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47539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28FB93-0A08-4E7D-8E63-9EFA29F1E093}"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225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03874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28FB93-0A08-4E7D-8E63-9EFA29F1E093}"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9270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659443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518579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422533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41262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6669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9697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5660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49266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39348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86516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59049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E36636D-D922-432D-A958-524484B5923D}" type="datetimeFigureOut">
              <a:rPr lang="en-US" smtClean="0"/>
              <a:pPr/>
              <a:t>12/13/2024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58573659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WiZ-rmkpSo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72227" y="927280"/>
            <a:ext cx="9473319" cy="1700010"/>
          </a:xfrm>
        </p:spPr>
        <p:txBody>
          <a:bodyPr/>
          <a:lstStyle/>
          <a:p>
            <a:pPr algn="ctr" rtl="1"/>
            <a:r>
              <a:rPr lang="ar-SA" dirty="0" smtClean="0"/>
              <a:t>بحث </a:t>
            </a:r>
            <a:r>
              <a:rPr lang="ar-SA" dirty="0" smtClean="0">
                <a:latin typeface="Times New Roman" panose="02020603050405020304" pitchFamily="18" charset="0"/>
                <a:cs typeface="Times New Roman" panose="02020603050405020304" pitchFamily="18" charset="0"/>
              </a:rPr>
              <a:t>بعنوان</a:t>
            </a: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p:txBody>
          <a:bodyPr>
            <a:normAutofit lnSpcReduction="10000"/>
          </a:bodyPr>
          <a:lstStyle/>
          <a:p>
            <a:r>
              <a:rPr lang="ar-SA" sz="3600" dirty="0"/>
              <a:t>أسباب فقدان اللغة عند مصطفى فهمي في كتابه امرض الكلام</a:t>
            </a:r>
            <a:endParaRPr lang="fr-FR" sz="3600" dirty="0"/>
          </a:p>
        </p:txBody>
      </p:sp>
    </p:spTree>
    <p:extLst>
      <p:ext uri="{BB962C8B-B14F-4D97-AF65-F5344CB8AC3E}">
        <p14:creationId xmlns:p14="http://schemas.microsoft.com/office/powerpoint/2010/main" val="1936333523"/>
      </p:ext>
    </p:extLst>
  </p:cSld>
  <p:clrMapOvr>
    <a:masterClrMapping/>
  </p:clrMapOvr>
  <mc:AlternateContent xmlns:mc="http://schemas.openxmlformats.org/markup-compatibility/2006" xmlns:p14="http://schemas.microsoft.com/office/powerpoint/2010/main">
    <mc:Choice Requires="p14">
      <p:transition spd="slow" p14:dur="2000">
        <p:diamond/>
      </p:transition>
    </mc:Choice>
    <mc:Fallback xmlns="">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9036" y="1210236"/>
            <a:ext cx="6669741"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dirty="0" smtClean="0">
                <a:latin typeface="Times New Roman" panose="02020603050405020304" pitchFamily="18" charset="0"/>
                <a:cs typeface="Times New Roman" panose="02020603050405020304" pitchFamily="18" charset="0"/>
              </a:rPr>
              <a:t>ثانيا</a:t>
            </a:r>
            <a:r>
              <a:rPr lang="fr-FR" sz="4800" dirty="0">
                <a:latin typeface="Times New Roman" panose="02020603050405020304" pitchFamily="18" charset="0"/>
                <a:cs typeface="Times New Roman" panose="02020603050405020304" pitchFamily="18" charset="0"/>
              </a:rPr>
              <a:t>:</a:t>
            </a:r>
            <a:r>
              <a:rPr lang="ar-SA" sz="4800" dirty="0" smtClean="0">
                <a:latin typeface="Times New Roman" panose="02020603050405020304" pitchFamily="18" charset="0"/>
                <a:cs typeface="Times New Roman" panose="02020603050405020304" pitchFamily="18" charset="0"/>
              </a:rPr>
              <a:t> مصطفى فهمي </a:t>
            </a:r>
            <a:endParaRPr lang="fr-FR" sz="4800"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4566957" y="3145925"/>
            <a:ext cx="2855819" cy="3523816"/>
          </a:xfrm>
          <a:prstGeom prst="rect">
            <a:avLst/>
          </a:prstGeom>
        </p:spPr>
      </p:pic>
    </p:spTree>
    <p:extLst>
      <p:ext uri="{BB962C8B-B14F-4D97-AF65-F5344CB8AC3E}">
        <p14:creationId xmlns:p14="http://schemas.microsoft.com/office/powerpoint/2010/main" val="2625062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11478410" y="4572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2"/>
          <a:stretch>
            <a:fillRect/>
          </a:stretch>
        </p:blipFill>
        <p:spPr>
          <a:xfrm>
            <a:off x="7772400" y="309282"/>
            <a:ext cx="4004522" cy="2411027"/>
          </a:xfrm>
          <a:prstGeom prst="rect">
            <a:avLst/>
          </a:prstGeom>
        </p:spPr>
      </p:pic>
      <p:sp>
        <p:nvSpPr>
          <p:cNvPr id="12" name="Rectangle à coins arrondis 11"/>
          <p:cNvSpPr/>
          <p:nvPr/>
        </p:nvSpPr>
        <p:spPr>
          <a:xfrm>
            <a:off x="1683583" y="1304366"/>
            <a:ext cx="5674659" cy="5217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1"/>
            <a:r>
              <a:rPr lang="ar-SA" dirty="0" smtClean="0"/>
              <a:t>مصطفى فهمي</a:t>
            </a:r>
            <a:r>
              <a:rPr lang="fr-FR" dirty="0" smtClean="0"/>
              <a:t>:</a:t>
            </a:r>
            <a:r>
              <a:rPr lang="ar-SA" dirty="0" smtClean="0"/>
              <a:t> هو عالم نفس مصري بارز ولد 7 أغسطس 1942م يعتبر من رواد علم النفس في العالم العربي ساهم بشكل كبير في تطور الدراسات النفسية اللغوية  حيث ركز على فهم السلوك الإنساني من منظور علمي وثقافي يعرف </a:t>
            </a:r>
            <a:r>
              <a:rPr lang="ar-SA" dirty="0" err="1" smtClean="0"/>
              <a:t>بتاليفه</a:t>
            </a:r>
            <a:r>
              <a:rPr lang="ar-SA" dirty="0" smtClean="0"/>
              <a:t> العديد من الكتب و المؤلفات التي تتناول موضوعات علم النفس العام </a:t>
            </a:r>
            <a:r>
              <a:rPr lang="ar-SA" dirty="0" err="1" smtClean="0"/>
              <a:t>الترية</a:t>
            </a:r>
            <a:r>
              <a:rPr lang="ar-SA" dirty="0" smtClean="0"/>
              <a:t> وعلم النفس اللغوي ومنه كتابه الشهير </a:t>
            </a:r>
            <a:r>
              <a:rPr lang="ar-SA" dirty="0" err="1" smtClean="0"/>
              <a:t>سيكولولوجية</a:t>
            </a:r>
            <a:r>
              <a:rPr lang="ar-SA" dirty="0" smtClean="0"/>
              <a:t> اللغة والمرض العقلي </a:t>
            </a:r>
          </a:p>
          <a:p>
            <a:pPr algn="ctr" rtl="1"/>
            <a:r>
              <a:rPr lang="ar-SA" dirty="0" smtClean="0"/>
              <a:t>اهتم مصطفى فهمي بالعلاقة بين اللغة والعقل ودرس اضطرابات اللغة و </a:t>
            </a:r>
            <a:r>
              <a:rPr lang="ar-SA" dirty="0" err="1" smtClean="0"/>
              <a:t>تاثيرها</a:t>
            </a:r>
            <a:r>
              <a:rPr lang="ar-SA" dirty="0" smtClean="0"/>
              <a:t> على الفرد مثل </a:t>
            </a:r>
            <a:r>
              <a:rPr lang="ar-SA" dirty="0" err="1" smtClean="0"/>
              <a:t>الافازيا</a:t>
            </a:r>
            <a:r>
              <a:rPr lang="ar-SA" dirty="0" smtClean="0"/>
              <a:t> </a:t>
            </a:r>
            <a:r>
              <a:rPr lang="fr-FR" dirty="0" smtClean="0"/>
              <a:t>)</a:t>
            </a:r>
            <a:r>
              <a:rPr lang="ar-SA" dirty="0" smtClean="0"/>
              <a:t>فقدان اللغة</a:t>
            </a:r>
            <a:r>
              <a:rPr lang="fr-FR" dirty="0" smtClean="0"/>
              <a:t>(</a:t>
            </a:r>
            <a:r>
              <a:rPr lang="ar-SA" dirty="0" smtClean="0"/>
              <a:t>حيث قدم تعريفات وتحليلات علمية لها كما كان له دور كبير </a:t>
            </a:r>
            <a:r>
              <a:rPr lang="ar-SA" dirty="0" err="1" smtClean="0"/>
              <a:t>ةادخال</a:t>
            </a:r>
            <a:r>
              <a:rPr lang="ar-SA" dirty="0" smtClean="0"/>
              <a:t> مفاهيم علم النفس الحديث الى العالم العربي وتطوير طرق التدريس و </a:t>
            </a:r>
            <a:r>
              <a:rPr lang="ar-SA" dirty="0" err="1" smtClean="0"/>
              <a:t>التاهيل</a:t>
            </a:r>
            <a:r>
              <a:rPr lang="ar-SA" dirty="0" smtClean="0"/>
              <a:t> للأشخاص الذين يعانون من صعوبات لغوية او عقلية توفي مصطفى فهمي 30 أكتوبر 2024 م </a:t>
            </a:r>
            <a:endParaRPr lang="fr-FR" dirty="0"/>
          </a:p>
        </p:txBody>
      </p:sp>
    </p:spTree>
    <p:extLst>
      <p:ext uri="{BB962C8B-B14F-4D97-AF65-F5344CB8AC3E}">
        <p14:creationId xmlns:p14="http://schemas.microsoft.com/office/powerpoint/2010/main" val="64819426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136645" y="2037231"/>
            <a:ext cx="4153459" cy="115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dirty="0" smtClean="0"/>
              <a:t>أسباب فقدان اللغة </a:t>
            </a:r>
            <a:r>
              <a:rPr lang="fr-FR" dirty="0" smtClean="0"/>
              <a:t>)</a:t>
            </a:r>
            <a:r>
              <a:rPr lang="ar-AE" dirty="0" err="1" smtClean="0"/>
              <a:t>الافازيا</a:t>
            </a:r>
            <a:r>
              <a:rPr lang="fr-FR" dirty="0"/>
              <a:t>(</a:t>
            </a:r>
          </a:p>
        </p:txBody>
      </p:sp>
      <p:sp>
        <p:nvSpPr>
          <p:cNvPr id="7" name="Rectangle 6"/>
          <p:cNvSpPr/>
          <p:nvPr/>
        </p:nvSpPr>
        <p:spPr>
          <a:xfrm>
            <a:off x="10027023" y="504265"/>
            <a:ext cx="2164977" cy="1116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السكتات الدماغية </a:t>
            </a:r>
          </a:p>
          <a:p>
            <a:pPr algn="r" rtl="1"/>
            <a:r>
              <a:rPr lang="ar-SA" dirty="0" smtClean="0"/>
              <a:t>نوعان</a:t>
            </a:r>
            <a:r>
              <a:rPr lang="fr-FR" dirty="0" smtClean="0"/>
              <a:t>:)</a:t>
            </a:r>
            <a:r>
              <a:rPr lang="ar-SA" sz="1400" dirty="0" smtClean="0">
                <a:solidFill>
                  <a:schemeClr val="tx1"/>
                </a:solidFill>
                <a:latin typeface="Arial Black" panose="020B0A04020102020204" pitchFamily="34" charset="0"/>
              </a:rPr>
              <a:t>السكة الدماغية الجلطات </a:t>
            </a:r>
            <a:r>
              <a:rPr lang="fr-FR" sz="1400" dirty="0" smtClean="0">
                <a:solidFill>
                  <a:schemeClr val="tx1"/>
                </a:solidFill>
                <a:latin typeface="Arial Black" panose="020B0A04020102020204" pitchFamily="34" charset="0"/>
              </a:rPr>
              <a:t>,</a:t>
            </a:r>
            <a:r>
              <a:rPr lang="ar-SA" sz="1400" dirty="0" smtClean="0">
                <a:solidFill>
                  <a:schemeClr val="tx1"/>
                </a:solidFill>
                <a:latin typeface="Arial Black" panose="020B0A04020102020204" pitchFamily="34" charset="0"/>
              </a:rPr>
              <a:t>السكة الدماغية </a:t>
            </a:r>
            <a:r>
              <a:rPr lang="ar-SA" sz="1400" dirty="0" err="1" smtClean="0">
                <a:solidFill>
                  <a:schemeClr val="tx1"/>
                </a:solidFill>
                <a:latin typeface="Arial Black" panose="020B0A04020102020204" pitchFamily="34" charset="0"/>
              </a:rPr>
              <a:t>النزيفية</a:t>
            </a:r>
            <a:r>
              <a:rPr lang="fr-FR" sz="1400" dirty="0" smtClean="0">
                <a:solidFill>
                  <a:schemeClr val="tx1"/>
                </a:solidFill>
                <a:latin typeface="Arial Black" panose="020B0A04020102020204" pitchFamily="34" charset="0"/>
              </a:rPr>
              <a:t>(</a:t>
            </a:r>
            <a:endParaRPr lang="fr-FR" sz="1400" dirty="0">
              <a:solidFill>
                <a:schemeClr val="tx1"/>
              </a:solidFill>
              <a:latin typeface="Arial Black" panose="020B0A04020102020204" pitchFamily="34" charset="0"/>
            </a:endParaRPr>
          </a:p>
        </p:txBody>
      </p:sp>
      <p:sp>
        <p:nvSpPr>
          <p:cNvPr id="8" name="Rectangle 7"/>
          <p:cNvSpPr/>
          <p:nvPr/>
        </p:nvSpPr>
        <p:spPr>
          <a:xfrm>
            <a:off x="9806264" y="3980329"/>
            <a:ext cx="2097741" cy="7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الأورام الدماغية </a:t>
            </a:r>
            <a:endParaRPr lang="fr-FR" dirty="0"/>
          </a:p>
        </p:txBody>
      </p:sp>
      <p:sp>
        <p:nvSpPr>
          <p:cNvPr id="9" name="Rectangle 8"/>
          <p:cNvSpPr/>
          <p:nvPr/>
        </p:nvSpPr>
        <p:spPr>
          <a:xfrm rot="10800000" flipV="1">
            <a:off x="9765925" y="5257796"/>
            <a:ext cx="2138080" cy="746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t>الامراض </a:t>
            </a:r>
            <a:r>
              <a:rPr lang="ar-SA" dirty="0" err="1" smtClean="0"/>
              <a:t>التنكسية</a:t>
            </a:r>
            <a:r>
              <a:rPr lang="ar-SA" dirty="0" smtClean="0"/>
              <a:t> </a:t>
            </a:r>
            <a:r>
              <a:rPr lang="fr-FR" dirty="0" smtClean="0"/>
              <a:t>)</a:t>
            </a:r>
            <a:r>
              <a:rPr lang="ar-SA" sz="1600" dirty="0" smtClean="0"/>
              <a:t>الامراض العصبية</a:t>
            </a:r>
            <a:r>
              <a:rPr lang="fr-FR" dirty="0"/>
              <a:t>(</a:t>
            </a:r>
          </a:p>
        </p:txBody>
      </p:sp>
      <p:sp>
        <p:nvSpPr>
          <p:cNvPr id="10" name="Rectangle 9"/>
          <p:cNvSpPr/>
          <p:nvPr/>
        </p:nvSpPr>
        <p:spPr>
          <a:xfrm>
            <a:off x="897594" y="3671047"/>
            <a:ext cx="1882588"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العدوى او الالتهابات </a:t>
            </a:r>
            <a:endParaRPr lang="fr-FR" dirty="0"/>
          </a:p>
        </p:txBody>
      </p:sp>
      <p:sp>
        <p:nvSpPr>
          <p:cNvPr id="11" name="Rectangle 10"/>
          <p:cNvSpPr/>
          <p:nvPr/>
        </p:nvSpPr>
        <p:spPr>
          <a:xfrm>
            <a:off x="2081770" y="332813"/>
            <a:ext cx="2124635" cy="712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الصرع والنوبات العصبية </a:t>
            </a:r>
            <a:endParaRPr lang="fr-FR" dirty="0"/>
          </a:p>
        </p:txBody>
      </p:sp>
      <p:sp>
        <p:nvSpPr>
          <p:cNvPr id="12" name="Rectangle 11"/>
          <p:cNvSpPr/>
          <p:nvPr/>
        </p:nvSpPr>
        <p:spPr>
          <a:xfrm>
            <a:off x="1093412" y="2013698"/>
            <a:ext cx="1976718" cy="699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t>الاضطرابات النفسية</a:t>
            </a:r>
            <a:r>
              <a:rPr lang="fr-FR" dirty="0" smtClean="0"/>
              <a:t>)</a:t>
            </a:r>
            <a:r>
              <a:rPr lang="ar-SA" dirty="0" smtClean="0"/>
              <a:t>العوامل النفسية</a:t>
            </a:r>
            <a:r>
              <a:rPr lang="fr-FR" dirty="0" smtClean="0"/>
              <a:t>(</a:t>
            </a:r>
            <a:endParaRPr lang="fr-FR" dirty="0"/>
          </a:p>
        </p:txBody>
      </p:sp>
      <p:sp>
        <p:nvSpPr>
          <p:cNvPr id="13" name="Rectangle 12"/>
          <p:cNvSpPr/>
          <p:nvPr/>
        </p:nvSpPr>
        <p:spPr>
          <a:xfrm>
            <a:off x="9765925" y="2460809"/>
            <a:ext cx="1996889" cy="699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t>نقص الاكسجين</a:t>
            </a:r>
            <a:r>
              <a:rPr lang="fr-FR" sz="1600" dirty="0" err="1" smtClean="0">
                <a:solidFill>
                  <a:schemeClr val="tx1"/>
                </a:solidFill>
              </a:rPr>
              <a:t>Hypoxia</a:t>
            </a:r>
            <a:r>
              <a:rPr lang="fr-FR" sz="1600" dirty="0" smtClean="0">
                <a:solidFill>
                  <a:schemeClr val="tx1"/>
                </a:solidFill>
              </a:rPr>
              <a:t>)</a:t>
            </a:r>
            <a:endParaRPr lang="fr-FR" dirty="0"/>
          </a:p>
        </p:txBody>
      </p:sp>
      <p:sp>
        <p:nvSpPr>
          <p:cNvPr id="14" name="Rectangle 13"/>
          <p:cNvSpPr/>
          <p:nvPr/>
        </p:nvSpPr>
        <p:spPr>
          <a:xfrm>
            <a:off x="5876365" y="181537"/>
            <a:ext cx="2511237" cy="863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العوامل الجراحية </a:t>
            </a:r>
            <a:endParaRPr lang="fr-FR" dirty="0"/>
          </a:p>
        </p:txBody>
      </p:sp>
      <p:sp>
        <p:nvSpPr>
          <p:cNvPr id="15" name="Rectangle 14"/>
          <p:cNvSpPr/>
          <p:nvPr/>
        </p:nvSpPr>
        <p:spPr>
          <a:xfrm>
            <a:off x="1214435" y="5251073"/>
            <a:ext cx="1734671" cy="753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الأسباب الوراثية </a:t>
            </a:r>
            <a:endParaRPr lang="fr-FR" dirty="0"/>
          </a:p>
        </p:txBody>
      </p:sp>
      <p:pic>
        <p:nvPicPr>
          <p:cNvPr id="19" name="Image 18"/>
          <p:cNvPicPr>
            <a:picLocks noChangeAspect="1"/>
          </p:cNvPicPr>
          <p:nvPr/>
        </p:nvPicPr>
        <p:blipFill>
          <a:blip r:embed="rId2"/>
          <a:stretch>
            <a:fillRect/>
          </a:stretch>
        </p:blipFill>
        <p:spPr>
          <a:xfrm>
            <a:off x="3421750" y="3805510"/>
            <a:ext cx="5742946" cy="2151530"/>
          </a:xfrm>
          <a:prstGeom prst="rect">
            <a:avLst/>
          </a:prstGeom>
        </p:spPr>
      </p:pic>
    </p:spTree>
    <p:extLst>
      <p:ext uri="{BB962C8B-B14F-4D97-AF65-F5344CB8AC3E}">
        <p14:creationId xmlns:p14="http://schemas.microsoft.com/office/powerpoint/2010/main" val="5106947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6482" y="0"/>
            <a:ext cx="11425518" cy="6771084"/>
          </a:xfrm>
          <a:prstGeom prst="rect">
            <a:avLst/>
          </a:prstGeom>
          <a:noFill/>
        </p:spPr>
        <p:txBody>
          <a:bodyPr wrap="square" rtlCol="0">
            <a:spAutoFit/>
          </a:bodyPr>
          <a:lstStyle/>
          <a:p>
            <a:pPr marL="342900" indent="-342900" algn="r" rtl="1">
              <a:buFont typeface="+mj-lt"/>
              <a:buAutoNum type="arabicPeriod"/>
            </a:pPr>
            <a:r>
              <a:rPr lang="ar-SA" u="sng" dirty="0" smtClean="0">
                <a:solidFill>
                  <a:schemeClr val="accent1">
                    <a:lumMod val="75000"/>
                  </a:schemeClr>
                </a:solidFill>
              </a:rPr>
              <a:t>السكتات الدماغية</a:t>
            </a:r>
            <a:r>
              <a:rPr lang="fr-FR" u="sng" dirty="0" smtClean="0">
                <a:solidFill>
                  <a:schemeClr val="accent1">
                    <a:lumMod val="75000"/>
                  </a:schemeClr>
                </a:solidFill>
              </a:rPr>
              <a:t>:</a:t>
            </a:r>
            <a:r>
              <a:rPr lang="ar-SA" u="sng" dirty="0" smtClean="0">
                <a:solidFill>
                  <a:schemeClr val="accent1">
                    <a:lumMod val="75000"/>
                  </a:schemeClr>
                </a:solidFill>
              </a:rPr>
              <a:t> </a:t>
            </a:r>
            <a:r>
              <a:rPr lang="ar-SA" dirty="0" smtClean="0">
                <a:solidFill>
                  <a:srgbClr val="FF0000"/>
                </a:solidFill>
              </a:rPr>
              <a:t>الإصابة الدماغية</a:t>
            </a:r>
            <a:r>
              <a:rPr lang="fr-FR" dirty="0" smtClean="0">
                <a:solidFill>
                  <a:srgbClr val="FF0000"/>
                </a:solidFill>
              </a:rPr>
              <a:t>:</a:t>
            </a:r>
            <a:r>
              <a:rPr lang="ar-SA" dirty="0" smtClean="0"/>
              <a:t>تعد السكتات الدماغية السبب الأكثر شيوعا </a:t>
            </a:r>
            <a:r>
              <a:rPr lang="ar-SA" dirty="0" err="1" smtClean="0"/>
              <a:t>للافازيا</a:t>
            </a:r>
            <a:r>
              <a:rPr lang="ar-SA" dirty="0" smtClean="0"/>
              <a:t> حيث يؤدي انقطاع تدفق الدم الى الدماغ الى تلف الخلايا في المناطق المرتبطة باللغة مثل</a:t>
            </a:r>
            <a:r>
              <a:rPr lang="fr-FR" dirty="0">
                <a:sym typeface="Wingdings" panose="05000000000000000000" pitchFamily="2" charset="2"/>
              </a:rPr>
              <a:t>)</a:t>
            </a:r>
            <a:r>
              <a:rPr lang="ar-SA" dirty="0" smtClean="0"/>
              <a:t>منطقة </a:t>
            </a:r>
            <a:r>
              <a:rPr lang="ar-SA" dirty="0" err="1" smtClean="0"/>
              <a:t>بروكا</a:t>
            </a:r>
            <a:r>
              <a:rPr lang="ar-SA" dirty="0" smtClean="0"/>
              <a:t> او منطقة فيرينك</a:t>
            </a:r>
            <a:r>
              <a:rPr lang="fr-FR" dirty="0" smtClean="0"/>
              <a:t>(</a:t>
            </a:r>
            <a:r>
              <a:rPr lang="ar-SA" dirty="0" smtClean="0"/>
              <a:t>و التي يتم تغذيتها بواسطة الشريان الدماغي الأوسط</a:t>
            </a:r>
            <a:r>
              <a:rPr lang="fr-FR" dirty="0" smtClean="0"/>
              <a:t>,</a:t>
            </a:r>
            <a:r>
              <a:rPr lang="ar-SA" dirty="0" smtClean="0"/>
              <a:t> ا</a:t>
            </a:r>
            <a:r>
              <a:rPr lang="ar-SA" dirty="0" smtClean="0">
                <a:solidFill>
                  <a:srgbClr val="FF0000"/>
                </a:solidFill>
              </a:rPr>
              <a:t>صابات الرأس</a:t>
            </a:r>
            <a:r>
              <a:rPr lang="fr-FR" dirty="0"/>
              <a:t>:</a:t>
            </a:r>
            <a:r>
              <a:rPr lang="ar-SA" dirty="0" smtClean="0"/>
              <a:t>هي الحوادث او الإصابات الجسدية التي تؤثر على الدماغ قد تسبب ضررا في المناطق </a:t>
            </a:r>
            <a:r>
              <a:rPr lang="ar-SA" dirty="0" err="1" smtClean="0"/>
              <a:t>المسوؤلة</a:t>
            </a:r>
            <a:r>
              <a:rPr lang="ar-SA" dirty="0" smtClean="0"/>
              <a:t> عن اللغة </a:t>
            </a:r>
            <a:r>
              <a:rPr lang="fr-FR" dirty="0" smtClean="0"/>
              <a:t>,</a:t>
            </a:r>
            <a:r>
              <a:rPr lang="ar-SA" dirty="0" smtClean="0"/>
              <a:t>كما يوجد نوعان من السكتات الدماغية</a:t>
            </a:r>
            <a:r>
              <a:rPr lang="fr-FR" dirty="0"/>
              <a:t>:</a:t>
            </a:r>
            <a:endParaRPr lang="ar-SA" dirty="0" smtClean="0"/>
          </a:p>
          <a:p>
            <a:pPr marL="285750" indent="-285750" algn="r" rtl="1">
              <a:buFont typeface="Arial" panose="020B0604020202020204" pitchFamily="34" charset="0"/>
              <a:buChar char="•"/>
            </a:pPr>
            <a:r>
              <a:rPr lang="ar-SA" dirty="0" smtClean="0"/>
              <a:t>ا</a:t>
            </a:r>
            <a:r>
              <a:rPr lang="ar-SA" u="sng" dirty="0" smtClean="0">
                <a:solidFill>
                  <a:schemeClr val="accent5"/>
                </a:solidFill>
              </a:rPr>
              <a:t>لسكتات الدماغية الجلطات</a:t>
            </a:r>
            <a:r>
              <a:rPr lang="fr-FR" u="sng" dirty="0">
                <a:solidFill>
                  <a:schemeClr val="accent5"/>
                </a:solidFill>
              </a:rPr>
              <a:t>:</a:t>
            </a:r>
            <a:r>
              <a:rPr lang="ar-SA" u="sng" dirty="0" smtClean="0">
                <a:solidFill>
                  <a:schemeClr val="accent5"/>
                </a:solidFill>
              </a:rPr>
              <a:t> </a:t>
            </a:r>
            <a:r>
              <a:rPr lang="ar-SA" dirty="0" smtClean="0"/>
              <a:t>الجلطة عبارة عن مجموعة من مواد الدم التي تمنع تدفقه وقد تحدث نتيجة انتقال كتلة من حطام شرياني او كتلة من الانسجة من ورم الى شريان أصغر بالتالي يمنع تدفق الدم للمخ بالتالي تحدث السكتة الدماغية </a:t>
            </a:r>
          </a:p>
          <a:p>
            <a:pPr marL="285750" indent="-285750" algn="r" rtl="1">
              <a:buFont typeface="Arial" panose="020B0604020202020204" pitchFamily="34" charset="0"/>
              <a:buChar char="•"/>
            </a:pPr>
            <a:r>
              <a:rPr lang="ar-SA" u="sng" dirty="0" smtClean="0">
                <a:solidFill>
                  <a:schemeClr val="bg2">
                    <a:lumMod val="50000"/>
                  </a:schemeClr>
                </a:solidFill>
              </a:rPr>
              <a:t>السكتات الدماغية </a:t>
            </a:r>
            <a:r>
              <a:rPr lang="ar-SA" u="sng" dirty="0" err="1" smtClean="0">
                <a:solidFill>
                  <a:schemeClr val="bg2">
                    <a:lumMod val="50000"/>
                  </a:schemeClr>
                </a:solidFill>
              </a:rPr>
              <a:t>النزيفية</a:t>
            </a:r>
            <a:r>
              <a:rPr lang="fr-FR" dirty="0" smtClean="0"/>
              <a:t>:</a:t>
            </a:r>
            <a:r>
              <a:rPr lang="ar-SA" dirty="0" smtClean="0"/>
              <a:t>تنتج عن نزيف في المخ بسبب تمزق احدى الاوعية الدموية داخل الجمجمة مما يؤدي بدوره الى تلف أنسجة المخ المحيطة وقد تكون التمزقات داخل الدماغ او خارج الدماغ </a:t>
            </a:r>
          </a:p>
          <a:p>
            <a:pPr marL="342900" indent="-342900" algn="r" rtl="1">
              <a:buFont typeface="+mj-lt"/>
              <a:buAutoNum type="arabicPeriod"/>
            </a:pPr>
            <a:r>
              <a:rPr lang="ar-SA" u="sng" dirty="0" smtClean="0">
                <a:solidFill>
                  <a:schemeClr val="accent1"/>
                </a:solidFill>
              </a:rPr>
              <a:t>الأورام الدماغية</a:t>
            </a:r>
            <a:r>
              <a:rPr lang="fr-FR" dirty="0"/>
              <a:t>:</a:t>
            </a:r>
            <a:r>
              <a:rPr lang="ar-SA" dirty="0" smtClean="0"/>
              <a:t> نمو الأورام في أجزاء الدماغ المرتبطة باللغة يمكن ان يعيق الوظائف اللغوية بسبب الضغط او التلف الذي تسببه في الانسجة العصبية المحيطة </a:t>
            </a:r>
          </a:p>
          <a:p>
            <a:pPr marL="342900" indent="-342900" algn="r" rtl="1">
              <a:buFont typeface="+mj-lt"/>
              <a:buAutoNum type="arabicPeriod"/>
            </a:pPr>
            <a:r>
              <a:rPr lang="ar-SA" u="sng" dirty="0" smtClean="0">
                <a:solidFill>
                  <a:schemeClr val="accent1"/>
                </a:solidFill>
              </a:rPr>
              <a:t>الامراض </a:t>
            </a:r>
            <a:r>
              <a:rPr lang="ar-SA" u="sng" dirty="0" err="1" smtClean="0">
                <a:solidFill>
                  <a:schemeClr val="accent1"/>
                </a:solidFill>
              </a:rPr>
              <a:t>التنكسية</a:t>
            </a:r>
            <a:r>
              <a:rPr lang="fr-FR" dirty="0" smtClean="0"/>
              <a:t>:</a:t>
            </a:r>
            <a:r>
              <a:rPr lang="ar-SA" dirty="0" smtClean="0"/>
              <a:t> المراض العصبية مثل</a:t>
            </a:r>
            <a:r>
              <a:rPr lang="fr-FR" dirty="0"/>
              <a:t>:</a:t>
            </a:r>
            <a:r>
              <a:rPr lang="ar-SA" sz="2000" dirty="0" smtClean="0">
                <a:solidFill>
                  <a:srgbClr val="FF0000"/>
                </a:solidFill>
              </a:rPr>
              <a:t>الزهايمر و الخرف </a:t>
            </a:r>
            <a:r>
              <a:rPr lang="ar-SA" dirty="0" smtClean="0"/>
              <a:t>تؤدي الى تدهور تدريجي في الوظائف الدماغ بما في ذلك المهارات اللغوية ا</a:t>
            </a:r>
            <a:endParaRPr lang="ar-SA" dirty="0"/>
          </a:p>
          <a:p>
            <a:pPr marL="342900" indent="-342900" algn="r" rtl="1">
              <a:buFont typeface="+mj-lt"/>
              <a:buAutoNum type="arabicPeriod"/>
            </a:pPr>
            <a:r>
              <a:rPr lang="ar-SA" dirty="0"/>
              <a:t>ا</a:t>
            </a:r>
            <a:r>
              <a:rPr lang="ar-SA" u="sng" dirty="0">
                <a:solidFill>
                  <a:schemeClr val="accent1"/>
                </a:solidFill>
              </a:rPr>
              <a:t>لعدوى او الالتهابات </a:t>
            </a:r>
            <a:r>
              <a:rPr lang="fr-FR" u="sng" dirty="0">
                <a:solidFill>
                  <a:schemeClr val="accent1"/>
                </a:solidFill>
              </a:rPr>
              <a:t>:</a:t>
            </a:r>
            <a:r>
              <a:rPr lang="ar-SA" dirty="0"/>
              <a:t>بعض العدوى مثل</a:t>
            </a:r>
            <a:r>
              <a:rPr lang="fr-FR" dirty="0" smtClean="0"/>
              <a:t>:</a:t>
            </a:r>
            <a:r>
              <a:rPr lang="ar-SA" dirty="0" smtClean="0">
                <a:solidFill>
                  <a:srgbClr val="FF0000"/>
                </a:solidFill>
              </a:rPr>
              <a:t>الالتهاب الدماغ او</a:t>
            </a:r>
            <a:r>
              <a:rPr lang="ar-SA" dirty="0">
                <a:solidFill>
                  <a:srgbClr val="FF0000"/>
                </a:solidFill>
              </a:rPr>
              <a:t>ل</a:t>
            </a:r>
            <a:r>
              <a:rPr lang="ar-SA" dirty="0" smtClean="0">
                <a:solidFill>
                  <a:srgbClr val="FF0000"/>
                </a:solidFill>
              </a:rPr>
              <a:t> الالتهابات الفيروسية </a:t>
            </a:r>
            <a:r>
              <a:rPr lang="ar-SA" dirty="0" smtClean="0"/>
              <a:t>قد تؤثر على خلايا الدماغ وتسبب </a:t>
            </a:r>
            <a:r>
              <a:rPr lang="ar-SA" dirty="0" err="1" smtClean="0"/>
              <a:t>افازيا</a:t>
            </a:r>
            <a:r>
              <a:rPr lang="ar-SA" dirty="0" smtClean="0"/>
              <a:t> </a:t>
            </a:r>
          </a:p>
          <a:p>
            <a:pPr marL="342900" indent="-342900" algn="r" rtl="1">
              <a:buFont typeface="+mj-lt"/>
              <a:buAutoNum type="arabicPeriod"/>
            </a:pPr>
            <a:r>
              <a:rPr lang="ar-AE" u="sng" dirty="0" smtClean="0">
                <a:solidFill>
                  <a:schemeClr val="accent1"/>
                </a:solidFill>
              </a:rPr>
              <a:t>الصرع و النوبات العصبية </a:t>
            </a:r>
            <a:r>
              <a:rPr lang="fr-FR" u="sng" dirty="0" smtClean="0">
                <a:solidFill>
                  <a:schemeClr val="accent1"/>
                </a:solidFill>
              </a:rPr>
              <a:t>:</a:t>
            </a:r>
            <a:r>
              <a:rPr lang="ar-AE" dirty="0" smtClean="0"/>
              <a:t>في بعض الحالات قد تؤدي النوبات العصبية او الصرع الى اضطر</a:t>
            </a:r>
            <a:r>
              <a:rPr lang="ar-SA" dirty="0" smtClean="0"/>
              <a:t>ا</a:t>
            </a:r>
            <a:r>
              <a:rPr lang="ar-AE" dirty="0" smtClean="0"/>
              <a:t>بات لغوية مؤقتة او دائمة خاصة اذا كانت تؤثر على المناطق اللغوية في الدماغ </a:t>
            </a:r>
          </a:p>
          <a:p>
            <a:pPr marL="342900" indent="-342900" algn="r" rtl="1">
              <a:buFont typeface="+mj-lt"/>
              <a:buAutoNum type="arabicPeriod"/>
            </a:pPr>
            <a:r>
              <a:rPr lang="ar-AE" u="sng" dirty="0" smtClean="0">
                <a:solidFill>
                  <a:schemeClr val="accent1"/>
                </a:solidFill>
              </a:rPr>
              <a:t>نقص الاكسجين</a:t>
            </a:r>
            <a:r>
              <a:rPr lang="ar-AE" dirty="0" smtClean="0"/>
              <a:t> </a:t>
            </a:r>
            <a:r>
              <a:rPr lang="fr-FR" dirty="0" smtClean="0"/>
              <a:t>:</a:t>
            </a:r>
            <a:r>
              <a:rPr lang="ar-AE" dirty="0" smtClean="0"/>
              <a:t>تعرض الدماغ لنقص الاكسجين لفترات طويلة نتيجة الغرق الاختناق او الازمات القلبية قد يؤدي الى تلف المناطق اللغوية في الدماغ </a:t>
            </a:r>
          </a:p>
          <a:p>
            <a:pPr marL="342900" indent="-342900" algn="r" rtl="1">
              <a:buFont typeface="+mj-lt"/>
              <a:buAutoNum type="arabicPeriod"/>
            </a:pPr>
            <a:r>
              <a:rPr lang="ar-AE" u="sng" dirty="0" smtClean="0">
                <a:solidFill>
                  <a:schemeClr val="accent1"/>
                </a:solidFill>
              </a:rPr>
              <a:t>الاضطرابات النفسية </a:t>
            </a:r>
            <a:r>
              <a:rPr lang="fr-FR" u="sng" dirty="0" smtClean="0">
                <a:solidFill>
                  <a:schemeClr val="accent1"/>
                </a:solidFill>
              </a:rPr>
              <a:t>:</a:t>
            </a:r>
            <a:r>
              <a:rPr lang="ar-AE" dirty="0" smtClean="0"/>
              <a:t>أشار مصطفى فهمي ان الصدمات النفسية الحادة يمكن ان تؤدي الى اضطرابات لغوية مشابهة </a:t>
            </a:r>
            <a:r>
              <a:rPr lang="ar-AE" dirty="0" err="1" smtClean="0"/>
              <a:t>للافازيا</a:t>
            </a:r>
            <a:r>
              <a:rPr lang="ar-AE" dirty="0" smtClean="0"/>
              <a:t> وتعرف هذه الحالة ب </a:t>
            </a:r>
            <a:r>
              <a:rPr lang="ar-AE" dirty="0" err="1" smtClean="0"/>
              <a:t>الافازيا</a:t>
            </a:r>
            <a:r>
              <a:rPr lang="ar-AE" dirty="0" smtClean="0"/>
              <a:t> النفسية </a:t>
            </a:r>
          </a:p>
          <a:p>
            <a:pPr marL="342900" indent="-342900" algn="r" rtl="1">
              <a:buFont typeface="+mj-lt"/>
              <a:buAutoNum type="arabicPeriod"/>
            </a:pPr>
            <a:r>
              <a:rPr lang="ar-AE" u="sng" dirty="0" smtClean="0">
                <a:solidFill>
                  <a:schemeClr val="accent1"/>
                </a:solidFill>
              </a:rPr>
              <a:t>العوامل الجراحية </a:t>
            </a:r>
            <a:r>
              <a:rPr lang="fr-FR" u="sng" dirty="0" smtClean="0">
                <a:solidFill>
                  <a:schemeClr val="accent1"/>
                </a:solidFill>
              </a:rPr>
              <a:t>:</a:t>
            </a:r>
            <a:r>
              <a:rPr lang="ar-AE" dirty="0" smtClean="0"/>
              <a:t>العمليات الجراحية في الدماغ لعلاج امراض أخرى قد تتسبب أحيانا في ضرر غير مقصود للمناطق المسؤولة عن اللغة </a:t>
            </a:r>
          </a:p>
          <a:p>
            <a:pPr marL="342900" indent="-342900" algn="r" rtl="1">
              <a:buFont typeface="+mj-lt"/>
              <a:buAutoNum type="arabicPeriod"/>
            </a:pPr>
            <a:r>
              <a:rPr lang="ar-AE" u="sng" dirty="0" smtClean="0">
                <a:solidFill>
                  <a:schemeClr val="accent1"/>
                </a:solidFill>
              </a:rPr>
              <a:t>الأسباب الوراثية</a:t>
            </a:r>
            <a:r>
              <a:rPr lang="fr-FR" u="sng" dirty="0" smtClean="0">
                <a:solidFill>
                  <a:schemeClr val="accent1"/>
                </a:solidFill>
              </a:rPr>
              <a:t>:</a:t>
            </a:r>
            <a:r>
              <a:rPr lang="ar-AE" u="sng" dirty="0" smtClean="0">
                <a:solidFill>
                  <a:schemeClr val="accent1"/>
                </a:solidFill>
              </a:rPr>
              <a:t> </a:t>
            </a:r>
            <a:r>
              <a:rPr lang="ar-AE" dirty="0" smtClean="0"/>
              <a:t>تكون نادرة كما قد يكون لبعض الحالات العصبية </a:t>
            </a:r>
            <a:r>
              <a:rPr lang="ar-AE" dirty="0" err="1" smtClean="0"/>
              <a:t>تاثير</a:t>
            </a:r>
            <a:r>
              <a:rPr lang="ar-AE" dirty="0" smtClean="0"/>
              <a:t> وراثي </a:t>
            </a:r>
            <a:r>
              <a:rPr lang="ar-SA" dirty="0"/>
              <a:t>ي</a:t>
            </a:r>
            <a:r>
              <a:rPr lang="ar-AE" dirty="0" smtClean="0"/>
              <a:t>هيء الفرد للإصابة </a:t>
            </a:r>
            <a:r>
              <a:rPr lang="ar-AE" dirty="0" err="1" smtClean="0"/>
              <a:t>بالافازيا</a:t>
            </a:r>
            <a:r>
              <a:rPr lang="ar-AE" dirty="0" smtClean="0"/>
              <a:t> خاصة اذا كان هناك تاريخ عائلي </a:t>
            </a:r>
            <a:r>
              <a:rPr lang="ar-AE" dirty="0" err="1" smtClean="0"/>
              <a:t>للامراض</a:t>
            </a:r>
            <a:r>
              <a:rPr lang="ar-AE" dirty="0" smtClean="0"/>
              <a:t> العصبية </a:t>
            </a:r>
            <a:r>
              <a:rPr lang="ar-SA" dirty="0" smtClean="0"/>
              <a:t> </a:t>
            </a:r>
          </a:p>
        </p:txBody>
      </p:sp>
    </p:spTree>
    <p:extLst>
      <p:ext uri="{BB962C8B-B14F-4D97-AF65-F5344CB8AC3E}">
        <p14:creationId xmlns:p14="http://schemas.microsoft.com/office/powerpoint/2010/main" val="1386714069"/>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78400" y="121024"/>
            <a:ext cx="4894730" cy="4518212"/>
          </a:xfrm>
          <a:prstGeom prst="rect">
            <a:avLst/>
          </a:prstGeom>
        </p:spPr>
      </p:pic>
      <p:sp>
        <p:nvSpPr>
          <p:cNvPr id="3" name="Rectangle 2"/>
          <p:cNvSpPr/>
          <p:nvPr/>
        </p:nvSpPr>
        <p:spPr>
          <a:xfrm>
            <a:off x="1140617" y="5204011"/>
            <a:ext cx="4370295" cy="712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t>منطقة اللغة في الدماغ </a:t>
            </a:r>
            <a:r>
              <a:rPr lang="fr-FR" dirty="0"/>
              <a:t>)</a:t>
            </a:r>
            <a:r>
              <a:rPr lang="ar-SA" dirty="0" err="1" smtClean="0"/>
              <a:t>بروكا</a:t>
            </a:r>
            <a:r>
              <a:rPr lang="ar-SA" dirty="0" smtClean="0"/>
              <a:t> و </a:t>
            </a:r>
            <a:r>
              <a:rPr lang="ar-SA" dirty="0" err="1" smtClean="0"/>
              <a:t>فيرنيك</a:t>
            </a:r>
            <a:r>
              <a:rPr lang="ar-SA" dirty="0" smtClean="0"/>
              <a:t> </a:t>
            </a:r>
            <a:r>
              <a:rPr lang="fr-FR" dirty="0" smtClean="0"/>
              <a:t>(</a:t>
            </a:r>
            <a:endParaRPr lang="fr-FR" dirty="0"/>
          </a:p>
        </p:txBody>
      </p:sp>
      <p:pic>
        <p:nvPicPr>
          <p:cNvPr id="4" name="Image 3"/>
          <p:cNvPicPr>
            <a:picLocks noChangeAspect="1"/>
          </p:cNvPicPr>
          <p:nvPr/>
        </p:nvPicPr>
        <p:blipFill>
          <a:blip r:embed="rId3"/>
          <a:stretch>
            <a:fillRect/>
          </a:stretch>
        </p:blipFill>
        <p:spPr>
          <a:xfrm>
            <a:off x="9225489" y="80683"/>
            <a:ext cx="2822267" cy="3420659"/>
          </a:xfrm>
          <a:prstGeom prst="rect">
            <a:avLst/>
          </a:prstGeom>
        </p:spPr>
      </p:pic>
      <p:sp>
        <p:nvSpPr>
          <p:cNvPr id="5" name="Rectangle 4"/>
          <p:cNvSpPr/>
          <p:nvPr/>
        </p:nvSpPr>
        <p:spPr>
          <a:xfrm>
            <a:off x="9956285" y="3655499"/>
            <a:ext cx="1936377" cy="416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الأورام الدماغية</a:t>
            </a:r>
            <a:endParaRPr lang="fr-FR" dirty="0"/>
          </a:p>
        </p:txBody>
      </p:sp>
      <p:pic>
        <p:nvPicPr>
          <p:cNvPr id="6" name="Image 5"/>
          <p:cNvPicPr>
            <a:picLocks noChangeAspect="1"/>
          </p:cNvPicPr>
          <p:nvPr/>
        </p:nvPicPr>
        <p:blipFill>
          <a:blip r:embed="rId4"/>
          <a:stretch>
            <a:fillRect/>
          </a:stretch>
        </p:blipFill>
        <p:spPr>
          <a:xfrm>
            <a:off x="6251551" y="4226514"/>
            <a:ext cx="4358178" cy="2614907"/>
          </a:xfrm>
          <a:prstGeom prst="rect">
            <a:avLst/>
          </a:prstGeom>
        </p:spPr>
      </p:pic>
    </p:spTree>
    <p:extLst>
      <p:ext uri="{BB962C8B-B14F-4D97-AF65-F5344CB8AC3E}">
        <p14:creationId xmlns:p14="http://schemas.microsoft.com/office/powerpoint/2010/main" val="399590680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9510" y="1973413"/>
            <a:ext cx="5957047" cy="127747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ar-AE" sz="4400" dirty="0" smtClean="0">
                <a:solidFill>
                  <a:schemeClr val="tx1"/>
                </a:solidFill>
              </a:rPr>
              <a:t>تأهيل وعلاج </a:t>
            </a:r>
            <a:r>
              <a:rPr lang="ar-AE" sz="4400" dirty="0" err="1" smtClean="0">
                <a:solidFill>
                  <a:schemeClr val="tx1"/>
                </a:solidFill>
              </a:rPr>
              <a:t>الافازيا</a:t>
            </a:r>
            <a:r>
              <a:rPr lang="ar-AE" sz="4400" dirty="0" smtClean="0">
                <a:solidFill>
                  <a:schemeClr val="tx1"/>
                </a:solidFill>
              </a:rPr>
              <a:t> </a:t>
            </a:r>
            <a:endParaRPr lang="fr-FR" sz="4400" dirty="0">
              <a:solidFill>
                <a:schemeClr val="tx1"/>
              </a:solidFill>
            </a:endParaRPr>
          </a:p>
        </p:txBody>
      </p:sp>
      <p:pic>
        <p:nvPicPr>
          <p:cNvPr id="3" name="Image 2"/>
          <p:cNvPicPr>
            <a:picLocks noChangeAspect="1"/>
          </p:cNvPicPr>
          <p:nvPr/>
        </p:nvPicPr>
        <p:blipFill>
          <a:blip r:embed="rId2"/>
          <a:stretch>
            <a:fillRect/>
          </a:stretch>
        </p:blipFill>
        <p:spPr>
          <a:xfrm>
            <a:off x="3563468" y="3250883"/>
            <a:ext cx="5809129" cy="2323651"/>
          </a:xfrm>
          <a:prstGeom prst="rect">
            <a:avLst/>
          </a:prstGeom>
        </p:spPr>
      </p:pic>
    </p:spTree>
    <p:extLst>
      <p:ext uri="{BB962C8B-B14F-4D97-AF65-F5344CB8AC3E}">
        <p14:creationId xmlns:p14="http://schemas.microsoft.com/office/powerpoint/2010/main" val="1009789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746810" y="1278027"/>
            <a:ext cx="2460812" cy="2245659"/>
          </a:xfrm>
          <a:prstGeom prst="ellipse">
            <a:avLst/>
          </a:prstGeom>
          <a:solidFill>
            <a:schemeClr val="accent6">
              <a:lumMod val="75000"/>
            </a:schemeClr>
          </a:solidFill>
          <a:ln w="28575">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000" dirty="0" smtClean="0"/>
              <a:t>طرق العلاج </a:t>
            </a:r>
            <a:endParaRPr lang="fr-FR" sz="4000" dirty="0"/>
          </a:p>
        </p:txBody>
      </p:sp>
      <p:sp>
        <p:nvSpPr>
          <p:cNvPr id="3" name="Ellipse 2"/>
          <p:cNvSpPr/>
          <p:nvPr/>
        </p:nvSpPr>
        <p:spPr>
          <a:xfrm>
            <a:off x="4920763" y="1478056"/>
            <a:ext cx="2460812" cy="2245659"/>
          </a:xfrm>
          <a:prstGeom prst="ellipse">
            <a:avLst/>
          </a:prstGeom>
          <a:solidFill>
            <a:schemeClr val="accent6">
              <a:lumMod val="7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000" dirty="0" smtClean="0"/>
              <a:t>طرق العلاج </a:t>
            </a:r>
            <a:endParaRPr lang="fr-FR" sz="4000" dirty="0"/>
          </a:p>
        </p:txBody>
      </p:sp>
      <p:sp>
        <p:nvSpPr>
          <p:cNvPr id="5" name="Rectangle à coins arrondis 4"/>
          <p:cNvSpPr/>
          <p:nvPr/>
        </p:nvSpPr>
        <p:spPr>
          <a:xfrm>
            <a:off x="9171176" y="2087943"/>
            <a:ext cx="2420473" cy="7283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AE" dirty="0" smtClean="0">
                <a:ln w="0"/>
                <a:solidFill>
                  <a:schemeClr val="tx1"/>
                </a:solidFill>
                <a:effectLst>
                  <a:outerShdw blurRad="38100" dist="19050" dir="2700000" algn="tl" rotWithShape="0">
                    <a:schemeClr val="dk1">
                      <a:alpha val="40000"/>
                    </a:schemeClr>
                  </a:outerShdw>
                </a:effectLst>
              </a:rPr>
              <a:t>العلاج الطبي </a:t>
            </a:r>
            <a:endParaRPr lang="fr-FR" dirty="0">
              <a:ln w="0"/>
              <a:solidFill>
                <a:schemeClr val="tx1"/>
              </a:solidFill>
              <a:effectLst>
                <a:outerShdw blurRad="38100" dist="19050" dir="2700000" algn="tl" rotWithShape="0">
                  <a:schemeClr val="dk1">
                    <a:alpha val="40000"/>
                  </a:schemeClr>
                </a:outerShdw>
              </a:effectLst>
            </a:endParaRPr>
          </a:p>
        </p:txBody>
      </p:sp>
      <p:sp>
        <p:nvSpPr>
          <p:cNvPr id="8" name="Rectangle à coins arrondis 7"/>
          <p:cNvSpPr/>
          <p:nvPr/>
        </p:nvSpPr>
        <p:spPr>
          <a:xfrm>
            <a:off x="1119964" y="5956875"/>
            <a:ext cx="2245659" cy="8068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AE" dirty="0" smtClean="0">
                <a:ln w="0"/>
                <a:solidFill>
                  <a:schemeClr val="tx1"/>
                </a:solidFill>
                <a:effectLst>
                  <a:outerShdw blurRad="38100" dist="19050" dir="2700000" algn="tl" rotWithShape="0">
                    <a:schemeClr val="dk1">
                      <a:alpha val="40000"/>
                    </a:schemeClr>
                  </a:outerShdw>
                </a:effectLst>
              </a:rPr>
              <a:t>العلاج الجماعي و التفاعلي </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à coins arrondis 8"/>
          <p:cNvSpPr/>
          <p:nvPr/>
        </p:nvSpPr>
        <p:spPr>
          <a:xfrm>
            <a:off x="1042146" y="2197475"/>
            <a:ext cx="2245659" cy="806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AE" dirty="0" smtClean="0">
                <a:ln w="0"/>
                <a:solidFill>
                  <a:schemeClr val="tx1"/>
                </a:solidFill>
                <a:effectLst>
                  <a:outerShdw blurRad="38100" dist="19050" dir="2700000" algn="tl" rotWithShape="0">
                    <a:schemeClr val="dk1">
                      <a:alpha val="40000"/>
                    </a:schemeClr>
                  </a:outerShdw>
                </a:effectLst>
              </a:rPr>
              <a:t>العلاج التأهيلي</a:t>
            </a:r>
            <a:endParaRPr lang="fr-FR" dirty="0">
              <a:ln w="0"/>
              <a:solidFill>
                <a:schemeClr val="tx1"/>
              </a:solidFill>
              <a:effectLst>
                <a:outerShdw blurRad="38100" dist="19050" dir="2700000" algn="tl" rotWithShape="0">
                  <a:schemeClr val="dk1">
                    <a:alpha val="40000"/>
                  </a:schemeClr>
                </a:outerShdw>
              </a:effectLst>
            </a:endParaRPr>
          </a:p>
        </p:txBody>
      </p:sp>
      <p:sp>
        <p:nvSpPr>
          <p:cNvPr id="10" name="Rectangle à coins arrondis 9"/>
          <p:cNvSpPr/>
          <p:nvPr/>
        </p:nvSpPr>
        <p:spPr>
          <a:xfrm>
            <a:off x="9433109" y="5986171"/>
            <a:ext cx="2245659" cy="8202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AE" dirty="0" smtClean="0">
                <a:ln w="0"/>
                <a:solidFill>
                  <a:schemeClr val="tx1"/>
                </a:solidFill>
                <a:effectLst>
                  <a:outerShdw blurRad="38100" dist="19050" dir="2700000" algn="tl" rotWithShape="0">
                    <a:schemeClr val="dk1">
                      <a:alpha val="40000"/>
                    </a:schemeClr>
                  </a:outerShdw>
                </a:effectLst>
              </a:rPr>
              <a:t>الدعم النفسي و الاجتماعي </a:t>
            </a:r>
            <a:endParaRPr lang="fr-FR" dirty="0">
              <a:ln w="0"/>
              <a:solidFill>
                <a:schemeClr val="tx1"/>
              </a:solidFill>
              <a:effectLst>
                <a:outerShdw blurRad="38100" dist="19050" dir="2700000" algn="tl" rotWithShape="0">
                  <a:schemeClr val="dk1">
                    <a:alpha val="40000"/>
                  </a:schemeClr>
                </a:outerShdw>
              </a:effectLst>
            </a:endParaRPr>
          </a:p>
        </p:txBody>
      </p:sp>
      <p:sp>
        <p:nvSpPr>
          <p:cNvPr id="11" name="Rectangle à coins arrondis 10"/>
          <p:cNvSpPr/>
          <p:nvPr/>
        </p:nvSpPr>
        <p:spPr>
          <a:xfrm>
            <a:off x="5217446" y="5943426"/>
            <a:ext cx="2245659" cy="8202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AE" dirty="0" smtClean="0">
                <a:ln w="0"/>
                <a:solidFill>
                  <a:schemeClr val="tx1"/>
                </a:solidFill>
                <a:effectLst>
                  <a:outerShdw blurRad="38100" dist="19050" dir="2700000" algn="tl" rotWithShape="0">
                    <a:schemeClr val="dk1">
                      <a:alpha val="40000"/>
                    </a:schemeClr>
                  </a:outerShdw>
                </a:effectLst>
              </a:rPr>
              <a:t>التدريب على التعويض اللغوي </a:t>
            </a:r>
            <a:endParaRPr lang="fr-FR" dirty="0">
              <a:ln w="0"/>
              <a:solidFill>
                <a:schemeClr val="tx1"/>
              </a:solidFill>
              <a:effectLst>
                <a:outerShdw blurRad="38100" dist="19050" dir="2700000" algn="tl" rotWithShape="0">
                  <a:schemeClr val="dk1">
                    <a:alpha val="40000"/>
                  </a:schemeClr>
                </a:outerShdw>
              </a:effectLst>
            </a:endParaRPr>
          </a:p>
        </p:txBody>
      </p:sp>
      <p:pic>
        <p:nvPicPr>
          <p:cNvPr id="13" name="Image 12"/>
          <p:cNvPicPr>
            <a:picLocks noChangeAspect="1"/>
          </p:cNvPicPr>
          <p:nvPr/>
        </p:nvPicPr>
        <p:blipFill>
          <a:blip r:embed="rId2"/>
          <a:stretch>
            <a:fillRect/>
          </a:stretch>
        </p:blipFill>
        <p:spPr>
          <a:xfrm>
            <a:off x="783789" y="3913095"/>
            <a:ext cx="2918011" cy="1941804"/>
          </a:xfrm>
          <a:prstGeom prst="rect">
            <a:avLst/>
          </a:prstGeom>
        </p:spPr>
      </p:pic>
      <p:pic>
        <p:nvPicPr>
          <p:cNvPr id="15" name="Image 14"/>
          <p:cNvPicPr>
            <a:picLocks noChangeAspect="1"/>
          </p:cNvPicPr>
          <p:nvPr/>
        </p:nvPicPr>
        <p:blipFill>
          <a:blip r:embed="rId3"/>
          <a:stretch>
            <a:fillRect/>
          </a:stretch>
        </p:blipFill>
        <p:spPr>
          <a:xfrm>
            <a:off x="9498102" y="3870499"/>
            <a:ext cx="2115672" cy="2115672"/>
          </a:xfrm>
          <a:prstGeom prst="rect">
            <a:avLst/>
          </a:prstGeom>
        </p:spPr>
      </p:pic>
      <p:pic>
        <p:nvPicPr>
          <p:cNvPr id="16" name="Image 15"/>
          <p:cNvPicPr>
            <a:picLocks noChangeAspect="1"/>
          </p:cNvPicPr>
          <p:nvPr/>
        </p:nvPicPr>
        <p:blipFill>
          <a:blip r:embed="rId4"/>
          <a:stretch>
            <a:fillRect/>
          </a:stretch>
        </p:blipFill>
        <p:spPr>
          <a:xfrm>
            <a:off x="583147" y="294708"/>
            <a:ext cx="2968520" cy="1850099"/>
          </a:xfrm>
          <a:prstGeom prst="rect">
            <a:avLst/>
          </a:prstGeom>
        </p:spPr>
      </p:pic>
      <p:pic>
        <p:nvPicPr>
          <p:cNvPr id="19" name="Image 18"/>
          <p:cNvPicPr>
            <a:picLocks noChangeAspect="1"/>
          </p:cNvPicPr>
          <p:nvPr/>
        </p:nvPicPr>
        <p:blipFill>
          <a:blip r:embed="rId5"/>
          <a:stretch>
            <a:fillRect/>
          </a:stretch>
        </p:blipFill>
        <p:spPr>
          <a:xfrm>
            <a:off x="8750671" y="457201"/>
            <a:ext cx="3261484" cy="1630742"/>
          </a:xfrm>
          <a:prstGeom prst="rect">
            <a:avLst/>
          </a:prstGeom>
        </p:spPr>
      </p:pic>
      <p:pic>
        <p:nvPicPr>
          <p:cNvPr id="20" name="Image 19"/>
          <p:cNvPicPr>
            <a:picLocks noChangeAspect="1"/>
          </p:cNvPicPr>
          <p:nvPr/>
        </p:nvPicPr>
        <p:blipFill>
          <a:blip r:embed="rId6"/>
          <a:stretch>
            <a:fillRect/>
          </a:stretch>
        </p:blipFill>
        <p:spPr>
          <a:xfrm>
            <a:off x="5292255" y="3913095"/>
            <a:ext cx="2096042" cy="2096042"/>
          </a:xfrm>
          <a:prstGeom prst="rect">
            <a:avLst/>
          </a:prstGeom>
        </p:spPr>
      </p:pic>
    </p:spTree>
    <p:extLst>
      <p:ext uri="{BB962C8B-B14F-4D97-AF65-F5344CB8AC3E}">
        <p14:creationId xmlns:p14="http://schemas.microsoft.com/office/powerpoint/2010/main" val="1376788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38083" y="476909"/>
            <a:ext cx="9628094" cy="6463308"/>
          </a:xfrm>
          <a:prstGeom prst="rect">
            <a:avLst/>
          </a:prstGeom>
          <a:noFill/>
        </p:spPr>
        <p:txBody>
          <a:bodyPr wrap="square" rtlCol="0">
            <a:spAutoFit/>
          </a:bodyPr>
          <a:lstStyle/>
          <a:p>
            <a:pPr marL="342900" indent="-342900" algn="r" rtl="1">
              <a:buFont typeface="+mj-lt"/>
              <a:buAutoNum type="arabicPeriod"/>
            </a:pPr>
            <a:r>
              <a:rPr lang="ar-AE" dirty="0" smtClean="0">
                <a:solidFill>
                  <a:srgbClr val="00B0F0"/>
                </a:solidFill>
              </a:rPr>
              <a:t>العلاج الطبي</a:t>
            </a:r>
            <a:r>
              <a:rPr lang="fr-FR" dirty="0" smtClean="0"/>
              <a:t>:</a:t>
            </a:r>
            <a:r>
              <a:rPr lang="ar-AE" dirty="0" smtClean="0"/>
              <a:t> يبدا العلاج بمعالجة الأسباب العضوية التي أدت الى </a:t>
            </a:r>
            <a:r>
              <a:rPr lang="ar-AE" dirty="0" err="1" smtClean="0"/>
              <a:t>الافازيا</a:t>
            </a:r>
            <a:r>
              <a:rPr lang="ar-AE" dirty="0" smtClean="0"/>
              <a:t> مثل </a:t>
            </a:r>
          </a:p>
          <a:p>
            <a:pPr marL="285750" indent="-285750" algn="r" rtl="1">
              <a:buFont typeface="Arial" panose="020B0604020202020204" pitchFamily="34" charset="0"/>
              <a:buChar char="•"/>
            </a:pPr>
            <a:r>
              <a:rPr lang="ar-AE" dirty="0" smtClean="0"/>
              <a:t>الادوية لتحسين تدفق الدم الى الدماغ في حالة السكة الدماغية </a:t>
            </a:r>
          </a:p>
          <a:p>
            <a:pPr marL="285750" indent="-285750" algn="r" rtl="1">
              <a:buFont typeface="Arial" panose="020B0604020202020204" pitchFamily="34" charset="0"/>
              <a:buChar char="•"/>
            </a:pPr>
            <a:r>
              <a:rPr lang="ar-AE" dirty="0" smtClean="0"/>
              <a:t>الجراحة لإزالة الأورام او علاج الإصابات الدماغية </a:t>
            </a:r>
          </a:p>
          <a:p>
            <a:pPr marL="285750" indent="-285750" algn="r" rtl="1">
              <a:buFont typeface="Arial" panose="020B0604020202020204" pitchFamily="34" charset="0"/>
              <a:buChar char="•"/>
            </a:pPr>
            <a:r>
              <a:rPr lang="ar-AE" dirty="0" smtClean="0"/>
              <a:t>علاج الالتهابات او الامراض العصبية المسببة </a:t>
            </a:r>
            <a:r>
              <a:rPr lang="ar-AE" dirty="0" err="1" smtClean="0"/>
              <a:t>للافازيا</a:t>
            </a:r>
            <a:r>
              <a:rPr lang="ar-AE" dirty="0" smtClean="0"/>
              <a:t> </a:t>
            </a:r>
          </a:p>
          <a:p>
            <a:pPr marL="342900" indent="-342900" algn="r" rtl="1">
              <a:buFont typeface="+mj-lt"/>
              <a:buAutoNum type="arabicPeriod"/>
            </a:pPr>
            <a:r>
              <a:rPr lang="ar-AE" dirty="0" smtClean="0">
                <a:solidFill>
                  <a:srgbClr val="00B0F0"/>
                </a:solidFill>
              </a:rPr>
              <a:t>العلاج </a:t>
            </a:r>
            <a:r>
              <a:rPr lang="ar-AE" dirty="0" err="1" smtClean="0">
                <a:solidFill>
                  <a:srgbClr val="00B0F0"/>
                </a:solidFill>
              </a:rPr>
              <a:t>التاهيلي</a:t>
            </a:r>
            <a:r>
              <a:rPr lang="ar-AE" dirty="0" smtClean="0">
                <a:solidFill>
                  <a:srgbClr val="00B0F0"/>
                </a:solidFill>
              </a:rPr>
              <a:t> إعادة </a:t>
            </a:r>
            <a:r>
              <a:rPr lang="ar-AE" dirty="0" err="1" smtClean="0">
                <a:solidFill>
                  <a:srgbClr val="00B0F0"/>
                </a:solidFill>
              </a:rPr>
              <a:t>التاهيل</a:t>
            </a:r>
            <a:r>
              <a:rPr lang="ar-AE" dirty="0" smtClean="0">
                <a:solidFill>
                  <a:srgbClr val="00B0F0"/>
                </a:solidFill>
              </a:rPr>
              <a:t> اللغوي .</a:t>
            </a:r>
          </a:p>
          <a:p>
            <a:pPr marL="285750" indent="-285750" algn="r" rtl="1">
              <a:buFont typeface="Arial" panose="020B0604020202020204" pitchFamily="34" charset="0"/>
              <a:buChar char="•"/>
            </a:pPr>
            <a:r>
              <a:rPr lang="ar-AE" dirty="0" smtClean="0">
                <a:solidFill>
                  <a:srgbClr val="FF0000"/>
                </a:solidFill>
              </a:rPr>
              <a:t>العلاج النطقي و اللغوي</a:t>
            </a:r>
            <a:r>
              <a:rPr lang="fr-FR" dirty="0"/>
              <a:t>:</a:t>
            </a:r>
            <a:r>
              <a:rPr lang="ar-AE" dirty="0" smtClean="0"/>
              <a:t>يعمل معالج النطق على تطوير قدرات المريض اللغوي من خلال التمارين مركزة لتحسين التحدث الفهم القراءة و الكتابة </a:t>
            </a:r>
          </a:p>
          <a:p>
            <a:pPr marL="285750" indent="-285750" algn="r" rtl="1">
              <a:buFont typeface="Arial" panose="020B0604020202020204" pitchFamily="34" charset="0"/>
              <a:buChar char="•"/>
            </a:pPr>
            <a:r>
              <a:rPr lang="ar-AE" dirty="0" smtClean="0"/>
              <a:t>يمكن انا يشمل ذلك تقنيات مثل </a:t>
            </a:r>
            <a:r>
              <a:rPr lang="ar-AE" dirty="0" err="1" smtClean="0"/>
              <a:t>استحدام</a:t>
            </a:r>
            <a:r>
              <a:rPr lang="ar-AE" dirty="0" smtClean="0"/>
              <a:t> الصور و الاشكال لربط الكلمات بمعانيها </a:t>
            </a:r>
          </a:p>
          <a:p>
            <a:pPr marL="342900" indent="-342900" algn="r" rtl="1">
              <a:buFont typeface="Arial" panose="020B0604020202020204" pitchFamily="34" charset="0"/>
              <a:buChar char="•"/>
            </a:pPr>
            <a:r>
              <a:rPr lang="ar-AE" dirty="0" smtClean="0"/>
              <a:t>تكرار الكلمات والجمل لتحفيز استرجاع الذاكرة اللغوية</a:t>
            </a:r>
            <a:endParaRPr lang="ar-AE" dirty="0"/>
          </a:p>
          <a:p>
            <a:pPr marL="342900" indent="-342900" algn="r" rtl="1">
              <a:buFont typeface="Arial" panose="020B0604020202020204" pitchFamily="34" charset="0"/>
              <a:buChar char="•"/>
            </a:pPr>
            <a:r>
              <a:rPr lang="ar-AE" dirty="0" smtClean="0">
                <a:solidFill>
                  <a:srgbClr val="FF0000"/>
                </a:solidFill>
              </a:rPr>
              <a:t>تخصيص البرامج العلاجية</a:t>
            </a:r>
            <a:r>
              <a:rPr lang="fr-FR" dirty="0" smtClean="0">
                <a:solidFill>
                  <a:srgbClr val="FF0000"/>
                </a:solidFill>
              </a:rPr>
              <a:t>:</a:t>
            </a:r>
            <a:r>
              <a:rPr lang="ar-AE" dirty="0" smtClean="0"/>
              <a:t>ضرورة تصميم برنامج علاجي يناسب نوع </a:t>
            </a:r>
            <a:r>
              <a:rPr lang="ar-AE" dirty="0" err="1" smtClean="0"/>
              <a:t>الافازيا</a:t>
            </a:r>
            <a:r>
              <a:rPr lang="ar-AE" dirty="0" smtClean="0"/>
              <a:t> وشدتها مع التركيز على احتياجات كل مريض </a:t>
            </a:r>
          </a:p>
          <a:p>
            <a:pPr marL="342900" indent="-342900" algn="r" rtl="1">
              <a:buFont typeface="+mj-lt"/>
              <a:buAutoNum type="arabicPeriod"/>
            </a:pPr>
            <a:r>
              <a:rPr lang="ar-AE" dirty="0" smtClean="0">
                <a:solidFill>
                  <a:srgbClr val="00B0F0"/>
                </a:solidFill>
              </a:rPr>
              <a:t>الدعم النفسي والاجتماعي </a:t>
            </a:r>
            <a:r>
              <a:rPr lang="fr-FR" dirty="0" smtClean="0">
                <a:solidFill>
                  <a:srgbClr val="00B0F0"/>
                </a:solidFill>
              </a:rPr>
              <a:t>:</a:t>
            </a:r>
            <a:endParaRPr lang="ar-AE" dirty="0" smtClean="0">
              <a:solidFill>
                <a:srgbClr val="00B0F0"/>
              </a:solidFill>
            </a:endParaRPr>
          </a:p>
          <a:p>
            <a:pPr marL="285750" indent="-285750" algn="r" rtl="1">
              <a:buFont typeface="Arial" panose="020B0604020202020204" pitchFamily="34" charset="0"/>
              <a:buChar char="•"/>
            </a:pPr>
            <a:r>
              <a:rPr lang="ar-AE" dirty="0" smtClean="0"/>
              <a:t>الدعم النفسي قد يعاني مرضى </a:t>
            </a:r>
            <a:r>
              <a:rPr lang="ar-AE" dirty="0" err="1" smtClean="0"/>
              <a:t>الافازيا</a:t>
            </a:r>
            <a:r>
              <a:rPr lang="ar-AE" dirty="0" smtClean="0"/>
              <a:t> من الإحباط او الاكتئاب نتيجة فقدان قدرتهم على التواصل يشمل العلاج النفسي مساعدة المريض على تقبل حالته والعمل على بناء الثقة بالنفس </a:t>
            </a:r>
          </a:p>
          <a:p>
            <a:pPr marL="285750" indent="-285750" algn="r" rtl="1">
              <a:buFont typeface="Arial" panose="020B0604020202020204" pitchFamily="34" charset="0"/>
              <a:buChar char="•"/>
            </a:pPr>
            <a:r>
              <a:rPr lang="ar-AE" dirty="0" smtClean="0"/>
              <a:t>كما يعتبر دعم الاسرة ضروريا حيث تدرب العائلة على كيفية التواصل الفعال مع المريض </a:t>
            </a:r>
            <a:r>
              <a:rPr lang="ar-AE" dirty="0" err="1" smtClean="0"/>
              <a:t>باستحدام</a:t>
            </a:r>
            <a:r>
              <a:rPr lang="ar-AE" dirty="0" smtClean="0"/>
              <a:t> طرق مبسطة او بديلة </a:t>
            </a:r>
          </a:p>
          <a:p>
            <a:pPr marL="342900" indent="-342900" algn="r" rtl="1">
              <a:buFont typeface="+mj-lt"/>
              <a:buAutoNum type="arabicPeriod"/>
            </a:pPr>
            <a:r>
              <a:rPr lang="ar-AE" dirty="0" smtClean="0">
                <a:solidFill>
                  <a:srgbClr val="00B0F0"/>
                </a:solidFill>
              </a:rPr>
              <a:t>التدريب على التعويض اللغوي</a:t>
            </a:r>
            <a:r>
              <a:rPr lang="fr-FR" dirty="0" smtClean="0"/>
              <a:t>:</a:t>
            </a:r>
            <a:r>
              <a:rPr lang="ar-AE" dirty="0" smtClean="0"/>
              <a:t>اذا لم يكن التعافي الكامل ممكنا يتم تعليم المرضى استخدام طرق بديلة مثل </a:t>
            </a:r>
          </a:p>
          <a:p>
            <a:pPr marL="285750" indent="-285750" algn="r" rtl="1">
              <a:buFont typeface="Arial" panose="020B0604020202020204" pitchFamily="34" charset="0"/>
              <a:buChar char="•"/>
            </a:pPr>
            <a:r>
              <a:rPr lang="ar-AE" dirty="0" smtClean="0"/>
              <a:t>الاملاءات</a:t>
            </a:r>
          </a:p>
          <a:p>
            <a:pPr marL="285750" indent="-285750" algn="r" rtl="1">
              <a:buFont typeface="Arial" panose="020B0604020202020204" pitchFamily="34" charset="0"/>
              <a:buChar char="•"/>
            </a:pPr>
            <a:r>
              <a:rPr lang="ar-AE" dirty="0" smtClean="0"/>
              <a:t>الكتابة والرسم </a:t>
            </a:r>
          </a:p>
          <a:p>
            <a:pPr marL="285750" indent="-285750" algn="r" rtl="1">
              <a:buFont typeface="Arial" panose="020B0604020202020204" pitchFamily="34" charset="0"/>
              <a:buChar char="•"/>
            </a:pPr>
            <a:r>
              <a:rPr lang="ar-AE" dirty="0" smtClean="0"/>
              <a:t>الأجهزة الالكترونية </a:t>
            </a:r>
          </a:p>
          <a:p>
            <a:pPr marL="342900" indent="-342900" algn="r" rtl="1">
              <a:buFont typeface="+mj-lt"/>
              <a:buAutoNum type="arabicPeriod"/>
            </a:pPr>
            <a:r>
              <a:rPr lang="ar-AE" dirty="0" smtClean="0">
                <a:solidFill>
                  <a:srgbClr val="00B0F0"/>
                </a:solidFill>
              </a:rPr>
              <a:t>العلاج الجماعي والتفاعل</a:t>
            </a:r>
            <a:r>
              <a:rPr lang="fr-FR" dirty="0"/>
              <a:t>:</a:t>
            </a:r>
            <a:r>
              <a:rPr lang="ar-AE" dirty="0" smtClean="0"/>
              <a:t>تكون فيه جلسات جماعية لتحفيز الدماغ </a:t>
            </a:r>
          </a:p>
          <a:p>
            <a:pPr marL="342900" indent="-342900" algn="r" rtl="1">
              <a:buFont typeface="+mj-lt"/>
              <a:buAutoNum type="arabicPeriod"/>
            </a:pPr>
            <a:endParaRPr lang="ar-AE" dirty="0"/>
          </a:p>
        </p:txBody>
      </p:sp>
      <p:sp>
        <p:nvSpPr>
          <p:cNvPr id="3" name="ZoneTexte 2"/>
          <p:cNvSpPr txBox="1"/>
          <p:nvPr/>
        </p:nvSpPr>
        <p:spPr>
          <a:xfrm>
            <a:off x="6104965" y="107577"/>
            <a:ext cx="5916705" cy="369332"/>
          </a:xfrm>
          <a:prstGeom prst="rect">
            <a:avLst/>
          </a:prstGeom>
          <a:noFill/>
        </p:spPr>
        <p:txBody>
          <a:bodyPr wrap="square" rtlCol="0">
            <a:spAutoFit/>
          </a:bodyPr>
          <a:lstStyle/>
          <a:p>
            <a:pPr algn="l" rtl="1"/>
            <a:r>
              <a:rPr lang="ar-AE" dirty="0" smtClean="0">
                <a:solidFill>
                  <a:srgbClr val="00B0F0"/>
                </a:solidFill>
              </a:rPr>
              <a:t>مصطفى فهمي ركز على عدة محاور في علاج </a:t>
            </a:r>
            <a:r>
              <a:rPr lang="ar-AE" dirty="0" err="1" smtClean="0">
                <a:solidFill>
                  <a:srgbClr val="00B0F0"/>
                </a:solidFill>
              </a:rPr>
              <a:t>الافازيا</a:t>
            </a:r>
            <a:r>
              <a:rPr lang="ar-AE" dirty="0" smtClean="0">
                <a:solidFill>
                  <a:srgbClr val="00B0F0"/>
                </a:solidFill>
              </a:rPr>
              <a:t> منها </a:t>
            </a:r>
            <a:r>
              <a:rPr lang="fr-FR" dirty="0">
                <a:solidFill>
                  <a:srgbClr val="00B0F0"/>
                </a:solidFill>
              </a:rPr>
              <a:t>:</a:t>
            </a:r>
          </a:p>
        </p:txBody>
      </p:sp>
    </p:spTree>
    <p:extLst>
      <p:ext uri="{BB962C8B-B14F-4D97-AF65-F5344CB8AC3E}">
        <p14:creationId xmlns:p14="http://schemas.microsoft.com/office/powerpoint/2010/main" val="154526885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99138" y="154745"/>
            <a:ext cx="9973994" cy="5139869"/>
          </a:xfrm>
          <a:prstGeom prst="rect">
            <a:avLst/>
          </a:prstGeom>
          <a:noFill/>
        </p:spPr>
        <p:txBody>
          <a:bodyPr wrap="square" rtlCol="0">
            <a:spAutoFit/>
          </a:bodyPr>
          <a:lstStyle/>
          <a:p>
            <a:pPr algn="r" rtl="1"/>
            <a:r>
              <a:rPr lang="ar-SA" sz="4800" dirty="0" smtClean="0">
                <a:latin typeface="Arial Black" panose="020B0A04020102020204" pitchFamily="34" charset="0"/>
              </a:rPr>
              <a:t>خاتمة</a:t>
            </a:r>
            <a:r>
              <a:rPr lang="ar-SA" dirty="0" smtClean="0"/>
              <a:t> </a:t>
            </a:r>
          </a:p>
          <a:p>
            <a:pPr algn="r" rtl="1"/>
            <a:r>
              <a:rPr lang="ar-SA" sz="2800" dirty="0" smtClean="0">
                <a:latin typeface="Arial Black" panose="020B0A04020102020204" pitchFamily="34" charset="0"/>
              </a:rPr>
              <a:t>توصلنا في ختام بحثنا الى نتائج التالية </a:t>
            </a:r>
            <a:r>
              <a:rPr lang="fr-FR" sz="2800" dirty="0">
                <a:latin typeface="Arial Black" panose="020B0A04020102020204" pitchFamily="34" charset="0"/>
              </a:rPr>
              <a:t>:</a:t>
            </a:r>
            <a:endParaRPr lang="ar-SA" sz="2800" dirty="0" smtClean="0">
              <a:latin typeface="Arial Black" panose="020B0A04020102020204" pitchFamily="34" charset="0"/>
            </a:endParaRPr>
          </a:p>
          <a:p>
            <a:pPr marL="285750" indent="-285750" algn="r" rtl="1">
              <a:buFont typeface="Wingdings" panose="05000000000000000000" pitchFamily="2" charset="2"/>
              <a:buChar char="ü"/>
            </a:pPr>
            <a:r>
              <a:rPr lang="ar-SA" sz="2800" dirty="0" smtClean="0">
                <a:latin typeface="Arial Black" panose="020B0A04020102020204" pitchFamily="34" charset="0"/>
              </a:rPr>
              <a:t>ان فقدان اللغة او ما يعرف </a:t>
            </a:r>
            <a:r>
              <a:rPr lang="ar-SA" sz="2800" dirty="0" err="1" smtClean="0">
                <a:latin typeface="Arial Black" panose="020B0A04020102020204" pitchFamily="34" charset="0"/>
              </a:rPr>
              <a:t>بالافازيا</a:t>
            </a:r>
            <a:r>
              <a:rPr lang="ar-SA" sz="2800" dirty="0" smtClean="0">
                <a:latin typeface="Arial Black" panose="020B0A04020102020204" pitchFamily="34" charset="0"/>
              </a:rPr>
              <a:t> اضطراب عصبي يؤثر على قدرة الشخص على التعبير او الفهم او استخدام اللغة المكتوبة او المنطوقة </a:t>
            </a:r>
          </a:p>
          <a:p>
            <a:pPr marL="285750" indent="-285750" algn="r" rtl="1">
              <a:buFont typeface="Wingdings" panose="05000000000000000000" pitchFamily="2" charset="2"/>
              <a:buChar char="ü"/>
            </a:pPr>
            <a:r>
              <a:rPr lang="ar-SA" sz="2800" dirty="0" smtClean="0">
                <a:latin typeface="Arial Black" panose="020B0A04020102020204" pitchFamily="34" charset="0"/>
              </a:rPr>
              <a:t>كما انا أسباب فقدان اللغة تتمثل</a:t>
            </a:r>
            <a:r>
              <a:rPr lang="fr-FR" sz="2800" dirty="0">
                <a:latin typeface="Arial Black" panose="020B0A04020102020204" pitchFamily="34" charset="0"/>
              </a:rPr>
              <a:t>:</a:t>
            </a:r>
            <a:r>
              <a:rPr lang="ar-SA" sz="2800" dirty="0" smtClean="0">
                <a:latin typeface="Arial Black" panose="020B0A04020102020204" pitchFamily="34" charset="0"/>
              </a:rPr>
              <a:t> في السكتة الدماغية إصابة الراس الأورام الدماغية الاضطرابات العصبية مثل الزهايمر </a:t>
            </a:r>
          </a:p>
          <a:p>
            <a:pPr marL="285750" indent="-285750" algn="r" rtl="1">
              <a:buFont typeface="Wingdings" panose="05000000000000000000" pitchFamily="2" charset="2"/>
              <a:buChar char="ü"/>
            </a:pPr>
            <a:r>
              <a:rPr lang="ar-SA" sz="2800" dirty="0" smtClean="0">
                <a:latin typeface="Arial Black" panose="020B0A04020102020204" pitchFamily="34" charset="0"/>
              </a:rPr>
              <a:t>اما من طرق </a:t>
            </a:r>
            <a:r>
              <a:rPr lang="ar-SA" sz="2800" dirty="0" err="1" smtClean="0">
                <a:latin typeface="Arial Black" panose="020B0A04020102020204" pitchFamily="34" charset="0"/>
              </a:rPr>
              <a:t>علاجهها</a:t>
            </a:r>
            <a:r>
              <a:rPr lang="fr-FR" sz="2800" dirty="0" smtClean="0">
                <a:latin typeface="Arial Black" panose="020B0A04020102020204" pitchFamily="34" charset="0"/>
              </a:rPr>
              <a:t>:</a:t>
            </a:r>
            <a:r>
              <a:rPr lang="ar-SA" sz="2800" dirty="0" smtClean="0">
                <a:latin typeface="Arial Black" panose="020B0A04020102020204" pitchFamily="34" charset="0"/>
              </a:rPr>
              <a:t> </a:t>
            </a:r>
          </a:p>
          <a:p>
            <a:pPr algn="r" rtl="1"/>
            <a:r>
              <a:rPr lang="ar-SA" sz="2800" dirty="0" smtClean="0">
                <a:latin typeface="Arial Black" panose="020B0A04020102020204" pitchFamily="34" charset="0"/>
              </a:rPr>
              <a:t>تكون في جلسات علاج النطق لتحسين مهارات اللغة والتواصل والعلاج النفسي تدعم الشخص في الغلب على </a:t>
            </a:r>
            <a:r>
              <a:rPr lang="ar-SA" sz="2800" dirty="0" err="1" smtClean="0">
                <a:latin typeface="Arial Black" panose="020B0A04020102020204" pitchFamily="34" charset="0"/>
              </a:rPr>
              <a:t>التاثيرات</a:t>
            </a:r>
            <a:r>
              <a:rPr lang="ar-SA" sz="2800" dirty="0" smtClean="0">
                <a:latin typeface="Arial Black" panose="020B0A04020102020204" pitchFamily="34" charset="0"/>
              </a:rPr>
              <a:t> العاطفية و الاجتماعية </a:t>
            </a:r>
            <a:endParaRPr lang="fr-FR" sz="2800" dirty="0">
              <a:latin typeface="Arial Black" panose="020B0A04020102020204" pitchFamily="34" charset="0"/>
            </a:endParaRPr>
          </a:p>
        </p:txBody>
      </p:sp>
    </p:spTree>
    <p:extLst>
      <p:ext uri="{BB962C8B-B14F-4D97-AF65-F5344CB8AC3E}">
        <p14:creationId xmlns:p14="http://schemas.microsoft.com/office/powerpoint/2010/main" val="432241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SA" dirty="0" smtClean="0"/>
              <a:t>خطة البحث</a:t>
            </a:r>
            <a:r>
              <a:rPr lang="fr-FR" dirty="0" smtClean="0"/>
              <a:t>:</a:t>
            </a:r>
            <a:endParaRPr lang="fr-FR" dirty="0"/>
          </a:p>
        </p:txBody>
      </p:sp>
      <p:sp>
        <p:nvSpPr>
          <p:cNvPr id="3" name="Espace réservé du contenu 2"/>
          <p:cNvSpPr>
            <a:spLocks noGrp="1"/>
          </p:cNvSpPr>
          <p:nvPr>
            <p:ph idx="1"/>
          </p:nvPr>
        </p:nvSpPr>
        <p:spPr>
          <a:xfrm>
            <a:off x="1687132" y="1905000"/>
            <a:ext cx="9620518" cy="4006222"/>
          </a:xfrm>
        </p:spPr>
        <p:txBody>
          <a:bodyPr>
            <a:noAutofit/>
          </a:bodyPr>
          <a:lstStyle/>
          <a:p>
            <a:pPr algn="r" rtl="1">
              <a:buFont typeface="Wingdings" panose="05000000000000000000" pitchFamily="2" charset="2"/>
              <a:buChar char="Ø"/>
            </a:pPr>
            <a:r>
              <a:rPr lang="ar-DZ" sz="3200" dirty="0"/>
              <a:t>مقدمة</a:t>
            </a:r>
          </a:p>
          <a:p>
            <a:pPr algn="r" rtl="1">
              <a:buFont typeface="Wingdings" panose="05000000000000000000" pitchFamily="2" charset="2"/>
              <a:buChar char="Ø"/>
            </a:pPr>
            <a:r>
              <a:rPr lang="ar-DZ" sz="3200" dirty="0"/>
              <a:t>أولا </a:t>
            </a:r>
            <a:r>
              <a:rPr lang="fr-FR" sz="3200" dirty="0"/>
              <a:t>:</a:t>
            </a:r>
            <a:r>
              <a:rPr lang="ar-DZ" sz="3200" dirty="0"/>
              <a:t> المفاهيم الاصطلاحية ( اللغة</a:t>
            </a:r>
            <a:r>
              <a:rPr lang="fr-FR" sz="3200" dirty="0"/>
              <a:t>,</a:t>
            </a:r>
            <a:r>
              <a:rPr lang="ar-DZ" sz="3200" dirty="0" err="1"/>
              <a:t>ققدان</a:t>
            </a:r>
            <a:r>
              <a:rPr lang="fr-FR" sz="3200" dirty="0"/>
              <a:t>,</a:t>
            </a:r>
            <a:r>
              <a:rPr lang="ar-SA" sz="3200" dirty="0"/>
              <a:t>-فقدان اللغة-</a:t>
            </a:r>
            <a:r>
              <a:rPr lang="fr-FR" sz="3200" dirty="0"/>
              <a:t>(</a:t>
            </a:r>
          </a:p>
          <a:p>
            <a:pPr algn="r" rtl="1">
              <a:buFont typeface="Wingdings" panose="05000000000000000000" pitchFamily="2" charset="2"/>
              <a:buChar char="Ø"/>
            </a:pPr>
            <a:r>
              <a:rPr lang="ar-DZ" sz="3200" dirty="0"/>
              <a:t>ثانيا</a:t>
            </a:r>
            <a:r>
              <a:rPr lang="fr-FR" sz="3200" dirty="0"/>
              <a:t>: </a:t>
            </a:r>
            <a:r>
              <a:rPr lang="ar-DZ" sz="3200" dirty="0"/>
              <a:t> مصطفى فهمي</a:t>
            </a:r>
          </a:p>
          <a:p>
            <a:pPr algn="r" rtl="1">
              <a:buFont typeface="Wingdings" panose="05000000000000000000" pitchFamily="2" charset="2"/>
              <a:buChar char="Ø"/>
            </a:pPr>
            <a:r>
              <a:rPr lang="ar-DZ" sz="3200" dirty="0"/>
              <a:t>ثالثا</a:t>
            </a:r>
            <a:r>
              <a:rPr lang="fr-FR" sz="3200" dirty="0"/>
              <a:t>: </a:t>
            </a:r>
            <a:r>
              <a:rPr lang="ar-DZ" sz="3200" dirty="0"/>
              <a:t> أسباب فقدان اللغة عند  مصطفى فهمي</a:t>
            </a:r>
            <a:r>
              <a:rPr lang="fr-FR" sz="3200" dirty="0"/>
              <a:t>.</a:t>
            </a:r>
          </a:p>
          <a:p>
            <a:pPr algn="r" rtl="1">
              <a:buFont typeface="Wingdings" panose="05000000000000000000" pitchFamily="2" charset="2"/>
              <a:buChar char="Ø"/>
            </a:pPr>
            <a:r>
              <a:rPr lang="ar-SA" sz="3200" dirty="0"/>
              <a:t>رابعا</a:t>
            </a:r>
            <a:r>
              <a:rPr lang="fr-FR" sz="3200" dirty="0"/>
              <a:t>: </a:t>
            </a:r>
            <a:r>
              <a:rPr lang="ar-SA" sz="3200" dirty="0"/>
              <a:t> طرق العلاج </a:t>
            </a:r>
          </a:p>
          <a:p>
            <a:pPr algn="r" rtl="1">
              <a:buFont typeface="Wingdings" panose="05000000000000000000" pitchFamily="2" charset="2"/>
              <a:buChar char="Ø"/>
            </a:pPr>
            <a:r>
              <a:rPr lang="ar-SA" sz="3200" dirty="0"/>
              <a:t> خاتمة</a:t>
            </a:r>
          </a:p>
          <a:p>
            <a:pPr algn="r" rtl="1">
              <a:buFont typeface="Wingdings" panose="05000000000000000000" pitchFamily="2" charset="2"/>
              <a:buChar char="Ø"/>
            </a:pPr>
            <a:r>
              <a:rPr lang="ar-SA" sz="3200" dirty="0"/>
              <a:t>قائمة المصادر والمراجع</a:t>
            </a:r>
            <a:endParaRPr lang="fr-FR" sz="3200" dirty="0"/>
          </a:p>
          <a:p>
            <a:pPr algn="r" rtl="1">
              <a:buFont typeface="Wingdings" panose="05000000000000000000" pitchFamily="2" charset="2"/>
              <a:buChar char="Ø"/>
            </a:pPr>
            <a:endParaRPr lang="ar-SA" sz="3200" dirty="0"/>
          </a:p>
        </p:txBody>
      </p:sp>
    </p:spTree>
    <p:extLst>
      <p:ext uri="{BB962C8B-B14F-4D97-AF65-F5344CB8AC3E}">
        <p14:creationId xmlns:p14="http://schemas.microsoft.com/office/powerpoint/2010/main" val="3124282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997200" y="120650"/>
            <a:ext cx="9194800" cy="1730375"/>
          </a:xfrm>
        </p:spPr>
        <p:txBody>
          <a:bodyPr/>
          <a:lstStyle/>
          <a:p>
            <a:pPr algn="r" rtl="1"/>
            <a:r>
              <a:rPr lang="ar-AE" dirty="0" smtClean="0">
                <a:solidFill>
                  <a:schemeClr val="accent2"/>
                </a:solidFill>
              </a:rPr>
              <a:t>مقدمة</a:t>
            </a:r>
            <a:endParaRPr lang="fr-FR" dirty="0">
              <a:solidFill>
                <a:schemeClr val="accent2"/>
              </a:solidFill>
            </a:endParaRPr>
          </a:p>
        </p:txBody>
      </p:sp>
      <p:sp>
        <p:nvSpPr>
          <p:cNvPr id="3" name="Espace réservé du contenu 2"/>
          <p:cNvSpPr>
            <a:spLocks noGrp="1"/>
          </p:cNvSpPr>
          <p:nvPr>
            <p:ph idx="4294967295"/>
          </p:nvPr>
        </p:nvSpPr>
        <p:spPr>
          <a:xfrm>
            <a:off x="0" y="779463"/>
            <a:ext cx="12022138" cy="4464050"/>
          </a:xfrm>
        </p:spPr>
        <p:txBody>
          <a:bodyPr>
            <a:noAutofit/>
          </a:bodyPr>
          <a:lstStyle/>
          <a:p>
            <a:pPr marL="0" indent="0" algn="r" rtl="1">
              <a:buNone/>
            </a:pPr>
            <a:r>
              <a:rPr lang="ar-AE" sz="1600" dirty="0" smtClean="0">
                <a:latin typeface="Arial Black" panose="020B0A04020102020204" pitchFamily="34" charset="0"/>
              </a:rPr>
              <a:t>تعتبر اللغة وسيلة مهمة لتحقيق الاتصال الإنساني والتعبير عن ال</a:t>
            </a:r>
            <a:r>
              <a:rPr lang="ar-SA" sz="1600" dirty="0" smtClean="0">
                <a:latin typeface="Arial Black" panose="020B0A04020102020204" pitchFamily="34" charset="0"/>
              </a:rPr>
              <a:t>ذ</a:t>
            </a:r>
            <a:r>
              <a:rPr lang="ar-AE" sz="1600" dirty="0" smtClean="0">
                <a:latin typeface="Arial Black" panose="020B0A04020102020204" pitchFamily="34" charset="0"/>
              </a:rPr>
              <a:t>ات ووسيلة من وسائل النمو العقلي</a:t>
            </a:r>
            <a:r>
              <a:rPr lang="fr-FR" sz="1600" dirty="0" smtClean="0">
                <a:latin typeface="Arial Black" panose="020B0A04020102020204" pitchFamily="34" charset="0"/>
              </a:rPr>
              <a:t>,</a:t>
            </a:r>
            <a:r>
              <a:rPr lang="ar-SA" sz="1600" dirty="0" smtClean="0">
                <a:latin typeface="Arial Black" panose="020B0A04020102020204" pitchFamily="34" charset="0"/>
              </a:rPr>
              <a:t>و الانفعالي و الاجتماعي</a:t>
            </a:r>
          </a:p>
          <a:p>
            <a:pPr marL="0" indent="0" algn="r" rtl="1">
              <a:buNone/>
            </a:pPr>
            <a:r>
              <a:rPr lang="ar-SA" sz="1600" dirty="0" smtClean="0">
                <a:latin typeface="Arial Black" panose="020B0A04020102020204" pitchFamily="34" charset="0"/>
              </a:rPr>
              <a:t>كما تتمثل اضطرابات اللغة في ضعف القدرة على التعبير</a:t>
            </a:r>
            <a:r>
              <a:rPr lang="fr-FR" sz="1600" dirty="0" smtClean="0">
                <a:latin typeface="Arial Black" panose="020B0A04020102020204" pitchFamily="34" charset="0"/>
              </a:rPr>
              <a:t>,</a:t>
            </a:r>
            <a:r>
              <a:rPr lang="ar-SA" sz="1600" dirty="0" smtClean="0">
                <a:latin typeface="Arial Black" panose="020B0A04020102020204" pitchFamily="34" charset="0"/>
              </a:rPr>
              <a:t>وهدا ما يطلق عليه</a:t>
            </a:r>
            <a:r>
              <a:rPr lang="fr-FR" sz="1600" dirty="0" smtClean="0">
                <a:latin typeface="Arial Black" panose="020B0A04020102020204" pitchFamily="34" charset="0"/>
              </a:rPr>
              <a:t>,</a:t>
            </a:r>
            <a:r>
              <a:rPr lang="ar-SA" sz="1600" dirty="0" smtClean="0">
                <a:latin typeface="Arial Black" panose="020B0A04020102020204" pitchFamily="34" charset="0"/>
              </a:rPr>
              <a:t> تأخر نمو اللغة </a:t>
            </a:r>
            <a:r>
              <a:rPr lang="fr-FR" sz="1600" dirty="0" smtClean="0">
                <a:latin typeface="Arial Black" panose="020B0A04020102020204" pitchFamily="34" charset="0"/>
              </a:rPr>
              <a:t>,</a:t>
            </a:r>
            <a:r>
              <a:rPr lang="ar-SA" sz="1600" dirty="0" smtClean="0">
                <a:latin typeface="Arial Black" panose="020B0A04020102020204" pitchFamily="34" charset="0"/>
              </a:rPr>
              <a:t>حيث ان اضطرابات اللغة تتعلق باللغة نفسها وذلك مع ظهورها او </a:t>
            </a:r>
            <a:r>
              <a:rPr lang="ar-SA" sz="1600" dirty="0" err="1" smtClean="0">
                <a:latin typeface="Arial Black" panose="020B0A04020102020204" pitchFamily="34" charset="0"/>
              </a:rPr>
              <a:t>تاخرها</a:t>
            </a:r>
            <a:r>
              <a:rPr lang="ar-SA" sz="1600" dirty="0" smtClean="0">
                <a:latin typeface="Arial Black" panose="020B0A04020102020204" pitchFamily="34" charset="0"/>
              </a:rPr>
              <a:t> او سوء تركيبها من خلال المعنى او القواعد او حتى صعوبة قراءتها او كتابتها</a:t>
            </a:r>
            <a:r>
              <a:rPr lang="fr-FR" sz="1600" dirty="0" smtClean="0">
                <a:latin typeface="Arial Black" panose="020B0A04020102020204" pitchFamily="34" charset="0"/>
              </a:rPr>
              <a:t>,</a:t>
            </a:r>
            <a:r>
              <a:rPr lang="ar-SA" sz="1600" dirty="0" smtClean="0">
                <a:latin typeface="Arial Black" panose="020B0A04020102020204" pitchFamily="34" charset="0"/>
              </a:rPr>
              <a:t>كما ان فقدان اللغة هو اضطراب لغوي </a:t>
            </a:r>
            <a:r>
              <a:rPr lang="ar-SA" sz="1600" dirty="0" err="1" smtClean="0">
                <a:latin typeface="Arial Black" panose="020B0A04020102020204" pitchFamily="34" charset="0"/>
              </a:rPr>
              <a:t>يجدث</a:t>
            </a:r>
            <a:r>
              <a:rPr lang="ar-SA" sz="1600" dirty="0" smtClean="0">
                <a:latin typeface="Arial Black" panose="020B0A04020102020204" pitchFamily="34" charset="0"/>
              </a:rPr>
              <a:t> نتيجة لتلف في الدماغ يؤثر على القدرة استخدام اللغة وفهمها</a:t>
            </a:r>
            <a:r>
              <a:rPr lang="fr-FR" sz="1600" dirty="0" smtClean="0">
                <a:latin typeface="Arial Black" panose="020B0A04020102020204" pitchFamily="34" charset="0"/>
              </a:rPr>
              <a:t>,</a:t>
            </a:r>
            <a:r>
              <a:rPr lang="ar-SA" sz="1600" dirty="0" smtClean="0">
                <a:latin typeface="Arial Black" panose="020B0A04020102020204" pitchFamily="34" charset="0"/>
              </a:rPr>
              <a:t>كما يغد فقدان اللغة من اضطرابات التي تفقد الشخص قدرته على التواصل اللفظي و الكتابي بشكل طبيعي وهو شائع بين الافراد الدين تعرضوا للسكتات الدماغية او إصابة في الرأس وعلى هذا الأساس جعلنا البحث بعنوان أسباب فقدان اللغة</a:t>
            </a:r>
            <a:r>
              <a:rPr lang="fr-FR" sz="1600" dirty="0" smtClean="0">
                <a:latin typeface="Arial Black" panose="020B0A04020102020204" pitchFamily="34" charset="0"/>
              </a:rPr>
              <a:t>,</a:t>
            </a:r>
            <a:r>
              <a:rPr lang="ar-SA" sz="1600" dirty="0" smtClean="0">
                <a:latin typeface="Arial Black" panose="020B0A04020102020204" pitchFamily="34" charset="0"/>
              </a:rPr>
              <a:t>و لدراسة هذا الموضوع طرحنا الإشكالية الرئيسية تتمثل في</a:t>
            </a:r>
            <a:r>
              <a:rPr lang="fr-FR" sz="1600" dirty="0">
                <a:latin typeface="Arial Black" panose="020B0A04020102020204" pitchFamily="34" charset="0"/>
              </a:rPr>
              <a:t>:</a:t>
            </a:r>
            <a:r>
              <a:rPr lang="ar-SA" sz="1600" dirty="0" smtClean="0">
                <a:latin typeface="Arial Black" panose="020B0A04020102020204" pitchFamily="34" charset="0"/>
              </a:rPr>
              <a:t>ماهية أسباب فقدان اللغة عند مصطفى فهمي </a:t>
            </a:r>
            <a:r>
              <a:rPr lang="ar-SA" sz="1600" dirty="0" err="1" smtClean="0">
                <a:latin typeface="Arial Black" panose="020B0A04020102020204" pitchFamily="34" charset="0"/>
              </a:rPr>
              <a:t>ةتندرج</a:t>
            </a:r>
            <a:r>
              <a:rPr lang="ar-SA" sz="1600" dirty="0" smtClean="0">
                <a:latin typeface="Arial Black" panose="020B0A04020102020204" pitchFamily="34" charset="0"/>
              </a:rPr>
              <a:t> حول هذه الإشكالية تساؤلات فرعية</a:t>
            </a:r>
            <a:r>
              <a:rPr lang="fr-FR" sz="1600" dirty="0">
                <a:latin typeface="Arial Black" panose="020B0A04020102020204" pitchFamily="34" charset="0"/>
              </a:rPr>
              <a:t>:</a:t>
            </a:r>
            <a:r>
              <a:rPr lang="ar-SA" sz="1600" dirty="0" smtClean="0">
                <a:latin typeface="Arial Black" panose="020B0A04020102020204" pitchFamily="34" charset="0"/>
              </a:rPr>
              <a:t>ما مفهوم فقدان اللغة و ماهي أسبابها عند مصطفى فهمي و ماهي طرق علاجها</a:t>
            </a:r>
            <a:r>
              <a:rPr lang="fr-FR" sz="1600" dirty="0">
                <a:latin typeface="Arial Black" panose="020B0A04020102020204" pitchFamily="34" charset="0"/>
              </a:rPr>
              <a:t>,</a:t>
            </a:r>
            <a:r>
              <a:rPr lang="ar-SA" sz="1600" dirty="0" smtClean="0">
                <a:latin typeface="Arial Black" panose="020B0A04020102020204" pitchFamily="34" charset="0"/>
              </a:rPr>
              <a:t>وقد اعتمدنا على خطة نظمت عملنا للإجابة عن الإشكاليات المطروحة المتمثلة في مقدمة تناولنا فيها تمهيد للموضوع أسباب و اهداف اختيار البحث طرحنا الإشكالية و ذكرنا المنهج و اهم المصادر والمراجع المعتمدة اما بالنسبة للمباحث فقد قسمنا عملنا الى أربعة</a:t>
            </a:r>
            <a:r>
              <a:rPr lang="fr-FR" sz="1600" dirty="0" smtClean="0">
                <a:latin typeface="Arial Black" panose="020B0A04020102020204" pitchFamily="34" charset="0"/>
              </a:rPr>
              <a:t>:</a:t>
            </a:r>
            <a:endParaRPr lang="ar-SA" sz="1600" dirty="0" smtClean="0">
              <a:latin typeface="Arial Black" panose="020B0A04020102020204" pitchFamily="34" charset="0"/>
            </a:endParaRPr>
          </a:p>
          <a:p>
            <a:pPr marL="0" indent="0" algn="r" rtl="1">
              <a:buNone/>
            </a:pPr>
            <a:r>
              <a:rPr lang="ar-SA" sz="1600" dirty="0" smtClean="0">
                <a:latin typeface="Arial Black" panose="020B0A04020102020204" pitchFamily="34" charset="0"/>
              </a:rPr>
              <a:t>أولا</a:t>
            </a:r>
            <a:r>
              <a:rPr lang="fr-FR" sz="1600" dirty="0" smtClean="0">
                <a:latin typeface="Arial Black" panose="020B0A04020102020204" pitchFamily="34" charset="0"/>
              </a:rPr>
              <a:t>:</a:t>
            </a:r>
            <a:r>
              <a:rPr lang="ar-SA" sz="1600" dirty="0" smtClean="0">
                <a:latin typeface="Arial Black" panose="020B0A04020102020204" pitchFamily="34" charset="0"/>
              </a:rPr>
              <a:t>مفاهيم اصطلاحية </a:t>
            </a:r>
            <a:r>
              <a:rPr lang="fr-FR" sz="1600" dirty="0" smtClean="0">
                <a:latin typeface="Arial Black" panose="020B0A04020102020204" pitchFamily="34" charset="0"/>
              </a:rPr>
              <a:t>)</a:t>
            </a:r>
            <a:r>
              <a:rPr lang="ar-SA" sz="1600" dirty="0" smtClean="0">
                <a:latin typeface="Arial Black" panose="020B0A04020102020204" pitchFamily="34" charset="0"/>
              </a:rPr>
              <a:t>اللغة </a:t>
            </a:r>
            <a:r>
              <a:rPr lang="fr-FR" sz="1600" dirty="0" smtClean="0">
                <a:latin typeface="Arial Black" panose="020B0A04020102020204" pitchFamily="34" charset="0"/>
              </a:rPr>
              <a:t>,</a:t>
            </a:r>
            <a:r>
              <a:rPr lang="ar-SA" sz="1600" dirty="0" smtClean="0">
                <a:latin typeface="Arial Black" panose="020B0A04020102020204" pitchFamily="34" charset="0"/>
              </a:rPr>
              <a:t>الفقدان</a:t>
            </a:r>
            <a:r>
              <a:rPr lang="fr-FR" sz="1600" dirty="0" smtClean="0">
                <a:latin typeface="Arial Black" panose="020B0A04020102020204" pitchFamily="34" charset="0"/>
              </a:rPr>
              <a:t>;</a:t>
            </a:r>
            <a:r>
              <a:rPr lang="ar-SA" sz="1600" dirty="0" smtClean="0">
                <a:latin typeface="Arial Black" panose="020B0A04020102020204" pitchFamily="34" charset="0"/>
              </a:rPr>
              <a:t>فقدان اللغة</a:t>
            </a:r>
            <a:r>
              <a:rPr lang="fr-FR" sz="1600" dirty="0" smtClean="0">
                <a:latin typeface="Arial Black" panose="020B0A04020102020204" pitchFamily="34" charset="0"/>
              </a:rPr>
              <a:t>(</a:t>
            </a:r>
            <a:r>
              <a:rPr lang="ar-SA" sz="1600" dirty="0" smtClean="0">
                <a:latin typeface="Arial Black" panose="020B0A04020102020204" pitchFamily="34" charset="0"/>
              </a:rPr>
              <a:t> </a:t>
            </a:r>
          </a:p>
          <a:p>
            <a:pPr marL="0" indent="0" algn="r" rtl="1">
              <a:buNone/>
            </a:pPr>
            <a:r>
              <a:rPr lang="ar-SA" sz="1600" dirty="0" smtClean="0">
                <a:latin typeface="Arial Black" panose="020B0A04020102020204" pitchFamily="34" charset="0"/>
              </a:rPr>
              <a:t>ثانيا</a:t>
            </a:r>
            <a:r>
              <a:rPr lang="fr-FR" sz="1600" dirty="0" smtClean="0">
                <a:latin typeface="Arial Black" panose="020B0A04020102020204" pitchFamily="34" charset="0"/>
              </a:rPr>
              <a:t>:</a:t>
            </a:r>
            <a:r>
              <a:rPr lang="ar-SA" sz="1600" dirty="0" smtClean="0">
                <a:latin typeface="Arial Black" panose="020B0A04020102020204" pitchFamily="34" charset="0"/>
              </a:rPr>
              <a:t>مصطفى فهمي</a:t>
            </a:r>
          </a:p>
          <a:p>
            <a:pPr marL="0" indent="0" algn="r" rtl="1">
              <a:buNone/>
            </a:pPr>
            <a:r>
              <a:rPr lang="ar-SA" sz="1600" dirty="0" smtClean="0">
                <a:latin typeface="Arial Black" panose="020B0A04020102020204" pitchFamily="34" charset="0"/>
              </a:rPr>
              <a:t>ثالثا</a:t>
            </a:r>
            <a:r>
              <a:rPr lang="fr-FR" sz="1600" dirty="0" smtClean="0">
                <a:latin typeface="Arial Black" panose="020B0A04020102020204" pitchFamily="34" charset="0"/>
              </a:rPr>
              <a:t>:</a:t>
            </a:r>
            <a:r>
              <a:rPr lang="ar-SA" sz="1600" dirty="0" smtClean="0">
                <a:latin typeface="Arial Black" panose="020B0A04020102020204" pitchFamily="34" charset="0"/>
              </a:rPr>
              <a:t>أسباب فقدان اللغة عند مصطفى فهمي</a:t>
            </a:r>
          </a:p>
          <a:p>
            <a:pPr marL="0" indent="0" algn="r" rtl="1">
              <a:buNone/>
            </a:pPr>
            <a:r>
              <a:rPr lang="ar-SA" sz="1600" dirty="0" smtClean="0">
                <a:latin typeface="Arial Black" panose="020B0A04020102020204" pitchFamily="34" charset="0"/>
              </a:rPr>
              <a:t>رابعا</a:t>
            </a:r>
            <a:r>
              <a:rPr lang="fr-FR" sz="1600" dirty="0" smtClean="0">
                <a:latin typeface="Arial Black" panose="020B0A04020102020204" pitchFamily="34" charset="0"/>
              </a:rPr>
              <a:t>:</a:t>
            </a:r>
            <a:r>
              <a:rPr lang="ar-SA" sz="1600" dirty="0" smtClean="0">
                <a:latin typeface="Arial Black" panose="020B0A04020102020204" pitchFamily="34" charset="0"/>
              </a:rPr>
              <a:t>طرق العلاج </a:t>
            </a:r>
          </a:p>
          <a:p>
            <a:pPr marL="0" indent="0" algn="r" rtl="1">
              <a:buNone/>
            </a:pPr>
            <a:r>
              <a:rPr lang="ar-SA" sz="1600" dirty="0" smtClean="0">
                <a:latin typeface="Arial Black" panose="020B0A04020102020204" pitchFamily="34" charset="0"/>
              </a:rPr>
              <a:t>اما بالنسبة للخاتمة فكانت حوصلة لاهم النتائج </a:t>
            </a:r>
            <a:r>
              <a:rPr lang="ar-SA" sz="1600" dirty="0" err="1" smtClean="0">
                <a:latin typeface="Arial Black" panose="020B0A04020102020204" pitchFamily="34" charset="0"/>
              </a:rPr>
              <a:t>المتوصل</a:t>
            </a:r>
            <a:r>
              <a:rPr lang="ar-SA" sz="1600" dirty="0" smtClean="0">
                <a:latin typeface="Arial Black" panose="020B0A04020102020204" pitchFamily="34" charset="0"/>
              </a:rPr>
              <a:t> اليها</a:t>
            </a:r>
            <a:r>
              <a:rPr lang="fr-FR" sz="1600" dirty="0" smtClean="0">
                <a:latin typeface="Arial Black" panose="020B0A04020102020204" pitchFamily="34" charset="0"/>
              </a:rPr>
              <a:t>,</a:t>
            </a:r>
            <a:r>
              <a:rPr lang="ar-SA" sz="1600" dirty="0" smtClean="0">
                <a:latin typeface="Arial Black" panose="020B0A04020102020204" pitchFamily="34" charset="0"/>
              </a:rPr>
              <a:t>معتمدين على جملة من المصادر و المراجع تمثلت في</a:t>
            </a:r>
            <a:r>
              <a:rPr lang="fr-FR" sz="1600" dirty="0" smtClean="0">
                <a:latin typeface="Arial Black" panose="020B0A04020102020204" pitchFamily="34" charset="0"/>
              </a:rPr>
              <a:t>:</a:t>
            </a:r>
            <a:r>
              <a:rPr lang="ar-SA" sz="1600" dirty="0" smtClean="0">
                <a:latin typeface="Arial Black" panose="020B0A04020102020204" pitchFamily="34" charset="0"/>
              </a:rPr>
              <a:t>مصطفى فهمي في كتابه امراض الكلام</a:t>
            </a:r>
            <a:r>
              <a:rPr lang="fr-FR" sz="1600" dirty="0">
                <a:latin typeface="Arial Black" panose="020B0A04020102020204" pitchFamily="34" charset="0"/>
              </a:rPr>
              <a:t>,</a:t>
            </a:r>
            <a:r>
              <a:rPr lang="ar-SA" sz="1600" dirty="0" smtClean="0">
                <a:latin typeface="Arial Black" panose="020B0A04020102020204" pitchFamily="34" charset="0"/>
              </a:rPr>
              <a:t>قحطان احمد طاهر اضطرابات الكلام</a:t>
            </a:r>
            <a:r>
              <a:rPr lang="fr-FR" sz="1600" dirty="0" smtClean="0">
                <a:latin typeface="Arial Black" panose="020B0A04020102020204" pitchFamily="34" charset="0"/>
              </a:rPr>
              <a:t>,</a:t>
            </a:r>
            <a:r>
              <a:rPr lang="ar-SA" sz="1600" dirty="0" smtClean="0">
                <a:latin typeface="Arial Black" panose="020B0A04020102020204" pitchFamily="34" charset="0"/>
              </a:rPr>
              <a:t>عبد الفتاح صابر عبد المجيد اضطرابات التواصل </a:t>
            </a:r>
          </a:p>
          <a:p>
            <a:pPr marL="0" indent="0" algn="r" rtl="1">
              <a:buNone/>
            </a:pPr>
            <a:r>
              <a:rPr lang="ar-SA" sz="1600" dirty="0" smtClean="0">
                <a:latin typeface="Arial Black" panose="020B0A04020102020204" pitchFamily="34" charset="0"/>
              </a:rPr>
              <a:t>ولتحقيق ذلك اعتمدنا على المنهج الوصفي القائم على الية التحليل الذي وجدناه الأنسب لهذا الموضوع</a:t>
            </a:r>
            <a:r>
              <a:rPr lang="fr-FR" sz="1600" dirty="0" smtClean="0">
                <a:latin typeface="Arial Black" panose="020B0A04020102020204" pitchFamily="34" charset="0"/>
              </a:rPr>
              <a:t>,</a:t>
            </a:r>
            <a:r>
              <a:rPr lang="ar-SA" sz="1600" dirty="0" smtClean="0">
                <a:latin typeface="Arial Black" panose="020B0A04020102020204" pitchFamily="34" charset="0"/>
              </a:rPr>
              <a:t>ومن الدراسات التي سبق لها لدراسة هذا الموضوع علم النفس اللغوي مصطفى فهمي</a:t>
            </a:r>
            <a:r>
              <a:rPr lang="fr-FR" sz="1600" dirty="0" smtClean="0">
                <a:latin typeface="Arial Black" panose="020B0A04020102020204" pitchFamily="34" charset="0"/>
              </a:rPr>
              <a:t>,</a:t>
            </a:r>
            <a:r>
              <a:rPr lang="ar-SA" sz="1600" dirty="0" smtClean="0">
                <a:latin typeface="Arial Black" panose="020B0A04020102020204" pitchFamily="34" charset="0"/>
              </a:rPr>
              <a:t>ومن الصعوبات التي واجهتنا قلة المعلومات وتزامن البحوث مع بعضها </a:t>
            </a:r>
          </a:p>
          <a:p>
            <a:pPr marL="0" indent="0" algn="r" rtl="1">
              <a:buNone/>
            </a:pPr>
            <a:r>
              <a:rPr lang="ar-SA" sz="1600" dirty="0" smtClean="0">
                <a:latin typeface="Arial Black" panose="020B0A04020102020204" pitchFamily="34" charset="0"/>
              </a:rPr>
              <a:t>وفي النهاية احمد اللّه على اكمالنا لهذا البحث كما اشكر الأستاذة على كل المعلومات و الأفكار التي قدمتها لنا واشكر </a:t>
            </a:r>
            <a:r>
              <a:rPr lang="ar-SA" sz="1600" dirty="0" err="1" smtClean="0">
                <a:latin typeface="Arial Black" panose="020B0A04020102020204" pitchFamily="34" charset="0"/>
              </a:rPr>
              <a:t>زملاتي</a:t>
            </a:r>
            <a:r>
              <a:rPr lang="ar-SA" sz="1600" dirty="0" smtClean="0">
                <a:latin typeface="Arial Black" panose="020B0A04020102020204" pitchFamily="34" charset="0"/>
              </a:rPr>
              <a:t> وزملائي على حسن اصغاء و المتابعة وارجوا ان يكون البحث ذا هدف وقيمة </a:t>
            </a:r>
          </a:p>
        </p:txBody>
      </p:sp>
    </p:spTree>
    <p:extLst>
      <p:ext uri="{BB962C8B-B14F-4D97-AF65-F5344CB8AC3E}">
        <p14:creationId xmlns:p14="http://schemas.microsoft.com/office/powerpoint/2010/main" val="2811194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93576" y="2514600"/>
            <a:ext cx="7247965" cy="1976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t> </a:t>
            </a:r>
            <a:r>
              <a:rPr lang="ar-SA" sz="3200" dirty="0" smtClean="0"/>
              <a:t>أولا</a:t>
            </a:r>
            <a:r>
              <a:rPr lang="fr-FR" sz="3200" dirty="0"/>
              <a:t>:</a:t>
            </a:r>
            <a:r>
              <a:rPr lang="ar-SA" sz="3200" dirty="0" smtClean="0"/>
              <a:t> المفاهيم الاصطلاحية </a:t>
            </a:r>
            <a:r>
              <a:rPr lang="fr-FR" sz="3200" dirty="0"/>
              <a:t>)</a:t>
            </a:r>
            <a:r>
              <a:rPr lang="ar-SA" sz="3200" dirty="0" smtClean="0"/>
              <a:t>اللغة</a:t>
            </a:r>
            <a:r>
              <a:rPr lang="fr-FR" sz="3200" dirty="0" smtClean="0"/>
              <a:t>;</a:t>
            </a:r>
            <a:r>
              <a:rPr lang="ar-SA" sz="3200" dirty="0" smtClean="0"/>
              <a:t> الفقدان</a:t>
            </a:r>
            <a:r>
              <a:rPr lang="fr-FR" sz="3200" dirty="0" smtClean="0"/>
              <a:t>,</a:t>
            </a:r>
            <a:r>
              <a:rPr lang="ar-SA" sz="3200" dirty="0" smtClean="0"/>
              <a:t> فقدان اللغة </a:t>
            </a:r>
            <a:r>
              <a:rPr lang="fr-FR" sz="3200" dirty="0" smtClean="0"/>
              <a:t>(</a:t>
            </a:r>
            <a:endParaRPr lang="fr-FR" sz="3200" dirty="0"/>
          </a:p>
        </p:txBody>
      </p:sp>
    </p:spTree>
    <p:extLst>
      <p:ext uri="{BB962C8B-B14F-4D97-AF65-F5344CB8AC3E}">
        <p14:creationId xmlns:p14="http://schemas.microsoft.com/office/powerpoint/2010/main" val="910609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877671" y="188259"/>
            <a:ext cx="3186953" cy="806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latin typeface="Times New Roman" panose="02020603050405020304" pitchFamily="18" charset="0"/>
                <a:cs typeface="Times New Roman" panose="02020603050405020304" pitchFamily="18" charset="0"/>
              </a:rPr>
              <a:t>اللغة</a:t>
            </a:r>
            <a:endParaRPr lang="fr-FR" sz="3200" dirty="0">
              <a:latin typeface="Times New Roman" panose="02020603050405020304" pitchFamily="18" charset="0"/>
              <a:cs typeface="Times New Roman" panose="02020603050405020304" pitchFamily="18" charset="0"/>
            </a:endParaRPr>
          </a:p>
        </p:txBody>
      </p:sp>
      <p:cxnSp>
        <p:nvCxnSpPr>
          <p:cNvPr id="5" name="Connecteur droit avec flèche 4"/>
          <p:cNvCxnSpPr/>
          <p:nvPr/>
        </p:nvCxnSpPr>
        <p:spPr>
          <a:xfrm>
            <a:off x="6373906" y="793376"/>
            <a:ext cx="1250576" cy="564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014447" y="1613647"/>
            <a:ext cx="4007224" cy="157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t>تعرف بانها نظام صوتي يمتلك سياقا اجتماعيا وثقافيا</a:t>
            </a:r>
            <a:r>
              <a:rPr lang="fr-FR" dirty="0"/>
              <a:t>,</a:t>
            </a:r>
            <a:r>
              <a:rPr lang="ar-SA" dirty="0" smtClean="0"/>
              <a:t> له دلالاته ورموزه</a:t>
            </a:r>
            <a:r>
              <a:rPr lang="fr-FR" dirty="0" smtClean="0"/>
              <a:t>,</a:t>
            </a:r>
            <a:r>
              <a:rPr lang="ar-SA" dirty="0" smtClean="0"/>
              <a:t> وهو قابل لنمو و التطور </a:t>
            </a:r>
            <a:endParaRPr lang="fr-FR" dirty="0"/>
          </a:p>
        </p:txBody>
      </p:sp>
      <p:cxnSp>
        <p:nvCxnSpPr>
          <p:cNvPr id="8" name="Connecteur droit avec flèche 7"/>
          <p:cNvCxnSpPr/>
          <p:nvPr/>
        </p:nvCxnSpPr>
        <p:spPr>
          <a:xfrm flipH="1">
            <a:off x="6373906" y="3590365"/>
            <a:ext cx="1250576" cy="672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248" y="4149290"/>
            <a:ext cx="5365376" cy="2211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AE" dirty="0" smtClean="0"/>
              <a:t>كما تعرف أيضا بانها مجموعة من الرموز المنطوقة</a:t>
            </a:r>
            <a:r>
              <a:rPr lang="fr-FR" dirty="0" smtClean="0"/>
              <a:t>,</a:t>
            </a:r>
            <a:r>
              <a:rPr lang="ar-AE" dirty="0" smtClean="0"/>
              <a:t>او المكتوبة</a:t>
            </a:r>
            <a:r>
              <a:rPr lang="fr-FR" dirty="0" smtClean="0"/>
              <a:t> </a:t>
            </a:r>
            <a:r>
              <a:rPr lang="ar-AE" dirty="0" smtClean="0"/>
              <a:t>التي وضعها الانسان</a:t>
            </a:r>
            <a:r>
              <a:rPr lang="fr-FR" dirty="0" smtClean="0"/>
              <a:t>,</a:t>
            </a:r>
            <a:r>
              <a:rPr lang="ar-AE" dirty="0" smtClean="0"/>
              <a:t> ووضع لكل رمز منها دلالة ومعنى معينين يحكمان اختياره لها</a:t>
            </a:r>
            <a:r>
              <a:rPr lang="fr-FR" dirty="0" smtClean="0"/>
              <a:t>,</a:t>
            </a:r>
            <a:r>
              <a:rPr lang="fr-FR" dirty="0"/>
              <a:t> </a:t>
            </a:r>
            <a:r>
              <a:rPr lang="ar-AE" dirty="0" smtClean="0"/>
              <a:t>و اللغة نسق رمزي نظم لها الانسان مجموعة القواعد اللغوية التي تحكم تركيب عباراتها وتصريفها واشتقاق مفرداتها</a:t>
            </a:r>
            <a:r>
              <a:rPr lang="fr-FR" dirty="0" smtClean="0"/>
              <a:t>,</a:t>
            </a:r>
            <a:r>
              <a:rPr lang="ar-AE" dirty="0" smtClean="0"/>
              <a:t> كما انها أصوات يعبر بها كل قوم عن اعراضهم </a:t>
            </a:r>
            <a:endParaRPr lang="fr-FR" dirty="0"/>
          </a:p>
        </p:txBody>
      </p:sp>
    </p:spTree>
    <p:extLst>
      <p:ext uri="{BB962C8B-B14F-4D97-AF65-F5344CB8AC3E}">
        <p14:creationId xmlns:p14="http://schemas.microsoft.com/office/powerpoint/2010/main" val="317979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76064" y="228601"/>
            <a:ext cx="4128248" cy="1734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t>الفقدان</a:t>
            </a:r>
            <a:endParaRPr lang="fr-FR" sz="4400" dirty="0"/>
          </a:p>
        </p:txBody>
      </p:sp>
      <p:sp>
        <p:nvSpPr>
          <p:cNvPr id="3" name="Rectangle 2"/>
          <p:cNvSpPr/>
          <p:nvPr/>
        </p:nvSpPr>
        <p:spPr>
          <a:xfrm>
            <a:off x="1976720" y="5177119"/>
            <a:ext cx="7597586" cy="1021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r-SA" dirty="0" smtClean="0"/>
              <a:t>هو ضياع او غياب شيء معين كان موجدا او متوقعا ويستخدم للدلالة على حالة الحرمان من شيء مادي او معنوي </a:t>
            </a:r>
          </a:p>
          <a:p>
            <a:pPr algn="ctr"/>
            <a:r>
              <a:rPr lang="ar-SA" dirty="0" smtClean="0"/>
              <a:t>او يكون شكل من اشكال فقدان اللغة </a:t>
            </a:r>
          </a:p>
          <a:p>
            <a:pPr algn="ctr"/>
            <a:endParaRPr lang="fr-FR" dirty="0"/>
          </a:p>
        </p:txBody>
      </p:sp>
      <p:sp>
        <p:nvSpPr>
          <p:cNvPr id="4" name="Arc 3"/>
          <p:cNvSpPr/>
          <p:nvPr/>
        </p:nvSpPr>
        <p:spPr>
          <a:xfrm>
            <a:off x="6575612" y="1963271"/>
            <a:ext cx="2057400" cy="271630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2654113" y="2251823"/>
            <a:ext cx="4743450" cy="2609850"/>
          </a:xfrm>
          <a:prstGeom prst="rect">
            <a:avLst/>
          </a:prstGeom>
        </p:spPr>
      </p:pic>
    </p:spTree>
    <p:extLst>
      <p:ext uri="{BB962C8B-B14F-4D97-AF65-F5344CB8AC3E}">
        <p14:creationId xmlns:p14="http://schemas.microsoft.com/office/powerpoint/2010/main" val="859211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020671" y="632012"/>
            <a:ext cx="4773705" cy="1156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dirty="0" smtClean="0">
                <a:latin typeface="Arial Black" panose="020B0A04020102020204" pitchFamily="34" charset="0"/>
              </a:rPr>
              <a:t>فقدان اللغة </a:t>
            </a:r>
          </a:p>
          <a:p>
            <a:pPr algn="ctr" rtl="1"/>
            <a:r>
              <a:rPr lang="fr-FR" sz="2000" dirty="0">
                <a:latin typeface="Arial Black" panose="020B0A04020102020204" pitchFamily="34" charset="0"/>
              </a:rPr>
              <a:t>)</a:t>
            </a:r>
            <a:r>
              <a:rPr lang="ar-SA" sz="2000" dirty="0" smtClean="0">
                <a:latin typeface="Arial Black" panose="020B0A04020102020204" pitchFamily="34" charset="0"/>
              </a:rPr>
              <a:t>احتباس الكلام</a:t>
            </a:r>
            <a:r>
              <a:rPr lang="fr-FR" sz="2000" dirty="0" smtClean="0">
                <a:latin typeface="Arial Black" panose="020B0A04020102020204" pitchFamily="34" charset="0"/>
              </a:rPr>
              <a:t>(</a:t>
            </a:r>
            <a:endParaRPr lang="ar-SA" sz="2000" dirty="0" smtClean="0">
              <a:latin typeface="Arial Black" panose="020B0A04020102020204" pitchFamily="34" charset="0"/>
            </a:endParaRPr>
          </a:p>
          <a:p>
            <a:pPr algn="ctr" rtl="1"/>
            <a:r>
              <a:rPr lang="ar-SA" sz="2000" dirty="0" err="1" smtClean="0">
                <a:latin typeface="Arial Black" panose="020B0A04020102020204" pitchFamily="34" charset="0"/>
              </a:rPr>
              <a:t>الافازيا</a:t>
            </a:r>
            <a:r>
              <a:rPr lang="ar-SA" sz="2000" dirty="0" smtClean="0">
                <a:latin typeface="Arial Black" panose="020B0A04020102020204" pitchFamily="34" charset="0"/>
              </a:rPr>
              <a:t> </a:t>
            </a:r>
            <a:r>
              <a:rPr lang="fr-FR" sz="2000" dirty="0" err="1">
                <a:latin typeface="Arial Black" panose="020B0A04020102020204" pitchFamily="34" charset="0"/>
              </a:rPr>
              <a:t>A</a:t>
            </a:r>
            <a:r>
              <a:rPr lang="fr-FR" sz="2000" dirty="0" err="1" smtClean="0">
                <a:latin typeface="Arial Black" panose="020B0A04020102020204" pitchFamily="34" charset="0"/>
              </a:rPr>
              <a:t>phasia</a:t>
            </a:r>
            <a:endParaRPr lang="fr-FR" sz="2000" dirty="0">
              <a:latin typeface="Arial Black" panose="020B0A04020102020204" pitchFamily="34" charset="0"/>
            </a:endParaRPr>
          </a:p>
        </p:txBody>
      </p:sp>
      <p:pic>
        <p:nvPicPr>
          <p:cNvPr id="3" name="Image 2"/>
          <p:cNvPicPr>
            <a:picLocks noChangeAspect="1"/>
          </p:cNvPicPr>
          <p:nvPr/>
        </p:nvPicPr>
        <p:blipFill>
          <a:blip r:embed="rId2"/>
          <a:stretch>
            <a:fillRect/>
          </a:stretch>
        </p:blipFill>
        <p:spPr>
          <a:xfrm>
            <a:off x="3697381" y="2251881"/>
            <a:ext cx="5096995" cy="3872136"/>
          </a:xfrm>
          <a:prstGeom prst="rect">
            <a:avLst/>
          </a:prstGeom>
        </p:spPr>
      </p:pic>
      <p:sp>
        <p:nvSpPr>
          <p:cNvPr id="4" name="Rectangle 3"/>
          <p:cNvSpPr/>
          <p:nvPr/>
        </p:nvSpPr>
        <p:spPr>
          <a:xfrm>
            <a:off x="4161584" y="6225989"/>
            <a:ext cx="4168588" cy="497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t>فقدان اللغة </a:t>
            </a:r>
            <a:r>
              <a:rPr lang="fr-FR" dirty="0" smtClean="0"/>
              <a:t>)</a:t>
            </a:r>
            <a:r>
              <a:rPr lang="ar-SA" dirty="0" smtClean="0"/>
              <a:t>الحبسة الكلامية</a:t>
            </a:r>
            <a:r>
              <a:rPr lang="fr-FR" dirty="0" smtClean="0"/>
              <a:t>(</a:t>
            </a:r>
            <a:r>
              <a:rPr lang="fr-FR" dirty="0" err="1" smtClean="0"/>
              <a:t>Aphasia</a:t>
            </a:r>
            <a:r>
              <a:rPr lang="fr-FR" dirty="0" smtClean="0"/>
              <a:t> </a:t>
            </a:r>
            <a:endParaRPr lang="fr-FR" dirty="0"/>
          </a:p>
        </p:txBody>
      </p:sp>
    </p:spTree>
    <p:extLst>
      <p:ext uri="{BB962C8B-B14F-4D97-AF65-F5344CB8AC3E}">
        <p14:creationId xmlns:p14="http://schemas.microsoft.com/office/powerpoint/2010/main" val="15389528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95281" y="107576"/>
            <a:ext cx="9466731" cy="591671"/>
          </a:xfrm>
        </p:spPr>
        <p:txBody>
          <a:bodyPr anchor="ctr">
            <a:normAutofit fontScale="90000"/>
          </a:bodyPr>
          <a:lstStyle/>
          <a:p>
            <a:pPr algn="r" rtl="1"/>
            <a:r>
              <a:rPr lang="ar-SA" dirty="0" smtClean="0"/>
              <a:t> </a:t>
            </a:r>
            <a:r>
              <a:rPr lang="ar-SA" u="sng" dirty="0" smtClean="0">
                <a:solidFill>
                  <a:schemeClr val="accent1"/>
                </a:solidFill>
              </a:rPr>
              <a:t>الحبسة الكلامية</a:t>
            </a:r>
            <a:r>
              <a:rPr lang="fr-FR" u="sng" dirty="0" smtClean="0">
                <a:solidFill>
                  <a:schemeClr val="accent1"/>
                </a:solidFill>
              </a:rPr>
              <a:t>,</a:t>
            </a:r>
            <a:r>
              <a:rPr lang="ar-SA" u="sng" dirty="0" err="1" smtClean="0">
                <a:solidFill>
                  <a:schemeClr val="accent1"/>
                </a:solidFill>
              </a:rPr>
              <a:t>الافازيا</a:t>
            </a:r>
            <a:r>
              <a:rPr lang="ar-SA" u="sng" dirty="0" smtClean="0">
                <a:solidFill>
                  <a:schemeClr val="accent1"/>
                </a:solidFill>
              </a:rPr>
              <a:t> </a:t>
            </a:r>
            <a:r>
              <a:rPr lang="fr-FR" u="sng" dirty="0" smtClean="0">
                <a:solidFill>
                  <a:schemeClr val="accent1"/>
                </a:solidFill>
              </a:rPr>
              <a:t>(</a:t>
            </a:r>
            <a:r>
              <a:rPr lang="fr-FR" u="sng" dirty="0" err="1" smtClean="0">
                <a:solidFill>
                  <a:schemeClr val="accent1"/>
                </a:solidFill>
              </a:rPr>
              <a:t>Aphasia</a:t>
            </a:r>
            <a:r>
              <a:rPr lang="fr-FR" u="sng" dirty="0" smtClean="0">
                <a:solidFill>
                  <a:schemeClr val="accent1"/>
                </a:solidFill>
              </a:rPr>
              <a:t>):</a:t>
            </a:r>
            <a:endParaRPr lang="fr-FR" u="sng" dirty="0">
              <a:solidFill>
                <a:schemeClr val="accent1"/>
              </a:solidFill>
            </a:endParaRPr>
          </a:p>
        </p:txBody>
      </p:sp>
      <p:sp>
        <p:nvSpPr>
          <p:cNvPr id="6" name="ZoneTexte 5"/>
          <p:cNvSpPr txBox="1"/>
          <p:nvPr/>
        </p:nvSpPr>
        <p:spPr>
          <a:xfrm>
            <a:off x="1896035" y="699247"/>
            <a:ext cx="9937377" cy="5262979"/>
          </a:xfrm>
          <a:prstGeom prst="rect">
            <a:avLst/>
          </a:prstGeom>
          <a:noFill/>
        </p:spPr>
        <p:txBody>
          <a:bodyPr wrap="square" rtlCol="0">
            <a:spAutoFit/>
          </a:bodyPr>
          <a:lstStyle/>
          <a:p>
            <a:pPr marL="285750" indent="-285750" algn="r" rtl="1">
              <a:buFont typeface="Arial" panose="020B0604020202020204" pitchFamily="34" charset="0"/>
              <a:buChar char="•"/>
            </a:pPr>
            <a:r>
              <a:rPr lang="ar-SA" sz="1600" dirty="0" smtClean="0">
                <a:latin typeface="Arial Black" panose="020B0A04020102020204" pitchFamily="34" charset="0"/>
              </a:rPr>
              <a:t>ان </a:t>
            </a:r>
            <a:r>
              <a:rPr lang="ar-SA" sz="1600" dirty="0" err="1" smtClean="0">
                <a:latin typeface="Arial Black" panose="020B0A04020102020204" pitchFamily="34" charset="0"/>
              </a:rPr>
              <a:t>الافازيا</a:t>
            </a:r>
            <a:r>
              <a:rPr lang="ar-SA" sz="1600" dirty="0" smtClean="0">
                <a:latin typeface="Arial Black" panose="020B0A04020102020204" pitchFamily="34" charset="0"/>
              </a:rPr>
              <a:t> في اللغة العربية يطلق عليها مصطلح الحبسة و هو مصطلح يوناني مكون من مقطعين </a:t>
            </a:r>
            <a:r>
              <a:rPr lang="fr-FR" sz="1600" dirty="0" smtClean="0">
                <a:latin typeface="Arial Black" panose="020B0A04020102020204" pitchFamily="34" charset="0"/>
              </a:rPr>
              <a:t>(A)</a:t>
            </a:r>
            <a:r>
              <a:rPr lang="ar-SA" sz="1600" dirty="0" smtClean="0">
                <a:latin typeface="Arial Black" panose="020B0A04020102020204" pitchFamily="34" charset="0"/>
              </a:rPr>
              <a:t>وتعني عدم او خلو و المقطع الثاني </a:t>
            </a:r>
            <a:r>
              <a:rPr lang="fr-FR" sz="1600" dirty="0" smtClean="0">
                <a:latin typeface="Arial Black" panose="020B0A04020102020204" pitchFamily="34" charset="0"/>
              </a:rPr>
              <a:t>(</a:t>
            </a:r>
            <a:r>
              <a:rPr lang="fr-FR" sz="1600" dirty="0" err="1" smtClean="0">
                <a:latin typeface="Arial Black" panose="020B0A04020102020204" pitchFamily="34" charset="0"/>
              </a:rPr>
              <a:t>phasia</a:t>
            </a:r>
            <a:r>
              <a:rPr lang="fr-FR" sz="1600" dirty="0" smtClean="0">
                <a:latin typeface="Arial Black" panose="020B0A04020102020204" pitchFamily="34" charset="0"/>
              </a:rPr>
              <a:t>)</a:t>
            </a:r>
            <a:r>
              <a:rPr lang="ar-SA" sz="1600" dirty="0" smtClean="0">
                <a:latin typeface="Arial Black" panose="020B0A04020102020204" pitchFamily="34" charset="0"/>
              </a:rPr>
              <a:t>ويعني الكلام </a:t>
            </a:r>
            <a:r>
              <a:rPr lang="fr-FR" sz="1600" dirty="0" smtClean="0">
                <a:latin typeface="Arial Black" panose="020B0A04020102020204" pitchFamily="34" charset="0"/>
              </a:rPr>
              <a:t>speech</a:t>
            </a:r>
            <a:r>
              <a:rPr lang="ar-SA" sz="1600" dirty="0" smtClean="0">
                <a:latin typeface="Arial Black" panose="020B0A04020102020204" pitchFamily="34" charset="0"/>
              </a:rPr>
              <a:t>وعليه فترجمت الى العربية باحتباس الكلام </a:t>
            </a:r>
          </a:p>
          <a:p>
            <a:pPr marL="285750" indent="-285750" algn="r" rtl="1">
              <a:buFont typeface="Arial" panose="020B0604020202020204" pitchFamily="34" charset="0"/>
              <a:buChar char="•"/>
            </a:pPr>
            <a:r>
              <a:rPr lang="ar-SA" sz="1600" dirty="0" smtClean="0">
                <a:latin typeface="Arial Black" panose="020B0A04020102020204" pitchFamily="34" charset="0"/>
              </a:rPr>
              <a:t>كما يشير الى اضطراب الوظيفة الكلامية من حيث قدرة الفرد على الادراك الصوتي و التعبير بالرموز سمعا او نظرا او كتابة او نطقا او غير ذلك</a:t>
            </a:r>
          </a:p>
          <a:p>
            <a:pPr marL="285750" indent="-285750" algn="r" rtl="1">
              <a:buFont typeface="Arial" panose="020B0604020202020204" pitchFamily="34" charset="0"/>
              <a:buChar char="•"/>
            </a:pPr>
            <a:r>
              <a:rPr lang="ar-SA" sz="1600" dirty="0" smtClean="0">
                <a:latin typeface="Arial Black" panose="020B0A04020102020204" pitchFamily="34" charset="0"/>
              </a:rPr>
              <a:t>اما في التعريف الطبي الحبسة حسب قاموس الطبي عبارة عن اضطراب في استعمال الأنظمة و القوانين الأساسية في انتاج وفهم الرسائل اللفظية </a:t>
            </a:r>
          </a:p>
          <a:p>
            <a:pPr marL="285750" indent="-285750" algn="r" rtl="1">
              <a:buFont typeface="Arial" panose="020B0604020202020204" pitchFamily="34" charset="0"/>
              <a:buChar char="•"/>
            </a:pPr>
            <a:r>
              <a:rPr lang="ar-SA" sz="1600" dirty="0" smtClean="0">
                <a:latin typeface="Arial Black" panose="020B0A04020102020204" pitchFamily="34" charset="0"/>
              </a:rPr>
              <a:t>اما </a:t>
            </a:r>
            <a:r>
              <a:rPr lang="ar-SA" sz="1600" dirty="0" err="1" smtClean="0">
                <a:latin typeface="Arial Black" panose="020B0A04020102020204" pitchFamily="34" charset="0"/>
              </a:rPr>
              <a:t>الافازيا</a:t>
            </a:r>
            <a:r>
              <a:rPr lang="ar-SA" sz="1600" dirty="0" smtClean="0">
                <a:latin typeface="Arial Black" panose="020B0A04020102020204" pitchFamily="34" charset="0"/>
              </a:rPr>
              <a:t> حسب مصطفى فهمي يتضمن مجموعة من العيوب التي تتصل بفقد القدرة على التعبير بالكلام او الكتابة او عدم القدرة على فهم معنى الكلمات المنطوق بها او إيجاد الأسماء لبعض الأشياء و المرئيات او مراعاة القواعد النحوية التي تستعمل في الحديث او الكتابة ولقد اصطلح على اطلاق لفظ </a:t>
            </a:r>
            <a:r>
              <a:rPr lang="ar-SA" sz="1600" dirty="0" err="1" smtClean="0">
                <a:latin typeface="Arial Black" panose="020B0A04020102020204" pitchFamily="34" charset="0"/>
              </a:rPr>
              <a:t>افزيا</a:t>
            </a:r>
            <a:r>
              <a:rPr lang="ar-SA" sz="1600" dirty="0" smtClean="0">
                <a:latin typeface="Arial Black" panose="020B0A04020102020204" pitchFamily="34" charset="0"/>
              </a:rPr>
              <a:t> على هذه العوارض المرضية الكلامية كما اوضحناها رغم التفاوت بينها في المظهر الخارجي ورغم هذا التفاوت فهناك عامل مشترك يربط بينها ينحصر </a:t>
            </a:r>
            <a:r>
              <a:rPr lang="ar-SA" sz="1600" dirty="0" err="1" smtClean="0">
                <a:latin typeface="Arial Black" panose="020B0A04020102020204" pitchFamily="34" charset="0"/>
              </a:rPr>
              <a:t>قي</a:t>
            </a:r>
            <a:r>
              <a:rPr lang="ar-SA" sz="1600" dirty="0" smtClean="0">
                <a:latin typeface="Arial Black" panose="020B0A04020102020204" pitchFamily="34" charset="0"/>
              </a:rPr>
              <a:t> ان مصدر العلة في كل منها يتصل بالجهاز العصبي المركزي ويرجع الاختلاف في ظهور احداها دون الأخرى في مصاب دون الاخر الى نوع وموضع الإصابة من هذا الجهاز </a:t>
            </a:r>
          </a:p>
          <a:p>
            <a:pPr marL="285750" indent="-285750" algn="r" rtl="1">
              <a:buFont typeface="Arial" panose="020B0604020202020204" pitchFamily="34" charset="0"/>
              <a:buChar char="•"/>
            </a:pPr>
            <a:r>
              <a:rPr lang="ar-SA" sz="1600" dirty="0" smtClean="0">
                <a:latin typeface="Arial Black" panose="020B0A04020102020204" pitchFamily="34" charset="0"/>
              </a:rPr>
              <a:t>لقد اقترح التعريف الطبي </a:t>
            </a:r>
            <a:r>
              <a:rPr lang="ar-SA" sz="1600" dirty="0" err="1" smtClean="0">
                <a:latin typeface="Arial Black" panose="020B0A04020102020204" pitchFamily="34" charset="0"/>
              </a:rPr>
              <a:t>للافازيا</a:t>
            </a:r>
            <a:r>
              <a:rPr lang="ar-SA" sz="1600" dirty="0" smtClean="0">
                <a:latin typeface="Arial Black" panose="020B0A04020102020204" pitchFamily="34" charset="0"/>
              </a:rPr>
              <a:t> التالي هو مرض يجعل الأشخاص يعلنون من اضطرابات في الفهم او التعبير للغة دون ان يتعلق الامر بإصابة عضوية</a:t>
            </a:r>
          </a:p>
          <a:p>
            <a:pPr marL="285750" indent="-285750" algn="r" rtl="1">
              <a:buFont typeface="Arial" panose="020B0604020202020204" pitchFamily="34" charset="0"/>
              <a:buChar char="•"/>
            </a:pPr>
            <a:r>
              <a:rPr lang="ar-SA" sz="1600" dirty="0" smtClean="0">
                <a:latin typeface="Arial Black" panose="020B0A04020102020204" pitchFamily="34" charset="0"/>
              </a:rPr>
              <a:t>كما عرفها قحطان احمد طاهر هي الاعراض التي تشمل على فقدان القدرة على التعبير بالكلام او الكتابة او عدم القدرة على فهم معنى الكلمات المنطوقة او عدم القدرة على تذكر الأشياء والمرئيات لذلك يعد اضطرابا تواصليا نتيجة في الغالب الى ضربة او خلل في منطقة او اكثر من المناطق المسؤولة عن اللغة في الدماغ او ورم في او فقدان الوظائف العقلية كالتفكير والتذكر و الاستدلال مرض الزهايمر </a:t>
            </a:r>
          </a:p>
          <a:p>
            <a:pPr marL="285750" indent="-285750" algn="r" rtl="1">
              <a:buFont typeface="Arial" panose="020B0604020202020204" pitchFamily="34" charset="0"/>
              <a:buChar char="•"/>
            </a:pPr>
            <a:r>
              <a:rPr lang="ar-SA" sz="1600" dirty="0" smtClean="0">
                <a:latin typeface="Arial Black" panose="020B0A04020102020204" pitchFamily="34" charset="0"/>
              </a:rPr>
              <a:t>ومنه نستنتج ان الحبسة او احتباس الكلام </a:t>
            </a:r>
            <a:r>
              <a:rPr lang="ar-SA" sz="1600" dirty="0" err="1" smtClean="0">
                <a:latin typeface="Arial Black" panose="020B0A04020102020204" pitchFamily="34" charset="0"/>
              </a:rPr>
              <a:t>الافازيا</a:t>
            </a:r>
            <a:r>
              <a:rPr lang="ar-SA" sz="1600" dirty="0" smtClean="0">
                <a:latin typeface="Arial Black" panose="020B0A04020102020204" pitchFamily="34" charset="0"/>
              </a:rPr>
              <a:t> هي فقدان القدرة على التعبير بالكلام منطوقا او مكتوبا وهي عبارة عن تشوهات في وظيفة الكلام </a:t>
            </a:r>
            <a:r>
              <a:rPr lang="ar-SA" sz="1600" dirty="0" err="1" smtClean="0">
                <a:latin typeface="Arial Black" panose="020B0A04020102020204" pitchFamily="34" charset="0"/>
              </a:rPr>
              <a:t>ةعدم</a:t>
            </a:r>
            <a:r>
              <a:rPr lang="ar-SA" sz="1600" dirty="0" smtClean="0">
                <a:latin typeface="Arial Black" panose="020B0A04020102020204" pitchFamily="34" charset="0"/>
              </a:rPr>
              <a:t> القدرة على تذكر الأشياء وتحدث نتيجة خلل في الدماغ وفقدان الوظائف العقلية كالتذكير     </a:t>
            </a:r>
            <a:endParaRPr lang="fr-FR" sz="1600" dirty="0">
              <a:latin typeface="Arial Black" panose="020B0A04020102020204" pitchFamily="34" charset="0"/>
            </a:endParaRPr>
          </a:p>
        </p:txBody>
      </p:sp>
    </p:spTree>
    <p:extLst>
      <p:ext uri="{BB962C8B-B14F-4D97-AF65-F5344CB8AC3E}">
        <p14:creationId xmlns:p14="http://schemas.microsoft.com/office/powerpoint/2010/main" val="204692981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iZ-rmkpSoQ"/>
          <p:cNvPicPr>
            <a:picLocks noRot="1" noChangeAspect="1"/>
          </p:cNvPicPr>
          <p:nvPr>
            <a:videoFile r:link="rId1"/>
          </p:nvPr>
        </p:nvPicPr>
        <p:blipFill>
          <a:blip r:embed="rId3"/>
          <a:stretch>
            <a:fillRect/>
          </a:stretch>
        </p:blipFill>
        <p:spPr>
          <a:xfrm>
            <a:off x="0" y="0"/>
            <a:ext cx="11840308" cy="6660173"/>
          </a:xfrm>
          <a:prstGeom prst="rect">
            <a:avLst/>
          </a:prstGeom>
        </p:spPr>
      </p:pic>
    </p:spTree>
    <p:extLst>
      <p:ext uri="{BB962C8B-B14F-4D97-AF65-F5344CB8AC3E}">
        <p14:creationId xmlns:p14="http://schemas.microsoft.com/office/powerpoint/2010/main" val="4285870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4271</TotalTime>
  <Words>1667</Words>
  <Application>Microsoft Office PowerPoint</Application>
  <PresentationFormat>Grand écran</PresentationFormat>
  <Paragraphs>99</Paragraphs>
  <Slides>18</Slides>
  <Notes>1</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Arial</vt:lpstr>
      <vt:lpstr>Arial Black</vt:lpstr>
      <vt:lpstr>Calibri</vt:lpstr>
      <vt:lpstr>Century Gothic</vt:lpstr>
      <vt:lpstr>Tahoma</vt:lpstr>
      <vt:lpstr>Times New Roman</vt:lpstr>
      <vt:lpstr>Wingdings</vt:lpstr>
      <vt:lpstr>Wingdings 3</vt:lpstr>
      <vt:lpstr>Brin</vt:lpstr>
      <vt:lpstr>بحث بعنوان:</vt:lpstr>
      <vt:lpstr>خطة البحث:</vt:lpstr>
      <vt:lpstr>مقدمة</vt:lpstr>
      <vt:lpstr>Présentation PowerPoint</vt:lpstr>
      <vt:lpstr>Présentation PowerPoint</vt:lpstr>
      <vt:lpstr>Présentation PowerPoint</vt:lpstr>
      <vt:lpstr>Présentation PowerPoint</vt:lpstr>
      <vt:lpstr> الحبسة الكلامية,الافازيا (Aphasia):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بعنوان</dc:title>
  <dc:creator>Utilisateur Windows</dc:creator>
  <cp:lastModifiedBy>HP PRO</cp:lastModifiedBy>
  <cp:revision>76</cp:revision>
  <dcterms:created xsi:type="dcterms:W3CDTF">2024-11-20T20:55:43Z</dcterms:created>
  <dcterms:modified xsi:type="dcterms:W3CDTF">2024-12-13T11:34:42Z</dcterms:modified>
</cp:coreProperties>
</file>